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omments/comment1.xml" ContentType="application/vnd.openxmlformats-officedocument.presentationml.comment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omments/comment2.xml" ContentType="application/vnd.openxmlformats-officedocument.presentationml.comments+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omments/comment3.xml" ContentType="application/vnd.openxmlformats-officedocument.presentationml.comments+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72"/>
  </p:notesMasterIdLst>
  <p:handoutMasterIdLst>
    <p:handoutMasterId r:id="rId73"/>
  </p:handoutMasterIdLst>
  <p:sldIdLst>
    <p:sldId id="321" r:id="rId7"/>
    <p:sldId id="308" r:id="rId8"/>
    <p:sldId id="2147470430" r:id="rId9"/>
    <p:sldId id="2147470431" r:id="rId10"/>
    <p:sldId id="2095" r:id="rId11"/>
    <p:sldId id="2140754813" r:id="rId12"/>
    <p:sldId id="2140754787" r:id="rId13"/>
    <p:sldId id="2140754788" r:id="rId14"/>
    <p:sldId id="2140754798" r:id="rId15"/>
    <p:sldId id="2140754789" r:id="rId16"/>
    <p:sldId id="2140754790" r:id="rId17"/>
    <p:sldId id="2140754795" r:id="rId18"/>
    <p:sldId id="2140754797" r:id="rId19"/>
    <p:sldId id="2140754796" r:id="rId20"/>
    <p:sldId id="2094" r:id="rId21"/>
    <p:sldId id="2140754811" r:id="rId22"/>
    <p:sldId id="2140754799" r:id="rId23"/>
    <p:sldId id="2066" r:id="rId24"/>
    <p:sldId id="2147470422" r:id="rId25"/>
    <p:sldId id="2147470423" r:id="rId26"/>
    <p:sldId id="2140754792" r:id="rId27"/>
    <p:sldId id="2140754794" r:id="rId28"/>
    <p:sldId id="2099" r:id="rId29"/>
    <p:sldId id="2140754810" r:id="rId30"/>
    <p:sldId id="2147470424" r:id="rId31"/>
    <p:sldId id="2140754793" r:id="rId32"/>
    <p:sldId id="2140754800" r:id="rId33"/>
    <p:sldId id="2140754801" r:id="rId34"/>
    <p:sldId id="2140754802" r:id="rId35"/>
    <p:sldId id="2140754805" r:id="rId36"/>
    <p:sldId id="2140754804" r:id="rId37"/>
    <p:sldId id="2140754807" r:id="rId38"/>
    <p:sldId id="2140754782" r:id="rId39"/>
    <p:sldId id="2147470428" r:id="rId40"/>
    <p:sldId id="2140754806" r:id="rId41"/>
    <p:sldId id="323" r:id="rId42"/>
    <p:sldId id="324" r:id="rId43"/>
    <p:sldId id="326" r:id="rId44"/>
    <p:sldId id="327" r:id="rId45"/>
    <p:sldId id="2147470425" r:id="rId46"/>
    <p:sldId id="2147470426" r:id="rId47"/>
    <p:sldId id="329" r:id="rId48"/>
    <p:sldId id="333" r:id="rId49"/>
    <p:sldId id="335" r:id="rId50"/>
    <p:sldId id="2147470427" r:id="rId51"/>
    <p:sldId id="337" r:id="rId52"/>
    <p:sldId id="2140754817" r:id="rId53"/>
    <p:sldId id="2140754786" r:id="rId54"/>
    <p:sldId id="2140754809" r:id="rId55"/>
    <p:sldId id="340" r:id="rId56"/>
    <p:sldId id="2140754784" r:id="rId57"/>
    <p:sldId id="332" r:id="rId58"/>
    <p:sldId id="2147470429" r:id="rId59"/>
    <p:sldId id="2076137091" r:id="rId60"/>
    <p:sldId id="1398" r:id="rId61"/>
    <p:sldId id="2076137092" r:id="rId62"/>
    <p:sldId id="2147470418" r:id="rId63"/>
    <p:sldId id="2076137101" r:id="rId64"/>
    <p:sldId id="2076137098" r:id="rId65"/>
    <p:sldId id="2147470419" r:id="rId66"/>
    <p:sldId id="2076137099" r:id="rId67"/>
    <p:sldId id="2147470421" r:id="rId68"/>
    <p:sldId id="2147470420" r:id="rId69"/>
    <p:sldId id="2147470417" r:id="rId70"/>
    <p:sldId id="318" r:id="rId71"/>
  </p:sldIdLst>
  <p:sldSz cx="12192000" cy="6858000"/>
  <p:notesSz cx="7315200" cy="9601200"/>
  <p:custDataLst>
    <p:tags r:id="rId74"/>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0" userDrawn="1">
          <p15:clr>
            <a:srgbClr val="A4A3A4"/>
          </p15:clr>
        </p15:guide>
        <p15:guide id="11" pos="456"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Shara Pantry" initials="SP" lastIdx="67" clrIdx="15">
    <p:extLst>
      <p:ext uri="{19B8F6BF-5375-455C-9EA6-DF929625EA0E}">
        <p15:presenceInfo xmlns:p15="http://schemas.microsoft.com/office/powerpoint/2012/main" userId="S::spantry@clinicaloptions.com::b31b0cc1-a6e1-4e53-95b1-b758f73efb3c" providerId="AD"/>
      </p:ext>
    </p:extLst>
  </p:cmAuthor>
  <p:cmAuthor id="17" name="Gordon Kelley" initials="GK" lastIdx="2" clrIdx="16">
    <p:extLst>
      <p:ext uri="{19B8F6BF-5375-455C-9EA6-DF929625EA0E}">
        <p15:presenceInfo xmlns:p15="http://schemas.microsoft.com/office/powerpoint/2012/main" userId="S::gkelley@clinicaloptions.com::7e3d11cf-7436-4611-80d7-51121a63678e" providerId="AD"/>
      </p:ext>
    </p:extLst>
  </p:cmAuthor>
  <p:cmAuthor id="18" name="spantry@clinicaloptions.com" initials="s" lastIdx="10" clrIdx="17">
    <p:extLst>
      <p:ext uri="{19B8F6BF-5375-455C-9EA6-DF929625EA0E}">
        <p15:presenceInfo xmlns:p15="http://schemas.microsoft.com/office/powerpoint/2012/main" userId="spantry@clinicaloptions.com" providerId="None"/>
      </p:ext>
    </p:extLst>
  </p:cmAuthor>
  <p:cmAuthor id="19" name="Abigail" initials="A" lastIdx="6" clrIdx="18">
    <p:extLst>
      <p:ext uri="{19B8F6BF-5375-455C-9EA6-DF929625EA0E}">
        <p15:presenceInfo xmlns:p15="http://schemas.microsoft.com/office/powerpoint/2012/main" userId="7f3407a22d98fbb1" providerId="Windows Live"/>
      </p:ext>
    </p:extLst>
  </p:cmAuthor>
  <p:cmAuthor id="20" name="Jaime Flores" initials="JF" lastIdx="2" clrIdx="19">
    <p:extLst>
      <p:ext uri="{19B8F6BF-5375-455C-9EA6-DF929625EA0E}">
        <p15:presenceInfo xmlns:p15="http://schemas.microsoft.com/office/powerpoint/2012/main" userId="S::jaime@jaime-flores.com::8b2dc643-5a6a-415b-b6b2-7c918b013cb7" providerId="AD"/>
      </p:ext>
    </p:extLst>
  </p:cmAuthor>
  <p:cmAuthor id="21" name="Heli Desai" initials="HD" lastIdx="36" clrIdx="20">
    <p:extLst>
      <p:ext uri="{19B8F6BF-5375-455C-9EA6-DF929625EA0E}">
        <p15:presenceInfo xmlns:p15="http://schemas.microsoft.com/office/powerpoint/2012/main" userId="S::Heli.Desai@extentia.com::6f97052b-7c0f-44e1-92f5-78611d4fad8a" providerId="AD"/>
      </p:ext>
    </p:extLst>
  </p:cmAuthor>
  <p:cmAuthor id="22" name="Saranya Vijayakumar" initials="SV" lastIdx="82" clrIdx="21">
    <p:extLst>
      <p:ext uri="{19B8F6BF-5375-455C-9EA6-DF929625EA0E}">
        <p15:presenceInfo xmlns:p15="http://schemas.microsoft.com/office/powerpoint/2012/main" userId="S::Saranya.Vijayakumar@extentia.com::7703f576-33df-4cae-b360-5f35be15a297" providerId="AD"/>
      </p:ext>
    </p:extLst>
  </p:cmAuthor>
  <p:cmAuthor id="23" name="Microsoft Office User" initials="MOU" lastIdx="4" clrIdx="22">
    <p:extLst>
      <p:ext uri="{19B8F6BF-5375-455C-9EA6-DF929625EA0E}">
        <p15:presenceInfo xmlns:p15="http://schemas.microsoft.com/office/powerpoint/2012/main" userId="Microsoft Office User" providerId="None"/>
      </p:ext>
    </p:extLst>
  </p:cmAuthor>
  <p:cmAuthor id="24" name="CLINICALOPTIONS\tquill" initials="C" lastIdx="4" clrIdx="23">
    <p:extLst>
      <p:ext uri="{19B8F6BF-5375-455C-9EA6-DF929625EA0E}">
        <p15:presenceInfo xmlns:p15="http://schemas.microsoft.com/office/powerpoint/2012/main" userId="CLINICALOPTIONS\tquill" providerId="None"/>
      </p:ext>
    </p:extLst>
  </p:cmAuthor>
  <p:cmAuthor id="25" name="Andrea Boecler" initials="AB" lastIdx="4" clrIdx="24">
    <p:extLst>
      <p:ext uri="{19B8F6BF-5375-455C-9EA6-DF929625EA0E}">
        <p15:presenceInfo xmlns:p15="http://schemas.microsoft.com/office/powerpoint/2012/main" userId="S::aboecler@clinicaloptions.com::28e82037-1239-4052-943b-ae184e0bc2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4B9B91"/>
    <a:srgbClr val="E1471D"/>
    <a:srgbClr val="CDCDCF"/>
    <a:srgbClr val="F3B5A4"/>
    <a:srgbClr val="FDB338"/>
    <a:srgbClr val="00823B"/>
    <a:srgbClr val="015873"/>
    <a:srgbClr val="046376"/>
    <a:srgbClr val="0137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D10D86-A65E-4F47-B813-D5711850C228}" v="226" dt="2023-04-25T19:26:14.408"/>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76" autoAdjust="0"/>
    <p:restoredTop sz="84881" autoAdjust="0"/>
  </p:normalViewPr>
  <p:slideViewPr>
    <p:cSldViewPr snapToGrid="0">
      <p:cViewPr varScale="1">
        <p:scale>
          <a:sx n="56" d="100"/>
          <a:sy n="56" d="100"/>
        </p:scale>
        <p:origin x="1128" y="60"/>
      </p:cViewPr>
      <p:guideLst>
        <p:guide orient="horz" pos="4128"/>
        <p:guide orient="horz" pos="1008"/>
        <p:guide orient="horz" pos="4032"/>
        <p:guide orient="horz" pos="151"/>
        <p:guide orient="horz" pos="264"/>
        <p:guide orient="horz" pos="3912"/>
        <p:guide orient="horz"/>
        <p:guide pos="329"/>
        <p:guide pos="7407"/>
        <p:guide pos="3840"/>
        <p:guide pos="456"/>
        <p:guide pos="7248"/>
      </p:guideLst>
    </p:cSldViewPr>
  </p:slideViewPr>
  <p:notesTextViewPr>
    <p:cViewPr>
      <p:scale>
        <a:sx n="1" d="1"/>
        <a:sy n="1" d="1"/>
      </p:scale>
      <p:origin x="0" y="0"/>
    </p:cViewPr>
  </p:notesTextViewPr>
  <p:sorterViewPr>
    <p:cViewPr varScale="1">
      <p:scale>
        <a:sx n="1" d="1"/>
        <a:sy n="1" d="1"/>
      </p:scale>
      <p:origin x="0" y="-2004"/>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slide" Target="slides/slide62.xml"/><Relationship Id="rId76" Type="http://schemas.openxmlformats.org/officeDocument/2006/relationships/presProps" Target="presProps.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tags" Target="tags/tag1.xml"/><Relationship Id="rId79" Type="http://schemas.openxmlformats.org/officeDocument/2006/relationships/tableStyles" Target="tableStyles.xml"/><Relationship Id="rId5" Type="http://schemas.openxmlformats.org/officeDocument/2006/relationships/customXml" Target="../customXml/item5.xml"/><Relationship Id="rId61" Type="http://schemas.openxmlformats.org/officeDocument/2006/relationships/slide" Target="slides/slide5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handoutMaster" Target="handoutMasters/handoutMaster1.xml"/><Relationship Id="rId78"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notesMaster" Target="notesMasters/notesMaster1.xml"/><Relationship Id="rId80"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s>
</file>

<file path=ppt/comments/comment1.xml><?xml version="1.0" encoding="utf-8"?>
<p:cmLst xmlns:a="http://schemas.openxmlformats.org/drawingml/2006/main" xmlns:r="http://schemas.openxmlformats.org/officeDocument/2006/relationships" xmlns:p="http://schemas.openxmlformats.org/presentationml/2006/main">
  <p:cm authorId="16" dt="2023-03-06T13:02:54.697" idx="67">
    <p:pos x="10" y="10"/>
    <p:text>Dr. Eroglu: I couldn't find an up-to-date  PFS curve for Part A. Is this okay?</p:text>
    <p:extLst>
      <p:ext uri="{C676402C-5697-4E1C-873F-D02D1690AC5C}">
        <p15:threadingInfo xmlns:p15="http://schemas.microsoft.com/office/powerpoint/2012/main" timeZoneBias="300"/>
      </p:ext>
    </p:extLst>
  </p:cm>
  <p:cm authorId="18" dt="2023-03-29T16:38:29.418" idx="9">
    <p:pos x="106" y="106"/>
    <p:text>Also, I found a more updated curve after our recording, so I swapped it in here. (ESMO Open 2021 ref)</p:text>
    <p:extLst>
      <p:ext uri="{C676402C-5697-4E1C-873F-D02D1690AC5C}">
        <p15:threadingInfo xmlns:p15="http://schemas.microsoft.com/office/powerpoint/2012/main" timeZoneBias="2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8" dt="2023-03-29T15:35:57.576" idx="8">
    <p:pos x="10" y="10"/>
    <p:text>Bethany: we swapped out the figure here.</p:text>
    <p:extLst>
      <p:ext uri="{C676402C-5697-4E1C-873F-D02D1690AC5C}">
        <p15:threadingInfo xmlns:p15="http://schemas.microsoft.com/office/powerpoint/2012/main" timeZoneBias="24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8" dt="2023-03-29T16:39:38.534" idx="10">
    <p:pos x="10" y="10"/>
    <p:text>Bethany: added note on discontinuation for Gr 4 (based on refs). Is this in line with what you do in the clinic?</p:text>
    <p:extLst>
      <p:ext uri="{C676402C-5697-4E1C-873F-D02D1690AC5C}">
        <p15:threadingInfo xmlns:p15="http://schemas.microsoft.com/office/powerpoint/2012/main" timeZoneBias="24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BCC, basal cell carcinoma.</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660861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BCC, basal cell carcinoma; UV, ultraviolet.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126463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BCC, basal cell carcinoma; laBCC, locally advanced basal cell carcinoma; mBCC, metastatic basal cell carcinoma; mDoR, median duration of response; mPFS, median progression-free survival; mTTR, median time to response; NE, not reached or estimable; NR, not reported; Obs, prospective observational; Soni, sonidegib; Tx, treatment; Vismo, vismodegib.</a:t>
            </a:r>
          </a:p>
          <a:p>
            <a:endParaRPr lang="en-US" sz="1200" b="1" i="0" u="none" strike="noStrike" kern="1200" baseline="0" dirty="0">
              <a:solidFill>
                <a:schemeClr val="tx1"/>
              </a:solidFill>
              <a:latin typeface="Arial" charset="0"/>
              <a:ea typeface="+mn-ea"/>
              <a:cs typeface="+mn-cs"/>
            </a:endParaRPr>
          </a:p>
          <a:p>
            <a:endParaRPr lang="en-US" b="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931529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PD, progressive disease; TEAE, treatment-emergent adverse event.</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078624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BCC, basal cell carcinoma; CR, complete response; DoR, duration of response; ECOG, Eastern Cooperative Oncology Group; HHI, hedgehog inhibitor; ICR, independent central review; laBCC, locally advanced basal cell carcinoma; mBCC, metastatic basal cell carcinoma; ORR, overall response rate; OS, overall survival; PD, progressive disease; PFS, progression-free survival; PS, performance status; RECIST, Response Evaluation Criteria in Solid Tumors;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657715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complete response; DoR, duration of response; ICR, independent central review; laBCC, locally advanced basal cell carcinoma; NE, not evaluable; ORR, overall response rate; PD, progressive disease; PR, partial response; SD, stable disease; TTR, time to response; DoR, duration of response.</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24384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a:t>DoR, duration of response; laBCC, locally advanced basal cell carcinoma; NR, not reached; OS, overall survival;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0313876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HPI, hedgehog pathway inhibitor; mBCC, metastatic basal cell carcinoma; NE, not estimable; NR, not reached; OS, overall survival;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25647329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 discontinuation; TEAE, treatment-emergent adverse event; UTI, urinary tract infection.</a:t>
            </a:r>
          </a:p>
          <a:p>
            <a:endParaRPr lang="en-US" sz="1200" b="1" i="1" u="none" strike="noStrike" kern="1200" baseline="0" dirty="0">
              <a:solidFill>
                <a:schemeClr val="tx1"/>
              </a:solidFill>
              <a:latin typeface="Arial" charset="0"/>
              <a:ea typeface="+mn-ea"/>
              <a:cs typeface="+mn-cs"/>
            </a:endParaRPr>
          </a:p>
          <a:p>
            <a:r>
              <a:rPr lang="en-US" sz="1200" b="1" i="0" u="none" strike="noStrike" kern="1200" baseline="0" dirty="0">
                <a:solidFill>
                  <a:schemeClr val="tx1"/>
                </a:solidFill>
                <a:latin typeface="Arial" charset="0"/>
                <a:ea typeface="+mn-ea"/>
                <a:cs typeface="+mn-cs"/>
              </a:rPr>
              <a:t>Serious AEs were experienced in 28% of all patients - and discontinuation of treatment was required in about 10% of pts</a:t>
            </a:r>
            <a:endParaRPr lang="en-US" b="1"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289334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000" b="0" i="1" dirty="0">
                <a:latin typeface="Arial" panose="020B0604020202020204" pitchFamily="34" charset="0"/>
                <a:cs typeface="Arial" panose="020B0604020202020204" pitchFamily="34" charset="0"/>
              </a:rPr>
              <a:t>BCC, basal cell carcinoma; CR, complete response; Ipi, ipilimumab; Nivo, nivolumab; NMSC, </a:t>
            </a:r>
            <a:r>
              <a:rPr lang="en-IN" sz="1000" b="0" i="1" dirty="0">
                <a:solidFill>
                  <a:srgbClr val="000000"/>
                </a:solidFill>
                <a:effectLst/>
                <a:latin typeface="Arial" panose="020B0604020202020204" pitchFamily="34" charset="0"/>
                <a:cs typeface="Arial" panose="020B0604020202020204" pitchFamily="34" charset="0"/>
              </a:rPr>
              <a:t>nonmelanoma skin cancers; </a:t>
            </a:r>
            <a:r>
              <a:rPr lang="en-US" sz="1000" b="0" i="1" dirty="0">
                <a:latin typeface="Arial" panose="020B0604020202020204" pitchFamily="34" charset="0"/>
                <a:cs typeface="Arial" panose="020B0604020202020204" pitchFamily="34" charset="0"/>
              </a:rPr>
              <a:t>ORR, overall response rate; Pembro, pembrolizumab; PR, partial response; SD, stable disease; T-VEC, talimogene laherparepvec.</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14634394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SCC, squamous cell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35998139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cSCC, cutaneous squamous cell carcinoma; SCC, squamous cell carcinoma; UV, ultraviolet.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23918258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CSCC, cutaneous squamous cell carcinoma; DoR, duration of response; ECOG, Eastern Cooperative Oncology Group; ICR, independent central review; </a:t>
            </a:r>
            <a:r>
              <a:rPr lang="en-US" i="1" dirty="0" err="1"/>
              <a:t>lacSCC</a:t>
            </a:r>
            <a:r>
              <a:rPr lang="en-US" i="1" dirty="0"/>
              <a:t>, locally advanced cutaneous squamous cell carcinoma; </a:t>
            </a:r>
            <a:r>
              <a:rPr lang="en-US" i="1" dirty="0" err="1"/>
              <a:t>mcSCC</a:t>
            </a:r>
            <a:r>
              <a:rPr lang="en-US" i="1" dirty="0"/>
              <a:t>, metastatic cutaneous squamous cell carcinoma; OS, overall survival; PFS, progression-free survival; PK, pharmacokinetics; PS, performance status; RECIST, Response Evaluation Criteria in Solid Tumors.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15309590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compete response; f/u, follow-up; ICR, independent central review; </a:t>
            </a:r>
            <a:r>
              <a:rPr lang="en-US" i="1" dirty="0" err="1"/>
              <a:t>lacSCC</a:t>
            </a:r>
            <a:r>
              <a:rPr lang="en-US" i="1" dirty="0"/>
              <a:t>, locally advanced cutaneous squamous cell carcinoma; </a:t>
            </a:r>
            <a:r>
              <a:rPr lang="en-US" i="1" dirty="0" err="1"/>
              <a:t>mcSCC</a:t>
            </a:r>
            <a:r>
              <a:rPr lang="en-US" i="1" dirty="0"/>
              <a:t>, metastatic cutaneous squamous cell carcinoma; mDoR, median duration of response; mOS, overall survival median; mPFS, median progression-free survival; NE, not evaluable; NR, not reached; ORR, objective response rate; PR, partial response.</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5913423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err="1"/>
              <a:t>lacSCC</a:t>
            </a:r>
            <a:r>
              <a:rPr lang="en-US" i="1" dirty="0"/>
              <a:t>, locally advanced cutaneous squamous cell carcinoma; </a:t>
            </a:r>
            <a:r>
              <a:rPr lang="en-US" i="1" dirty="0" err="1"/>
              <a:t>mcSCC</a:t>
            </a:r>
            <a:r>
              <a:rPr lang="en-US" i="1" dirty="0"/>
              <a:t>, metastatic cutaneous squamous cell carcinoma; PFS, progression-free survival.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913652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laCSCC, locally advanced cutaneous squamous cell carcinoma; mCSCC, metastatic cutaneous squamous cell carcinoma; OS, overall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7080770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kern="1200" baseline="0" dirty="0">
                <a:solidFill>
                  <a:schemeClr val="tx1"/>
                </a:solidFill>
                <a:latin typeface="Arial" charset="0"/>
                <a:ea typeface="+mn-ea"/>
                <a:cs typeface="+mn-cs"/>
              </a:rPr>
              <a:t>AE, adverse event; irAE, immune-related adverse event; TEAE, treatment-emergent adverse event.</a:t>
            </a:r>
            <a:endParaRPr lang="en-US" sz="1200" b="1" i="1" u="none" strike="noStrike" kern="1200" baseline="0" dirty="0">
              <a:solidFill>
                <a:schemeClr val="tx1"/>
              </a:solidFill>
              <a:latin typeface="Arial" charset="0"/>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23445734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1" kern="0" dirty="0" err="1">
                <a:solidFill>
                  <a:srgbClr val="224998">
                    <a:lumMod val="75000"/>
                  </a:srgbClr>
                </a:solidFill>
                <a:latin typeface="Arial"/>
              </a:rPr>
              <a:t>cSCC</a:t>
            </a:r>
            <a:r>
              <a:rPr lang="en-GB" sz="1200" b="0" i="1" kern="0" dirty="0">
                <a:solidFill>
                  <a:srgbClr val="224998">
                    <a:lumMod val="75000"/>
                  </a:srgbClr>
                </a:solidFill>
                <a:latin typeface="Arial"/>
              </a:rPr>
              <a:t>, cutaneous squamous cell carcinoma; CR, complete response; DCR, disease control rate; DoR, duration of response; ECOG, Eastern Cooperative Oncology Group; HRQoL, health-related quality of life; IV, intravenous; laCSCC, locally advanced cutaneous squamous cell carcinoma; ORR, objective response rate; OS, overall survival; PD, progressive disease; PFS, progression-free survival; PK, pharmacokinetics; PS, performance status; R/M, recurrent/metastatic; tx, treatment.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1857250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a:t>
            </a:r>
            <a:r>
              <a:rPr lang="en-US" i="1" dirty="0" err="1"/>
              <a:t>cSCC</a:t>
            </a:r>
            <a:r>
              <a:rPr lang="en-US" i="1" dirty="0"/>
              <a:t>, cutaneous squamous cell carcinoma; IQR, interquartile range; LA, locally advanced; mDoR, median duration of response; mTTR, median time to response; NE, not evaluable; NR, not reached; ORR, overall response rate; PD, progressive disease; PR, partial response; RECIST, Response Criteria in Solid Tumors; R/M, recurrent/metastatic;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3907576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LA, locally advanced; NR, not reached; OS, overall survival; PFS,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773801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err="1"/>
              <a:t>cSCC</a:t>
            </a:r>
            <a:r>
              <a:rPr lang="en-US" i="1" dirty="0"/>
              <a:t>, cutaneous squamous cell carcinoma; laCSCC, locally advanced cutaneous squamous cell carcinoma; OS, overall survival; PFS, progression-free survival; R/M, recurrent metastatic.</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506785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irAE, immune-related adverse event; IRR, infusion-related reaction;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dirty="0"/>
          </a:p>
        </p:txBody>
      </p:sp>
    </p:spTree>
    <p:extLst>
      <p:ext uri="{BB962C8B-B14F-4D97-AF65-F5344CB8AC3E}">
        <p14:creationId xmlns:p14="http://schemas.microsoft.com/office/powerpoint/2010/main" val="9853167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0" i="1" kern="0" dirty="0" err="1">
                <a:solidFill>
                  <a:srgbClr val="224998"/>
                </a:solidFill>
                <a:latin typeface="Arial"/>
              </a:rPr>
              <a:t>cSCC</a:t>
            </a:r>
            <a:r>
              <a:rPr lang="en-GB" sz="1200" b="0" i="1" kern="0" dirty="0">
                <a:solidFill>
                  <a:srgbClr val="224998"/>
                </a:solidFill>
                <a:latin typeface="Arial"/>
              </a:rPr>
              <a:t>, cutaneous squamous cell carcinoma; DCR, disease control rate; DoR, duration of response; ITT, intention-to-treat; </a:t>
            </a:r>
            <a:r>
              <a:rPr lang="en-GB" sz="1200" b="0" i="1" kern="0" dirty="0" err="1">
                <a:solidFill>
                  <a:srgbClr val="224998"/>
                </a:solidFill>
                <a:latin typeface="Arial"/>
              </a:rPr>
              <a:t>lacSCC</a:t>
            </a:r>
            <a:r>
              <a:rPr lang="en-GB" sz="1200" b="0" i="1" kern="0" dirty="0">
                <a:solidFill>
                  <a:srgbClr val="224998"/>
                </a:solidFill>
                <a:latin typeface="Arial"/>
              </a:rPr>
              <a:t>, locally advanced cutaneous squamous cell carcinoma; </a:t>
            </a:r>
            <a:r>
              <a:rPr lang="en-GB" sz="1200" b="0" i="1" kern="0" dirty="0" err="1">
                <a:solidFill>
                  <a:srgbClr val="224998"/>
                </a:solidFill>
                <a:latin typeface="Arial"/>
              </a:rPr>
              <a:t>mcSCC</a:t>
            </a:r>
            <a:r>
              <a:rPr lang="en-GB" sz="1200" b="0" i="1" kern="0" dirty="0">
                <a:solidFill>
                  <a:srgbClr val="224998"/>
                </a:solidFill>
                <a:latin typeface="Arial"/>
              </a:rPr>
              <a:t>, metastatic cutaneous squamous cell carcinoma; mDoR, median duration of response; mOS, median overall survival; mPFS, median progression-free survival; NR, not reported; ORR, objective response rate.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1155060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Abs, antibodies; BCC, basal cell carcinoma; CR, complete response; CSCC, cutaneous squamous cell carcinoma; MCC, Merkel cell carcinoma; MSI, microsatellite instability; Ipi, ipilimumab; Nivo, nivolumab; ORR, overall response rate; OS, overall survival; PR, partial response; Pred, prednisone; SD, stable disease; Tacro, tacrolimus.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dirty="0"/>
          </a:p>
        </p:txBody>
      </p:sp>
    </p:spTree>
    <p:extLst>
      <p:ext uri="{BB962C8B-B14F-4D97-AF65-F5344CB8AC3E}">
        <p14:creationId xmlns:p14="http://schemas.microsoft.com/office/powerpoint/2010/main" val="27627500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a:t>
            </a:r>
            <a:r>
              <a:rPr lang="en-US" i="1" dirty="0" err="1"/>
              <a:t>cSCC</a:t>
            </a:r>
            <a:r>
              <a:rPr lang="en-US" i="1" dirty="0"/>
              <a:t>, cutaneous squamous cell carcinoma; IHC, immunohistochemistry; Ipi, ipilimumab; MCC, Merkel cell carcinoma; MEL, melanoma; NA, not applicable; ND, not done; Nivo, nivolumab; PD, progression disease; Pred, prednisone; Tacro, tacrolimus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9720612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DCR, disease control rate; dMMR, mismatch repair deficient; DoR, duration of response; ECOG, Easter Cooperative Oncology Group; f/u, follow-up; HSV, herpes simplex virus; LD, longest diameter; MSI-H, microsatellite instability high; Nivo, nivolumab; NMSC, nonmelanoma skin cancer; ORR, overall response rate; OS, overall survival; PFS, progression-free survival; PS, performance status; RP2D, recommended phase II dose.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dirty="0"/>
          </a:p>
        </p:txBody>
      </p:sp>
    </p:spTree>
    <p:extLst>
      <p:ext uri="{BB962C8B-B14F-4D97-AF65-F5344CB8AC3E}">
        <p14:creationId xmlns:p14="http://schemas.microsoft.com/office/powerpoint/2010/main" val="13760458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BCC, basal cell carcinoma; CR, complete response; </a:t>
            </a:r>
            <a:r>
              <a:rPr lang="en-US" i="1" dirty="0" err="1"/>
              <a:t>cSCC</a:t>
            </a:r>
            <a:r>
              <a:rPr lang="en-US" i="1" dirty="0"/>
              <a:t>, cutaneous squamous cell carcinoma; DCR, disease control rate; MCC, Merkel cell carcinoma; NMSC, nonmelanoma skin cancer; ORR, overall response rate; PD, progressive disease; PR, partial response;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dirty="0"/>
          </a:p>
        </p:txBody>
      </p:sp>
    </p:spTree>
    <p:extLst>
      <p:ext uri="{BB962C8B-B14F-4D97-AF65-F5344CB8AC3E}">
        <p14:creationId xmlns:p14="http://schemas.microsoft.com/office/powerpoint/2010/main" val="39316656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err="1"/>
              <a:t>cSCC</a:t>
            </a:r>
            <a:r>
              <a:rPr lang="en-US" i="1" dirty="0"/>
              <a:t>, cutaneous squamous cell carcinoma; ICPR, independent central pathology review; ECOG, Eastern Cooperative Oncology Group; MPR, major pathologic response; ORR, objective response rate; pCR, pathologic complete response; PS, performance status; RECIST, Response Evaluation criteria in Solid Tumors; RT, radiotherapy; TMB, tumor mutational burden.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dirty="0"/>
          </a:p>
        </p:txBody>
      </p:sp>
    </p:spTree>
    <p:extLst>
      <p:ext uri="{BB962C8B-B14F-4D97-AF65-F5344CB8AC3E}">
        <p14:creationId xmlns:p14="http://schemas.microsoft.com/office/powerpoint/2010/main" val="25333796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err="1"/>
              <a:t>cSCC</a:t>
            </a:r>
            <a:r>
              <a:rPr lang="en-US" b="0" i="1" dirty="0"/>
              <a:t>, cutaneous squamous cell carcinoma; MPR, major pathologic response; NA, not available; ORR, overall response rate; pCR, pathologic complete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33</a:t>
            </a:fld>
            <a:endParaRPr lang="en-US" altLang="en-US" dirty="0"/>
          </a:p>
        </p:txBody>
      </p:sp>
    </p:spTree>
    <p:extLst>
      <p:ext uri="{BB962C8B-B14F-4D97-AF65-F5344CB8AC3E}">
        <p14:creationId xmlns:p14="http://schemas.microsoft.com/office/powerpoint/2010/main" val="41671862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err="1"/>
              <a:t>cSCC</a:t>
            </a:r>
            <a:r>
              <a:rPr lang="en-US" b="0" i="1" dirty="0"/>
              <a:t>, cutaneous squamous cell carcinoma; </a:t>
            </a:r>
            <a:r>
              <a:rPr lang="en-US" i="1" dirty="0"/>
              <a:t>d/c, discontinuation; TEAE, treatment-emergent adverse event.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34</a:t>
            </a:fld>
            <a:endParaRPr lang="en-US" altLang="en-US" dirty="0"/>
          </a:p>
        </p:txBody>
      </p:sp>
    </p:spTree>
    <p:extLst>
      <p:ext uri="{BB962C8B-B14F-4D97-AF65-F5344CB8AC3E}">
        <p14:creationId xmlns:p14="http://schemas.microsoft.com/office/powerpoint/2010/main" val="12390992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BOR, best overall response; CRR, complete response rate; </a:t>
            </a:r>
            <a:r>
              <a:rPr lang="en-US" b="0" i="1" dirty="0" err="1"/>
              <a:t>cSCC</a:t>
            </a:r>
            <a:r>
              <a:rPr lang="en-US" b="0" i="1" dirty="0"/>
              <a:t>, cutaneous squamous cell carcinoma; </a:t>
            </a:r>
            <a:r>
              <a:rPr lang="en-US" i="1" dirty="0"/>
              <a:t>DoR, duration of response; DFS, disease-free survival; FFDR, time from randomization to date of first distance recurrence; FFLRR, time from randomization to date of first locoregional recurrence; ORR, overall response rate; OS, overall survival; PFS, progression-free survival; PK, pharmacokinetics; SPT, second primary tumors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35</a:t>
            </a:fld>
            <a:endParaRPr lang="en-US" altLang="en-US" dirty="0"/>
          </a:p>
        </p:txBody>
      </p:sp>
    </p:spTree>
    <p:extLst>
      <p:ext uri="{BB962C8B-B14F-4D97-AF65-F5344CB8AC3E}">
        <p14:creationId xmlns:p14="http://schemas.microsoft.com/office/powerpoint/2010/main" val="17971129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MCC, Merkel cell carcinoma; MCPyV, </a:t>
            </a:r>
            <a:r>
              <a:rPr lang="en-US" sz="1200" b="0" i="1" u="none" strike="noStrike" kern="1200" baseline="0" dirty="0">
                <a:solidFill>
                  <a:schemeClr val="tx1"/>
                </a:solidFill>
                <a:latin typeface="Arial" charset="0"/>
                <a:ea typeface="+mn-ea"/>
                <a:cs typeface="+mn-cs"/>
              </a:rPr>
              <a:t>Merkel cell polyomavirus; OS, overall survival; UV, ultraviolet.</a:t>
            </a:r>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37</a:t>
            </a:fld>
            <a:endParaRPr lang="en-US" altLang="en-US" dirty="0"/>
          </a:p>
        </p:txBody>
      </p:sp>
    </p:spTree>
    <p:extLst>
      <p:ext uri="{BB962C8B-B14F-4D97-AF65-F5344CB8AC3E}">
        <p14:creationId xmlns:p14="http://schemas.microsoft.com/office/powerpoint/2010/main" val="26355274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 line; 2L, second line; BOR, best overall response; CT, chemotherapy; DoR, duration of response; ECOG, Eastern Cooperative Oncology Group; mMCC, metastatic Merkel cell carcinoma; OS, overall survival; PD, progressive disease; PFS, progression-free survival;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38</a:t>
            </a:fld>
            <a:endParaRPr lang="en-US" altLang="en-US" dirty="0"/>
          </a:p>
        </p:txBody>
      </p:sp>
    </p:spTree>
    <p:extLst>
      <p:ext uri="{BB962C8B-B14F-4D97-AF65-F5344CB8AC3E}">
        <p14:creationId xmlns:p14="http://schemas.microsoft.com/office/powerpoint/2010/main" val="2395173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complete response; mDoR, median duration of response; mMCC, metastatic Merkel cell carcinoma; NE, not evaluable; ORR, overall response rate; PD, progressive disease; PR, partial response; SD, stable disease.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39</a:t>
            </a:fld>
            <a:endParaRPr lang="en-US" altLang="en-US" dirty="0"/>
          </a:p>
        </p:txBody>
      </p:sp>
    </p:spTree>
    <p:extLst>
      <p:ext uri="{BB962C8B-B14F-4D97-AF65-F5344CB8AC3E}">
        <p14:creationId xmlns:p14="http://schemas.microsoft.com/office/powerpoint/2010/main" val="33647764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OS, overall survival; PFS,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493380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MCC, Merkel cell carcinoma; OS, overall survival; PFS, progression-free survival.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098944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ALT, alanine aminotransferase; AST, aspartate aminotransferase; irAE, immune-related adverse event; IRR, infusion-related reaction;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42</a:t>
            </a:fld>
            <a:endParaRPr lang="en-US" altLang="en-US" dirty="0"/>
          </a:p>
        </p:txBody>
      </p:sp>
    </p:spTree>
    <p:extLst>
      <p:ext uri="{BB962C8B-B14F-4D97-AF65-F5344CB8AC3E}">
        <p14:creationId xmlns:p14="http://schemas.microsoft.com/office/powerpoint/2010/main" val="27316375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DoR, duration of response; ECOG, Eastern Cooperative Oncology Group; </a:t>
            </a:r>
            <a:r>
              <a:rPr lang="en-US" sz="1200" i="1" dirty="0"/>
              <a:t>MCPyV, Merkel cell polyoma virus; </a:t>
            </a:r>
            <a:r>
              <a:rPr lang="en-US" i="1" dirty="0"/>
              <a:t>ORR, overall response rate; OS, overall survival; PD, progressive disease; PFS, progression-free survival; PS, performance status; RECIST, Response Evaluation Criteria in Sold Tumors; RT, radiotherapy;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43</a:t>
            </a:fld>
            <a:endParaRPr lang="en-US" altLang="en-US" dirty="0"/>
          </a:p>
        </p:txBody>
      </p:sp>
    </p:spTree>
    <p:extLst>
      <p:ext uri="{BB962C8B-B14F-4D97-AF65-F5344CB8AC3E}">
        <p14:creationId xmlns:p14="http://schemas.microsoft.com/office/powerpoint/2010/main" val="2611946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DCR, disease control rate; mDoR, median duration of response; MSI-H, microsatellite instability high; ORR, overall response rate; PD, progressive disease; PR, partial response;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44</a:t>
            </a:fld>
            <a:endParaRPr lang="en-US" altLang="en-US" dirty="0"/>
          </a:p>
        </p:txBody>
      </p:sp>
    </p:spTree>
    <p:extLst>
      <p:ext uri="{BB962C8B-B14F-4D97-AF65-F5344CB8AC3E}">
        <p14:creationId xmlns:p14="http://schemas.microsoft.com/office/powerpoint/2010/main" val="25713110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complete response; MCC, Merkel cell carcinoma; NE, not estimable; NR, not reached; OS, overall survival; PFS, progression-free survival; PR, partial response.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278270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d/c, discontinuation; IRR, </a:t>
            </a:r>
            <a:r>
              <a:rPr lang="en-IN" i="1" dirty="0"/>
              <a:t>infusion-related reaction; MCC, Merkel cell carcinoma; </a:t>
            </a:r>
            <a:r>
              <a:rPr lang="en-US" i="1" dirty="0"/>
              <a:t>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46</a:t>
            </a:fld>
            <a:endParaRPr lang="en-US" altLang="en-US" dirty="0"/>
          </a:p>
        </p:txBody>
      </p:sp>
    </p:spTree>
    <p:extLst>
      <p:ext uri="{BB962C8B-B14F-4D97-AF65-F5344CB8AC3E}">
        <p14:creationId xmlns:p14="http://schemas.microsoft.com/office/powerpoint/2010/main" val="23323647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BL, baseline; CR, complete response; ICI, immune checkpoint inhibitor; Ipi, ipilimumab; mDoR, median duration of response; MCC, Merkel cell carcinoma; NE, not evaluable; Nivo, nivolumab; ORR, objective response rate; PR, partial response; SBRT, stereotactic body radiation therapy.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81907F-D123-4B71-8C80-39AE326D75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47316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ICI, immune checkpoint inhibitor; Ipi, ipilimumab; MCC, Merkel cell carcinoma; Nivo, nivolumab; PFS, progression-free survival; </a:t>
            </a:r>
            <a:r>
              <a:rPr lang="en-US" b="0" i="1" dirty="0"/>
              <a:t>SBRT, stereotactic body radiation therapy.</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48</a:t>
            </a:fld>
            <a:endParaRPr lang="en-US" altLang="en-US" dirty="0"/>
          </a:p>
        </p:txBody>
      </p:sp>
    </p:spTree>
    <p:extLst>
      <p:ext uri="{BB962C8B-B14F-4D97-AF65-F5344CB8AC3E}">
        <p14:creationId xmlns:p14="http://schemas.microsoft.com/office/powerpoint/2010/main" val="3130586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BOR, best overall response; CRR, complete response rate; DCR, disease control rate; DoR, duration of response; DSS, disease-specific survival; GFR, glomerular filtration rate; GVHD, graft-vs-host disease; ICI, immune checkpoint inhibitor; IL, interleukin; MCC, Merkel cell carcinoma; OS, overall survival; PFS, progression-free survival; R/R, relapsed/refractory: TIL, tumor-infiltrating lymphocyte; TTR, time to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49</a:t>
            </a:fld>
            <a:endParaRPr lang="en-US" altLang="en-US" dirty="0"/>
          </a:p>
        </p:txBody>
      </p:sp>
    </p:spTree>
    <p:extLst>
      <p:ext uri="{BB962C8B-B14F-4D97-AF65-F5344CB8AC3E}">
        <p14:creationId xmlns:p14="http://schemas.microsoft.com/office/powerpoint/2010/main" val="35832300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kern="1200" baseline="0" dirty="0">
                <a:solidFill>
                  <a:schemeClr val="tx1"/>
                </a:solidFill>
                <a:latin typeface="Arial" charset="0"/>
                <a:ea typeface="+mn-ea"/>
                <a:cs typeface="+mn-cs"/>
              </a:rPr>
              <a:t>AJCC, American Joint Committee on Cancer; AE, adverse event; MCC, Merkel cell carcinoma; </a:t>
            </a:r>
            <a:r>
              <a:rPr lang="en-US" b="0" i="1" dirty="0"/>
              <a:t>MCPyV, </a:t>
            </a:r>
            <a:r>
              <a:rPr lang="en-US" sz="1200" b="0" i="1" u="none" strike="noStrike" kern="1200" baseline="0" dirty="0">
                <a:solidFill>
                  <a:schemeClr val="tx1"/>
                </a:solidFill>
                <a:latin typeface="Arial" charset="0"/>
                <a:ea typeface="+mn-ea"/>
                <a:cs typeface="+mn-cs"/>
              </a:rPr>
              <a:t>Merkel cell polyomavirus; MPR, major pathologic response; OS, overall survival; pCR, pathologic complete response; RFS, relapse-free survival.</a:t>
            </a:r>
            <a:endParaRPr lang="en-US" sz="1600" b="0" i="1" u="none" strike="noStrike" kern="1200" baseline="0" dirty="0">
              <a:solidFill>
                <a:schemeClr val="tx1"/>
              </a:solidFill>
              <a:latin typeface="Arial" charset="0"/>
              <a:ea typeface="+mn-ea"/>
              <a:cs typeface="+mn-cs"/>
            </a:endParaRPr>
          </a:p>
          <a:p>
            <a:endParaRPr lang="en-US" sz="1600" b="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50</a:t>
            </a:fld>
            <a:endParaRPr lang="en-US" altLang="en-US" dirty="0"/>
          </a:p>
        </p:txBody>
      </p:sp>
    </p:spTree>
    <p:extLst>
      <p:ext uri="{BB962C8B-B14F-4D97-AF65-F5344CB8AC3E}">
        <p14:creationId xmlns:p14="http://schemas.microsoft.com/office/powerpoint/2010/main" val="31338358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kern="1200" baseline="0" dirty="0">
                <a:solidFill>
                  <a:schemeClr val="tx1"/>
                </a:solidFill>
                <a:latin typeface="Arial" charset="0"/>
                <a:ea typeface="+mn-ea"/>
                <a:cs typeface="+mn-cs"/>
              </a:rPr>
              <a:t>AJCC, American Joint Committee on Cancer; AE, adverse event; DFS, disease-free survival; IQR, interquartile range; </a:t>
            </a:r>
            <a:r>
              <a:rPr lang="en-US" i="1" dirty="0"/>
              <a:t>MCC, Merkel cell carcinoma; NR, not reached;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51</a:t>
            </a:fld>
            <a:endParaRPr lang="en-US" altLang="en-US" dirty="0"/>
          </a:p>
        </p:txBody>
      </p:sp>
    </p:spTree>
    <p:extLst>
      <p:ext uri="{BB962C8B-B14F-4D97-AF65-F5344CB8AC3E}">
        <p14:creationId xmlns:p14="http://schemas.microsoft.com/office/powerpoint/2010/main" val="269742611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AJCC, American Joint Committee on Cancer; DMFS, distant metastasis-free survival; ITT, intention-to-treat; OS, overall survival; MCC, Merkel cell carcinoma; RFS, relapse-free survival; RT, radiotherapy.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52</a:t>
            </a:fld>
            <a:endParaRPr lang="en-US" altLang="en-US" dirty="0"/>
          </a:p>
        </p:txBody>
      </p:sp>
    </p:spTree>
    <p:extLst>
      <p:ext uri="{BB962C8B-B14F-4D97-AF65-F5344CB8AC3E}">
        <p14:creationId xmlns:p14="http://schemas.microsoft.com/office/powerpoint/2010/main" val="15437565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ICI, immune checkpoint inhibitor; irAE, immune-related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BB390B-98C5-4B1A-BFA5-1EAC2DB6236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647444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ED, emergency department; HCP, healthcare professional; irAE, immune-related adverse event; ONS, Oncology Nursing Society.</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5FC3D7-DD5D-40AF-83AD-07A97F7646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2012419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ICI, immune checkpoint inhibitor; irAE, immune-related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BB390B-98C5-4B1A-BFA5-1EAC2DB6236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99304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BB390B-98C5-4B1A-BFA5-1EAC2DB6236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66020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ICI, immune checkpoint inhibitor; irAE, immune-related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BB390B-98C5-4B1A-BFA5-1EAC2DB6236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93109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ADL, activities of daily life; BSA, body surface area; ICI, immune checkpoint inhibitor; irAE, immune-related adverse event; SJS, Stevens-Johnson syndrome; TEN, toxic epidermal necrolysis.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BB390B-98C5-4B1A-BFA5-1EAC2DB6236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919372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ADL, activities of daily life; BM bowel movement; ICI, immune checkpoint inhibitor; irAE, immune-related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BB390B-98C5-4B1A-BFA5-1EAC2DB6236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895857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ADL, activities of daily life; ACTH, adrenocorticotropic hormone; CAD, coronary artery disease; FT4, free T4; ICI, immune checkpoint inhibitor; irAE, immune-related adverse event; TSH, thyroid-stimulating hormone.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BB390B-98C5-4B1A-BFA5-1EAC2DB6236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181247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ICI, immune checkpoint inhibitor; irAE, immune-related adverse event; LFT, liver function test; ULN, upper limit of normal.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BB390B-98C5-4B1A-BFA5-1EAC2DB6236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465360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computed tomography; ICI, immune checkpoint inhibitor; irAE, immune-related adverse event; IVIG, intravenous immunoglobulin; PE, pulmonary embolism.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BB390B-98C5-4B1A-BFA5-1EAC2DB6236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726218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59F612-DC0D-4F50-8C87-8609CD91237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198841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51F56EAF-3D45-F33B-F5AC-F8A0D834B7A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CD646637-F296-F841-4DBC-8001A7D8B22B}"/>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D58641D5-6393-8C55-F239-E434144942D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751E770B-2BC5-F2F5-0BAC-FC9725F35B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743A0B9F-E63F-D649-1BAA-A1D1B657664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8" name="Group 7">
            <a:extLst>
              <a:ext uri="{FF2B5EF4-FFF2-40B4-BE49-F238E27FC236}">
                <a16:creationId xmlns:a16="http://schemas.microsoft.com/office/drawing/2014/main" id="{877155F9-DCFB-D5F5-2D82-081B93106532}"/>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D2322F88-1F6E-4352-775E-3D3D2DBE74C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750542A8-8341-342E-1148-83214E23481E}"/>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B81B2AC7-92C5-69D2-07F2-3C57B289F8AE}"/>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87420530-D7AD-8BAD-78D5-198005D3897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05CFB064-E878-6F57-269F-A69F0A3B68F6}"/>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6" name="Group 5">
            <a:extLst>
              <a:ext uri="{FF2B5EF4-FFF2-40B4-BE49-F238E27FC236}">
                <a16:creationId xmlns:a16="http://schemas.microsoft.com/office/drawing/2014/main" id="{2DD1228F-F7E1-308B-AF81-E697BB6F3087}"/>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A7F3B322-4671-A1D2-DA3F-2F4C0236768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1FD6C55C-3EFC-9060-EBB4-AA59F7C91F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6897774-4A57-AA36-AB73-AE5F7028C7DC}"/>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D9ACBFD-0EFF-7705-C56D-57D101EBBFD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EB2405F4-096E-18E2-E987-C6183EF32169}"/>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04606BC4-B734-914B-0C14-C72D3151E06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6.xml"/><Relationship Id="rId5" Type="http://schemas.openxmlformats.org/officeDocument/2006/relationships/comments" Target="../comments/comment2.xml"/><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hyperlink" Target="http://www.clinicaloptions.com/immuneAEtool" TargetMode="External"/><Relationship Id="rId7" Type="http://schemas.openxmlformats.org/officeDocument/2006/relationships/image" Target="../media/image8.png"/><Relationship Id="rId2" Type="http://schemas.openxmlformats.org/officeDocument/2006/relationships/notesSlide" Target="../notesSlides/notesSlide59.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5.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lstStyle/>
          <a:p>
            <a:r>
              <a:rPr lang="en-US" dirty="0"/>
              <a:t>Immunotherapy Advances in the Management of Nonmelanoma Skin Cancers </a:t>
            </a:r>
            <a:endParaRPr lang="en-US" altLang="en-US"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54641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independent medical education grant from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Regeneron Pharmaceuticals, Inc.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3" name="Group 2">
            <a:extLst>
              <a:ext uri="{FF2B5EF4-FFF2-40B4-BE49-F238E27FC236}">
                <a16:creationId xmlns:a16="http://schemas.microsoft.com/office/drawing/2014/main" id="{0666362A-C85F-CED4-B851-143C11F87537}"/>
              </a:ext>
            </a:extLst>
          </p:cNvPr>
          <p:cNvGrpSpPr/>
          <p:nvPr/>
        </p:nvGrpSpPr>
        <p:grpSpPr>
          <a:xfrm>
            <a:off x="4156075" y="3434848"/>
            <a:ext cx="4509943" cy="615278"/>
            <a:chOff x="4156075" y="3330939"/>
            <a:chExt cx="4509943" cy="615278"/>
          </a:xfrm>
        </p:grpSpPr>
        <p:sp>
          <p:nvSpPr>
            <p:cNvPr id="4" name="Rectangle 7">
              <a:extLst>
                <a:ext uri="{FF2B5EF4-FFF2-40B4-BE49-F238E27FC236}">
                  <a16:creationId xmlns:a16="http://schemas.microsoft.com/office/drawing/2014/main" id="{04E9C10F-B6D5-56C4-251E-207F36A4A419}"/>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5" name="Picture 4">
              <a:extLst>
                <a:ext uri="{FF2B5EF4-FFF2-40B4-BE49-F238E27FC236}">
                  <a16:creationId xmlns:a16="http://schemas.microsoft.com/office/drawing/2014/main" id="{43BAB654-AD03-0E19-AEBD-BDE2E1EEC23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A5F669-0A52-7A8B-0EF3-8040F0462D3F}"/>
              </a:ext>
            </a:extLst>
          </p:cNvPr>
          <p:cNvSpPr>
            <a:spLocks noGrp="1"/>
          </p:cNvSpPr>
          <p:nvPr>
            <p:ph type="title"/>
          </p:nvPr>
        </p:nvSpPr>
        <p:spPr/>
        <p:txBody>
          <a:bodyPr/>
          <a:lstStyle/>
          <a:p>
            <a:r>
              <a:rPr lang="en-US" altLang="en-US" dirty="0"/>
              <a:t>Faculty</a:t>
            </a:r>
            <a:endParaRPr lang="en-US" dirty="0"/>
          </a:p>
        </p:txBody>
      </p:sp>
      <p:sp>
        <p:nvSpPr>
          <p:cNvPr id="6" name="Content Placeholder 5">
            <a:extLst>
              <a:ext uri="{FF2B5EF4-FFF2-40B4-BE49-F238E27FC236}">
                <a16:creationId xmlns:a16="http://schemas.microsoft.com/office/drawing/2014/main" id="{4DF9D9AF-7BA1-3165-2875-3A1632781F0E}"/>
              </a:ext>
            </a:extLst>
          </p:cNvPr>
          <p:cNvSpPr>
            <a:spLocks noGrp="1"/>
          </p:cNvSpPr>
          <p:nvPr>
            <p:ph sz="half" idx="1"/>
          </p:nvPr>
        </p:nvSpPr>
        <p:spPr/>
        <p:txBody>
          <a:bodyPr/>
          <a:lstStyle/>
          <a:p>
            <a:pPr marL="0" indent="0">
              <a:spcBef>
                <a:spcPts val="0"/>
              </a:spcBef>
              <a:spcAft>
                <a:spcPts val="0"/>
              </a:spcAft>
              <a:buNone/>
            </a:pPr>
            <a:r>
              <a:rPr lang="en-US" b="1" dirty="0">
                <a:solidFill>
                  <a:schemeClr val="accent3"/>
                </a:solidFill>
              </a:rPr>
              <a:t>Zeynep Eroglu, MD</a:t>
            </a:r>
          </a:p>
          <a:p>
            <a:pPr marL="0" indent="0">
              <a:spcBef>
                <a:spcPts val="0"/>
              </a:spcBef>
              <a:spcAft>
                <a:spcPts val="0"/>
              </a:spcAft>
              <a:buNone/>
            </a:pPr>
            <a:r>
              <a:rPr lang="en-US" sz="2600" dirty="0"/>
              <a:t>Assistant Professor</a:t>
            </a:r>
          </a:p>
          <a:p>
            <a:pPr marL="0" indent="0">
              <a:spcBef>
                <a:spcPts val="0"/>
              </a:spcBef>
              <a:spcAft>
                <a:spcPts val="0"/>
              </a:spcAft>
              <a:buNone/>
            </a:pPr>
            <a:r>
              <a:rPr lang="en-US" sz="2600" dirty="0"/>
              <a:t>University of South Florida, Morsani College of Medicine</a:t>
            </a:r>
          </a:p>
          <a:p>
            <a:pPr marL="0" indent="0">
              <a:spcBef>
                <a:spcPts val="0"/>
              </a:spcBef>
              <a:spcAft>
                <a:spcPts val="0"/>
              </a:spcAft>
              <a:buNone/>
            </a:pPr>
            <a:r>
              <a:rPr lang="en-US" sz="2600" dirty="0"/>
              <a:t>Department of Oncologic Sciences</a:t>
            </a:r>
          </a:p>
          <a:p>
            <a:pPr marL="0" indent="0">
              <a:spcBef>
                <a:spcPts val="0"/>
              </a:spcBef>
              <a:spcAft>
                <a:spcPts val="0"/>
              </a:spcAft>
              <a:buNone/>
            </a:pPr>
            <a:r>
              <a:rPr lang="en-US" sz="2600" dirty="0"/>
              <a:t>Medical Oncologist</a:t>
            </a:r>
          </a:p>
          <a:p>
            <a:pPr marL="0" indent="0">
              <a:spcBef>
                <a:spcPts val="0"/>
              </a:spcBef>
              <a:spcAft>
                <a:spcPts val="0"/>
              </a:spcAft>
              <a:buNone/>
            </a:pPr>
            <a:r>
              <a:rPr lang="en-US" sz="2600" dirty="0"/>
              <a:t>Department of Cutaneous Oncology</a:t>
            </a:r>
          </a:p>
          <a:p>
            <a:pPr marL="0" indent="0">
              <a:spcBef>
                <a:spcPts val="0"/>
              </a:spcBef>
              <a:spcAft>
                <a:spcPts val="0"/>
              </a:spcAft>
              <a:buNone/>
            </a:pPr>
            <a:r>
              <a:rPr lang="en-US" sz="2600" dirty="0"/>
              <a:t>Moffitt Cancer Center</a:t>
            </a:r>
          </a:p>
          <a:p>
            <a:pPr marL="0" indent="0">
              <a:spcBef>
                <a:spcPts val="0"/>
              </a:spcBef>
              <a:spcAft>
                <a:spcPts val="0"/>
              </a:spcAft>
              <a:buNone/>
            </a:pPr>
            <a:r>
              <a:rPr lang="en-US" sz="2600" dirty="0"/>
              <a:t>Tampa, FL</a:t>
            </a:r>
          </a:p>
        </p:txBody>
      </p:sp>
      <p:sp>
        <p:nvSpPr>
          <p:cNvPr id="7" name="Content Placeholder 6">
            <a:extLst>
              <a:ext uri="{FF2B5EF4-FFF2-40B4-BE49-F238E27FC236}">
                <a16:creationId xmlns:a16="http://schemas.microsoft.com/office/drawing/2014/main" id="{999E50EE-B4DA-D1EA-8F30-D8A3AFAC1A6A}"/>
              </a:ext>
            </a:extLst>
          </p:cNvPr>
          <p:cNvSpPr>
            <a:spLocks noGrp="1"/>
          </p:cNvSpPr>
          <p:nvPr>
            <p:ph sz="half" idx="2"/>
          </p:nvPr>
        </p:nvSpPr>
        <p:spPr/>
        <p:txBody>
          <a:bodyPr/>
          <a:lstStyle/>
          <a:p>
            <a:pPr marL="0" indent="0">
              <a:spcBef>
                <a:spcPts val="0"/>
              </a:spcBef>
              <a:spcAft>
                <a:spcPts val="0"/>
              </a:spcAft>
              <a:buNone/>
            </a:pPr>
            <a:r>
              <a:rPr lang="en-US" b="1" dirty="0">
                <a:solidFill>
                  <a:schemeClr val="accent3"/>
                </a:solidFill>
              </a:rPr>
              <a:t>Bethany Withycombe, PharmD, BCOP</a:t>
            </a:r>
          </a:p>
          <a:p>
            <a:pPr marL="0" indent="0">
              <a:spcBef>
                <a:spcPts val="0"/>
              </a:spcBef>
              <a:spcAft>
                <a:spcPts val="0"/>
              </a:spcAft>
              <a:buNone/>
            </a:pPr>
            <a:r>
              <a:rPr lang="en-US" sz="2600" dirty="0"/>
              <a:t>Clinical Pharmacy Specialist, Cutaneous Clinic</a:t>
            </a:r>
          </a:p>
          <a:p>
            <a:pPr marL="0" indent="0">
              <a:spcBef>
                <a:spcPts val="0"/>
              </a:spcBef>
              <a:spcAft>
                <a:spcPts val="0"/>
              </a:spcAft>
              <a:buNone/>
            </a:pPr>
            <a:r>
              <a:rPr lang="en-US" sz="2600" dirty="0"/>
              <a:t>Moffitt Cancer Center</a:t>
            </a:r>
          </a:p>
          <a:p>
            <a:pPr marL="0" indent="0">
              <a:spcBef>
                <a:spcPts val="0"/>
              </a:spcBef>
              <a:spcAft>
                <a:spcPts val="0"/>
              </a:spcAft>
              <a:buNone/>
            </a:pPr>
            <a:r>
              <a:rPr lang="en-US" sz="2600" dirty="0"/>
              <a:t>Tampa, Florida</a:t>
            </a:r>
          </a:p>
          <a:p>
            <a:pPr marL="0" indent="0">
              <a:buNone/>
            </a:pPr>
            <a:endParaRPr lang="en-US" dirty="0"/>
          </a:p>
        </p:txBody>
      </p:sp>
    </p:spTree>
    <p:extLst>
      <p:ext uri="{BB962C8B-B14F-4D97-AF65-F5344CB8AC3E}">
        <p14:creationId xmlns:p14="http://schemas.microsoft.com/office/powerpoint/2010/main" val="564606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E024B-9C09-D9D8-9FE5-5D2B070EE64B}"/>
              </a:ext>
            </a:extLst>
          </p:cNvPr>
          <p:cNvSpPr>
            <a:spLocks noGrp="1"/>
          </p:cNvSpPr>
          <p:nvPr>
            <p:ph type="title"/>
          </p:nvPr>
        </p:nvSpPr>
        <p:spPr/>
        <p:txBody>
          <a:bodyPr/>
          <a:lstStyle/>
          <a:p>
            <a:r>
              <a:rPr lang="en-US" dirty="0"/>
              <a:t>Faculty Disclosures</a:t>
            </a:r>
          </a:p>
        </p:txBody>
      </p:sp>
      <p:sp>
        <p:nvSpPr>
          <p:cNvPr id="3" name="Content Placeholder 2">
            <a:extLst>
              <a:ext uri="{FF2B5EF4-FFF2-40B4-BE49-F238E27FC236}">
                <a16:creationId xmlns:a16="http://schemas.microsoft.com/office/drawing/2014/main" id="{3A2AC320-F1CA-1445-EDD4-88DF69DE4750}"/>
              </a:ext>
            </a:extLst>
          </p:cNvPr>
          <p:cNvSpPr>
            <a:spLocks noGrp="1"/>
          </p:cNvSpPr>
          <p:nvPr>
            <p:ph idx="1"/>
          </p:nvPr>
        </p:nvSpPr>
        <p:spPr/>
        <p:txBody>
          <a:bodyPr/>
          <a:lstStyle/>
          <a:p>
            <a:pPr marL="0" indent="0">
              <a:buNone/>
            </a:pPr>
            <a:r>
              <a:rPr lang="en-US" b="1" dirty="0">
                <a:solidFill>
                  <a:srgbClr val="E1471D"/>
                </a:solidFill>
                <a:latin typeface="+mn-lt"/>
              </a:rPr>
              <a:t>Zeynep Eroglu, MD: </a:t>
            </a:r>
            <a:r>
              <a:rPr lang="en-US" i="1" dirty="0">
                <a:effectLst/>
                <a:latin typeface="+mn-lt"/>
                <a:ea typeface="Times New Roman" panose="02020603050405020304" pitchFamily="18" charset="0"/>
                <a:cs typeface="Times New Roman" panose="02020603050405020304" pitchFamily="18" charset="0"/>
              </a:rPr>
              <a:t>consultant/advisor/speaker:</a:t>
            </a:r>
            <a:r>
              <a:rPr lang="en-US" dirty="0">
                <a:effectLst/>
                <a:latin typeface="+mn-lt"/>
                <a:ea typeface="Times New Roman" panose="02020603050405020304" pitchFamily="18" charset="0"/>
                <a:cs typeface="Times New Roman" panose="02020603050405020304" pitchFamily="18" charset="0"/>
              </a:rPr>
              <a:t> Boehringer-Ingelheim, Eisai, Genentech, Pfizer, Regeneron.</a:t>
            </a:r>
          </a:p>
          <a:p>
            <a:pPr marL="0" indent="0">
              <a:buNone/>
            </a:pPr>
            <a:r>
              <a:rPr lang="en-US" b="1" dirty="0">
                <a:solidFill>
                  <a:srgbClr val="E1471D"/>
                </a:solidFill>
                <a:latin typeface="+mn-lt"/>
              </a:rPr>
              <a:t>Bethany Withycombe, PharmD, BCOP, </a:t>
            </a:r>
            <a:r>
              <a:rPr lang="en-US" dirty="0">
                <a:effectLst/>
                <a:latin typeface="+mn-lt"/>
                <a:ea typeface="Times New Roman" panose="02020603050405020304" pitchFamily="18" charset="0"/>
                <a:cs typeface="Times New Roman" panose="02020603050405020304" pitchFamily="18" charset="0"/>
              </a:rPr>
              <a:t>has no relevant financial relationships to disclose.</a:t>
            </a:r>
            <a:endParaRPr lang="en-US" dirty="0">
              <a:latin typeface="+mn-lt"/>
            </a:endParaRPr>
          </a:p>
        </p:txBody>
      </p:sp>
    </p:spTree>
    <p:extLst>
      <p:ext uri="{BB962C8B-B14F-4D97-AF65-F5344CB8AC3E}">
        <p14:creationId xmlns:p14="http://schemas.microsoft.com/office/powerpoint/2010/main" val="681973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DCE4E-30E8-4D6E-9EDA-35002E81064D}"/>
              </a:ext>
            </a:extLst>
          </p:cNvPr>
          <p:cNvSpPr>
            <a:spLocks noGrp="1"/>
          </p:cNvSpPr>
          <p:nvPr>
            <p:ph type="title"/>
          </p:nvPr>
        </p:nvSpPr>
        <p:spPr/>
        <p:txBody>
          <a:bodyPr/>
          <a:lstStyle/>
          <a:p>
            <a:r>
              <a:rPr lang="en-US" dirty="0"/>
              <a:t>BCC</a:t>
            </a:r>
          </a:p>
        </p:txBody>
      </p:sp>
    </p:spTree>
    <p:extLst>
      <p:ext uri="{BB962C8B-B14F-4D97-AF65-F5344CB8AC3E}">
        <p14:creationId xmlns:p14="http://schemas.microsoft.com/office/powerpoint/2010/main" val="412579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A4EF8-F173-455A-BAB0-A7758CB8E2AF}"/>
              </a:ext>
            </a:extLst>
          </p:cNvPr>
          <p:cNvSpPr>
            <a:spLocks noGrp="1"/>
          </p:cNvSpPr>
          <p:nvPr>
            <p:ph type="title"/>
          </p:nvPr>
        </p:nvSpPr>
        <p:spPr/>
        <p:txBody>
          <a:bodyPr/>
          <a:lstStyle/>
          <a:p>
            <a:r>
              <a:rPr lang="en-US" dirty="0"/>
              <a:t>Basal Cell Carcinoma</a:t>
            </a:r>
          </a:p>
        </p:txBody>
      </p:sp>
      <p:sp>
        <p:nvSpPr>
          <p:cNvPr id="3" name="Content Placeholder 2">
            <a:extLst>
              <a:ext uri="{FF2B5EF4-FFF2-40B4-BE49-F238E27FC236}">
                <a16:creationId xmlns:a16="http://schemas.microsoft.com/office/drawing/2014/main" id="{4F70B91D-CC69-4809-904E-1CE2830C6E2D}"/>
              </a:ext>
            </a:extLst>
          </p:cNvPr>
          <p:cNvSpPr>
            <a:spLocks noGrp="1"/>
          </p:cNvSpPr>
          <p:nvPr>
            <p:ph idx="1"/>
          </p:nvPr>
        </p:nvSpPr>
        <p:spPr/>
        <p:txBody>
          <a:bodyPr/>
          <a:lstStyle/>
          <a:p>
            <a:r>
              <a:rPr lang="en-US" dirty="0"/>
              <a:t>BCC is the most common skin malignancy, with rising rates</a:t>
            </a:r>
          </a:p>
          <a:p>
            <a:r>
              <a:rPr lang="en-US" dirty="0"/>
              <a:t>Most cases of BCC are localized and can be cured with surgery (Mohs/micrographic or wide excision)</a:t>
            </a:r>
          </a:p>
          <a:p>
            <a:r>
              <a:rPr lang="en-US" dirty="0"/>
              <a:t>BCC has very low rate of metastasis (~0.5%) or recurrence</a:t>
            </a:r>
          </a:p>
          <a:p>
            <a:r>
              <a:rPr lang="en-US" dirty="0"/>
              <a:t>Tumors &gt;2 cm have higher risk of recurrence or metastasis</a:t>
            </a:r>
          </a:p>
          <a:p>
            <a:r>
              <a:rPr lang="en-US" dirty="0"/>
              <a:t>Strongest environmental risk factors for BCC are UV radiation exposure and immunosuppression</a:t>
            </a:r>
          </a:p>
        </p:txBody>
      </p:sp>
      <p:sp>
        <p:nvSpPr>
          <p:cNvPr id="4" name="Text Box 11">
            <a:extLst>
              <a:ext uri="{FF2B5EF4-FFF2-40B4-BE49-F238E27FC236}">
                <a16:creationId xmlns:a16="http://schemas.microsoft.com/office/drawing/2014/main" id="{56ECDDF9-FB12-0623-DD6D-3734F86F7CA2}"/>
              </a:ext>
            </a:extLst>
          </p:cNvPr>
          <p:cNvSpPr txBox="1">
            <a:spLocks noChangeArrowheads="1"/>
          </p:cNvSpPr>
          <p:nvPr/>
        </p:nvSpPr>
        <p:spPr bwMode="auto">
          <a:xfrm>
            <a:off x="414339" y="634287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Kim. Hematol Oncol Clin North Am. 2019;33:13. Heath. Dermatol Clin. 2023;41:13.</a:t>
            </a:r>
          </a:p>
        </p:txBody>
      </p:sp>
    </p:spTree>
    <p:extLst>
      <p:ext uri="{BB962C8B-B14F-4D97-AF65-F5344CB8AC3E}">
        <p14:creationId xmlns:p14="http://schemas.microsoft.com/office/powerpoint/2010/main" val="3441113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A8A21-A05B-A145-BA26-1C11766822A9}"/>
              </a:ext>
            </a:extLst>
          </p:cNvPr>
          <p:cNvSpPr>
            <a:spLocks noGrp="1"/>
          </p:cNvSpPr>
          <p:nvPr>
            <p:ph type="title"/>
          </p:nvPr>
        </p:nvSpPr>
        <p:spPr/>
        <p:txBody>
          <a:bodyPr/>
          <a:lstStyle/>
          <a:p>
            <a:r>
              <a:rPr lang="en-US" dirty="0"/>
              <a:t>Hedgehog Pathway Inhibitors in Advanced BCC</a:t>
            </a:r>
          </a:p>
        </p:txBody>
      </p:sp>
      <p:graphicFrame>
        <p:nvGraphicFramePr>
          <p:cNvPr id="6" name="Content Placeholder 5">
            <a:extLst>
              <a:ext uri="{FF2B5EF4-FFF2-40B4-BE49-F238E27FC236}">
                <a16:creationId xmlns:a16="http://schemas.microsoft.com/office/drawing/2014/main" id="{DD76020F-D9A9-E946-96EC-5F3F634A7D47}"/>
              </a:ext>
            </a:extLst>
          </p:cNvPr>
          <p:cNvGraphicFramePr>
            <a:graphicFrameLocks noGrp="1"/>
          </p:cNvGraphicFramePr>
          <p:nvPr>
            <p:ph idx="1"/>
            <p:extLst>
              <p:ext uri="{D42A27DB-BD31-4B8C-83A1-F6EECF244321}">
                <p14:modId xmlns:p14="http://schemas.microsoft.com/office/powerpoint/2010/main" val="708267835"/>
              </p:ext>
            </p:extLst>
          </p:nvPr>
        </p:nvGraphicFramePr>
        <p:xfrm>
          <a:off x="522288" y="1603025"/>
          <a:ext cx="11236319" cy="3911600"/>
        </p:xfrm>
        <a:graphic>
          <a:graphicData uri="http://schemas.openxmlformats.org/drawingml/2006/table">
            <a:tbl>
              <a:tblPr firstRow="1" bandRow="1">
                <a:tableStyleId>{5C22544A-7EE6-4342-B048-85BDC9FD1C3A}</a:tableStyleId>
              </a:tblPr>
              <a:tblGrid>
                <a:gridCol w="1324389">
                  <a:extLst>
                    <a:ext uri="{9D8B030D-6E8A-4147-A177-3AD203B41FA5}">
                      <a16:colId xmlns:a16="http://schemas.microsoft.com/office/drawing/2014/main" val="2139938889"/>
                    </a:ext>
                  </a:extLst>
                </a:gridCol>
                <a:gridCol w="707995">
                  <a:extLst>
                    <a:ext uri="{9D8B030D-6E8A-4147-A177-3AD203B41FA5}">
                      <a16:colId xmlns:a16="http://schemas.microsoft.com/office/drawing/2014/main" val="3534215281"/>
                    </a:ext>
                  </a:extLst>
                </a:gridCol>
                <a:gridCol w="707995">
                  <a:extLst>
                    <a:ext uri="{9D8B030D-6E8A-4147-A177-3AD203B41FA5}">
                      <a16:colId xmlns:a16="http://schemas.microsoft.com/office/drawing/2014/main" val="2935119084"/>
                    </a:ext>
                  </a:extLst>
                </a:gridCol>
                <a:gridCol w="707995">
                  <a:extLst>
                    <a:ext uri="{9D8B030D-6E8A-4147-A177-3AD203B41FA5}">
                      <a16:colId xmlns:a16="http://schemas.microsoft.com/office/drawing/2014/main" val="1548958021"/>
                    </a:ext>
                  </a:extLst>
                </a:gridCol>
                <a:gridCol w="707995">
                  <a:extLst>
                    <a:ext uri="{9D8B030D-6E8A-4147-A177-3AD203B41FA5}">
                      <a16:colId xmlns:a16="http://schemas.microsoft.com/office/drawing/2014/main" val="2848391470"/>
                    </a:ext>
                  </a:extLst>
                </a:gridCol>
                <a:gridCol w="707995">
                  <a:extLst>
                    <a:ext uri="{9D8B030D-6E8A-4147-A177-3AD203B41FA5}">
                      <a16:colId xmlns:a16="http://schemas.microsoft.com/office/drawing/2014/main" val="2726157630"/>
                    </a:ext>
                  </a:extLst>
                </a:gridCol>
                <a:gridCol w="707995">
                  <a:extLst>
                    <a:ext uri="{9D8B030D-6E8A-4147-A177-3AD203B41FA5}">
                      <a16:colId xmlns:a16="http://schemas.microsoft.com/office/drawing/2014/main" val="1323371711"/>
                    </a:ext>
                  </a:extLst>
                </a:gridCol>
                <a:gridCol w="707995">
                  <a:extLst>
                    <a:ext uri="{9D8B030D-6E8A-4147-A177-3AD203B41FA5}">
                      <a16:colId xmlns:a16="http://schemas.microsoft.com/office/drawing/2014/main" val="510968784"/>
                    </a:ext>
                  </a:extLst>
                </a:gridCol>
                <a:gridCol w="707995">
                  <a:extLst>
                    <a:ext uri="{9D8B030D-6E8A-4147-A177-3AD203B41FA5}">
                      <a16:colId xmlns:a16="http://schemas.microsoft.com/office/drawing/2014/main" val="1699303737"/>
                    </a:ext>
                  </a:extLst>
                </a:gridCol>
                <a:gridCol w="707995">
                  <a:extLst>
                    <a:ext uri="{9D8B030D-6E8A-4147-A177-3AD203B41FA5}">
                      <a16:colId xmlns:a16="http://schemas.microsoft.com/office/drawing/2014/main" val="2447050663"/>
                    </a:ext>
                  </a:extLst>
                </a:gridCol>
                <a:gridCol w="707995">
                  <a:extLst>
                    <a:ext uri="{9D8B030D-6E8A-4147-A177-3AD203B41FA5}">
                      <a16:colId xmlns:a16="http://schemas.microsoft.com/office/drawing/2014/main" val="2970652764"/>
                    </a:ext>
                  </a:extLst>
                </a:gridCol>
                <a:gridCol w="707995">
                  <a:extLst>
                    <a:ext uri="{9D8B030D-6E8A-4147-A177-3AD203B41FA5}">
                      <a16:colId xmlns:a16="http://schemas.microsoft.com/office/drawing/2014/main" val="2651308225"/>
                    </a:ext>
                  </a:extLst>
                </a:gridCol>
                <a:gridCol w="707995">
                  <a:extLst>
                    <a:ext uri="{9D8B030D-6E8A-4147-A177-3AD203B41FA5}">
                      <a16:colId xmlns:a16="http://schemas.microsoft.com/office/drawing/2014/main" val="846801530"/>
                    </a:ext>
                  </a:extLst>
                </a:gridCol>
                <a:gridCol w="707995">
                  <a:extLst>
                    <a:ext uri="{9D8B030D-6E8A-4147-A177-3AD203B41FA5}">
                      <a16:colId xmlns:a16="http://schemas.microsoft.com/office/drawing/2014/main" val="2368237076"/>
                    </a:ext>
                  </a:extLst>
                </a:gridCol>
                <a:gridCol w="707995">
                  <a:extLst>
                    <a:ext uri="{9D8B030D-6E8A-4147-A177-3AD203B41FA5}">
                      <a16:colId xmlns:a16="http://schemas.microsoft.com/office/drawing/2014/main" val="3931247334"/>
                    </a:ext>
                  </a:extLst>
                </a:gridCol>
              </a:tblGrid>
              <a:tr h="0">
                <a:tc gridSpan="2">
                  <a:txBody>
                    <a:bodyPr/>
                    <a:lstStyle/>
                    <a:p>
                      <a:pPr algn="ctr"/>
                      <a:r>
                        <a:rPr lang="en-US" sz="1400" dirty="0">
                          <a:solidFill>
                            <a:schemeClr val="tx1"/>
                          </a:solidFill>
                        </a:rPr>
                        <a:t>Study Details</a:t>
                      </a:r>
                    </a:p>
                  </a:txBody>
                  <a:tcPr marL="0" marR="0" marT="0" marB="0" anchor="ctr">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dirty="0"/>
                    </a:p>
                  </a:txBody>
                  <a:tcPr marL="0" marR="0" marT="0" marB="0" anchor="ctr"/>
                </a:tc>
                <a:tc>
                  <a:txBody>
                    <a:bodyPr/>
                    <a:lstStyle/>
                    <a:p>
                      <a:pPr algn="ctr"/>
                      <a:endParaRPr lang="en-US" sz="1400" baseline="3000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p>
                      <a:pPr algn="ctr"/>
                      <a:r>
                        <a:rPr lang="en-US" sz="1400" dirty="0">
                          <a:solidFill>
                            <a:schemeClr val="tx1"/>
                          </a:solidFill>
                        </a:rPr>
                        <a:t>Patients, 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sz="1000" baseline="30000" dirty="0">
                        <a:solidFill>
                          <a:schemeClr val="bg1"/>
                        </a:solidFill>
                      </a:endParaRPr>
                    </a:p>
                  </a:txBody>
                  <a:tcPr marL="0" marR="0" marT="0" marB="0"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F/U</a:t>
                      </a:r>
                      <a:br>
                        <a:rPr lang="en-US" sz="1400" dirty="0">
                          <a:solidFill>
                            <a:schemeClr val="tx1"/>
                          </a:solidFill>
                        </a:rPr>
                      </a:br>
                      <a:r>
                        <a:rPr lang="en-US" sz="1400" dirty="0">
                          <a:solidFill>
                            <a:schemeClr val="tx1"/>
                          </a:solidFill>
                        </a:rPr>
                        <a:t>Minimum, Mo (Median)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sz="1000" dirty="0">
                        <a:solidFill>
                          <a:schemeClr val="bg1"/>
                        </a:solidFill>
                      </a:endParaRPr>
                    </a:p>
                  </a:txBody>
                  <a:tcPr marL="0" marR="0" marT="0" marB="0" anchor="ctr"/>
                </a:tc>
                <a:tc gridSpan="2">
                  <a:txBody>
                    <a:bodyPr/>
                    <a:lstStyle/>
                    <a:p>
                      <a:pPr algn="ctr"/>
                      <a:r>
                        <a:rPr lang="en-US" sz="1400" baseline="0" dirty="0">
                          <a:solidFill>
                            <a:schemeClr val="tx1"/>
                          </a:solidFill>
                        </a:rPr>
                        <a:t>ORR,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sz="1000" dirty="0">
                        <a:solidFill>
                          <a:schemeClr val="bg1"/>
                        </a:solidFill>
                      </a:endParaRPr>
                    </a:p>
                  </a:txBody>
                  <a:tcPr marL="0" marR="0" marT="0" marB="0" anchor="ctr"/>
                </a:tc>
                <a:tc gridSpan="2">
                  <a:txBody>
                    <a:bodyPr/>
                    <a:lstStyle/>
                    <a:p>
                      <a:pPr algn="ctr"/>
                      <a:r>
                        <a:rPr lang="en-US" sz="1400" dirty="0">
                          <a:solidFill>
                            <a:schemeClr val="tx1"/>
                          </a:solidFill>
                        </a:rPr>
                        <a:t>mTTR, Mo</a:t>
                      </a:r>
                      <a:endParaRPr lang="en-US" sz="1400" baseline="3000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sz="1000" dirty="0">
                        <a:solidFill>
                          <a:schemeClr val="bg1"/>
                        </a:solidFill>
                      </a:endParaRPr>
                    </a:p>
                  </a:txBody>
                  <a:tcPr marL="0" marR="0" marT="0" marB="0" anchor="ctr"/>
                </a:tc>
                <a:tc gridSpan="2">
                  <a:txBody>
                    <a:bodyPr/>
                    <a:lstStyle/>
                    <a:p>
                      <a:pPr algn="ctr"/>
                      <a:r>
                        <a:rPr lang="en-US" sz="1400" baseline="0" dirty="0">
                          <a:solidFill>
                            <a:schemeClr val="tx1"/>
                          </a:solidFill>
                        </a:rPr>
                        <a:t>mDoR, Mo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sz="1000" dirty="0">
                        <a:solidFill>
                          <a:schemeClr val="bg1"/>
                        </a:solidFill>
                      </a:endParaRPr>
                    </a:p>
                  </a:txBody>
                  <a:tcPr marL="0" marR="0" marT="0" marB="0" anchor="ctr"/>
                </a:tc>
                <a:tc gridSpan="2">
                  <a:txBody>
                    <a:bodyPr/>
                    <a:lstStyle/>
                    <a:p>
                      <a:pPr algn="ctr"/>
                      <a:r>
                        <a:rPr lang="en-US" sz="1400" dirty="0">
                          <a:solidFill>
                            <a:schemeClr val="tx1"/>
                          </a:solidFill>
                        </a:rPr>
                        <a:t>mPFS, Mo </a:t>
                      </a:r>
                    </a:p>
                    <a:p>
                      <a:pPr algn="ctr"/>
                      <a:r>
                        <a:rPr lang="en-US" sz="1400" dirty="0">
                          <a:solidFill>
                            <a:schemeClr val="tx1"/>
                          </a:solidFill>
                        </a:rPr>
                        <a:t>(% Progressed)</a:t>
                      </a:r>
                    </a:p>
                  </a:txBody>
                  <a:tcPr marL="0" marR="0" marT="0" marB="0" anchor="ctr">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sz="1000" dirty="0">
                        <a:solidFill>
                          <a:schemeClr val="bg1"/>
                        </a:solidFill>
                      </a:endParaRPr>
                    </a:p>
                  </a:txBody>
                  <a:tcPr marL="0" marR="0" marT="0" marB="0" anchor="ctr"/>
                </a:tc>
                <a:extLst>
                  <a:ext uri="{0D108BD9-81ED-4DB2-BD59-A6C34878D82A}">
                    <a16:rowId xmlns:a16="http://schemas.microsoft.com/office/drawing/2014/main" val="3569388574"/>
                  </a:ext>
                </a:extLst>
              </a:tr>
              <a:tr h="0">
                <a:tc>
                  <a:txBody>
                    <a:bodyPr/>
                    <a:lstStyle/>
                    <a:p>
                      <a:pPr algn="l"/>
                      <a:r>
                        <a:rPr lang="en-US" sz="1400" b="1" dirty="0">
                          <a:solidFill>
                            <a:schemeClr val="tx1"/>
                          </a:solidFill>
                        </a:rPr>
                        <a:t>Trial</a:t>
                      </a:r>
                    </a:p>
                  </a:txBody>
                  <a:tcPr marL="108000" marR="0" marT="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rPr>
                        <a:t>Phase, Design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kumimoji="0" lang="en-US" sz="1400" b="1" i="0" u="none" strike="noStrike" kern="1200" cap="none" spc="0" normalizeH="0" baseline="0" noProof="0" dirty="0">
                          <a:ln>
                            <a:noFill/>
                          </a:ln>
                          <a:solidFill>
                            <a:srgbClr val="FFFFFF"/>
                          </a:solidFill>
                          <a:effectLst/>
                          <a:uLnTx/>
                          <a:uFillTx/>
                          <a:latin typeface="+mn-lt"/>
                          <a:ea typeface="+mn-ea"/>
                          <a:cs typeface="+mn-cs"/>
                        </a:rPr>
                        <a:t>Tx</a:t>
                      </a:r>
                      <a:endParaRPr lang="en-US" sz="1000" dirty="0">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rPr>
                        <a:t>IaBCC</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rPr>
                        <a:t>mBCC</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rPr>
                        <a:t>IaBCC</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rPr>
                        <a:t>mBCC</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rPr>
                        <a:t>IaBCC</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rPr>
                        <a:t>mBCC</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rPr>
                        <a:t>IaBCC</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rPr>
                        <a:t>mBCC</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rPr>
                        <a:t>IaBCC</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rPr>
                        <a:t>mBCC</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rPr>
                        <a:t>IaBCC</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rPr>
                        <a:t>mBCC</a:t>
                      </a:r>
                    </a:p>
                  </a:txBody>
                  <a:tcPr marL="0" marR="0" marT="0" marB="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525143309"/>
                  </a:ext>
                </a:extLst>
              </a:tr>
              <a:tr h="0">
                <a:tc>
                  <a:txBody>
                    <a:bodyPr/>
                    <a:lstStyle/>
                    <a:p>
                      <a:pPr algn="l"/>
                      <a:r>
                        <a:rPr lang="en-US" sz="1400" b="1" dirty="0">
                          <a:solidFill>
                            <a:schemeClr val="bg1"/>
                          </a:solidFill>
                        </a:rPr>
                        <a:t>ERIVANCE </a:t>
                      </a:r>
                      <a:br>
                        <a:rPr lang="en-US" sz="1400" dirty="0">
                          <a:solidFill>
                            <a:schemeClr val="bg1"/>
                          </a:solidFill>
                        </a:rPr>
                      </a:br>
                      <a:r>
                        <a:rPr lang="en-US" sz="1400" dirty="0">
                          <a:solidFill>
                            <a:schemeClr val="bg1"/>
                          </a:solidFill>
                        </a:rPr>
                        <a:t>NCT00833417</a:t>
                      </a:r>
                      <a:endParaRPr lang="en-US" sz="1400" baseline="30000" dirty="0">
                        <a:solidFill>
                          <a:schemeClr val="bg1"/>
                        </a:solidFill>
                      </a:endParaRPr>
                    </a:p>
                  </a:txBody>
                  <a:tcPr marL="108000" marR="0" marT="0" marB="0" anchor="ctr">
                    <a:lnL w="12700" cmpd="sng">
                      <a:noFill/>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II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Vismo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71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≥21; </a:t>
                      </a:r>
                      <a:br>
                        <a:rPr lang="en-US" sz="1400" dirty="0">
                          <a:solidFill>
                            <a:schemeClr val="bg1"/>
                          </a:solidFill>
                        </a:rPr>
                      </a:br>
                      <a:r>
                        <a:rPr lang="en-US" sz="1400" dirty="0">
                          <a:solidFill>
                            <a:schemeClr val="bg1"/>
                          </a:solidFill>
                        </a:rPr>
                        <a:t>(22.4)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≥21; </a:t>
                      </a:r>
                      <a:br>
                        <a:rPr lang="en-US" sz="1400" dirty="0">
                          <a:solidFill>
                            <a:schemeClr val="bg1"/>
                          </a:solidFill>
                        </a:rPr>
                      </a:br>
                      <a:r>
                        <a:rPr lang="en-US" sz="1400" dirty="0">
                          <a:solidFill>
                            <a:schemeClr val="bg1"/>
                          </a:solidFill>
                        </a:rPr>
                        <a:t>(21.7)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NR</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NR</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26.2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14.8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12.9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9.3</a:t>
                      </a:r>
                    </a:p>
                  </a:txBody>
                  <a:tcPr marL="0" marR="0" marT="0" marB="0" anchor="ctr">
                    <a:lnL w="12700" cap="flat" cmpd="sng" algn="ctr">
                      <a:noFill/>
                      <a:prstDash val="solid"/>
                      <a:round/>
                      <a:headEnd type="none" w="med" len="med"/>
                      <a:tailEnd type="none" w="med" len="med"/>
                    </a:lnL>
                    <a:lnR w="12700" cmpd="sng">
                      <a:noFill/>
                    </a:lnR>
                    <a:lnT w="381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809521544"/>
                  </a:ext>
                </a:extLst>
              </a:tr>
              <a:tr h="0">
                <a:tc>
                  <a:txBody>
                    <a:bodyPr/>
                    <a:lstStyle/>
                    <a:p>
                      <a:pPr algn="l"/>
                      <a:r>
                        <a:rPr lang="en-US" sz="1400" dirty="0">
                          <a:solidFill>
                            <a:schemeClr val="bg1"/>
                          </a:solidFill>
                        </a:rPr>
                        <a:t>NCT01160250</a:t>
                      </a:r>
                      <a:endParaRPr lang="en-US" sz="1400" baseline="30000" dirty="0">
                        <a:solidFill>
                          <a:schemeClr val="bg1"/>
                        </a:solidFill>
                      </a:endParaRPr>
                    </a:p>
                  </a:txBody>
                  <a:tcPr marL="108000" marR="0" marT="0"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dirty="0">
                          <a:solidFill>
                            <a:schemeClr val="bg1"/>
                          </a:solidFill>
                        </a:rPr>
                        <a:t>II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Vismo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dirty="0">
                          <a:solidFill>
                            <a:schemeClr val="bg1"/>
                          </a:solidFill>
                        </a:rPr>
                        <a:t>56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dirty="0">
                          <a:solidFill>
                            <a:schemeClr val="bg1"/>
                          </a:solidFill>
                        </a:rPr>
                        <a:t>39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gridSpan="2">
                  <a:txBody>
                    <a:bodyPr/>
                    <a:lstStyle/>
                    <a:p>
                      <a:pPr algn="ctr"/>
                      <a:r>
                        <a:rPr lang="en-US" sz="1400" dirty="0">
                          <a:solidFill>
                            <a:schemeClr val="bg1"/>
                          </a:solidFill>
                        </a:rPr>
                        <a:t>NR (5.5)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hMerge="1">
                  <a:txBody>
                    <a:bodyPr/>
                    <a:lstStyle/>
                    <a:p>
                      <a:pPr algn="ctr"/>
                      <a:endParaRPr lang="en-US" sz="1000" dirty="0">
                        <a:solidFill>
                          <a:schemeClr val="tx1"/>
                        </a:solidFill>
                      </a:endParaRPr>
                    </a:p>
                  </a:txBody>
                  <a:tcPr marL="0" marR="0" marT="0" marB="0" anchor="ctr"/>
                </a:tc>
                <a:tc>
                  <a:txBody>
                    <a:bodyPr/>
                    <a:lstStyle/>
                    <a:p>
                      <a:pPr algn="ctr"/>
                      <a:r>
                        <a:rPr lang="en-US" sz="1400" dirty="0">
                          <a:solidFill>
                            <a:schemeClr val="bg1"/>
                          </a:solidFill>
                        </a:rPr>
                        <a:t>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dirty="0">
                          <a:solidFill>
                            <a:schemeClr val="bg1"/>
                          </a:solidFill>
                        </a:rPr>
                        <a:t>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dirty="0">
                          <a:solidFill>
                            <a:schemeClr val="bg1"/>
                          </a:solidFill>
                        </a:rPr>
                        <a:t>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dirty="0">
                          <a:solidFill>
                            <a:schemeClr val="bg1"/>
                          </a:solidFill>
                        </a:rPr>
                        <a:t>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dirty="0">
                          <a:solidFill>
                            <a:schemeClr val="bg1"/>
                          </a:solidFill>
                        </a:rPr>
                        <a:t>NR</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dirty="0">
                          <a:solidFill>
                            <a:schemeClr val="bg1"/>
                          </a:solidFill>
                        </a:rPr>
                        <a:t>NR</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dirty="0">
                          <a:solidFill>
                            <a:schemeClr val="bg1"/>
                          </a:solidFill>
                        </a:rPr>
                        <a:t>NR </a:t>
                      </a:r>
                      <a:br>
                        <a:rPr lang="en-US" sz="1400" dirty="0">
                          <a:solidFill>
                            <a:schemeClr val="bg1"/>
                          </a:solidFill>
                        </a:rPr>
                      </a:br>
                      <a:r>
                        <a:rPr lang="en-US" sz="140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dirty="0">
                          <a:solidFill>
                            <a:schemeClr val="bg1"/>
                          </a:solidFill>
                        </a:rPr>
                        <a:t>NR </a:t>
                      </a:r>
                      <a:br>
                        <a:rPr lang="en-US" sz="1400" dirty="0">
                          <a:solidFill>
                            <a:schemeClr val="bg1"/>
                          </a:solidFill>
                        </a:rPr>
                      </a:br>
                      <a:r>
                        <a:rPr lang="en-US" sz="1400" dirty="0">
                          <a:solidFill>
                            <a:schemeClr val="bg1"/>
                          </a:solidFill>
                        </a:rPr>
                        <a:t>(8)</a:t>
                      </a:r>
                    </a:p>
                  </a:txBody>
                  <a:tcPr marL="0" marR="0" marT="0"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947502059"/>
                  </a:ext>
                </a:extLst>
              </a:tr>
              <a:tr h="0">
                <a:tc>
                  <a:txBody>
                    <a:bodyPr/>
                    <a:lstStyle/>
                    <a:p>
                      <a:pPr algn="l"/>
                      <a:r>
                        <a:rPr lang="en-US" sz="1400" b="1" dirty="0">
                          <a:solidFill>
                            <a:schemeClr val="bg1"/>
                          </a:solidFill>
                        </a:rPr>
                        <a:t>STEVIE </a:t>
                      </a:r>
                      <a:br>
                        <a:rPr lang="en-US" sz="1400" dirty="0">
                          <a:solidFill>
                            <a:schemeClr val="bg1"/>
                          </a:solidFill>
                        </a:rPr>
                      </a:br>
                      <a:r>
                        <a:rPr lang="en-US" sz="1400" dirty="0">
                          <a:solidFill>
                            <a:schemeClr val="bg1"/>
                          </a:solidFill>
                        </a:rPr>
                        <a:t>NCT01367665</a:t>
                      </a:r>
                      <a:endParaRPr lang="en-US" sz="1400" baseline="30000" dirty="0">
                        <a:solidFill>
                          <a:schemeClr val="bg1"/>
                        </a:solidFill>
                      </a:endParaRPr>
                    </a:p>
                    <a:p>
                      <a:pPr algn="l"/>
                      <a:endParaRPr lang="en-US" sz="1400" baseline="30000" dirty="0">
                        <a:solidFill>
                          <a:schemeClr val="bg1"/>
                        </a:solidFill>
                      </a:endParaRPr>
                    </a:p>
                  </a:txBody>
                  <a:tcPr marL="108000" marR="0" marT="0"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II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Vismo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1119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b="0" dirty="0">
                          <a:solidFill>
                            <a:schemeClr val="bg1"/>
                          </a:solidFill>
                        </a:rPr>
                        <a:t>≥12; </a:t>
                      </a:r>
                      <a:br>
                        <a:rPr lang="en-US" sz="1400" b="0" dirty="0">
                          <a:solidFill>
                            <a:schemeClr val="bg1"/>
                          </a:solidFill>
                        </a:rPr>
                      </a:br>
                      <a:r>
                        <a:rPr lang="en-US" sz="1400" b="0" dirty="0">
                          <a:solidFill>
                            <a:schemeClr val="bg1"/>
                          </a:solidFill>
                        </a:rPr>
                        <a:t>(17.9)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b="0" dirty="0">
                          <a:solidFill>
                            <a:schemeClr val="bg1"/>
                          </a:solidFill>
                        </a:rPr>
                        <a:t>≥12; </a:t>
                      </a:r>
                      <a:br>
                        <a:rPr lang="en-US" sz="1400" b="0" dirty="0">
                          <a:solidFill>
                            <a:schemeClr val="bg1"/>
                          </a:solidFill>
                        </a:rPr>
                      </a:br>
                      <a:r>
                        <a:rPr lang="en-US" sz="1400" b="0" dirty="0">
                          <a:solidFill>
                            <a:schemeClr val="bg1"/>
                          </a:solidFill>
                        </a:rPr>
                        <a:t>(17.9)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69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23.0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13.9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23.2</a:t>
                      </a:r>
                      <a:r>
                        <a:rPr lang="en-US" sz="1400" dirty="0">
                          <a:solidFill>
                            <a:schemeClr val="accent3"/>
                          </a:solidFill>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13.1 </a:t>
                      </a:r>
                      <a:endParaRPr lang="en-US" sz="1400" dirty="0">
                        <a:solidFill>
                          <a:schemeClr val="accent3"/>
                        </a:solidFill>
                      </a:endParaRPr>
                    </a:p>
                  </a:txBody>
                  <a:tcPr marL="0" marR="0" marT="0"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063138422"/>
                  </a:ext>
                </a:extLst>
              </a:tr>
              <a:tr h="0">
                <a:tc>
                  <a:txBody>
                    <a:bodyPr/>
                    <a:lstStyle/>
                    <a:p>
                      <a:pPr algn="l"/>
                      <a:r>
                        <a:rPr lang="en-US" sz="1400" b="1" dirty="0">
                          <a:solidFill>
                            <a:schemeClr val="bg1"/>
                          </a:solidFill>
                        </a:rPr>
                        <a:t>RegiSONIC </a:t>
                      </a:r>
                      <a:br>
                        <a:rPr lang="en-US" sz="1400" dirty="0">
                          <a:solidFill>
                            <a:schemeClr val="bg1"/>
                          </a:solidFill>
                        </a:rPr>
                      </a:br>
                      <a:r>
                        <a:rPr lang="en-US" sz="1400" dirty="0">
                          <a:solidFill>
                            <a:schemeClr val="bg1"/>
                          </a:solidFill>
                        </a:rPr>
                        <a:t>NCT01604252</a:t>
                      </a:r>
                      <a:endParaRPr lang="en-US" sz="1400" baseline="30000" dirty="0">
                        <a:solidFill>
                          <a:schemeClr val="bg1"/>
                        </a:solidFill>
                      </a:endParaRPr>
                    </a:p>
                    <a:p>
                      <a:pPr algn="l"/>
                      <a:endParaRPr lang="en-US" sz="1400" baseline="30000" dirty="0">
                        <a:solidFill>
                          <a:schemeClr val="bg1"/>
                        </a:solidFill>
                      </a:endParaRPr>
                    </a:p>
                  </a:txBody>
                  <a:tcPr marL="108000" marR="0" marT="0"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dirty="0">
                          <a:solidFill>
                            <a:schemeClr val="bg1"/>
                          </a:solidFill>
                        </a:rPr>
                        <a:t>Obs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Vismo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dirty="0">
                          <a:solidFill>
                            <a:schemeClr val="bg1"/>
                          </a:solidFill>
                        </a:rPr>
                        <a:t>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dirty="0">
                          <a:solidFill>
                            <a:schemeClr val="bg1"/>
                          </a:solidFill>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dirty="0">
                          <a:solidFill>
                            <a:schemeClr val="bg1"/>
                          </a:solidFill>
                        </a:rPr>
                        <a:t>NR (13.2)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dirty="0">
                          <a:solidFill>
                            <a:schemeClr val="bg1"/>
                          </a:solidFill>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dirty="0">
                          <a:solidFill>
                            <a:schemeClr val="bg1"/>
                          </a:solidFill>
                        </a:rPr>
                        <a:t>68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dirty="0">
                          <a:solidFill>
                            <a:schemeClr val="bg1"/>
                          </a:solidFill>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dirty="0">
                          <a:solidFill>
                            <a:schemeClr val="bg1"/>
                          </a:solidFill>
                        </a:rPr>
                        <a:t>NR</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dirty="0">
                          <a:solidFill>
                            <a:schemeClr val="bg1"/>
                          </a:solidFill>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dirty="0">
                          <a:solidFill>
                            <a:schemeClr val="bg1"/>
                          </a:solidFill>
                        </a:rPr>
                        <a:t>5.95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dirty="0">
                          <a:solidFill>
                            <a:schemeClr val="bg1"/>
                          </a:solidFill>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dirty="0">
                          <a:solidFill>
                            <a:schemeClr val="bg1"/>
                          </a:solidFill>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dirty="0">
                          <a:solidFill>
                            <a:schemeClr val="bg1"/>
                          </a:solidFill>
                        </a:rPr>
                        <a:t>–</a:t>
                      </a:r>
                    </a:p>
                  </a:txBody>
                  <a:tcPr marL="0" marR="0" marT="0"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830188819"/>
                  </a:ext>
                </a:extLst>
              </a:tr>
              <a:tr h="0">
                <a:tc rowSpan="2">
                  <a:txBody>
                    <a:bodyPr/>
                    <a:lstStyle/>
                    <a:p>
                      <a:pPr algn="l"/>
                      <a:r>
                        <a:rPr lang="en-US" sz="1400" b="1" dirty="0">
                          <a:solidFill>
                            <a:schemeClr val="bg1"/>
                          </a:solidFill>
                        </a:rPr>
                        <a:t>BOLT </a:t>
                      </a:r>
                      <a:br>
                        <a:rPr lang="en-US" sz="1400" dirty="0">
                          <a:solidFill>
                            <a:schemeClr val="bg1"/>
                          </a:solidFill>
                        </a:rPr>
                      </a:br>
                      <a:r>
                        <a:rPr lang="en-US" sz="1400" dirty="0">
                          <a:solidFill>
                            <a:schemeClr val="bg1"/>
                          </a:solidFill>
                        </a:rPr>
                        <a:t>NCT01327053</a:t>
                      </a:r>
                      <a:endParaRPr lang="en-US" sz="1400" baseline="30000" dirty="0">
                        <a:solidFill>
                          <a:schemeClr val="bg1"/>
                        </a:solidFill>
                      </a:endParaRPr>
                    </a:p>
                  </a:txBody>
                  <a:tcPr marL="108000" marR="0" marT="0"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rowSpan="2">
                  <a:txBody>
                    <a:bodyPr/>
                    <a:lstStyle/>
                    <a:p>
                      <a:pPr algn="ctr"/>
                      <a:r>
                        <a:rPr lang="en-US" sz="1400" dirty="0">
                          <a:solidFill>
                            <a:schemeClr val="bg1"/>
                          </a:solidFill>
                        </a:rPr>
                        <a:t>II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Soni </a:t>
                      </a:r>
                      <a:br>
                        <a:rPr lang="en-US" sz="1400" dirty="0">
                          <a:solidFill>
                            <a:schemeClr val="bg1"/>
                          </a:solidFill>
                        </a:rPr>
                      </a:br>
                      <a:r>
                        <a:rPr lang="en-US" sz="1400" dirty="0">
                          <a:solidFill>
                            <a:schemeClr val="bg1"/>
                          </a:solidFill>
                        </a:rPr>
                        <a:t>200 mg</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CDCF"/>
                    </a:solidFill>
                  </a:tcPr>
                </a:tc>
                <a:tc rowSpan="2" gridSpan="2">
                  <a:txBody>
                    <a:bodyPr/>
                    <a:lstStyle/>
                    <a:p>
                      <a:pPr algn="ctr"/>
                      <a:r>
                        <a:rPr lang="en-US" sz="1400" b="0" dirty="0">
                          <a:solidFill>
                            <a:schemeClr val="bg1"/>
                          </a:solidFill>
                        </a:rPr>
                        <a:t>42 (NR)</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rowSpan="2" hMerge="1">
                  <a:txBody>
                    <a:bodyPr/>
                    <a:lstStyle/>
                    <a:p>
                      <a:pPr algn="ctr"/>
                      <a:endParaRPr lang="en-US" sz="1000" dirty="0">
                        <a:solidFill>
                          <a:schemeClr val="tx1"/>
                        </a:solidFill>
                      </a:endParaRPr>
                    </a:p>
                  </a:txBody>
                  <a:tcPr marL="0" marR="0" marT="0" marB="0" anchor="ctr"/>
                </a:tc>
                <a:tc>
                  <a:txBody>
                    <a:bodyPr/>
                    <a:lstStyle/>
                    <a:p>
                      <a:pPr algn="ctr"/>
                      <a:r>
                        <a:rPr lang="en-US" sz="1400" dirty="0">
                          <a:solidFill>
                            <a:schemeClr val="bg1"/>
                          </a:solidFill>
                        </a:rPr>
                        <a:t>56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4.0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9.2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26.1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24.0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22.1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13.1</a:t>
                      </a:r>
                    </a:p>
                  </a:txBody>
                  <a:tcPr marL="0" marR="0" marT="0" marB="0" anchor="ctr">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4133538598"/>
                  </a:ext>
                </a:extLst>
              </a:tr>
              <a:tr h="0">
                <a:tc vMerge="1">
                  <a:txBody>
                    <a:bodyPr/>
                    <a:lstStyle/>
                    <a:p>
                      <a:pPr algn="ctr"/>
                      <a:endParaRPr lang="en-US" sz="1000" dirty="0">
                        <a:solidFill>
                          <a:schemeClr val="tx1"/>
                        </a:solidFill>
                      </a:endParaRPr>
                    </a:p>
                  </a:txBody>
                  <a:tcPr marL="0" marR="0" marT="0" marB="0" anchor="ctr"/>
                </a:tc>
                <a:tc vMerge="1">
                  <a:txBody>
                    <a:bodyPr/>
                    <a:lstStyle/>
                    <a:p>
                      <a:pPr algn="ctr"/>
                      <a:endParaRPr lang="en-US" sz="1000" dirty="0">
                        <a:solidFill>
                          <a:schemeClr val="tx1"/>
                        </a:solidFill>
                      </a:endParaRPr>
                    </a:p>
                  </a:txBody>
                  <a:tcPr marL="0" marR="0" marT="0" marB="0" anchor="ctr"/>
                </a:tc>
                <a:tc>
                  <a:txBody>
                    <a:bodyPr/>
                    <a:lstStyle/>
                    <a:p>
                      <a:pPr algn="ctr"/>
                      <a:r>
                        <a:rPr lang="en-US" sz="1400" dirty="0">
                          <a:solidFill>
                            <a:schemeClr val="bg1"/>
                          </a:solidFill>
                        </a:rPr>
                        <a:t>Soni </a:t>
                      </a:r>
                      <a:br>
                        <a:rPr lang="en-US" sz="1400" dirty="0">
                          <a:solidFill>
                            <a:schemeClr val="bg1"/>
                          </a:solidFill>
                        </a:rPr>
                      </a:br>
                      <a:r>
                        <a:rPr lang="en-US" sz="1400" dirty="0">
                          <a:solidFill>
                            <a:schemeClr val="bg1"/>
                          </a:solidFill>
                        </a:rPr>
                        <a:t>800 mg</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128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gridSpan="2" vMerge="1">
                  <a:txBody>
                    <a:bodyPr/>
                    <a:lstStyle/>
                    <a:p>
                      <a:pPr algn="ctr"/>
                      <a:endParaRPr lang="en-US" sz="1000">
                        <a:solidFill>
                          <a:schemeClr val="tx1"/>
                        </a:solidFill>
                      </a:endParaRPr>
                    </a:p>
                  </a:txBody>
                  <a:tcPr marL="0" marR="0" marT="0" marB="0" anchor="ctr"/>
                </a:tc>
                <a:tc hMerge="1" vMerge="1">
                  <a:txBody>
                    <a:bodyPr/>
                    <a:lstStyle/>
                    <a:p>
                      <a:pPr algn="ctr"/>
                      <a:endParaRPr lang="en-US" sz="1000" dirty="0">
                        <a:solidFill>
                          <a:schemeClr val="tx1"/>
                        </a:solidFill>
                      </a:endParaRPr>
                    </a:p>
                  </a:txBody>
                  <a:tcPr marL="0" marR="0" marT="0" marB="0" anchor="ctr"/>
                </a:tc>
                <a:tc>
                  <a:txBody>
                    <a:bodyPr/>
                    <a:lstStyle/>
                    <a:p>
                      <a:pPr algn="ctr"/>
                      <a:r>
                        <a:rPr lang="en-US" sz="1400" dirty="0">
                          <a:solidFill>
                            <a:schemeClr val="bg1"/>
                          </a:solidFill>
                        </a:rPr>
                        <a:t>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3.8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23.3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24.9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dirty="0">
                          <a:solidFill>
                            <a:schemeClr val="bg1"/>
                          </a:solidFill>
                        </a:rPr>
                        <a:t>11.1</a:t>
                      </a:r>
                    </a:p>
                  </a:txBody>
                  <a:tcPr marL="0" marR="0" marT="0" marB="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206530924"/>
                  </a:ext>
                </a:extLst>
              </a:tr>
            </a:tbl>
          </a:graphicData>
        </a:graphic>
      </p:graphicFrame>
      <p:sp>
        <p:nvSpPr>
          <p:cNvPr id="9" name="Text Box 11">
            <a:extLst>
              <a:ext uri="{FF2B5EF4-FFF2-40B4-BE49-F238E27FC236}">
                <a16:creationId xmlns:a16="http://schemas.microsoft.com/office/drawing/2014/main" id="{57F54FF7-CFB3-9BA0-2E46-4044379D76FB}"/>
              </a:ext>
            </a:extLst>
          </p:cNvPr>
          <p:cNvSpPr txBox="1">
            <a:spLocks noChangeArrowheads="1"/>
          </p:cNvSpPr>
          <p:nvPr/>
        </p:nvSpPr>
        <p:spPr bwMode="auto">
          <a:xfrm>
            <a:off x="414339" y="6016408"/>
            <a:ext cx="80105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NCCN. Clinical practice guidelines in oncology: basal cell skin cancer. v2.2022. Dummer. Br J Dermatol. 2020;182:1369. Lacoutre. ASCO 2015. Abstr 9023. Basset-Se’guin. Eur J Cancer. 2017;86:334. </a:t>
            </a:r>
            <a:r>
              <a:rPr lang="en-US" altLang="en-US" sz="1200" b="0" dirty="0">
                <a:solidFill>
                  <a:srgbClr val="455560"/>
                </a:solidFill>
                <a:latin typeface="Calibri" panose="020F0502020204030204" pitchFamily="34" charset="0"/>
              </a:rPr>
              <a:t>Chang. Orphanet. 2016;11:120. Sekulic. BMC Cancer. 2017;17:332.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3485336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76DF9-84F6-8A75-BA8F-5EF798257DB1}"/>
              </a:ext>
            </a:extLst>
          </p:cNvPr>
          <p:cNvSpPr>
            <a:spLocks noGrp="1"/>
          </p:cNvSpPr>
          <p:nvPr>
            <p:ph type="title"/>
          </p:nvPr>
        </p:nvSpPr>
        <p:spPr/>
        <p:txBody>
          <a:bodyPr/>
          <a:lstStyle/>
          <a:p>
            <a:r>
              <a:rPr lang="en-US" dirty="0"/>
              <a:t>ERIVANCE BCC: Toxicity With Vismodegib</a:t>
            </a:r>
          </a:p>
        </p:txBody>
      </p:sp>
      <p:sp>
        <p:nvSpPr>
          <p:cNvPr id="3" name="Content Placeholder 2">
            <a:extLst>
              <a:ext uri="{FF2B5EF4-FFF2-40B4-BE49-F238E27FC236}">
                <a16:creationId xmlns:a16="http://schemas.microsoft.com/office/drawing/2014/main" id="{7914013C-D769-BE17-863F-7C42ADC9E95A}"/>
              </a:ext>
            </a:extLst>
          </p:cNvPr>
          <p:cNvSpPr>
            <a:spLocks noGrp="1"/>
          </p:cNvSpPr>
          <p:nvPr>
            <p:ph idx="1"/>
          </p:nvPr>
        </p:nvSpPr>
        <p:spPr>
          <a:xfrm>
            <a:off x="609759" y="5638005"/>
            <a:ext cx="10224189" cy="562770"/>
          </a:xfrm>
        </p:spPr>
        <p:txBody>
          <a:bodyPr/>
          <a:lstStyle/>
          <a:p>
            <a:r>
              <a:rPr lang="en-US" sz="1800" dirty="0"/>
              <a:t>33 deaths occurred during the study period due to AEs and PD, and all were deemed unrelated to vismodegib treatment.</a:t>
            </a:r>
          </a:p>
        </p:txBody>
      </p:sp>
      <p:graphicFrame>
        <p:nvGraphicFramePr>
          <p:cNvPr id="4" name="Group 32">
            <a:extLst>
              <a:ext uri="{FF2B5EF4-FFF2-40B4-BE49-F238E27FC236}">
                <a16:creationId xmlns:a16="http://schemas.microsoft.com/office/drawing/2014/main" id="{E55B609A-998C-C832-1E4C-1E114859C28E}"/>
              </a:ext>
            </a:extLst>
          </p:cNvPr>
          <p:cNvGraphicFramePr>
            <a:graphicFrameLocks noGrp="1"/>
          </p:cNvGraphicFramePr>
          <p:nvPr>
            <p:extLst>
              <p:ext uri="{D42A27DB-BD31-4B8C-83A1-F6EECF244321}">
                <p14:modId xmlns:p14="http://schemas.microsoft.com/office/powerpoint/2010/main" val="2751712490"/>
              </p:ext>
            </p:extLst>
          </p:nvPr>
        </p:nvGraphicFramePr>
        <p:xfrm>
          <a:off x="719138" y="1600200"/>
          <a:ext cx="10787063" cy="3932080"/>
        </p:xfrm>
        <a:graphic>
          <a:graphicData uri="http://schemas.openxmlformats.org/drawingml/2006/table">
            <a:tbl>
              <a:tblPr/>
              <a:tblGrid>
                <a:gridCol w="2170243">
                  <a:extLst>
                    <a:ext uri="{9D8B030D-6E8A-4147-A177-3AD203B41FA5}">
                      <a16:colId xmlns:a16="http://schemas.microsoft.com/office/drawing/2014/main" val="20000"/>
                    </a:ext>
                  </a:extLst>
                </a:gridCol>
                <a:gridCol w="2170243">
                  <a:extLst>
                    <a:ext uri="{9D8B030D-6E8A-4147-A177-3AD203B41FA5}">
                      <a16:colId xmlns:a16="http://schemas.microsoft.com/office/drawing/2014/main" val="647708283"/>
                    </a:ext>
                  </a:extLst>
                </a:gridCol>
                <a:gridCol w="2125459">
                  <a:extLst>
                    <a:ext uri="{9D8B030D-6E8A-4147-A177-3AD203B41FA5}">
                      <a16:colId xmlns:a16="http://schemas.microsoft.com/office/drawing/2014/main" val="20001"/>
                    </a:ext>
                  </a:extLst>
                </a:gridCol>
                <a:gridCol w="2160559">
                  <a:extLst>
                    <a:ext uri="{9D8B030D-6E8A-4147-A177-3AD203B41FA5}">
                      <a16:colId xmlns:a16="http://schemas.microsoft.com/office/drawing/2014/main" val="20002"/>
                    </a:ext>
                  </a:extLst>
                </a:gridCol>
                <a:gridCol w="2160559">
                  <a:extLst>
                    <a:ext uri="{9D8B030D-6E8A-4147-A177-3AD203B41FA5}">
                      <a16:colId xmlns:a16="http://schemas.microsoft.com/office/drawing/2014/main" val="2648627350"/>
                    </a:ext>
                  </a:extLst>
                </a:gridCol>
              </a:tblGrid>
              <a:tr h="49638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TEAE in &gt;10% of Patients,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Total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1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Grade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1350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104 (100)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 (35.6)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 (55.8)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8738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Muscle spasms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 (71.2)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 (43.3)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 (22.1)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8738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Alopecia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 (66.3)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 (47.1)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(19.2)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8738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Dysgeusia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 (55.8)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 (30.8)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 (25.0)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8738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Decreased weight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 (51.9)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 (27.9)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(15.4)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29525210"/>
                  </a:ext>
                </a:extLst>
              </a:tr>
              <a:tr h="28738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 (43.3)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 (31.7)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97299446"/>
                  </a:ext>
                </a:extLst>
              </a:tr>
              <a:tr h="28738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 (32.7)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 (24.0)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53447913"/>
                  </a:ext>
                </a:extLst>
              </a:tr>
              <a:tr h="28738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 (27.9)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(18.3)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3817945"/>
                  </a:ext>
                </a:extLst>
              </a:tr>
              <a:tr h="28738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 (26.9)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(19.2)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488517761"/>
                  </a:ext>
                </a:extLst>
              </a:tr>
            </a:tbl>
          </a:graphicData>
        </a:graphic>
      </p:graphicFrame>
      <p:sp>
        <p:nvSpPr>
          <p:cNvPr id="5" name="Text Box 11">
            <a:extLst>
              <a:ext uri="{FF2B5EF4-FFF2-40B4-BE49-F238E27FC236}">
                <a16:creationId xmlns:a16="http://schemas.microsoft.com/office/drawing/2014/main" id="{1C44B8D9-47E3-33B9-8309-8B15770F49E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Sekulic. BMC Cancer. 2017;17:332.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573243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92CFE-6CFC-8081-C9D8-3E6F42C70E07}"/>
              </a:ext>
            </a:extLst>
          </p:cNvPr>
          <p:cNvSpPr>
            <a:spLocks noGrp="1"/>
          </p:cNvSpPr>
          <p:nvPr>
            <p:ph type="title"/>
          </p:nvPr>
        </p:nvSpPr>
        <p:spPr/>
        <p:txBody>
          <a:bodyPr/>
          <a:lstStyle/>
          <a:p>
            <a:r>
              <a:rPr lang="en-US" dirty="0"/>
              <a:t>Phase II Trial of Anti–PD-1 Antibody Cemiplimab in Advanced BCC</a:t>
            </a:r>
          </a:p>
        </p:txBody>
      </p:sp>
      <p:sp>
        <p:nvSpPr>
          <p:cNvPr id="3" name="Content Placeholder 2">
            <a:extLst>
              <a:ext uri="{FF2B5EF4-FFF2-40B4-BE49-F238E27FC236}">
                <a16:creationId xmlns:a16="http://schemas.microsoft.com/office/drawing/2014/main" id="{41DE4766-8253-95B2-381B-378AF4E318B2}"/>
              </a:ext>
            </a:extLst>
          </p:cNvPr>
          <p:cNvSpPr>
            <a:spLocks noGrp="1"/>
          </p:cNvSpPr>
          <p:nvPr>
            <p:ph idx="1"/>
          </p:nvPr>
        </p:nvSpPr>
        <p:spPr>
          <a:xfrm>
            <a:off x="604675" y="1513046"/>
            <a:ext cx="10877529" cy="4799263"/>
          </a:xfrm>
        </p:spPr>
        <p:txBody>
          <a:bodyPr/>
          <a:lstStyle/>
          <a:p>
            <a:r>
              <a:rPr lang="en-US" sz="2400" dirty="0"/>
              <a:t>Open-label, interventional, nonrandomized, parallel-assignment phase II trial</a:t>
            </a:r>
          </a:p>
          <a:p>
            <a:endParaRPr lang="en-US" sz="2400" dirty="0"/>
          </a:p>
          <a:p>
            <a:endParaRPr lang="en-US" sz="2400" dirty="0"/>
          </a:p>
          <a:p>
            <a:endParaRPr lang="en-US" sz="2400" dirty="0"/>
          </a:p>
          <a:p>
            <a:endParaRPr lang="en-US" sz="2400" dirty="0"/>
          </a:p>
          <a:p>
            <a:endParaRPr lang="en-US" sz="2400" dirty="0"/>
          </a:p>
          <a:p>
            <a:endParaRPr lang="en-US" sz="2400" dirty="0"/>
          </a:p>
          <a:p>
            <a:r>
              <a:rPr lang="en-US" sz="2400" b="1" dirty="0"/>
              <a:t>Primary endpoint: </a:t>
            </a:r>
            <a:r>
              <a:rPr lang="en-US" sz="2400" dirty="0"/>
              <a:t>ORR (per ICR using RECIST v1.1 and/or modified WHO criteria)</a:t>
            </a:r>
          </a:p>
          <a:p>
            <a:r>
              <a:rPr lang="en-US" sz="2400" b="1" dirty="0"/>
              <a:t>Key secondary endpoints: </a:t>
            </a:r>
            <a:r>
              <a:rPr lang="en-US" sz="2400" dirty="0"/>
              <a:t>DoR, PFS, OS, CR (per ICR), safety</a:t>
            </a:r>
          </a:p>
        </p:txBody>
      </p:sp>
      <p:sp>
        <p:nvSpPr>
          <p:cNvPr id="4" name="Text Box 11">
            <a:extLst>
              <a:ext uri="{FF2B5EF4-FFF2-40B4-BE49-F238E27FC236}">
                <a16:creationId xmlns:a16="http://schemas.microsoft.com/office/drawing/2014/main" id="{5160B706-A1B3-929F-6D76-106FFE079FF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Stratigos. Lancet Oncol. 2021;22:848. Stratigos. EADO 2022. Abstr 29. NCT03132636.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05E452A9-7D1B-E549-F12A-9E90B8188768}"/>
              </a:ext>
            </a:extLst>
          </p:cNvPr>
          <p:cNvSpPr txBox="1"/>
          <p:nvPr/>
        </p:nvSpPr>
        <p:spPr bwMode="auto">
          <a:xfrm>
            <a:off x="806244" y="2487562"/>
            <a:ext cx="2310582" cy="243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Patients with advanced/invasive BCC with PD or intolerance to HHI therapy or no better than SD after 9 mo on HHI therapy; no prior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PD-1/PD-L1 therapy;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ECOG PS 0 or 1</a:t>
            </a:r>
          </a:p>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 = 138)</a:t>
            </a:r>
          </a:p>
        </p:txBody>
      </p:sp>
      <p:sp>
        <p:nvSpPr>
          <p:cNvPr id="6" name="Rectangle 5">
            <a:extLst>
              <a:ext uri="{FF2B5EF4-FFF2-40B4-BE49-F238E27FC236}">
                <a16:creationId xmlns:a16="http://schemas.microsoft.com/office/drawing/2014/main" id="{0D85F6A8-2DAF-91DF-3480-A826F5A4EFF5}"/>
              </a:ext>
            </a:extLst>
          </p:cNvPr>
          <p:cNvSpPr/>
          <p:nvPr/>
        </p:nvSpPr>
        <p:spPr bwMode="auto">
          <a:xfrm>
            <a:off x="3811734" y="2579001"/>
            <a:ext cx="2192594" cy="914400"/>
          </a:xfrm>
          <a:prstGeom prst="rect">
            <a:avLst/>
          </a:prstGeom>
          <a:solidFill>
            <a:srgbClr val="CDCDCF"/>
          </a:solidFill>
          <a:ln w="0">
            <a:solidFill>
              <a:schemeClr val="tx2"/>
            </a:solidFill>
            <a:miter lim="800000"/>
            <a:headEnd/>
            <a:tailEnd/>
          </a:ln>
        </p:spPr>
        <p:txBody>
          <a:bodyPr rtlCol="0" anchor="b"/>
          <a:lstStyle/>
          <a:p>
            <a:pPr algn="ctr" eaLnBrk="1" hangingPunct="1">
              <a:spcBef>
                <a:spcPts val="0"/>
              </a:spcBef>
              <a:spcAft>
                <a:spcPts val="0"/>
              </a:spcAft>
              <a:buClr>
                <a:schemeClr val="folHlink"/>
              </a:buClr>
              <a:buNone/>
            </a:pPr>
            <a:r>
              <a:rPr lang="en-US" dirty="0">
                <a:solidFill>
                  <a:schemeClr val="bg1"/>
                </a:solidFill>
                <a:latin typeface="Calibri" panose="020F0502020204030204" pitchFamily="34" charset="0"/>
              </a:rPr>
              <a:t>Group 1</a:t>
            </a:r>
          </a:p>
          <a:p>
            <a:pPr algn="ctr" eaLnBrk="1" hangingPunct="1">
              <a:spcBef>
                <a:spcPts val="0"/>
              </a:spcBef>
              <a:spcAft>
                <a:spcPts val="0"/>
              </a:spcAft>
              <a:buClr>
                <a:schemeClr val="folHlink"/>
              </a:buClr>
              <a:buNone/>
            </a:pPr>
            <a:r>
              <a:rPr lang="en-US" sz="1800" b="0" dirty="0">
                <a:solidFill>
                  <a:schemeClr val="bg1"/>
                </a:solidFill>
                <a:latin typeface="Calibri" panose="020F0502020204030204" pitchFamily="34" charset="0"/>
              </a:rPr>
              <a:t>Adult with mBCC</a:t>
            </a:r>
          </a:p>
          <a:p>
            <a:pPr algn="ctr" eaLnBrk="1" hangingPunct="1">
              <a:spcBef>
                <a:spcPts val="0"/>
              </a:spcBef>
              <a:spcAft>
                <a:spcPts val="0"/>
              </a:spcAft>
              <a:buClr>
                <a:schemeClr val="folHlink"/>
              </a:buClr>
              <a:buNone/>
            </a:pPr>
            <a:r>
              <a:rPr lang="en-US" b="0" dirty="0">
                <a:solidFill>
                  <a:schemeClr val="bg1"/>
                </a:solidFill>
                <a:latin typeface="Calibri" panose="020F0502020204030204" pitchFamily="34" charset="0"/>
              </a:rPr>
              <a:t>(n = 84)</a:t>
            </a:r>
            <a:endParaRPr lang="en-US" sz="1800" b="0" dirty="0">
              <a:solidFill>
                <a:schemeClr val="bg1"/>
              </a:solidFill>
              <a:latin typeface="Calibri" panose="020F0502020204030204" pitchFamily="34" charset="0"/>
            </a:endParaRPr>
          </a:p>
        </p:txBody>
      </p:sp>
      <p:sp>
        <p:nvSpPr>
          <p:cNvPr id="7" name="Rectangle 6">
            <a:extLst>
              <a:ext uri="{FF2B5EF4-FFF2-40B4-BE49-F238E27FC236}">
                <a16:creationId xmlns:a16="http://schemas.microsoft.com/office/drawing/2014/main" id="{38B25AEE-7160-3F90-5A37-15FFE949945A}"/>
              </a:ext>
            </a:extLst>
          </p:cNvPr>
          <p:cNvSpPr/>
          <p:nvPr/>
        </p:nvSpPr>
        <p:spPr bwMode="auto">
          <a:xfrm>
            <a:off x="3811734" y="3797270"/>
            <a:ext cx="2192594" cy="914400"/>
          </a:xfrm>
          <a:prstGeom prst="rect">
            <a:avLst/>
          </a:prstGeom>
          <a:solidFill>
            <a:srgbClr val="CDCDCF"/>
          </a:solidFill>
          <a:ln w="0">
            <a:solidFill>
              <a:schemeClr val="tx2"/>
            </a:solidFill>
            <a:miter lim="800000"/>
            <a:headEnd/>
            <a:tailEnd/>
          </a:ln>
        </p:spPr>
        <p:txBody>
          <a:bodyPr rtlCol="0" anchor="b"/>
          <a:lstStyle/>
          <a:p>
            <a:pPr algn="ctr" eaLnBrk="1" hangingPunct="1">
              <a:spcBef>
                <a:spcPts val="0"/>
              </a:spcBef>
              <a:spcAft>
                <a:spcPts val="0"/>
              </a:spcAft>
              <a:buClr>
                <a:schemeClr val="folHlink"/>
              </a:buClr>
              <a:buNone/>
            </a:pPr>
            <a:r>
              <a:rPr lang="en-US" dirty="0">
                <a:solidFill>
                  <a:schemeClr val="bg1"/>
                </a:solidFill>
                <a:latin typeface="Calibri" panose="020F0502020204030204" pitchFamily="34" charset="0"/>
              </a:rPr>
              <a:t>Group 2</a:t>
            </a:r>
          </a:p>
          <a:p>
            <a:pPr algn="ctr" eaLnBrk="1" hangingPunct="1">
              <a:spcBef>
                <a:spcPts val="0"/>
              </a:spcBef>
              <a:spcAft>
                <a:spcPts val="0"/>
              </a:spcAft>
              <a:buClr>
                <a:schemeClr val="folHlink"/>
              </a:buClr>
              <a:buNone/>
            </a:pPr>
            <a:r>
              <a:rPr lang="en-US" sz="1800" b="0" dirty="0">
                <a:solidFill>
                  <a:schemeClr val="bg1"/>
                </a:solidFill>
                <a:latin typeface="Calibri" panose="020F0502020204030204" pitchFamily="34" charset="0"/>
              </a:rPr>
              <a:t>Adult with laBCC</a:t>
            </a:r>
          </a:p>
          <a:p>
            <a:pPr algn="ctr" eaLnBrk="1" hangingPunct="1">
              <a:spcBef>
                <a:spcPts val="0"/>
              </a:spcBef>
              <a:spcAft>
                <a:spcPts val="0"/>
              </a:spcAft>
              <a:buClr>
                <a:schemeClr val="folHlink"/>
              </a:buClr>
              <a:buNone/>
            </a:pPr>
            <a:r>
              <a:rPr lang="en-US" b="0" dirty="0">
                <a:solidFill>
                  <a:schemeClr val="bg1"/>
                </a:solidFill>
                <a:latin typeface="Calibri" panose="020F0502020204030204" pitchFamily="34" charset="0"/>
              </a:rPr>
              <a:t>(n = 54)</a:t>
            </a:r>
            <a:endParaRPr lang="en-US" sz="1800" b="0" dirty="0">
              <a:solidFill>
                <a:schemeClr val="bg1"/>
              </a:solidFill>
              <a:latin typeface="Calibri" panose="020F0502020204030204" pitchFamily="34" charset="0"/>
            </a:endParaRPr>
          </a:p>
        </p:txBody>
      </p:sp>
      <p:sp>
        <p:nvSpPr>
          <p:cNvPr id="8" name="Rectangle 7">
            <a:extLst>
              <a:ext uri="{FF2B5EF4-FFF2-40B4-BE49-F238E27FC236}">
                <a16:creationId xmlns:a16="http://schemas.microsoft.com/office/drawing/2014/main" id="{C4E11884-9943-8BA8-0CD9-E959A36F7FA0}"/>
              </a:ext>
            </a:extLst>
          </p:cNvPr>
          <p:cNvSpPr/>
          <p:nvPr/>
        </p:nvSpPr>
        <p:spPr bwMode="auto">
          <a:xfrm>
            <a:off x="6537517" y="3281076"/>
            <a:ext cx="2192594" cy="761475"/>
          </a:xfrm>
          <a:prstGeom prst="rect">
            <a:avLst/>
          </a:prstGeom>
          <a:solidFill>
            <a:schemeClr val="accent1"/>
          </a:solidFill>
          <a:ln w="0">
            <a:solidFill>
              <a:schemeClr val="bg1"/>
            </a:solidFill>
            <a:miter lim="800000"/>
            <a:headEnd/>
            <a:tailEnd/>
          </a:ln>
        </p:spPr>
        <p:txBody>
          <a:bodyPr rtlCol="0" anchor="b"/>
          <a:lstStyle/>
          <a:p>
            <a:pPr algn="ctr" eaLnBrk="1" hangingPunct="1">
              <a:spcBef>
                <a:spcPts val="0"/>
              </a:spcBef>
              <a:spcAft>
                <a:spcPts val="0"/>
              </a:spcAft>
              <a:buClr>
                <a:schemeClr val="folHlink"/>
              </a:buClr>
              <a:buNone/>
            </a:pPr>
            <a:r>
              <a:rPr lang="en-US" dirty="0">
                <a:latin typeface="Calibri" panose="020F0502020204030204" pitchFamily="34" charset="0"/>
              </a:rPr>
              <a:t>Cemiplimab </a:t>
            </a:r>
            <a:r>
              <a:rPr lang="en-US" b="0" dirty="0">
                <a:latin typeface="Calibri" panose="020F0502020204030204" pitchFamily="34" charset="0"/>
              </a:rPr>
              <a:t>350 mg IV Q3W </a:t>
            </a:r>
            <a:endParaRPr lang="en-US" sz="1800" b="0" dirty="0">
              <a:solidFill>
                <a:schemeClr val="tx1"/>
              </a:solidFill>
              <a:latin typeface="Calibri" panose="020F0502020204030204" pitchFamily="34" charset="0"/>
            </a:endParaRPr>
          </a:p>
        </p:txBody>
      </p:sp>
      <p:cxnSp>
        <p:nvCxnSpPr>
          <p:cNvPr id="11" name="Straight Arrow Connector 10">
            <a:extLst>
              <a:ext uri="{FF2B5EF4-FFF2-40B4-BE49-F238E27FC236}">
                <a16:creationId xmlns:a16="http://schemas.microsoft.com/office/drawing/2014/main" id="{BB73C830-AEB4-4733-F104-D12F2283D0D6}"/>
              </a:ext>
            </a:extLst>
          </p:cNvPr>
          <p:cNvCxnSpPr/>
          <p:nvPr/>
        </p:nvCxnSpPr>
        <p:spPr bwMode="auto">
          <a:xfrm>
            <a:off x="6076335" y="3661814"/>
            <a:ext cx="365760" cy="0"/>
          </a:xfrm>
          <a:prstGeom prst="straightConnector1">
            <a:avLst/>
          </a:prstGeom>
          <a:noFill/>
          <a:ln w="28575" cap="flat" cmpd="sng" algn="ctr">
            <a:solidFill>
              <a:schemeClr val="bg1"/>
            </a:solidFill>
            <a:prstDash val="solid"/>
            <a:round/>
            <a:headEnd type="none" w="med" len="med"/>
            <a:tailEnd type="triangle"/>
          </a:ln>
          <a:effectLst/>
        </p:spPr>
      </p:cxnSp>
      <p:cxnSp>
        <p:nvCxnSpPr>
          <p:cNvPr id="12" name="Straight Arrow Connector 11">
            <a:extLst>
              <a:ext uri="{FF2B5EF4-FFF2-40B4-BE49-F238E27FC236}">
                <a16:creationId xmlns:a16="http://schemas.microsoft.com/office/drawing/2014/main" id="{8C9AFB10-17D9-A7D7-F2B0-89E870369E5D}"/>
              </a:ext>
            </a:extLst>
          </p:cNvPr>
          <p:cNvCxnSpPr/>
          <p:nvPr/>
        </p:nvCxnSpPr>
        <p:spPr bwMode="auto">
          <a:xfrm>
            <a:off x="8844117" y="3661814"/>
            <a:ext cx="365760" cy="0"/>
          </a:xfrm>
          <a:prstGeom prst="straightConnector1">
            <a:avLst/>
          </a:prstGeom>
          <a:noFill/>
          <a:ln w="28575" cap="flat" cmpd="sng" algn="ctr">
            <a:solidFill>
              <a:schemeClr val="bg1"/>
            </a:solidFill>
            <a:prstDash val="solid"/>
            <a:round/>
            <a:headEnd type="none" w="med" len="med"/>
            <a:tailEnd type="triangle"/>
          </a:ln>
          <a:effectLst/>
        </p:spPr>
      </p:cxnSp>
      <p:sp>
        <p:nvSpPr>
          <p:cNvPr id="14" name="TextBox 13">
            <a:extLst>
              <a:ext uri="{FF2B5EF4-FFF2-40B4-BE49-F238E27FC236}">
                <a16:creationId xmlns:a16="http://schemas.microsoft.com/office/drawing/2014/main" id="{D790FD77-8384-ECCD-99C3-511A34BC948F}"/>
              </a:ext>
            </a:extLst>
          </p:cNvPr>
          <p:cNvSpPr txBox="1"/>
          <p:nvPr/>
        </p:nvSpPr>
        <p:spPr bwMode="auto">
          <a:xfrm>
            <a:off x="9263300" y="2815427"/>
            <a:ext cx="1885828"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Until PD, toxicity, or withdrawal or consent</a:t>
            </a:r>
          </a:p>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Tumor assessments Q9W cycles 1-5 and Q12W cycles 6-9</a:t>
            </a:r>
          </a:p>
        </p:txBody>
      </p:sp>
      <p:grpSp>
        <p:nvGrpSpPr>
          <p:cNvPr id="22" name="Group 21">
            <a:extLst>
              <a:ext uri="{FF2B5EF4-FFF2-40B4-BE49-F238E27FC236}">
                <a16:creationId xmlns:a16="http://schemas.microsoft.com/office/drawing/2014/main" id="{DFE16A93-F3B6-C23E-0A55-5DE2DA2F7205}"/>
              </a:ext>
            </a:extLst>
          </p:cNvPr>
          <p:cNvGrpSpPr/>
          <p:nvPr/>
        </p:nvGrpSpPr>
        <p:grpSpPr>
          <a:xfrm>
            <a:off x="3372465" y="3035270"/>
            <a:ext cx="334297" cy="1219200"/>
            <a:chOff x="3372465" y="3035270"/>
            <a:chExt cx="334297" cy="1219200"/>
          </a:xfrm>
        </p:grpSpPr>
        <p:cxnSp>
          <p:nvCxnSpPr>
            <p:cNvPr id="17" name="Straight Connector 16">
              <a:extLst>
                <a:ext uri="{FF2B5EF4-FFF2-40B4-BE49-F238E27FC236}">
                  <a16:creationId xmlns:a16="http://schemas.microsoft.com/office/drawing/2014/main" id="{8F95B3AE-7231-4418-5BE7-6CEC3AB925F5}"/>
                </a:ext>
              </a:extLst>
            </p:cNvPr>
            <p:cNvCxnSpPr/>
            <p:nvPr/>
          </p:nvCxnSpPr>
          <p:spPr bwMode="auto">
            <a:xfrm>
              <a:off x="3382297" y="3035270"/>
              <a:ext cx="0" cy="121920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Arrow Connector 15">
              <a:extLst>
                <a:ext uri="{FF2B5EF4-FFF2-40B4-BE49-F238E27FC236}">
                  <a16:creationId xmlns:a16="http://schemas.microsoft.com/office/drawing/2014/main" id="{96D595B6-44B3-31D0-48B2-62B8732616A6}"/>
                </a:ext>
              </a:extLst>
            </p:cNvPr>
            <p:cNvCxnSpPr>
              <a:cxnSpLocks/>
            </p:cNvCxnSpPr>
            <p:nvPr/>
          </p:nvCxnSpPr>
          <p:spPr bwMode="auto">
            <a:xfrm>
              <a:off x="3372465" y="3035270"/>
              <a:ext cx="334297" cy="0"/>
            </a:xfrm>
            <a:prstGeom prst="straightConnector1">
              <a:avLst/>
            </a:prstGeom>
            <a:noFill/>
            <a:ln w="28575" cap="flat" cmpd="sng" algn="ctr">
              <a:solidFill>
                <a:schemeClr val="bg1"/>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id="{1CF6DCC0-949B-8B4B-4652-4FB68061BC72}"/>
                </a:ext>
              </a:extLst>
            </p:cNvPr>
            <p:cNvCxnSpPr>
              <a:cxnSpLocks/>
            </p:cNvCxnSpPr>
            <p:nvPr/>
          </p:nvCxnSpPr>
          <p:spPr bwMode="auto">
            <a:xfrm>
              <a:off x="3372465" y="4246656"/>
              <a:ext cx="334297" cy="0"/>
            </a:xfrm>
            <a:prstGeom prst="straightConnector1">
              <a:avLst/>
            </a:prstGeom>
            <a:noFill/>
            <a:ln w="28575" cap="flat" cmpd="sng" algn="ctr">
              <a:solidFill>
                <a:schemeClr val="bg1"/>
              </a:solidFill>
              <a:prstDash val="solid"/>
              <a:round/>
              <a:headEnd type="none" w="med" len="med"/>
              <a:tailEnd type="triangle"/>
            </a:ln>
            <a:effectLst/>
          </p:spPr>
        </p:cxnSp>
      </p:grpSp>
      <p:cxnSp>
        <p:nvCxnSpPr>
          <p:cNvPr id="13" name="Straight Connector 12">
            <a:extLst>
              <a:ext uri="{FF2B5EF4-FFF2-40B4-BE49-F238E27FC236}">
                <a16:creationId xmlns:a16="http://schemas.microsoft.com/office/drawing/2014/main" id="{C30F5393-7A84-FA06-0EFD-30F83F0A3939}"/>
              </a:ext>
            </a:extLst>
          </p:cNvPr>
          <p:cNvCxnSpPr/>
          <p:nvPr/>
        </p:nvCxnSpPr>
        <p:spPr bwMode="auto">
          <a:xfrm>
            <a:off x="3195376" y="3661814"/>
            <a:ext cx="186921"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4228350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A2661-B056-DDFA-2BD9-D2F1620E1EFB}"/>
              </a:ext>
            </a:extLst>
          </p:cNvPr>
          <p:cNvSpPr>
            <a:spLocks noGrp="1"/>
          </p:cNvSpPr>
          <p:nvPr>
            <p:ph type="title"/>
          </p:nvPr>
        </p:nvSpPr>
        <p:spPr/>
        <p:txBody>
          <a:bodyPr/>
          <a:lstStyle/>
          <a:p>
            <a:r>
              <a:rPr lang="en-US" dirty="0"/>
              <a:t>Response Rates With Cemiplimab in laBCC</a:t>
            </a:r>
          </a:p>
        </p:txBody>
      </p:sp>
      <p:sp>
        <p:nvSpPr>
          <p:cNvPr id="4" name="Text Box 11">
            <a:extLst>
              <a:ext uri="{FF2B5EF4-FFF2-40B4-BE49-F238E27FC236}">
                <a16:creationId xmlns:a16="http://schemas.microsoft.com/office/drawing/2014/main" id="{29108020-0FC4-A160-F951-5605F6497B7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Stratigos. EADO 2022. Abstr 29.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8" name="Table 11">
            <a:extLst>
              <a:ext uri="{FF2B5EF4-FFF2-40B4-BE49-F238E27FC236}">
                <a16:creationId xmlns:a16="http://schemas.microsoft.com/office/drawing/2014/main" id="{829ED572-EA95-F435-D69D-69BBCD460B39}"/>
              </a:ext>
            </a:extLst>
          </p:cNvPr>
          <p:cNvGraphicFramePr>
            <a:graphicFrameLocks noGrp="1"/>
          </p:cNvGraphicFramePr>
          <p:nvPr>
            <p:extLst>
              <p:ext uri="{D42A27DB-BD31-4B8C-83A1-F6EECF244321}">
                <p14:modId xmlns:p14="http://schemas.microsoft.com/office/powerpoint/2010/main" val="721593215"/>
              </p:ext>
            </p:extLst>
          </p:nvPr>
        </p:nvGraphicFramePr>
        <p:xfrm>
          <a:off x="724089" y="1617164"/>
          <a:ext cx="5376672" cy="2560320"/>
        </p:xfrm>
        <a:graphic>
          <a:graphicData uri="http://schemas.openxmlformats.org/drawingml/2006/table">
            <a:tbl>
              <a:tblPr firstRow="1" bandRow="1"/>
              <a:tblGrid>
                <a:gridCol w="2688336">
                  <a:extLst>
                    <a:ext uri="{9D8B030D-6E8A-4147-A177-3AD203B41FA5}">
                      <a16:colId xmlns:a16="http://schemas.microsoft.com/office/drawing/2014/main" val="3500524002"/>
                    </a:ext>
                  </a:extLst>
                </a:gridCol>
                <a:gridCol w="2688336">
                  <a:extLst>
                    <a:ext uri="{9D8B030D-6E8A-4147-A177-3AD203B41FA5}">
                      <a16:colId xmlns:a16="http://schemas.microsoft.com/office/drawing/2014/main" val="722640218"/>
                    </a:ext>
                  </a:extLst>
                </a:gridCol>
              </a:tblGrid>
              <a:tr h="293117">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r>
                        <a:rPr lang="en-US" sz="1800" dirty="0">
                          <a:latin typeface="+mn-lt"/>
                        </a:rPr>
                        <a:t>Response, n (%)</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Arial Narrow"/>
                        </a:defRPr>
                      </a:lvl1pPr>
                      <a:lvl2pPr marL="457200" algn="l" defTabSz="914400" rtl="0" eaLnBrk="1" latinLnBrk="0" hangingPunct="1">
                        <a:defRPr sz="1800" b="1" kern="1200">
                          <a:solidFill>
                            <a:schemeClr val="lt1"/>
                          </a:solidFill>
                          <a:latin typeface="Arial Narrow"/>
                        </a:defRPr>
                      </a:lvl2pPr>
                      <a:lvl3pPr marL="914400" algn="l" defTabSz="914400" rtl="0" eaLnBrk="1" latinLnBrk="0" hangingPunct="1">
                        <a:defRPr sz="1800" b="1" kern="1200">
                          <a:solidFill>
                            <a:schemeClr val="lt1"/>
                          </a:solidFill>
                          <a:latin typeface="Arial Narrow"/>
                        </a:defRPr>
                      </a:lvl3pPr>
                      <a:lvl4pPr marL="1371600" algn="l" defTabSz="914400" rtl="0" eaLnBrk="1" latinLnBrk="0" hangingPunct="1">
                        <a:defRPr sz="1800" b="1" kern="1200">
                          <a:solidFill>
                            <a:schemeClr val="lt1"/>
                          </a:solidFill>
                          <a:latin typeface="Arial Narrow"/>
                        </a:defRPr>
                      </a:lvl4pPr>
                      <a:lvl5pPr marL="1828800" algn="l" defTabSz="914400" rtl="0" eaLnBrk="1" latinLnBrk="0" hangingPunct="1">
                        <a:defRPr sz="1800" b="1" kern="1200">
                          <a:solidFill>
                            <a:schemeClr val="lt1"/>
                          </a:solidFill>
                          <a:latin typeface="Arial Narrow"/>
                        </a:defRPr>
                      </a:lvl5pPr>
                      <a:lvl6pPr marL="2286000" algn="l" defTabSz="914400" rtl="0" eaLnBrk="1" latinLnBrk="0" hangingPunct="1">
                        <a:defRPr sz="1800" b="1" kern="1200">
                          <a:solidFill>
                            <a:schemeClr val="lt1"/>
                          </a:solidFill>
                          <a:latin typeface="Arial Narrow"/>
                        </a:defRPr>
                      </a:lvl6pPr>
                      <a:lvl7pPr marL="2743200" algn="l" defTabSz="914400" rtl="0" eaLnBrk="1" latinLnBrk="0" hangingPunct="1">
                        <a:defRPr sz="1800" b="1" kern="1200">
                          <a:solidFill>
                            <a:schemeClr val="lt1"/>
                          </a:solidFill>
                          <a:latin typeface="Arial Narrow"/>
                        </a:defRPr>
                      </a:lvl7pPr>
                      <a:lvl8pPr marL="3200400" algn="l" defTabSz="914400" rtl="0" eaLnBrk="1" latinLnBrk="0" hangingPunct="1">
                        <a:defRPr sz="1800" b="1" kern="1200">
                          <a:solidFill>
                            <a:schemeClr val="lt1"/>
                          </a:solidFill>
                          <a:latin typeface="Arial Narrow"/>
                        </a:defRPr>
                      </a:lvl8pPr>
                      <a:lvl9pPr marL="3657600" algn="l" defTabSz="914400" rtl="0" eaLnBrk="1" latinLnBrk="0" hangingPunct="1">
                        <a:defRPr sz="1800" b="1" kern="1200">
                          <a:solidFill>
                            <a:schemeClr val="lt1"/>
                          </a:solidFill>
                          <a:latin typeface="Arial Narrow"/>
                        </a:defRPr>
                      </a:lvl9pPr>
                    </a:lstStyle>
                    <a:p>
                      <a:pPr algn="ctr"/>
                      <a:r>
                        <a:rPr lang="en-US" sz="1800" dirty="0">
                          <a:latin typeface="+mn-lt"/>
                        </a:rPr>
                        <a:t>laBCC (n = 84)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521637662"/>
                  </a:ext>
                </a:extLst>
              </a:tr>
              <a:tr h="293117">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r>
                        <a:rPr lang="en-US" sz="1800" dirty="0">
                          <a:solidFill>
                            <a:schemeClr val="bg1"/>
                          </a:solidFill>
                          <a:latin typeface="+mn-lt"/>
                        </a:rPr>
                        <a:t>ORR,* % (95%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r>
                        <a:rPr lang="en-US" sz="1800" b="0" dirty="0">
                          <a:solidFill>
                            <a:schemeClr val="bg1"/>
                          </a:solidFill>
                          <a:latin typeface="+mn-lt"/>
                        </a:rPr>
                        <a:t>32.1 (22.4-43.2)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14040406"/>
                  </a:ext>
                </a:extLst>
              </a:tr>
              <a:tr h="293117">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285750" indent="-285750">
                        <a:buFont typeface="Wingdings" panose="05000000000000000000" pitchFamily="2" charset="2"/>
                        <a:buChar char="§"/>
                      </a:pPr>
                      <a:r>
                        <a:rPr lang="en-US" sz="1800" dirty="0">
                          <a:solidFill>
                            <a:schemeClr val="bg1"/>
                          </a:solidFill>
                          <a:latin typeface="+mn-lt"/>
                        </a:rPr>
                        <a:t>CR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r>
                        <a:rPr lang="en-US" sz="1800" dirty="0">
                          <a:solidFill>
                            <a:schemeClr val="bg1"/>
                          </a:solidFill>
                          <a:latin typeface="+mn-lt"/>
                        </a:rPr>
                        <a:t>6 (7.1)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511179947"/>
                  </a:ext>
                </a:extLst>
              </a:tr>
              <a:tr h="293117">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285750" indent="-285750">
                        <a:buFont typeface="Wingdings" panose="05000000000000000000" pitchFamily="2" charset="2"/>
                        <a:buChar char="§"/>
                      </a:pPr>
                      <a:r>
                        <a:rPr lang="en-US" sz="1800" dirty="0">
                          <a:solidFill>
                            <a:schemeClr val="bg1"/>
                          </a:solidFill>
                          <a:latin typeface="+mn-lt"/>
                        </a:rPr>
                        <a:t>PR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r>
                        <a:rPr lang="en-US" sz="1800" dirty="0">
                          <a:solidFill>
                            <a:schemeClr val="bg1"/>
                          </a:solidFill>
                          <a:latin typeface="+mn-lt"/>
                        </a:rPr>
                        <a:t>21 (25.0)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4038752960"/>
                  </a:ext>
                </a:extLst>
              </a:tr>
              <a:tr h="293117">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285750" indent="-285750">
                        <a:buFont typeface="Wingdings" panose="05000000000000000000" pitchFamily="2" charset="2"/>
                        <a:buChar char="§"/>
                      </a:pPr>
                      <a:r>
                        <a:rPr lang="en-US" sz="1800" dirty="0">
                          <a:solidFill>
                            <a:schemeClr val="bg1"/>
                          </a:solidFill>
                          <a:latin typeface="+mn-lt"/>
                        </a:rPr>
                        <a:t>SD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r>
                        <a:rPr lang="en-US" sz="1800" dirty="0">
                          <a:solidFill>
                            <a:schemeClr val="bg1"/>
                          </a:solidFill>
                          <a:latin typeface="+mn-lt"/>
                        </a:rPr>
                        <a:t>40 (47.6)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116046043"/>
                  </a:ext>
                </a:extLst>
              </a:tr>
              <a:tr h="293117">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285750" indent="-285750">
                        <a:buFont typeface="Wingdings" panose="05000000000000000000" pitchFamily="2" charset="2"/>
                        <a:buChar char="§"/>
                      </a:pPr>
                      <a:r>
                        <a:rPr lang="en-US" sz="1800" dirty="0">
                          <a:solidFill>
                            <a:schemeClr val="bg1"/>
                          </a:solidFill>
                          <a:latin typeface="+mn-lt"/>
                        </a:rPr>
                        <a:t>PD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r>
                        <a:rPr lang="en-US" sz="1800" dirty="0">
                          <a:solidFill>
                            <a:schemeClr val="bg1"/>
                          </a:solidFill>
                          <a:latin typeface="+mn-lt"/>
                        </a:rPr>
                        <a:t>9 (10.7)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921965771"/>
                  </a:ext>
                </a:extLst>
              </a:tr>
              <a:tr h="293117">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marL="285750" indent="-285750">
                        <a:buFont typeface="Wingdings" panose="05000000000000000000" pitchFamily="2" charset="2"/>
                        <a:buChar char="§"/>
                      </a:pPr>
                      <a:r>
                        <a:rPr lang="en-US" sz="1800" dirty="0">
                          <a:solidFill>
                            <a:schemeClr val="bg1"/>
                          </a:solidFill>
                          <a:latin typeface="+mn-lt"/>
                        </a:rPr>
                        <a:t>NE</a:t>
                      </a:r>
                      <a:endParaRPr lang="en-US" sz="1800" baseline="30000" dirty="0">
                        <a:solidFill>
                          <a:schemeClr val="bg1"/>
                        </a:solidFill>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Narrow"/>
                        </a:defRPr>
                      </a:lvl1pPr>
                      <a:lvl2pPr marL="457200" algn="l" defTabSz="914400" rtl="0" eaLnBrk="1" latinLnBrk="0" hangingPunct="1">
                        <a:defRPr sz="1800" kern="1200">
                          <a:solidFill>
                            <a:schemeClr val="dk1"/>
                          </a:solidFill>
                          <a:latin typeface="Arial Narrow"/>
                        </a:defRPr>
                      </a:lvl2pPr>
                      <a:lvl3pPr marL="914400" algn="l" defTabSz="914400" rtl="0" eaLnBrk="1" latinLnBrk="0" hangingPunct="1">
                        <a:defRPr sz="1800" kern="1200">
                          <a:solidFill>
                            <a:schemeClr val="dk1"/>
                          </a:solidFill>
                          <a:latin typeface="Arial Narrow"/>
                        </a:defRPr>
                      </a:lvl3pPr>
                      <a:lvl4pPr marL="1371600" algn="l" defTabSz="914400" rtl="0" eaLnBrk="1" latinLnBrk="0" hangingPunct="1">
                        <a:defRPr sz="1800" kern="1200">
                          <a:solidFill>
                            <a:schemeClr val="dk1"/>
                          </a:solidFill>
                          <a:latin typeface="Arial Narrow"/>
                        </a:defRPr>
                      </a:lvl4pPr>
                      <a:lvl5pPr marL="1828800" algn="l" defTabSz="914400" rtl="0" eaLnBrk="1" latinLnBrk="0" hangingPunct="1">
                        <a:defRPr sz="1800" kern="1200">
                          <a:solidFill>
                            <a:schemeClr val="dk1"/>
                          </a:solidFill>
                          <a:latin typeface="Arial Narrow"/>
                        </a:defRPr>
                      </a:lvl5pPr>
                      <a:lvl6pPr marL="2286000" algn="l" defTabSz="914400" rtl="0" eaLnBrk="1" latinLnBrk="0" hangingPunct="1">
                        <a:defRPr sz="1800" kern="1200">
                          <a:solidFill>
                            <a:schemeClr val="dk1"/>
                          </a:solidFill>
                          <a:latin typeface="Arial Narrow"/>
                        </a:defRPr>
                      </a:lvl6pPr>
                      <a:lvl7pPr marL="2743200" algn="l" defTabSz="914400" rtl="0" eaLnBrk="1" latinLnBrk="0" hangingPunct="1">
                        <a:defRPr sz="1800" kern="1200">
                          <a:solidFill>
                            <a:schemeClr val="dk1"/>
                          </a:solidFill>
                          <a:latin typeface="Arial Narrow"/>
                        </a:defRPr>
                      </a:lvl7pPr>
                      <a:lvl8pPr marL="3200400" algn="l" defTabSz="914400" rtl="0" eaLnBrk="1" latinLnBrk="0" hangingPunct="1">
                        <a:defRPr sz="1800" kern="1200">
                          <a:solidFill>
                            <a:schemeClr val="dk1"/>
                          </a:solidFill>
                          <a:latin typeface="Arial Narrow"/>
                        </a:defRPr>
                      </a:lvl8pPr>
                      <a:lvl9pPr marL="3657600" algn="l" defTabSz="914400" rtl="0" eaLnBrk="1" latinLnBrk="0" hangingPunct="1">
                        <a:defRPr sz="1800" kern="1200">
                          <a:solidFill>
                            <a:schemeClr val="dk1"/>
                          </a:solidFill>
                          <a:latin typeface="Arial Narrow"/>
                        </a:defRPr>
                      </a:lvl9pPr>
                    </a:lstStyle>
                    <a:p>
                      <a:pPr algn="ctr"/>
                      <a:r>
                        <a:rPr lang="en-US" sz="1800" dirty="0">
                          <a:solidFill>
                            <a:schemeClr val="bg1"/>
                          </a:solidFill>
                          <a:latin typeface="+mn-lt"/>
                        </a:rPr>
                        <a:t>8 (9.5)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305586696"/>
                  </a:ext>
                </a:extLst>
              </a:tr>
            </a:tbl>
          </a:graphicData>
        </a:graphic>
      </p:graphicFrame>
      <p:sp>
        <p:nvSpPr>
          <p:cNvPr id="9" name="TextBox 8">
            <a:extLst>
              <a:ext uri="{FF2B5EF4-FFF2-40B4-BE49-F238E27FC236}">
                <a16:creationId xmlns:a16="http://schemas.microsoft.com/office/drawing/2014/main" id="{6B682F9A-4578-2178-8038-FF52AC75A887}"/>
              </a:ext>
            </a:extLst>
          </p:cNvPr>
          <p:cNvSpPr txBox="1"/>
          <p:nvPr/>
        </p:nvSpPr>
        <p:spPr bwMode="auto">
          <a:xfrm>
            <a:off x="761244" y="4354942"/>
            <a:ext cx="8408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*Per ICR.</a:t>
            </a:r>
          </a:p>
        </p:txBody>
      </p:sp>
      <p:sp>
        <p:nvSpPr>
          <p:cNvPr id="13" name="Content Placeholder 2">
            <a:extLst>
              <a:ext uri="{FF2B5EF4-FFF2-40B4-BE49-F238E27FC236}">
                <a16:creationId xmlns:a16="http://schemas.microsoft.com/office/drawing/2014/main" id="{CB78DFD0-E628-5A83-DA46-3CD52F893B56}"/>
              </a:ext>
            </a:extLst>
          </p:cNvPr>
          <p:cNvSpPr>
            <a:spLocks noGrp="1"/>
          </p:cNvSpPr>
          <p:nvPr>
            <p:ph idx="1"/>
          </p:nvPr>
        </p:nvSpPr>
        <p:spPr>
          <a:xfrm>
            <a:off x="622775" y="4680769"/>
            <a:ext cx="5574951" cy="1303320"/>
          </a:xfrm>
        </p:spPr>
        <p:txBody>
          <a:bodyPr/>
          <a:lstStyle/>
          <a:p>
            <a:r>
              <a:rPr lang="en-US" sz="2000" dirty="0"/>
              <a:t>Median duration of follow-up: 15.9 mo</a:t>
            </a:r>
          </a:p>
          <a:p>
            <a:r>
              <a:rPr lang="en-US" sz="2000" dirty="0"/>
              <a:t>The median time to response: 4.3 mo</a:t>
            </a:r>
          </a:p>
        </p:txBody>
      </p:sp>
      <p:grpSp>
        <p:nvGrpSpPr>
          <p:cNvPr id="7" name="Group 6">
            <a:extLst>
              <a:ext uri="{FF2B5EF4-FFF2-40B4-BE49-F238E27FC236}">
                <a16:creationId xmlns:a16="http://schemas.microsoft.com/office/drawing/2014/main" id="{90160EC4-EBF0-0C9C-3BBF-75794FD4BC44}"/>
              </a:ext>
            </a:extLst>
          </p:cNvPr>
          <p:cNvGrpSpPr/>
          <p:nvPr/>
        </p:nvGrpSpPr>
        <p:grpSpPr>
          <a:xfrm>
            <a:off x="6386546" y="1489809"/>
            <a:ext cx="6040581" cy="4848306"/>
            <a:chOff x="6203384" y="1425290"/>
            <a:chExt cx="6040581" cy="4848306"/>
          </a:xfrm>
        </p:grpSpPr>
        <p:cxnSp>
          <p:nvCxnSpPr>
            <p:cNvPr id="10" name="Straight Connector 9">
              <a:extLst>
                <a:ext uri="{FF2B5EF4-FFF2-40B4-BE49-F238E27FC236}">
                  <a16:creationId xmlns:a16="http://schemas.microsoft.com/office/drawing/2014/main" id="{7CDD034B-2584-F87D-178A-68CA31352E59}"/>
                </a:ext>
              </a:extLst>
            </p:cNvPr>
            <p:cNvCxnSpPr>
              <a:cxnSpLocks/>
            </p:cNvCxnSpPr>
            <p:nvPr/>
          </p:nvCxnSpPr>
          <p:spPr bwMode="auto">
            <a:xfrm>
              <a:off x="8863944" y="4887485"/>
              <a:ext cx="160274" cy="0"/>
            </a:xfrm>
            <a:prstGeom prst="line">
              <a:avLst/>
            </a:prstGeom>
            <a:noFill/>
            <a:ln w="28575" cap="flat" cmpd="sng" algn="ctr">
              <a:solidFill>
                <a:schemeClr val="accent5"/>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AB2040B1-A82C-09A8-4261-2DF2AA531306}"/>
                </a:ext>
              </a:extLst>
            </p:cNvPr>
            <p:cNvCxnSpPr>
              <a:cxnSpLocks/>
            </p:cNvCxnSpPr>
            <p:nvPr/>
          </p:nvCxnSpPr>
          <p:spPr bwMode="auto">
            <a:xfrm>
              <a:off x="8842012" y="5594374"/>
              <a:ext cx="490940" cy="0"/>
            </a:xfrm>
            <a:prstGeom prst="line">
              <a:avLst/>
            </a:prstGeom>
            <a:noFill/>
            <a:ln w="28575" cap="flat" cmpd="sng" algn="ctr">
              <a:solidFill>
                <a:schemeClr val="accent5"/>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8CFEB581-96E3-02B3-ECC9-7C150EB3B1B8}"/>
                </a:ext>
              </a:extLst>
            </p:cNvPr>
            <p:cNvCxnSpPr>
              <a:cxnSpLocks/>
            </p:cNvCxnSpPr>
            <p:nvPr/>
          </p:nvCxnSpPr>
          <p:spPr bwMode="auto">
            <a:xfrm flipH="1">
              <a:off x="8919618" y="5172602"/>
              <a:ext cx="94476" cy="0"/>
            </a:xfrm>
            <a:prstGeom prst="line">
              <a:avLst/>
            </a:prstGeom>
            <a:noFill/>
            <a:ln w="28575" cap="flat" cmpd="sng" algn="ctr">
              <a:solidFill>
                <a:schemeClr val="accent5"/>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54160FAD-83EB-2D49-B6A4-7C794E2AA8E7}"/>
                </a:ext>
              </a:extLst>
            </p:cNvPr>
            <p:cNvCxnSpPr>
              <a:cxnSpLocks/>
            </p:cNvCxnSpPr>
            <p:nvPr/>
          </p:nvCxnSpPr>
          <p:spPr bwMode="auto">
            <a:xfrm>
              <a:off x="8939862" y="4464027"/>
              <a:ext cx="1894596" cy="0"/>
            </a:xfrm>
            <a:prstGeom prst="line">
              <a:avLst/>
            </a:prstGeom>
            <a:noFill/>
            <a:ln w="28575" cap="flat" cmpd="sng" algn="ctr">
              <a:solidFill>
                <a:schemeClr val="accent5"/>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21C0944A-56BD-2AAF-10C1-5C16EB9B1A37}"/>
                </a:ext>
              </a:extLst>
            </p:cNvPr>
            <p:cNvCxnSpPr>
              <a:cxnSpLocks/>
            </p:cNvCxnSpPr>
            <p:nvPr/>
          </p:nvCxnSpPr>
          <p:spPr bwMode="auto">
            <a:xfrm flipH="1">
              <a:off x="7026708" y="1918215"/>
              <a:ext cx="958265" cy="0"/>
            </a:xfrm>
            <a:prstGeom prst="line">
              <a:avLst/>
            </a:prstGeom>
            <a:noFill/>
            <a:ln w="28575" cap="flat" cmpd="sng" algn="ctr">
              <a:solidFill>
                <a:schemeClr val="accent5"/>
              </a:solidFill>
              <a:prstDash val="solid"/>
              <a:round/>
              <a:headEnd type="none" w="med" len="med"/>
              <a:tailEnd type="none" w="med" len="med"/>
            </a:ln>
            <a:effectLst/>
          </p:spPr>
        </p:cxnSp>
        <p:sp>
          <p:nvSpPr>
            <p:cNvPr id="17" name="TextBox 16">
              <a:extLst>
                <a:ext uri="{FF2B5EF4-FFF2-40B4-BE49-F238E27FC236}">
                  <a16:creationId xmlns:a16="http://schemas.microsoft.com/office/drawing/2014/main" id="{3A05FB8D-EA65-55D1-1412-17ADDFE75E18}"/>
                </a:ext>
              </a:extLst>
            </p:cNvPr>
            <p:cNvSpPr txBox="1"/>
            <p:nvPr/>
          </p:nvSpPr>
          <p:spPr bwMode="auto">
            <a:xfrm>
              <a:off x="7364062" y="1425290"/>
              <a:ext cx="27406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Time to Response and DoR</a:t>
              </a:r>
            </a:p>
          </p:txBody>
        </p:sp>
        <p:cxnSp>
          <p:nvCxnSpPr>
            <p:cNvPr id="18" name="Straight Arrow Connector 17">
              <a:extLst>
                <a:ext uri="{FF2B5EF4-FFF2-40B4-BE49-F238E27FC236}">
                  <a16:creationId xmlns:a16="http://schemas.microsoft.com/office/drawing/2014/main" id="{C6BB7B77-0C3B-1CD2-059A-C0CE81A090FB}"/>
                </a:ext>
              </a:extLst>
            </p:cNvPr>
            <p:cNvCxnSpPr>
              <a:cxnSpLocks/>
            </p:cNvCxnSpPr>
            <p:nvPr/>
          </p:nvCxnSpPr>
          <p:spPr bwMode="auto">
            <a:xfrm>
              <a:off x="8879128" y="5309257"/>
              <a:ext cx="1261939" cy="0"/>
            </a:xfrm>
            <a:prstGeom prst="straightConnector1">
              <a:avLst/>
            </a:prstGeom>
            <a:noFill/>
            <a:ln w="28575" cap="flat" cmpd="sng" algn="ctr">
              <a:solidFill>
                <a:schemeClr val="accent5"/>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0ACCABB2-CEAE-8DFD-14EC-33489970A41E}"/>
                </a:ext>
              </a:extLst>
            </p:cNvPr>
            <p:cNvCxnSpPr>
              <a:cxnSpLocks/>
            </p:cNvCxnSpPr>
            <p:nvPr/>
          </p:nvCxnSpPr>
          <p:spPr bwMode="auto">
            <a:xfrm>
              <a:off x="8924679" y="5457720"/>
              <a:ext cx="797992" cy="0"/>
            </a:xfrm>
            <a:prstGeom prst="straightConnector1">
              <a:avLst/>
            </a:prstGeom>
            <a:noFill/>
            <a:ln w="28575" cap="flat" cmpd="sng" algn="ctr">
              <a:solidFill>
                <a:schemeClr val="accent5"/>
              </a:solidFill>
              <a:prstDash val="solid"/>
              <a:round/>
              <a:headEnd type="none" w="med" len="med"/>
              <a:tailEnd type="triangle"/>
            </a:ln>
            <a:effectLst/>
          </p:spPr>
        </p:cxnSp>
        <p:cxnSp>
          <p:nvCxnSpPr>
            <p:cNvPr id="20" name="Straight Arrow Connector 19">
              <a:extLst>
                <a:ext uri="{FF2B5EF4-FFF2-40B4-BE49-F238E27FC236}">
                  <a16:creationId xmlns:a16="http://schemas.microsoft.com/office/drawing/2014/main" id="{29A31257-D416-E384-1A9D-0DD5E9A39F4D}"/>
                </a:ext>
              </a:extLst>
            </p:cNvPr>
            <p:cNvCxnSpPr>
              <a:cxnSpLocks/>
            </p:cNvCxnSpPr>
            <p:nvPr/>
          </p:nvCxnSpPr>
          <p:spPr bwMode="auto">
            <a:xfrm>
              <a:off x="8882502" y="4747458"/>
              <a:ext cx="1644907" cy="0"/>
            </a:xfrm>
            <a:prstGeom prst="straightConnector1">
              <a:avLst/>
            </a:prstGeom>
            <a:noFill/>
            <a:ln w="28575" cap="flat" cmpd="sng" algn="ctr">
              <a:solidFill>
                <a:schemeClr val="accent5"/>
              </a:solidFill>
              <a:prstDash val="solid"/>
              <a:round/>
              <a:headEnd type="none" w="med" len="med"/>
              <a:tailEnd type="triangle"/>
            </a:ln>
            <a:effectLst/>
          </p:spPr>
        </p:cxnSp>
        <p:cxnSp>
          <p:nvCxnSpPr>
            <p:cNvPr id="21" name="Straight Connector 20">
              <a:extLst>
                <a:ext uri="{FF2B5EF4-FFF2-40B4-BE49-F238E27FC236}">
                  <a16:creationId xmlns:a16="http://schemas.microsoft.com/office/drawing/2014/main" id="{F3EE9C5E-EF24-04B0-14F0-3C7FABAA8F51}"/>
                </a:ext>
              </a:extLst>
            </p:cNvPr>
            <p:cNvCxnSpPr>
              <a:cxnSpLocks/>
            </p:cNvCxnSpPr>
            <p:nvPr/>
          </p:nvCxnSpPr>
          <p:spPr bwMode="auto">
            <a:xfrm flipH="1">
              <a:off x="8889250" y="5025826"/>
              <a:ext cx="2034624" cy="0"/>
            </a:xfrm>
            <a:prstGeom prst="line">
              <a:avLst/>
            </a:prstGeom>
            <a:noFill/>
            <a:ln w="28575" cap="flat" cmpd="sng" algn="ctr">
              <a:solidFill>
                <a:schemeClr val="accent5"/>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B592210-846C-443C-9136-3D8BC9CDC3D0}"/>
                </a:ext>
              </a:extLst>
            </p:cNvPr>
            <p:cNvCxnSpPr/>
            <p:nvPr/>
          </p:nvCxnSpPr>
          <p:spPr bwMode="auto">
            <a:xfrm>
              <a:off x="8747535" y="4185658"/>
              <a:ext cx="627596" cy="0"/>
            </a:xfrm>
            <a:prstGeom prst="line">
              <a:avLst/>
            </a:prstGeom>
            <a:noFill/>
            <a:ln w="28575" cap="flat" cmpd="sng" algn="ctr">
              <a:solidFill>
                <a:schemeClr val="accent5"/>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EAFB45E-993A-43FC-E11B-9C1E7383ADD7}"/>
                </a:ext>
              </a:extLst>
            </p:cNvPr>
            <p:cNvCxnSpPr>
              <a:cxnSpLocks/>
            </p:cNvCxnSpPr>
            <p:nvPr/>
          </p:nvCxnSpPr>
          <p:spPr bwMode="auto">
            <a:xfrm>
              <a:off x="8934801" y="4605742"/>
              <a:ext cx="219320" cy="0"/>
            </a:xfrm>
            <a:prstGeom prst="line">
              <a:avLst/>
            </a:prstGeom>
            <a:noFill/>
            <a:ln w="28575" cap="flat" cmpd="sng" algn="ctr">
              <a:solidFill>
                <a:schemeClr val="accent5"/>
              </a:solidFill>
              <a:prstDash val="solid"/>
              <a:round/>
              <a:headEnd type="none" w="med" len="med"/>
              <a:tailEnd type="none" w="med" len="med"/>
            </a:ln>
            <a:effectLst/>
          </p:spPr>
        </p:cxnSp>
        <p:sp>
          <p:nvSpPr>
            <p:cNvPr id="24" name="TextBox 23">
              <a:extLst>
                <a:ext uri="{FF2B5EF4-FFF2-40B4-BE49-F238E27FC236}">
                  <a16:creationId xmlns:a16="http://schemas.microsoft.com/office/drawing/2014/main" id="{9097CC37-53DC-3EED-8F23-B7E941555062}"/>
                </a:ext>
              </a:extLst>
            </p:cNvPr>
            <p:cNvSpPr txBox="1"/>
            <p:nvPr/>
          </p:nvSpPr>
          <p:spPr bwMode="auto">
            <a:xfrm rot="16200000">
              <a:off x="5047181" y="3297058"/>
              <a:ext cx="26817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Patients With Response</a:t>
              </a:r>
            </a:p>
          </p:txBody>
        </p:sp>
        <p:cxnSp>
          <p:nvCxnSpPr>
            <p:cNvPr id="25" name="Straight Arrow Connector 24">
              <a:extLst>
                <a:ext uri="{FF2B5EF4-FFF2-40B4-BE49-F238E27FC236}">
                  <a16:creationId xmlns:a16="http://schemas.microsoft.com/office/drawing/2014/main" id="{31D9F07E-98FC-71AE-4981-9506898F15A4}"/>
                </a:ext>
              </a:extLst>
            </p:cNvPr>
            <p:cNvCxnSpPr>
              <a:cxnSpLocks/>
            </p:cNvCxnSpPr>
            <p:nvPr/>
          </p:nvCxnSpPr>
          <p:spPr bwMode="auto">
            <a:xfrm>
              <a:off x="8892624" y="4040569"/>
              <a:ext cx="1746133" cy="0"/>
            </a:xfrm>
            <a:prstGeom prst="straightConnector1">
              <a:avLst/>
            </a:prstGeom>
            <a:noFill/>
            <a:ln w="28575" cap="flat" cmpd="sng" algn="ctr">
              <a:solidFill>
                <a:schemeClr val="accent5"/>
              </a:solidFill>
              <a:prstDash val="solid"/>
              <a:round/>
              <a:headEnd type="none" w="med" len="med"/>
              <a:tailEnd type="triangle"/>
            </a:ln>
            <a:effectLst/>
          </p:spPr>
        </p:cxnSp>
        <p:cxnSp>
          <p:nvCxnSpPr>
            <p:cNvPr id="26" name="Straight Connector 25">
              <a:extLst>
                <a:ext uri="{FF2B5EF4-FFF2-40B4-BE49-F238E27FC236}">
                  <a16:creationId xmlns:a16="http://schemas.microsoft.com/office/drawing/2014/main" id="{955D8D35-6E6C-5BED-814C-1615A937D37C}"/>
                </a:ext>
              </a:extLst>
            </p:cNvPr>
            <p:cNvCxnSpPr/>
            <p:nvPr/>
          </p:nvCxnSpPr>
          <p:spPr bwMode="auto">
            <a:xfrm>
              <a:off x="8735726" y="4325686"/>
              <a:ext cx="627596" cy="0"/>
            </a:xfrm>
            <a:prstGeom prst="line">
              <a:avLst/>
            </a:prstGeom>
            <a:noFill/>
            <a:ln w="28575" cap="flat" cmpd="sng" algn="ctr">
              <a:solidFill>
                <a:schemeClr val="accent5"/>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DEC35C1-6741-5205-7033-46FD31897D70}"/>
                </a:ext>
              </a:extLst>
            </p:cNvPr>
            <p:cNvCxnSpPr>
              <a:cxnSpLocks/>
            </p:cNvCxnSpPr>
            <p:nvPr/>
          </p:nvCxnSpPr>
          <p:spPr bwMode="auto">
            <a:xfrm>
              <a:off x="8678365" y="3902227"/>
              <a:ext cx="889094" cy="0"/>
            </a:xfrm>
            <a:prstGeom prst="line">
              <a:avLst/>
            </a:prstGeom>
            <a:noFill/>
            <a:ln w="28575" cap="flat" cmpd="sng" algn="ctr">
              <a:solidFill>
                <a:schemeClr val="accent5"/>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48FBA62C-9E0A-8D39-627F-6B619B15F8F1}"/>
                </a:ext>
              </a:extLst>
            </p:cNvPr>
            <p:cNvCxnSpPr>
              <a:cxnSpLocks/>
            </p:cNvCxnSpPr>
            <p:nvPr/>
          </p:nvCxnSpPr>
          <p:spPr bwMode="auto">
            <a:xfrm>
              <a:off x="8847074" y="3475394"/>
              <a:ext cx="548302" cy="0"/>
            </a:xfrm>
            <a:prstGeom prst="line">
              <a:avLst/>
            </a:prstGeom>
            <a:noFill/>
            <a:ln w="28575" cap="flat" cmpd="sng" algn="ctr">
              <a:solidFill>
                <a:schemeClr val="accent5"/>
              </a:solidFill>
              <a:prstDash val="solid"/>
              <a:round/>
              <a:headEnd type="none" w="med" len="med"/>
              <a:tailEnd type="none" w="med" len="med"/>
            </a:ln>
            <a:effectLst/>
          </p:spPr>
        </p:cxnSp>
        <p:cxnSp>
          <p:nvCxnSpPr>
            <p:cNvPr id="29" name="Straight Arrow Connector 28">
              <a:extLst>
                <a:ext uri="{FF2B5EF4-FFF2-40B4-BE49-F238E27FC236}">
                  <a16:creationId xmlns:a16="http://schemas.microsoft.com/office/drawing/2014/main" id="{A506B017-326E-7AF2-F3AF-D96CD0E5F503}"/>
                </a:ext>
              </a:extLst>
            </p:cNvPr>
            <p:cNvCxnSpPr>
              <a:cxnSpLocks/>
            </p:cNvCxnSpPr>
            <p:nvPr/>
          </p:nvCxnSpPr>
          <p:spPr bwMode="auto">
            <a:xfrm>
              <a:off x="8892624" y="3760513"/>
              <a:ext cx="1692146" cy="0"/>
            </a:xfrm>
            <a:prstGeom prst="straightConnector1">
              <a:avLst/>
            </a:prstGeom>
            <a:noFill/>
            <a:ln w="28575" cap="flat" cmpd="sng" algn="ctr">
              <a:solidFill>
                <a:schemeClr val="accent5"/>
              </a:solidFill>
              <a:prstDash val="solid"/>
              <a:round/>
              <a:headEnd type="none" w="med" len="med"/>
              <a:tailEnd type="triangle"/>
            </a:ln>
            <a:effectLst/>
          </p:spPr>
        </p:cxnSp>
        <p:cxnSp>
          <p:nvCxnSpPr>
            <p:cNvPr id="30" name="Straight Connector 29">
              <a:extLst>
                <a:ext uri="{FF2B5EF4-FFF2-40B4-BE49-F238E27FC236}">
                  <a16:creationId xmlns:a16="http://schemas.microsoft.com/office/drawing/2014/main" id="{D8C2C435-FCBC-9341-F5C1-DA884EF75E37}"/>
                </a:ext>
              </a:extLst>
            </p:cNvPr>
            <p:cNvCxnSpPr>
              <a:cxnSpLocks/>
            </p:cNvCxnSpPr>
            <p:nvPr/>
          </p:nvCxnSpPr>
          <p:spPr bwMode="auto">
            <a:xfrm flipH="1">
              <a:off x="7355690" y="2486762"/>
              <a:ext cx="1042619" cy="0"/>
            </a:xfrm>
            <a:prstGeom prst="line">
              <a:avLst/>
            </a:prstGeom>
            <a:noFill/>
            <a:ln w="28575" cap="flat" cmpd="sng" algn="ctr">
              <a:solidFill>
                <a:schemeClr val="accent5"/>
              </a:solidFill>
              <a:prstDash val="solid"/>
              <a:round/>
              <a:headEnd type="none" w="med" len="med"/>
              <a:tailEnd type="none" w="med" len="med"/>
            </a:ln>
            <a:effectLst/>
          </p:spPr>
        </p:cxnSp>
        <p:cxnSp>
          <p:nvCxnSpPr>
            <p:cNvPr id="31" name="Straight Arrow Connector 30">
              <a:extLst>
                <a:ext uri="{FF2B5EF4-FFF2-40B4-BE49-F238E27FC236}">
                  <a16:creationId xmlns:a16="http://schemas.microsoft.com/office/drawing/2014/main" id="{347F87B7-4BA8-B3F8-FCF1-3A6AE0AFCFD9}"/>
                </a:ext>
              </a:extLst>
            </p:cNvPr>
            <p:cNvCxnSpPr>
              <a:cxnSpLocks/>
            </p:cNvCxnSpPr>
            <p:nvPr/>
          </p:nvCxnSpPr>
          <p:spPr bwMode="auto">
            <a:xfrm>
              <a:off x="8772841" y="3338741"/>
              <a:ext cx="1540309" cy="0"/>
            </a:xfrm>
            <a:prstGeom prst="straightConnector1">
              <a:avLst/>
            </a:prstGeom>
            <a:noFill/>
            <a:ln w="28575" cap="flat" cmpd="sng" algn="ctr">
              <a:solidFill>
                <a:schemeClr val="accent5"/>
              </a:solidFill>
              <a:prstDash val="solid"/>
              <a:round/>
              <a:headEnd type="none" w="med" len="med"/>
              <a:tailEnd type="triangle"/>
            </a:ln>
            <a:effectLst/>
          </p:spPr>
        </p:cxnSp>
        <p:cxnSp>
          <p:nvCxnSpPr>
            <p:cNvPr id="32" name="Straight Connector 31">
              <a:extLst>
                <a:ext uri="{FF2B5EF4-FFF2-40B4-BE49-F238E27FC236}">
                  <a16:creationId xmlns:a16="http://schemas.microsoft.com/office/drawing/2014/main" id="{AD834B00-8DFD-F34E-D5EE-37BC7CF2DFD6}"/>
                </a:ext>
              </a:extLst>
            </p:cNvPr>
            <p:cNvCxnSpPr>
              <a:cxnSpLocks/>
            </p:cNvCxnSpPr>
            <p:nvPr/>
          </p:nvCxnSpPr>
          <p:spPr bwMode="auto">
            <a:xfrm flipH="1">
              <a:off x="8809957" y="3620483"/>
              <a:ext cx="190640" cy="0"/>
            </a:xfrm>
            <a:prstGeom prst="line">
              <a:avLst/>
            </a:prstGeom>
            <a:noFill/>
            <a:ln w="28575" cap="flat" cmpd="sng" algn="ctr">
              <a:solidFill>
                <a:schemeClr val="accent5"/>
              </a:solidFill>
              <a:prstDash val="solid"/>
              <a:round/>
              <a:headEnd type="none" w="med" len="med"/>
              <a:tailEnd type="none" w="med" len="med"/>
            </a:ln>
            <a:effectLst/>
          </p:spPr>
        </p:cxnSp>
        <p:cxnSp>
          <p:nvCxnSpPr>
            <p:cNvPr id="33" name="Straight Arrow Connector 32">
              <a:extLst>
                <a:ext uri="{FF2B5EF4-FFF2-40B4-BE49-F238E27FC236}">
                  <a16:creationId xmlns:a16="http://schemas.microsoft.com/office/drawing/2014/main" id="{6E74679F-A43D-62DC-2002-7FBA5A292C14}"/>
                </a:ext>
              </a:extLst>
            </p:cNvPr>
            <p:cNvCxnSpPr>
              <a:cxnSpLocks/>
            </p:cNvCxnSpPr>
            <p:nvPr/>
          </p:nvCxnSpPr>
          <p:spPr bwMode="auto">
            <a:xfrm>
              <a:off x="8734038" y="3193652"/>
              <a:ext cx="1540309" cy="0"/>
            </a:xfrm>
            <a:prstGeom prst="straightConnector1">
              <a:avLst/>
            </a:prstGeom>
            <a:noFill/>
            <a:ln w="28575" cap="flat" cmpd="sng" algn="ctr">
              <a:solidFill>
                <a:schemeClr val="accent5"/>
              </a:solidFill>
              <a:prstDash val="solid"/>
              <a:round/>
              <a:headEnd type="none" w="med" len="med"/>
              <a:tailEnd type="triangle"/>
            </a:ln>
            <a:effectLst/>
          </p:spPr>
        </p:cxnSp>
        <p:cxnSp>
          <p:nvCxnSpPr>
            <p:cNvPr id="34" name="Straight Connector 33">
              <a:extLst>
                <a:ext uri="{FF2B5EF4-FFF2-40B4-BE49-F238E27FC236}">
                  <a16:creationId xmlns:a16="http://schemas.microsoft.com/office/drawing/2014/main" id="{00370DCE-B69E-71FE-C14A-491611259CE3}"/>
                </a:ext>
              </a:extLst>
            </p:cNvPr>
            <p:cNvCxnSpPr>
              <a:cxnSpLocks/>
            </p:cNvCxnSpPr>
            <p:nvPr/>
          </p:nvCxnSpPr>
          <p:spPr bwMode="auto">
            <a:xfrm flipH="1">
              <a:off x="7170111" y="2345047"/>
              <a:ext cx="1042619" cy="0"/>
            </a:xfrm>
            <a:prstGeom prst="line">
              <a:avLst/>
            </a:prstGeom>
            <a:noFill/>
            <a:ln w="28575" cap="flat" cmpd="sng" algn="ctr">
              <a:solidFill>
                <a:schemeClr val="accent5"/>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238F07A-7A60-9D9B-D135-587F6E183AEE}"/>
                </a:ext>
              </a:extLst>
            </p:cNvPr>
            <p:cNvCxnSpPr>
              <a:cxnSpLocks/>
            </p:cNvCxnSpPr>
            <p:nvPr/>
          </p:nvCxnSpPr>
          <p:spPr bwMode="auto">
            <a:xfrm flipH="1">
              <a:off x="7085756" y="2063304"/>
              <a:ext cx="1042619" cy="0"/>
            </a:xfrm>
            <a:prstGeom prst="line">
              <a:avLst/>
            </a:prstGeom>
            <a:noFill/>
            <a:ln w="28575" cap="flat" cmpd="sng" algn="ctr">
              <a:solidFill>
                <a:schemeClr val="accent5"/>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E11E62F-F1C4-8DFB-7BF6-04173D4436C5}"/>
                </a:ext>
              </a:extLst>
            </p:cNvPr>
            <p:cNvCxnSpPr>
              <a:cxnSpLocks/>
            </p:cNvCxnSpPr>
            <p:nvPr/>
          </p:nvCxnSpPr>
          <p:spPr bwMode="auto">
            <a:xfrm>
              <a:off x="6680856" y="2633540"/>
              <a:ext cx="747379" cy="0"/>
            </a:xfrm>
            <a:prstGeom prst="line">
              <a:avLst/>
            </a:prstGeom>
            <a:noFill/>
            <a:ln w="57150" cap="flat" cmpd="sng" algn="ctr">
              <a:solidFill>
                <a:schemeClr val="accent2"/>
              </a:solidFill>
              <a:prstDash val="solid"/>
              <a:round/>
              <a:headEnd type="none" w="med" len="med"/>
              <a:tailEnd type="none" w="med" len="med"/>
            </a:ln>
            <a:effectLst/>
          </p:spPr>
        </p:cxnSp>
        <p:sp>
          <p:nvSpPr>
            <p:cNvPr id="37" name="TextBox 36">
              <a:extLst>
                <a:ext uri="{FF2B5EF4-FFF2-40B4-BE49-F238E27FC236}">
                  <a16:creationId xmlns:a16="http://schemas.microsoft.com/office/drawing/2014/main" id="{43295730-A6B6-A210-95A5-30940FAD4FCE}"/>
                </a:ext>
              </a:extLst>
            </p:cNvPr>
            <p:cNvSpPr txBox="1"/>
            <p:nvPr/>
          </p:nvSpPr>
          <p:spPr bwMode="auto">
            <a:xfrm>
              <a:off x="8601418" y="5904264"/>
              <a:ext cx="843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cxnSp>
          <p:nvCxnSpPr>
            <p:cNvPr id="38" name="Straight Connector 37">
              <a:extLst>
                <a:ext uri="{FF2B5EF4-FFF2-40B4-BE49-F238E27FC236}">
                  <a16:creationId xmlns:a16="http://schemas.microsoft.com/office/drawing/2014/main" id="{34DAF711-A055-BA95-95E0-BC871727A14B}"/>
                </a:ext>
              </a:extLst>
            </p:cNvPr>
            <p:cNvCxnSpPr>
              <a:cxnSpLocks/>
            </p:cNvCxnSpPr>
            <p:nvPr/>
          </p:nvCxnSpPr>
          <p:spPr bwMode="auto">
            <a:xfrm>
              <a:off x="6687604" y="5172606"/>
              <a:ext cx="2284313" cy="0"/>
            </a:xfrm>
            <a:prstGeom prst="line">
              <a:avLst/>
            </a:prstGeom>
            <a:noFill/>
            <a:ln w="57150" cap="flat" cmpd="sng" algn="ctr">
              <a:solidFill>
                <a:schemeClr val="accent2"/>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DC54F5CA-23C3-5C8F-10A2-4EB3E4E8EACB}"/>
                </a:ext>
              </a:extLst>
            </p:cNvPr>
            <p:cNvCxnSpPr>
              <a:cxnSpLocks/>
            </p:cNvCxnSpPr>
            <p:nvPr/>
          </p:nvCxnSpPr>
          <p:spPr bwMode="auto">
            <a:xfrm>
              <a:off x="6677482" y="5596065"/>
              <a:ext cx="2269129" cy="0"/>
            </a:xfrm>
            <a:prstGeom prst="line">
              <a:avLst/>
            </a:prstGeom>
            <a:noFill/>
            <a:ln w="57150" cap="flat" cmpd="sng" algn="ctr">
              <a:solidFill>
                <a:schemeClr val="accent2"/>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0F27B18-8494-828E-F493-EE856A9C54F9}"/>
                </a:ext>
              </a:extLst>
            </p:cNvPr>
            <p:cNvCxnSpPr>
              <a:cxnSpLocks/>
            </p:cNvCxnSpPr>
            <p:nvPr/>
          </p:nvCxnSpPr>
          <p:spPr bwMode="auto">
            <a:xfrm>
              <a:off x="6687604" y="5312634"/>
              <a:ext cx="2284313" cy="0"/>
            </a:xfrm>
            <a:prstGeom prst="line">
              <a:avLst/>
            </a:prstGeom>
            <a:noFill/>
            <a:ln w="57150" cap="flat" cmpd="sng" algn="ctr">
              <a:solidFill>
                <a:schemeClr val="accent2"/>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E6E4BF9F-DBE8-9CAA-4FAE-CC30FB606B9C}"/>
                </a:ext>
              </a:extLst>
            </p:cNvPr>
            <p:cNvCxnSpPr>
              <a:cxnSpLocks/>
            </p:cNvCxnSpPr>
            <p:nvPr/>
          </p:nvCxnSpPr>
          <p:spPr bwMode="auto">
            <a:xfrm>
              <a:off x="6687604" y="5456037"/>
              <a:ext cx="2284313" cy="0"/>
            </a:xfrm>
            <a:prstGeom prst="line">
              <a:avLst/>
            </a:prstGeom>
            <a:noFill/>
            <a:ln w="57150" cap="flat" cmpd="sng" algn="ctr">
              <a:solidFill>
                <a:schemeClr val="accent2"/>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4B18E21-D76F-C64E-BD58-DB14E9708D5F}"/>
                </a:ext>
              </a:extLst>
            </p:cNvPr>
            <p:cNvCxnSpPr>
              <a:cxnSpLocks/>
            </p:cNvCxnSpPr>
            <p:nvPr/>
          </p:nvCxnSpPr>
          <p:spPr bwMode="auto">
            <a:xfrm>
              <a:off x="6687604" y="4749146"/>
              <a:ext cx="2275878" cy="0"/>
            </a:xfrm>
            <a:prstGeom prst="line">
              <a:avLst/>
            </a:prstGeom>
            <a:noFill/>
            <a:ln w="57150" cap="flat" cmpd="sng" algn="ctr">
              <a:solidFill>
                <a:schemeClr val="accent2"/>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426B1E62-39E8-09F9-F88C-73292449A618}"/>
                </a:ext>
              </a:extLst>
            </p:cNvPr>
            <p:cNvCxnSpPr>
              <a:cxnSpLocks/>
            </p:cNvCxnSpPr>
            <p:nvPr/>
          </p:nvCxnSpPr>
          <p:spPr bwMode="auto">
            <a:xfrm>
              <a:off x="6687604" y="5027516"/>
              <a:ext cx="2284313" cy="0"/>
            </a:xfrm>
            <a:prstGeom prst="line">
              <a:avLst/>
            </a:prstGeom>
            <a:noFill/>
            <a:ln w="57150" cap="flat" cmpd="sng" algn="ctr">
              <a:solidFill>
                <a:schemeClr val="accent2"/>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A4748623-256C-59F7-1F26-294E28D24121}"/>
                </a:ext>
              </a:extLst>
            </p:cNvPr>
            <p:cNvCxnSpPr>
              <a:cxnSpLocks/>
            </p:cNvCxnSpPr>
            <p:nvPr/>
          </p:nvCxnSpPr>
          <p:spPr bwMode="auto">
            <a:xfrm>
              <a:off x="6680856" y="3620486"/>
              <a:ext cx="2274190" cy="0"/>
            </a:xfrm>
            <a:prstGeom prst="line">
              <a:avLst/>
            </a:prstGeom>
            <a:noFill/>
            <a:ln w="57150" cap="flat" cmpd="sng" algn="ctr">
              <a:solidFill>
                <a:schemeClr val="accent2"/>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FBAAA9CD-0B07-F067-9E49-C700E1E546C9}"/>
                </a:ext>
              </a:extLst>
            </p:cNvPr>
            <p:cNvCxnSpPr>
              <a:cxnSpLocks/>
            </p:cNvCxnSpPr>
            <p:nvPr/>
          </p:nvCxnSpPr>
          <p:spPr bwMode="auto">
            <a:xfrm>
              <a:off x="6687604" y="4465716"/>
              <a:ext cx="2274190" cy="0"/>
            </a:xfrm>
            <a:prstGeom prst="line">
              <a:avLst/>
            </a:prstGeom>
            <a:noFill/>
            <a:ln w="57150" cap="flat" cmpd="sng" algn="ctr">
              <a:solidFill>
                <a:schemeClr val="accent2"/>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27D13045-4052-0666-E4B7-230FCCDFC8F2}"/>
                </a:ext>
              </a:extLst>
            </p:cNvPr>
            <p:cNvCxnSpPr>
              <a:cxnSpLocks/>
            </p:cNvCxnSpPr>
            <p:nvPr/>
          </p:nvCxnSpPr>
          <p:spPr bwMode="auto">
            <a:xfrm>
              <a:off x="6687604" y="4889175"/>
              <a:ext cx="2284313" cy="0"/>
            </a:xfrm>
            <a:prstGeom prst="line">
              <a:avLst/>
            </a:prstGeom>
            <a:noFill/>
            <a:ln w="57150" cap="flat" cmpd="sng" algn="ctr">
              <a:solidFill>
                <a:schemeClr val="accent2"/>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9129784C-6A67-C2F2-84DF-0931D5327BBF}"/>
                </a:ext>
              </a:extLst>
            </p:cNvPr>
            <p:cNvCxnSpPr>
              <a:cxnSpLocks/>
            </p:cNvCxnSpPr>
            <p:nvPr/>
          </p:nvCxnSpPr>
          <p:spPr bwMode="auto">
            <a:xfrm>
              <a:off x="6687604" y="4607431"/>
              <a:ext cx="2275878" cy="0"/>
            </a:xfrm>
            <a:prstGeom prst="line">
              <a:avLst/>
            </a:prstGeom>
            <a:noFill/>
            <a:ln w="57150" cap="flat" cmpd="sng" algn="ctr">
              <a:solidFill>
                <a:schemeClr val="accent2"/>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E002F740-4D44-6695-3DDF-7D62F617C08C}"/>
                </a:ext>
              </a:extLst>
            </p:cNvPr>
            <p:cNvCxnSpPr>
              <a:cxnSpLocks/>
            </p:cNvCxnSpPr>
            <p:nvPr/>
          </p:nvCxnSpPr>
          <p:spPr bwMode="auto">
            <a:xfrm>
              <a:off x="6687604" y="4325688"/>
              <a:ext cx="2274190" cy="0"/>
            </a:xfrm>
            <a:prstGeom prst="line">
              <a:avLst/>
            </a:prstGeom>
            <a:noFill/>
            <a:ln w="57150" cap="flat" cmpd="sng" algn="ctr">
              <a:solidFill>
                <a:schemeClr val="accent2"/>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C8AA8AEE-93C0-19E8-0698-E7241F1B0A6F}"/>
                </a:ext>
              </a:extLst>
            </p:cNvPr>
            <p:cNvCxnSpPr>
              <a:cxnSpLocks/>
            </p:cNvCxnSpPr>
            <p:nvPr/>
          </p:nvCxnSpPr>
          <p:spPr bwMode="auto">
            <a:xfrm>
              <a:off x="6687604" y="4043944"/>
              <a:ext cx="2274190" cy="0"/>
            </a:xfrm>
            <a:prstGeom prst="line">
              <a:avLst/>
            </a:prstGeom>
            <a:noFill/>
            <a:ln w="57150" cap="flat" cmpd="sng" algn="ctr">
              <a:solidFill>
                <a:schemeClr val="accent2"/>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44D86440-F442-BF4A-8469-AE230368500B}"/>
                </a:ext>
              </a:extLst>
            </p:cNvPr>
            <p:cNvCxnSpPr>
              <a:cxnSpLocks/>
            </p:cNvCxnSpPr>
            <p:nvPr/>
          </p:nvCxnSpPr>
          <p:spPr bwMode="auto">
            <a:xfrm>
              <a:off x="6687604" y="4185660"/>
              <a:ext cx="2274190" cy="0"/>
            </a:xfrm>
            <a:prstGeom prst="line">
              <a:avLst/>
            </a:prstGeom>
            <a:noFill/>
            <a:ln w="57150" cap="flat" cmpd="sng" algn="ctr">
              <a:solidFill>
                <a:schemeClr val="accent2"/>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D198DDD5-A908-BE0A-BDB3-B3BC8D5CF44F}"/>
                </a:ext>
              </a:extLst>
            </p:cNvPr>
            <p:cNvCxnSpPr>
              <a:cxnSpLocks/>
            </p:cNvCxnSpPr>
            <p:nvPr/>
          </p:nvCxnSpPr>
          <p:spPr bwMode="auto">
            <a:xfrm>
              <a:off x="6680856" y="3337055"/>
              <a:ext cx="2135850" cy="0"/>
            </a:xfrm>
            <a:prstGeom prst="line">
              <a:avLst/>
            </a:prstGeom>
            <a:noFill/>
            <a:ln w="57150" cap="flat" cmpd="sng" algn="ctr">
              <a:solidFill>
                <a:schemeClr val="accent2"/>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5E8C22FB-C120-7EE3-340C-03C1EDFA5C16}"/>
                </a:ext>
              </a:extLst>
            </p:cNvPr>
            <p:cNvCxnSpPr>
              <a:cxnSpLocks/>
            </p:cNvCxnSpPr>
            <p:nvPr/>
          </p:nvCxnSpPr>
          <p:spPr bwMode="auto">
            <a:xfrm>
              <a:off x="6680856" y="3475396"/>
              <a:ext cx="2262381" cy="0"/>
            </a:xfrm>
            <a:prstGeom prst="line">
              <a:avLst/>
            </a:prstGeom>
            <a:noFill/>
            <a:ln w="57150" cap="flat" cmpd="sng" algn="ctr">
              <a:solidFill>
                <a:schemeClr val="accent2"/>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8DF252D1-3D05-421D-A5CC-F40BB817660C}"/>
                </a:ext>
              </a:extLst>
            </p:cNvPr>
            <p:cNvCxnSpPr>
              <a:cxnSpLocks/>
            </p:cNvCxnSpPr>
            <p:nvPr/>
          </p:nvCxnSpPr>
          <p:spPr bwMode="auto">
            <a:xfrm>
              <a:off x="6680856" y="2911909"/>
              <a:ext cx="1769752" cy="0"/>
            </a:xfrm>
            <a:prstGeom prst="line">
              <a:avLst/>
            </a:prstGeom>
            <a:noFill/>
            <a:ln w="57150" cap="flat" cmpd="sng" algn="ctr">
              <a:solidFill>
                <a:schemeClr val="accent2"/>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2DFE80A2-9694-AC7C-1FD4-7425AF20064D}"/>
                </a:ext>
              </a:extLst>
            </p:cNvPr>
            <p:cNvCxnSpPr>
              <a:cxnSpLocks/>
            </p:cNvCxnSpPr>
            <p:nvPr/>
          </p:nvCxnSpPr>
          <p:spPr bwMode="auto">
            <a:xfrm>
              <a:off x="6680856" y="3758827"/>
              <a:ext cx="2274190" cy="0"/>
            </a:xfrm>
            <a:prstGeom prst="line">
              <a:avLst/>
            </a:prstGeom>
            <a:noFill/>
            <a:ln w="57150" cap="flat" cmpd="sng" algn="ctr">
              <a:solidFill>
                <a:schemeClr val="accent2"/>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07E9BA2A-5CF4-195B-F4B1-B1C75BBE2269}"/>
                </a:ext>
              </a:extLst>
            </p:cNvPr>
            <p:cNvCxnSpPr>
              <a:cxnSpLocks/>
            </p:cNvCxnSpPr>
            <p:nvPr/>
          </p:nvCxnSpPr>
          <p:spPr bwMode="auto">
            <a:xfrm>
              <a:off x="6680856" y="3905603"/>
              <a:ext cx="2274190" cy="0"/>
            </a:xfrm>
            <a:prstGeom prst="line">
              <a:avLst/>
            </a:prstGeom>
            <a:noFill/>
            <a:ln w="57150" cap="flat" cmpd="sng" algn="ctr">
              <a:solidFill>
                <a:schemeClr val="accent2"/>
              </a:solidFill>
              <a:prstDash val="solid"/>
              <a:round/>
              <a:headEnd type="none" w="med" len="med"/>
              <a:tailEnd type="none" w="med" len="med"/>
            </a:ln>
            <a:effectLst/>
          </p:spPr>
        </p:cxnSp>
        <p:sp>
          <p:nvSpPr>
            <p:cNvPr id="56" name="Freeform: Shape 55">
              <a:extLst>
                <a:ext uri="{FF2B5EF4-FFF2-40B4-BE49-F238E27FC236}">
                  <a16:creationId xmlns:a16="http://schemas.microsoft.com/office/drawing/2014/main" id="{2AC57C3D-809B-0DC0-E69A-E92766AA1B0A}"/>
                </a:ext>
              </a:extLst>
            </p:cNvPr>
            <p:cNvSpPr/>
            <p:nvPr/>
          </p:nvSpPr>
          <p:spPr bwMode="auto">
            <a:xfrm>
              <a:off x="6677525" y="1780674"/>
              <a:ext cx="4710297" cy="3931318"/>
            </a:xfrm>
            <a:custGeom>
              <a:avLst/>
              <a:gdLst>
                <a:gd name="connsiteX0" fmla="*/ 0 w 4833687"/>
                <a:gd name="connsiteY0" fmla="*/ 0 h 3931318"/>
                <a:gd name="connsiteX1" fmla="*/ 0 w 4833687"/>
                <a:gd name="connsiteY1" fmla="*/ 3931318 h 3931318"/>
                <a:gd name="connsiteX2" fmla="*/ 4833687 w 4833687"/>
                <a:gd name="connsiteY2" fmla="*/ 3931318 h 3931318"/>
              </a:gdLst>
              <a:ahLst/>
              <a:cxnLst>
                <a:cxn ang="0">
                  <a:pos x="connsiteX0" y="connsiteY0"/>
                </a:cxn>
                <a:cxn ang="0">
                  <a:pos x="connsiteX1" y="connsiteY1"/>
                </a:cxn>
                <a:cxn ang="0">
                  <a:pos x="connsiteX2" y="connsiteY2"/>
                </a:cxn>
              </a:cxnLst>
              <a:rect l="l" t="t" r="r" b="b"/>
              <a:pathLst>
                <a:path w="4833687" h="3931318">
                  <a:moveTo>
                    <a:pt x="0" y="0"/>
                  </a:moveTo>
                  <a:lnTo>
                    <a:pt x="0" y="3931318"/>
                  </a:lnTo>
                  <a:lnTo>
                    <a:pt x="4833687" y="3931318"/>
                  </a:lnTo>
                </a:path>
              </a:pathLst>
            </a:custGeom>
            <a:noFill/>
            <a:ln w="28575">
              <a:solidFill>
                <a:schemeClr val="bg1"/>
              </a:solidFill>
              <a:miter lim="800000"/>
              <a:headEnd/>
              <a:tailEnd/>
            </a:ln>
          </p:spPr>
          <p:txBody>
            <a:bodyPr rtlCol="0" anchor="ctr"/>
            <a:lstStyle/>
            <a:p>
              <a:pPr algn="ctr"/>
              <a:endParaRPr lang="en-US" dirty="0"/>
            </a:p>
          </p:txBody>
        </p:sp>
        <p:cxnSp>
          <p:nvCxnSpPr>
            <p:cNvPr id="57" name="Straight Connector 56">
              <a:extLst>
                <a:ext uri="{FF2B5EF4-FFF2-40B4-BE49-F238E27FC236}">
                  <a16:creationId xmlns:a16="http://schemas.microsoft.com/office/drawing/2014/main" id="{E71A6E4D-3D2C-F413-F35B-F1B8C5EDAF18}"/>
                </a:ext>
              </a:extLst>
            </p:cNvPr>
            <p:cNvCxnSpPr>
              <a:cxnSpLocks/>
            </p:cNvCxnSpPr>
            <p:nvPr/>
          </p:nvCxnSpPr>
          <p:spPr bwMode="auto">
            <a:xfrm>
              <a:off x="6680856" y="3048563"/>
              <a:ext cx="1783249" cy="0"/>
            </a:xfrm>
            <a:prstGeom prst="line">
              <a:avLst/>
            </a:prstGeom>
            <a:noFill/>
            <a:ln w="57150" cap="flat" cmpd="sng" algn="ctr">
              <a:solidFill>
                <a:schemeClr val="accent2"/>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8167FCEF-4462-CD7E-BCA0-361EF9A106D5}"/>
                </a:ext>
              </a:extLst>
            </p:cNvPr>
            <p:cNvCxnSpPr>
              <a:cxnSpLocks/>
            </p:cNvCxnSpPr>
            <p:nvPr/>
          </p:nvCxnSpPr>
          <p:spPr bwMode="auto">
            <a:xfrm>
              <a:off x="6685917" y="3197026"/>
              <a:ext cx="2137537" cy="0"/>
            </a:xfrm>
            <a:prstGeom prst="line">
              <a:avLst/>
            </a:prstGeom>
            <a:noFill/>
            <a:ln w="57150" cap="flat" cmpd="sng" algn="ctr">
              <a:solidFill>
                <a:schemeClr val="accent2"/>
              </a:solidFill>
              <a:prstDash val="solid"/>
              <a:round/>
              <a:headEnd type="none" w="med" len="med"/>
              <a:tailEnd type="none" w="med" len="med"/>
            </a:ln>
            <a:effectLst/>
          </p:spPr>
        </p:cxnSp>
        <p:grpSp>
          <p:nvGrpSpPr>
            <p:cNvPr id="59" name="Group 58">
              <a:extLst>
                <a:ext uri="{FF2B5EF4-FFF2-40B4-BE49-F238E27FC236}">
                  <a16:creationId xmlns:a16="http://schemas.microsoft.com/office/drawing/2014/main" id="{BAC6F754-89A4-4D8D-B8AD-8E5AB94A3D29}"/>
                </a:ext>
              </a:extLst>
            </p:cNvPr>
            <p:cNvGrpSpPr/>
            <p:nvPr/>
          </p:nvGrpSpPr>
          <p:grpSpPr>
            <a:xfrm>
              <a:off x="6677527" y="5715943"/>
              <a:ext cx="4696845" cy="58949"/>
              <a:chOff x="6677527" y="5715943"/>
              <a:chExt cx="4696845" cy="150051"/>
            </a:xfrm>
          </p:grpSpPr>
          <p:cxnSp>
            <p:nvCxnSpPr>
              <p:cNvPr id="367" name="Straight Connector 366">
                <a:extLst>
                  <a:ext uri="{FF2B5EF4-FFF2-40B4-BE49-F238E27FC236}">
                    <a16:creationId xmlns:a16="http://schemas.microsoft.com/office/drawing/2014/main" id="{8B360C6C-42D5-7B9F-E939-FCA592DFCF22}"/>
                  </a:ext>
                </a:extLst>
              </p:cNvPr>
              <p:cNvCxnSpPr>
                <a:cxnSpLocks/>
              </p:cNvCxnSpPr>
              <p:nvPr/>
            </p:nvCxnSpPr>
            <p:spPr bwMode="auto">
              <a:xfrm>
                <a:off x="6677527" y="5715943"/>
                <a:ext cx="0" cy="150051"/>
              </a:xfrm>
              <a:prstGeom prst="line">
                <a:avLst/>
              </a:prstGeom>
              <a:noFill/>
              <a:ln w="28575" cap="flat" cmpd="sng" algn="ctr">
                <a:solidFill>
                  <a:schemeClr val="bg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4EB85D28-70FB-E8E2-D705-563EE1BE5482}"/>
                  </a:ext>
                </a:extLst>
              </p:cNvPr>
              <p:cNvCxnSpPr>
                <a:cxnSpLocks/>
              </p:cNvCxnSpPr>
              <p:nvPr/>
            </p:nvCxnSpPr>
            <p:spPr bwMode="auto">
              <a:xfrm>
                <a:off x="6891020" y="5715943"/>
                <a:ext cx="0" cy="150051"/>
              </a:xfrm>
              <a:prstGeom prst="line">
                <a:avLst/>
              </a:prstGeom>
              <a:noFill/>
              <a:ln w="28575" cap="flat" cmpd="sng" algn="ctr">
                <a:solidFill>
                  <a:schemeClr val="bg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B4F568CF-B739-713A-91F5-5F609DF5B715}"/>
                  </a:ext>
                </a:extLst>
              </p:cNvPr>
              <p:cNvCxnSpPr>
                <a:cxnSpLocks/>
              </p:cNvCxnSpPr>
              <p:nvPr/>
            </p:nvCxnSpPr>
            <p:spPr bwMode="auto">
              <a:xfrm>
                <a:off x="7104513" y="5715943"/>
                <a:ext cx="0" cy="150051"/>
              </a:xfrm>
              <a:prstGeom prst="line">
                <a:avLst/>
              </a:prstGeom>
              <a:noFill/>
              <a:ln w="28575" cap="flat" cmpd="sng" algn="ctr">
                <a:solidFill>
                  <a:schemeClr val="bg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91F06521-1E22-C2BA-8F3A-E9DEC2A8E07E}"/>
                  </a:ext>
                </a:extLst>
              </p:cNvPr>
              <p:cNvCxnSpPr>
                <a:cxnSpLocks/>
              </p:cNvCxnSpPr>
              <p:nvPr/>
            </p:nvCxnSpPr>
            <p:spPr bwMode="auto">
              <a:xfrm>
                <a:off x="7318006" y="5715943"/>
                <a:ext cx="0" cy="150051"/>
              </a:xfrm>
              <a:prstGeom prst="line">
                <a:avLst/>
              </a:prstGeom>
              <a:noFill/>
              <a:ln w="28575" cap="flat" cmpd="sng" algn="ctr">
                <a:solidFill>
                  <a:schemeClr val="bg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3478C783-AE43-B67A-2CFC-59CEBDB608CC}"/>
                  </a:ext>
                </a:extLst>
              </p:cNvPr>
              <p:cNvCxnSpPr>
                <a:cxnSpLocks/>
              </p:cNvCxnSpPr>
              <p:nvPr/>
            </p:nvCxnSpPr>
            <p:spPr bwMode="auto">
              <a:xfrm>
                <a:off x="7531499" y="5715943"/>
                <a:ext cx="0" cy="150051"/>
              </a:xfrm>
              <a:prstGeom prst="line">
                <a:avLst/>
              </a:prstGeom>
              <a:noFill/>
              <a:ln w="28575" cap="flat" cmpd="sng" algn="ctr">
                <a:solidFill>
                  <a:schemeClr val="bg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C9128B37-DAE2-6DA0-6B88-B017599F50DF}"/>
                  </a:ext>
                </a:extLst>
              </p:cNvPr>
              <p:cNvCxnSpPr>
                <a:cxnSpLocks/>
              </p:cNvCxnSpPr>
              <p:nvPr/>
            </p:nvCxnSpPr>
            <p:spPr bwMode="auto">
              <a:xfrm>
                <a:off x="7744992" y="5715943"/>
                <a:ext cx="0" cy="150051"/>
              </a:xfrm>
              <a:prstGeom prst="line">
                <a:avLst/>
              </a:prstGeom>
              <a:noFill/>
              <a:ln w="28575" cap="flat" cmpd="sng" algn="ctr">
                <a:solidFill>
                  <a:schemeClr val="bg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C5A0A2D6-226A-8392-0B39-6F2DFD1ECC4A}"/>
                  </a:ext>
                </a:extLst>
              </p:cNvPr>
              <p:cNvCxnSpPr>
                <a:cxnSpLocks/>
              </p:cNvCxnSpPr>
              <p:nvPr/>
            </p:nvCxnSpPr>
            <p:spPr bwMode="auto">
              <a:xfrm>
                <a:off x="7958485" y="5715943"/>
                <a:ext cx="0" cy="150051"/>
              </a:xfrm>
              <a:prstGeom prst="line">
                <a:avLst/>
              </a:prstGeom>
              <a:noFill/>
              <a:ln w="28575" cap="flat" cmpd="sng" algn="ctr">
                <a:solidFill>
                  <a:schemeClr val="bg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E7B37E54-2CA9-052C-0E42-CD66DB7F85E2}"/>
                  </a:ext>
                </a:extLst>
              </p:cNvPr>
              <p:cNvCxnSpPr>
                <a:cxnSpLocks/>
              </p:cNvCxnSpPr>
              <p:nvPr/>
            </p:nvCxnSpPr>
            <p:spPr bwMode="auto">
              <a:xfrm>
                <a:off x="8171978" y="5715943"/>
                <a:ext cx="0" cy="150051"/>
              </a:xfrm>
              <a:prstGeom prst="line">
                <a:avLst/>
              </a:prstGeom>
              <a:noFill/>
              <a:ln w="28575" cap="flat" cmpd="sng" algn="ctr">
                <a:solidFill>
                  <a:schemeClr val="bg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4E627D92-5422-299B-C5A7-FB822FB25EEB}"/>
                  </a:ext>
                </a:extLst>
              </p:cNvPr>
              <p:cNvCxnSpPr>
                <a:cxnSpLocks/>
              </p:cNvCxnSpPr>
              <p:nvPr/>
            </p:nvCxnSpPr>
            <p:spPr bwMode="auto">
              <a:xfrm>
                <a:off x="8385471" y="5715943"/>
                <a:ext cx="0" cy="150051"/>
              </a:xfrm>
              <a:prstGeom prst="line">
                <a:avLst/>
              </a:prstGeom>
              <a:noFill/>
              <a:ln w="28575" cap="flat" cmpd="sng" algn="ctr">
                <a:solidFill>
                  <a:schemeClr val="bg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DCDEC4C1-EDC6-8980-45A1-BCD875311C74}"/>
                  </a:ext>
                </a:extLst>
              </p:cNvPr>
              <p:cNvCxnSpPr>
                <a:cxnSpLocks/>
              </p:cNvCxnSpPr>
              <p:nvPr/>
            </p:nvCxnSpPr>
            <p:spPr bwMode="auto">
              <a:xfrm>
                <a:off x="8598964" y="5715943"/>
                <a:ext cx="0" cy="150051"/>
              </a:xfrm>
              <a:prstGeom prst="line">
                <a:avLst/>
              </a:prstGeom>
              <a:noFill/>
              <a:ln w="28575" cap="flat" cmpd="sng" algn="ctr">
                <a:solidFill>
                  <a:schemeClr val="bg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969C71B7-5D9D-CB9D-7AD0-B8A8DA9E628E}"/>
                  </a:ext>
                </a:extLst>
              </p:cNvPr>
              <p:cNvCxnSpPr>
                <a:cxnSpLocks/>
              </p:cNvCxnSpPr>
              <p:nvPr/>
            </p:nvCxnSpPr>
            <p:spPr bwMode="auto">
              <a:xfrm>
                <a:off x="8812457" y="5715943"/>
                <a:ext cx="0" cy="150051"/>
              </a:xfrm>
              <a:prstGeom prst="line">
                <a:avLst/>
              </a:prstGeom>
              <a:noFill/>
              <a:ln w="28575" cap="flat" cmpd="sng" algn="ctr">
                <a:solidFill>
                  <a:schemeClr val="bg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67DB2C16-929C-B003-BCE8-40D5897444C7}"/>
                  </a:ext>
                </a:extLst>
              </p:cNvPr>
              <p:cNvCxnSpPr>
                <a:cxnSpLocks/>
              </p:cNvCxnSpPr>
              <p:nvPr/>
            </p:nvCxnSpPr>
            <p:spPr bwMode="auto">
              <a:xfrm>
                <a:off x="9025950" y="5715943"/>
                <a:ext cx="0" cy="150051"/>
              </a:xfrm>
              <a:prstGeom prst="line">
                <a:avLst/>
              </a:prstGeom>
              <a:noFill/>
              <a:ln w="28575" cap="flat" cmpd="sng" algn="ctr">
                <a:solidFill>
                  <a:schemeClr val="bg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11D4AB56-EDAE-A8C9-89AC-32D69FD81D60}"/>
                  </a:ext>
                </a:extLst>
              </p:cNvPr>
              <p:cNvCxnSpPr>
                <a:cxnSpLocks/>
              </p:cNvCxnSpPr>
              <p:nvPr/>
            </p:nvCxnSpPr>
            <p:spPr bwMode="auto">
              <a:xfrm>
                <a:off x="9239443" y="5715943"/>
                <a:ext cx="0" cy="150051"/>
              </a:xfrm>
              <a:prstGeom prst="line">
                <a:avLst/>
              </a:prstGeom>
              <a:noFill/>
              <a:ln w="28575" cap="flat" cmpd="sng" algn="ctr">
                <a:solidFill>
                  <a:schemeClr val="bg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E762F28C-2309-E0A3-E6A7-6D0CDE9CDB31}"/>
                  </a:ext>
                </a:extLst>
              </p:cNvPr>
              <p:cNvCxnSpPr>
                <a:cxnSpLocks/>
              </p:cNvCxnSpPr>
              <p:nvPr/>
            </p:nvCxnSpPr>
            <p:spPr bwMode="auto">
              <a:xfrm>
                <a:off x="9452936" y="5715943"/>
                <a:ext cx="0" cy="150051"/>
              </a:xfrm>
              <a:prstGeom prst="line">
                <a:avLst/>
              </a:prstGeom>
              <a:noFill/>
              <a:ln w="28575" cap="flat" cmpd="sng" algn="ctr">
                <a:solidFill>
                  <a:schemeClr val="bg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90095C87-3B47-12B3-D44E-7FADE114EAA0}"/>
                  </a:ext>
                </a:extLst>
              </p:cNvPr>
              <p:cNvCxnSpPr>
                <a:cxnSpLocks/>
              </p:cNvCxnSpPr>
              <p:nvPr/>
            </p:nvCxnSpPr>
            <p:spPr bwMode="auto">
              <a:xfrm>
                <a:off x="9666429" y="5715943"/>
                <a:ext cx="0" cy="150051"/>
              </a:xfrm>
              <a:prstGeom prst="line">
                <a:avLst/>
              </a:prstGeom>
              <a:noFill/>
              <a:ln w="28575" cap="flat" cmpd="sng" algn="ctr">
                <a:solidFill>
                  <a:schemeClr val="bg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A6246653-B252-A2F5-C460-F5155D8D9E91}"/>
                  </a:ext>
                </a:extLst>
              </p:cNvPr>
              <p:cNvCxnSpPr>
                <a:cxnSpLocks/>
              </p:cNvCxnSpPr>
              <p:nvPr/>
            </p:nvCxnSpPr>
            <p:spPr bwMode="auto">
              <a:xfrm>
                <a:off x="9879922" y="5715943"/>
                <a:ext cx="0" cy="150051"/>
              </a:xfrm>
              <a:prstGeom prst="line">
                <a:avLst/>
              </a:prstGeom>
              <a:noFill/>
              <a:ln w="28575" cap="flat" cmpd="sng" algn="ctr">
                <a:solidFill>
                  <a:schemeClr val="bg1"/>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9804849C-4769-6DE7-233F-64DF0A2BB1CD}"/>
                  </a:ext>
                </a:extLst>
              </p:cNvPr>
              <p:cNvCxnSpPr>
                <a:cxnSpLocks/>
              </p:cNvCxnSpPr>
              <p:nvPr/>
            </p:nvCxnSpPr>
            <p:spPr bwMode="auto">
              <a:xfrm>
                <a:off x="10093415" y="5715943"/>
                <a:ext cx="0" cy="150051"/>
              </a:xfrm>
              <a:prstGeom prst="line">
                <a:avLst/>
              </a:prstGeom>
              <a:noFill/>
              <a:ln w="28575" cap="flat" cmpd="sng" algn="ctr">
                <a:solidFill>
                  <a:schemeClr val="bg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2F6A5F96-175C-B49D-7235-4EE435402B85}"/>
                  </a:ext>
                </a:extLst>
              </p:cNvPr>
              <p:cNvCxnSpPr>
                <a:cxnSpLocks/>
              </p:cNvCxnSpPr>
              <p:nvPr/>
            </p:nvCxnSpPr>
            <p:spPr bwMode="auto">
              <a:xfrm>
                <a:off x="10306908" y="5715943"/>
                <a:ext cx="0" cy="150051"/>
              </a:xfrm>
              <a:prstGeom prst="line">
                <a:avLst/>
              </a:prstGeom>
              <a:noFill/>
              <a:ln w="28575" cap="flat" cmpd="sng" algn="ctr">
                <a:solidFill>
                  <a:schemeClr val="bg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1DAA6F0A-313C-DE5F-8E5F-47077820EE53}"/>
                  </a:ext>
                </a:extLst>
              </p:cNvPr>
              <p:cNvCxnSpPr>
                <a:cxnSpLocks/>
              </p:cNvCxnSpPr>
              <p:nvPr/>
            </p:nvCxnSpPr>
            <p:spPr bwMode="auto">
              <a:xfrm>
                <a:off x="10520401" y="5715943"/>
                <a:ext cx="0" cy="150051"/>
              </a:xfrm>
              <a:prstGeom prst="line">
                <a:avLst/>
              </a:prstGeom>
              <a:noFill/>
              <a:ln w="28575" cap="flat" cmpd="sng" algn="ctr">
                <a:solidFill>
                  <a:schemeClr val="bg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38A86469-215B-9C35-762E-251FEAD952A2}"/>
                  </a:ext>
                </a:extLst>
              </p:cNvPr>
              <p:cNvCxnSpPr>
                <a:cxnSpLocks/>
              </p:cNvCxnSpPr>
              <p:nvPr/>
            </p:nvCxnSpPr>
            <p:spPr bwMode="auto">
              <a:xfrm>
                <a:off x="10733894" y="5715943"/>
                <a:ext cx="0" cy="150051"/>
              </a:xfrm>
              <a:prstGeom prst="line">
                <a:avLst/>
              </a:prstGeom>
              <a:noFill/>
              <a:ln w="28575" cap="flat" cmpd="sng" algn="ctr">
                <a:solidFill>
                  <a:schemeClr val="bg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F7540259-4E9C-3C5F-C989-C14DD7DFABD2}"/>
                  </a:ext>
                </a:extLst>
              </p:cNvPr>
              <p:cNvCxnSpPr>
                <a:cxnSpLocks/>
              </p:cNvCxnSpPr>
              <p:nvPr/>
            </p:nvCxnSpPr>
            <p:spPr bwMode="auto">
              <a:xfrm>
                <a:off x="10947387" y="5715943"/>
                <a:ext cx="0" cy="150051"/>
              </a:xfrm>
              <a:prstGeom prst="line">
                <a:avLst/>
              </a:prstGeom>
              <a:noFill/>
              <a:ln w="28575" cap="flat" cmpd="sng" algn="ctr">
                <a:solidFill>
                  <a:schemeClr val="bg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C40D768B-F339-27E3-6664-237C73C7465A}"/>
                  </a:ext>
                </a:extLst>
              </p:cNvPr>
              <p:cNvCxnSpPr>
                <a:cxnSpLocks/>
              </p:cNvCxnSpPr>
              <p:nvPr/>
            </p:nvCxnSpPr>
            <p:spPr bwMode="auto">
              <a:xfrm>
                <a:off x="11160880" y="5715943"/>
                <a:ext cx="0" cy="150051"/>
              </a:xfrm>
              <a:prstGeom prst="line">
                <a:avLst/>
              </a:prstGeom>
              <a:noFill/>
              <a:ln w="28575" cap="flat" cmpd="sng" algn="ctr">
                <a:solidFill>
                  <a:schemeClr val="bg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BF24B14F-6BA2-78B7-4898-A222096A72DE}"/>
                  </a:ext>
                </a:extLst>
              </p:cNvPr>
              <p:cNvCxnSpPr>
                <a:cxnSpLocks/>
              </p:cNvCxnSpPr>
              <p:nvPr/>
            </p:nvCxnSpPr>
            <p:spPr bwMode="auto">
              <a:xfrm>
                <a:off x="11374372" y="5715943"/>
                <a:ext cx="0" cy="150051"/>
              </a:xfrm>
              <a:prstGeom prst="line">
                <a:avLst/>
              </a:prstGeom>
              <a:noFill/>
              <a:ln w="28575" cap="flat" cmpd="sng" algn="ctr">
                <a:solidFill>
                  <a:schemeClr val="bg1"/>
                </a:solidFill>
                <a:prstDash val="solid"/>
                <a:round/>
                <a:headEnd type="none" w="med" len="med"/>
                <a:tailEnd type="none" w="med" len="med"/>
              </a:ln>
              <a:effectLst/>
            </p:spPr>
          </p:cxnSp>
        </p:grpSp>
        <p:cxnSp>
          <p:nvCxnSpPr>
            <p:cNvPr id="60" name="Straight Connector 59">
              <a:extLst>
                <a:ext uri="{FF2B5EF4-FFF2-40B4-BE49-F238E27FC236}">
                  <a16:creationId xmlns:a16="http://schemas.microsoft.com/office/drawing/2014/main" id="{E31DDD69-E3B9-A800-2456-92151B0E7099}"/>
                </a:ext>
              </a:extLst>
            </p:cNvPr>
            <p:cNvCxnSpPr>
              <a:cxnSpLocks/>
            </p:cNvCxnSpPr>
            <p:nvPr/>
          </p:nvCxnSpPr>
          <p:spPr bwMode="auto">
            <a:xfrm>
              <a:off x="6680856" y="2770194"/>
              <a:ext cx="1626350" cy="0"/>
            </a:xfrm>
            <a:prstGeom prst="line">
              <a:avLst/>
            </a:prstGeom>
            <a:noFill/>
            <a:ln w="57150" cap="flat" cmpd="sng" algn="ctr">
              <a:solidFill>
                <a:schemeClr val="accent2"/>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69C70A51-E49F-CCD4-6506-6A14CC00F3A0}"/>
                </a:ext>
              </a:extLst>
            </p:cNvPr>
            <p:cNvCxnSpPr>
              <a:cxnSpLocks/>
            </p:cNvCxnSpPr>
            <p:nvPr/>
          </p:nvCxnSpPr>
          <p:spPr bwMode="auto">
            <a:xfrm>
              <a:off x="6680856" y="2488451"/>
              <a:ext cx="727134" cy="0"/>
            </a:xfrm>
            <a:prstGeom prst="line">
              <a:avLst/>
            </a:prstGeom>
            <a:noFill/>
            <a:ln w="57150" cap="flat" cmpd="sng" algn="ctr">
              <a:solidFill>
                <a:schemeClr val="accent2"/>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5C729CAC-AD33-F367-98D7-D8DEF722009F}"/>
                </a:ext>
              </a:extLst>
            </p:cNvPr>
            <p:cNvCxnSpPr>
              <a:cxnSpLocks/>
            </p:cNvCxnSpPr>
            <p:nvPr/>
          </p:nvCxnSpPr>
          <p:spPr bwMode="auto">
            <a:xfrm>
              <a:off x="6680856" y="2348423"/>
              <a:ext cx="511187" cy="0"/>
            </a:xfrm>
            <a:prstGeom prst="line">
              <a:avLst/>
            </a:prstGeom>
            <a:noFill/>
            <a:ln w="57150" cap="flat" cmpd="sng" algn="ctr">
              <a:solidFill>
                <a:schemeClr val="accent2"/>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4F745570-BEF6-CD3C-F909-EEB003F26B1F}"/>
                </a:ext>
              </a:extLst>
            </p:cNvPr>
            <p:cNvCxnSpPr>
              <a:cxnSpLocks/>
            </p:cNvCxnSpPr>
            <p:nvPr/>
          </p:nvCxnSpPr>
          <p:spPr bwMode="auto">
            <a:xfrm>
              <a:off x="6680856" y="2205021"/>
              <a:ext cx="463948" cy="0"/>
            </a:xfrm>
            <a:prstGeom prst="line">
              <a:avLst/>
            </a:prstGeom>
            <a:noFill/>
            <a:ln w="57150" cap="flat" cmpd="sng" algn="ctr">
              <a:solidFill>
                <a:schemeClr val="accent2"/>
              </a:solidFill>
              <a:prstDash val="solid"/>
              <a:round/>
              <a:headEnd type="none" w="med" len="med"/>
              <a:tailEnd type="none" w="med" len="med"/>
            </a:ln>
            <a:effectLst/>
          </p:spPr>
        </p:cxnSp>
        <p:sp>
          <p:nvSpPr>
            <p:cNvPr id="64" name="TextBox 63">
              <a:extLst>
                <a:ext uri="{FF2B5EF4-FFF2-40B4-BE49-F238E27FC236}">
                  <a16:creationId xmlns:a16="http://schemas.microsoft.com/office/drawing/2014/main" id="{D1B63C73-1EF7-101F-9EFD-D51BCD8D96A6}"/>
                </a:ext>
              </a:extLst>
            </p:cNvPr>
            <p:cNvSpPr txBox="1"/>
            <p:nvPr/>
          </p:nvSpPr>
          <p:spPr bwMode="auto">
            <a:xfrm>
              <a:off x="11192121" y="5702706"/>
              <a:ext cx="3795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44</a:t>
              </a:r>
            </a:p>
          </p:txBody>
        </p:sp>
        <p:sp>
          <p:nvSpPr>
            <p:cNvPr id="65" name="TextBox 64">
              <a:extLst>
                <a:ext uri="{FF2B5EF4-FFF2-40B4-BE49-F238E27FC236}">
                  <a16:creationId xmlns:a16="http://schemas.microsoft.com/office/drawing/2014/main" id="{312A527B-AC1D-7531-E3A7-8E60C5BFDF09}"/>
                </a:ext>
              </a:extLst>
            </p:cNvPr>
            <p:cNvSpPr txBox="1"/>
            <p:nvPr/>
          </p:nvSpPr>
          <p:spPr bwMode="auto">
            <a:xfrm>
              <a:off x="10976174" y="5702706"/>
              <a:ext cx="3795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66" name="TextBox 65">
              <a:extLst>
                <a:ext uri="{FF2B5EF4-FFF2-40B4-BE49-F238E27FC236}">
                  <a16:creationId xmlns:a16="http://schemas.microsoft.com/office/drawing/2014/main" id="{F682F2BB-D132-DED2-4DD1-468C2CA99F50}"/>
                </a:ext>
              </a:extLst>
            </p:cNvPr>
            <p:cNvSpPr txBox="1"/>
            <p:nvPr/>
          </p:nvSpPr>
          <p:spPr bwMode="auto">
            <a:xfrm>
              <a:off x="10763601" y="5702706"/>
              <a:ext cx="3795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67" name="TextBox 66">
              <a:extLst>
                <a:ext uri="{FF2B5EF4-FFF2-40B4-BE49-F238E27FC236}">
                  <a16:creationId xmlns:a16="http://schemas.microsoft.com/office/drawing/2014/main" id="{35362EE9-C1BF-D88C-8A20-CC8F9ED5A749}"/>
                </a:ext>
              </a:extLst>
            </p:cNvPr>
            <p:cNvSpPr txBox="1"/>
            <p:nvPr/>
          </p:nvSpPr>
          <p:spPr bwMode="auto">
            <a:xfrm>
              <a:off x="10554402" y="5702706"/>
              <a:ext cx="3795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cxnSp>
          <p:nvCxnSpPr>
            <p:cNvPr id="68" name="Straight Connector 67">
              <a:extLst>
                <a:ext uri="{FF2B5EF4-FFF2-40B4-BE49-F238E27FC236}">
                  <a16:creationId xmlns:a16="http://schemas.microsoft.com/office/drawing/2014/main" id="{83A5435B-75BB-E493-E824-D65E4235D96B}"/>
                </a:ext>
              </a:extLst>
            </p:cNvPr>
            <p:cNvCxnSpPr>
              <a:cxnSpLocks/>
            </p:cNvCxnSpPr>
            <p:nvPr/>
          </p:nvCxnSpPr>
          <p:spPr bwMode="auto">
            <a:xfrm>
              <a:off x="6680856" y="2064993"/>
              <a:ext cx="442016" cy="0"/>
            </a:xfrm>
            <a:prstGeom prst="line">
              <a:avLst/>
            </a:prstGeom>
            <a:noFill/>
            <a:ln w="57150" cap="flat" cmpd="sng" algn="ctr">
              <a:solidFill>
                <a:schemeClr val="accent2"/>
              </a:solidFill>
              <a:prstDash val="solid"/>
              <a:round/>
              <a:headEnd type="none" w="med" len="med"/>
              <a:tailEnd type="none" w="med" len="med"/>
            </a:ln>
            <a:effectLst/>
          </p:spPr>
        </p:cxnSp>
        <p:sp>
          <p:nvSpPr>
            <p:cNvPr id="69" name="TextBox 68">
              <a:extLst>
                <a:ext uri="{FF2B5EF4-FFF2-40B4-BE49-F238E27FC236}">
                  <a16:creationId xmlns:a16="http://schemas.microsoft.com/office/drawing/2014/main" id="{715DC6B7-C296-9B38-374F-278AAE6F0042}"/>
                </a:ext>
              </a:extLst>
            </p:cNvPr>
            <p:cNvSpPr txBox="1"/>
            <p:nvPr/>
          </p:nvSpPr>
          <p:spPr bwMode="auto">
            <a:xfrm>
              <a:off x="10341830" y="5702706"/>
              <a:ext cx="3795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70" name="TextBox 69">
              <a:extLst>
                <a:ext uri="{FF2B5EF4-FFF2-40B4-BE49-F238E27FC236}">
                  <a16:creationId xmlns:a16="http://schemas.microsoft.com/office/drawing/2014/main" id="{FB283B77-86CA-4FA7-1BA0-7F9BD2E608EE}"/>
                </a:ext>
              </a:extLst>
            </p:cNvPr>
            <p:cNvSpPr txBox="1"/>
            <p:nvPr/>
          </p:nvSpPr>
          <p:spPr bwMode="auto">
            <a:xfrm>
              <a:off x="10132632" y="5702706"/>
              <a:ext cx="3795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71" name="TextBox 70">
              <a:extLst>
                <a:ext uri="{FF2B5EF4-FFF2-40B4-BE49-F238E27FC236}">
                  <a16:creationId xmlns:a16="http://schemas.microsoft.com/office/drawing/2014/main" id="{C1E6C810-DA45-D98E-D9A5-CC8CEC3FE5BF}"/>
                </a:ext>
              </a:extLst>
            </p:cNvPr>
            <p:cNvSpPr txBox="1"/>
            <p:nvPr/>
          </p:nvSpPr>
          <p:spPr bwMode="auto">
            <a:xfrm>
              <a:off x="9920060" y="5702706"/>
              <a:ext cx="3795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72" name="TextBox 71">
              <a:extLst>
                <a:ext uri="{FF2B5EF4-FFF2-40B4-BE49-F238E27FC236}">
                  <a16:creationId xmlns:a16="http://schemas.microsoft.com/office/drawing/2014/main" id="{68A2B7DC-B16A-1E81-4D01-FE168CBA7465}"/>
                </a:ext>
              </a:extLst>
            </p:cNvPr>
            <p:cNvSpPr txBox="1"/>
            <p:nvPr/>
          </p:nvSpPr>
          <p:spPr bwMode="auto">
            <a:xfrm>
              <a:off x="9712549" y="5702706"/>
              <a:ext cx="3795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73" name="TextBox 72">
              <a:extLst>
                <a:ext uri="{FF2B5EF4-FFF2-40B4-BE49-F238E27FC236}">
                  <a16:creationId xmlns:a16="http://schemas.microsoft.com/office/drawing/2014/main" id="{830D2791-C006-9050-8374-3523F38A0AC9}"/>
                </a:ext>
              </a:extLst>
            </p:cNvPr>
            <p:cNvSpPr txBox="1"/>
            <p:nvPr/>
          </p:nvSpPr>
          <p:spPr bwMode="auto">
            <a:xfrm>
              <a:off x="9488166" y="5702706"/>
              <a:ext cx="3795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74" name="TextBox 73">
              <a:extLst>
                <a:ext uri="{FF2B5EF4-FFF2-40B4-BE49-F238E27FC236}">
                  <a16:creationId xmlns:a16="http://schemas.microsoft.com/office/drawing/2014/main" id="{860C1DC6-E466-EE3F-7320-3876990DD20D}"/>
                </a:ext>
              </a:extLst>
            </p:cNvPr>
            <p:cNvSpPr txBox="1"/>
            <p:nvPr/>
          </p:nvSpPr>
          <p:spPr bwMode="auto">
            <a:xfrm>
              <a:off x="9270532" y="5702706"/>
              <a:ext cx="3795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75" name="TextBox 74">
              <a:extLst>
                <a:ext uri="{FF2B5EF4-FFF2-40B4-BE49-F238E27FC236}">
                  <a16:creationId xmlns:a16="http://schemas.microsoft.com/office/drawing/2014/main" id="{014758DE-D6B8-3621-08B6-01A3D6C3B2AF}"/>
                </a:ext>
              </a:extLst>
            </p:cNvPr>
            <p:cNvSpPr txBox="1"/>
            <p:nvPr/>
          </p:nvSpPr>
          <p:spPr bwMode="auto">
            <a:xfrm>
              <a:off x="9057960" y="5702706"/>
              <a:ext cx="3795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76" name="TextBox 75">
              <a:extLst>
                <a:ext uri="{FF2B5EF4-FFF2-40B4-BE49-F238E27FC236}">
                  <a16:creationId xmlns:a16="http://schemas.microsoft.com/office/drawing/2014/main" id="{82519D7F-54D1-0E6E-5613-656D68A02B22}"/>
                </a:ext>
              </a:extLst>
            </p:cNvPr>
            <p:cNvSpPr txBox="1"/>
            <p:nvPr/>
          </p:nvSpPr>
          <p:spPr bwMode="auto">
            <a:xfrm>
              <a:off x="8850448" y="5702706"/>
              <a:ext cx="3795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77" name="TextBox 76">
              <a:extLst>
                <a:ext uri="{FF2B5EF4-FFF2-40B4-BE49-F238E27FC236}">
                  <a16:creationId xmlns:a16="http://schemas.microsoft.com/office/drawing/2014/main" id="{391E632F-1B47-5B01-7536-D52E8F415EE5}"/>
                </a:ext>
              </a:extLst>
            </p:cNvPr>
            <p:cNvSpPr txBox="1"/>
            <p:nvPr/>
          </p:nvSpPr>
          <p:spPr bwMode="auto">
            <a:xfrm>
              <a:off x="8637875" y="5702706"/>
              <a:ext cx="3795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78" name="TextBox 77">
              <a:extLst>
                <a:ext uri="{FF2B5EF4-FFF2-40B4-BE49-F238E27FC236}">
                  <a16:creationId xmlns:a16="http://schemas.microsoft.com/office/drawing/2014/main" id="{154C6576-7796-E477-887A-7DBAD37BD9F4}"/>
                </a:ext>
              </a:extLst>
            </p:cNvPr>
            <p:cNvSpPr txBox="1"/>
            <p:nvPr/>
          </p:nvSpPr>
          <p:spPr bwMode="auto">
            <a:xfrm>
              <a:off x="8416867" y="5702706"/>
              <a:ext cx="3795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79" name="TextBox 78">
              <a:extLst>
                <a:ext uri="{FF2B5EF4-FFF2-40B4-BE49-F238E27FC236}">
                  <a16:creationId xmlns:a16="http://schemas.microsoft.com/office/drawing/2014/main" id="{A4EC6271-7D78-4F95-D53B-AFB348F835BB}"/>
                </a:ext>
              </a:extLst>
            </p:cNvPr>
            <p:cNvSpPr txBox="1"/>
            <p:nvPr/>
          </p:nvSpPr>
          <p:spPr bwMode="auto">
            <a:xfrm>
              <a:off x="8199232" y="5702706"/>
              <a:ext cx="3795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80" name="TextBox 79">
              <a:extLst>
                <a:ext uri="{FF2B5EF4-FFF2-40B4-BE49-F238E27FC236}">
                  <a16:creationId xmlns:a16="http://schemas.microsoft.com/office/drawing/2014/main" id="{B56FF3CA-57ED-A1BB-93F8-E9F89E7DC8EC}"/>
                </a:ext>
              </a:extLst>
            </p:cNvPr>
            <p:cNvSpPr txBox="1"/>
            <p:nvPr/>
          </p:nvSpPr>
          <p:spPr bwMode="auto">
            <a:xfrm>
              <a:off x="7988347" y="5702706"/>
              <a:ext cx="3795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81" name="TextBox 80">
              <a:extLst>
                <a:ext uri="{FF2B5EF4-FFF2-40B4-BE49-F238E27FC236}">
                  <a16:creationId xmlns:a16="http://schemas.microsoft.com/office/drawing/2014/main" id="{3D2C8230-92D4-5524-09DD-027A475714F6}"/>
                </a:ext>
              </a:extLst>
            </p:cNvPr>
            <p:cNvSpPr txBox="1"/>
            <p:nvPr/>
          </p:nvSpPr>
          <p:spPr bwMode="auto">
            <a:xfrm>
              <a:off x="7779149" y="5702706"/>
              <a:ext cx="3795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82" name="TextBox 81">
              <a:extLst>
                <a:ext uri="{FF2B5EF4-FFF2-40B4-BE49-F238E27FC236}">
                  <a16:creationId xmlns:a16="http://schemas.microsoft.com/office/drawing/2014/main" id="{95BFDC8F-7BC2-DECA-B0A7-CC6FE788C9C6}"/>
                </a:ext>
              </a:extLst>
            </p:cNvPr>
            <p:cNvSpPr txBox="1"/>
            <p:nvPr/>
          </p:nvSpPr>
          <p:spPr bwMode="auto">
            <a:xfrm>
              <a:off x="7566576" y="5702706"/>
              <a:ext cx="3795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83" name="TextBox 82">
              <a:extLst>
                <a:ext uri="{FF2B5EF4-FFF2-40B4-BE49-F238E27FC236}">
                  <a16:creationId xmlns:a16="http://schemas.microsoft.com/office/drawing/2014/main" id="{67E60332-A9CC-581A-4A4A-9AD08B2F377A}"/>
                </a:ext>
              </a:extLst>
            </p:cNvPr>
            <p:cNvSpPr txBox="1"/>
            <p:nvPr/>
          </p:nvSpPr>
          <p:spPr bwMode="auto">
            <a:xfrm>
              <a:off x="7397868" y="5702706"/>
              <a:ext cx="2058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84" name="TextBox 83">
              <a:extLst>
                <a:ext uri="{FF2B5EF4-FFF2-40B4-BE49-F238E27FC236}">
                  <a16:creationId xmlns:a16="http://schemas.microsoft.com/office/drawing/2014/main" id="{A924C2A0-F731-4580-98CF-59C8ADF34F54}"/>
                </a:ext>
              </a:extLst>
            </p:cNvPr>
            <p:cNvSpPr txBox="1"/>
            <p:nvPr/>
          </p:nvSpPr>
          <p:spPr bwMode="auto">
            <a:xfrm>
              <a:off x="7175173" y="5702706"/>
              <a:ext cx="2058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85" name="TextBox 84">
              <a:extLst>
                <a:ext uri="{FF2B5EF4-FFF2-40B4-BE49-F238E27FC236}">
                  <a16:creationId xmlns:a16="http://schemas.microsoft.com/office/drawing/2014/main" id="{874C3127-E13A-4CC2-F135-DA2471FD613B}"/>
                </a:ext>
              </a:extLst>
            </p:cNvPr>
            <p:cNvSpPr txBox="1"/>
            <p:nvPr/>
          </p:nvSpPr>
          <p:spPr bwMode="auto">
            <a:xfrm>
              <a:off x="6964287" y="5702706"/>
              <a:ext cx="2058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86" name="TextBox 85">
              <a:extLst>
                <a:ext uri="{FF2B5EF4-FFF2-40B4-BE49-F238E27FC236}">
                  <a16:creationId xmlns:a16="http://schemas.microsoft.com/office/drawing/2014/main" id="{22741332-B6A1-CA93-B951-0D12BE718AFE}"/>
                </a:ext>
              </a:extLst>
            </p:cNvPr>
            <p:cNvSpPr txBox="1"/>
            <p:nvPr/>
          </p:nvSpPr>
          <p:spPr bwMode="auto">
            <a:xfrm>
              <a:off x="6765212" y="5702706"/>
              <a:ext cx="2058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87" name="TextBox 86">
              <a:extLst>
                <a:ext uri="{FF2B5EF4-FFF2-40B4-BE49-F238E27FC236}">
                  <a16:creationId xmlns:a16="http://schemas.microsoft.com/office/drawing/2014/main" id="{F12AE073-F940-AB76-0C43-2D98F8E0E4F4}"/>
                </a:ext>
              </a:extLst>
            </p:cNvPr>
            <p:cNvSpPr txBox="1"/>
            <p:nvPr/>
          </p:nvSpPr>
          <p:spPr bwMode="auto">
            <a:xfrm>
              <a:off x="6545891" y="5702706"/>
              <a:ext cx="2058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cxnSp>
          <p:nvCxnSpPr>
            <p:cNvPr id="88" name="Straight Connector 87">
              <a:extLst>
                <a:ext uri="{FF2B5EF4-FFF2-40B4-BE49-F238E27FC236}">
                  <a16:creationId xmlns:a16="http://schemas.microsoft.com/office/drawing/2014/main" id="{B5565277-ECF6-3CCC-F73D-212A73741949}"/>
                </a:ext>
              </a:extLst>
            </p:cNvPr>
            <p:cNvCxnSpPr>
              <a:cxnSpLocks/>
            </p:cNvCxnSpPr>
            <p:nvPr/>
          </p:nvCxnSpPr>
          <p:spPr bwMode="auto">
            <a:xfrm>
              <a:off x="6680856" y="1921590"/>
              <a:ext cx="369471" cy="0"/>
            </a:xfrm>
            <a:prstGeom prst="line">
              <a:avLst/>
            </a:prstGeom>
            <a:noFill/>
            <a:ln w="57150" cap="flat" cmpd="sng" algn="ctr">
              <a:solidFill>
                <a:schemeClr val="accent2"/>
              </a:solidFill>
              <a:prstDash val="solid"/>
              <a:round/>
              <a:headEnd type="none" w="med" len="med"/>
              <a:tailEnd type="none" w="med" len="med"/>
            </a:ln>
            <a:effectLst/>
          </p:spPr>
        </p:cxnSp>
        <p:sp>
          <p:nvSpPr>
            <p:cNvPr id="89" name="Isosceles Triangle 88">
              <a:extLst>
                <a:ext uri="{FF2B5EF4-FFF2-40B4-BE49-F238E27FC236}">
                  <a16:creationId xmlns:a16="http://schemas.microsoft.com/office/drawing/2014/main" id="{A2C6C37D-CCCC-9310-DC68-5C6078BCC32B}"/>
                </a:ext>
              </a:extLst>
            </p:cNvPr>
            <p:cNvSpPr/>
            <p:nvPr/>
          </p:nvSpPr>
          <p:spPr bwMode="auto">
            <a:xfrm>
              <a:off x="10016223" y="1817262"/>
              <a:ext cx="79293" cy="89416"/>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Isosceles Triangle 89">
              <a:extLst>
                <a:ext uri="{FF2B5EF4-FFF2-40B4-BE49-F238E27FC236}">
                  <a16:creationId xmlns:a16="http://schemas.microsoft.com/office/drawing/2014/main" id="{755B0E13-9AD8-6C0B-3A0C-590A7293AC86}"/>
                </a:ext>
              </a:extLst>
            </p:cNvPr>
            <p:cNvSpPr/>
            <p:nvPr/>
          </p:nvSpPr>
          <p:spPr bwMode="auto">
            <a:xfrm>
              <a:off x="10016223" y="2028208"/>
              <a:ext cx="79293" cy="89416"/>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54F44344-86FA-C427-6C17-7DDFC97020E5}"/>
                </a:ext>
              </a:extLst>
            </p:cNvPr>
            <p:cNvSpPr/>
            <p:nvPr/>
          </p:nvSpPr>
          <p:spPr bwMode="auto">
            <a:xfrm>
              <a:off x="10016223" y="2246156"/>
              <a:ext cx="77606" cy="7760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TextBox 91">
              <a:extLst>
                <a:ext uri="{FF2B5EF4-FFF2-40B4-BE49-F238E27FC236}">
                  <a16:creationId xmlns:a16="http://schemas.microsoft.com/office/drawing/2014/main" id="{00A9811C-0E21-DF0E-39F8-034866F963EC}"/>
                </a:ext>
              </a:extLst>
            </p:cNvPr>
            <p:cNvSpPr txBox="1"/>
            <p:nvPr/>
          </p:nvSpPr>
          <p:spPr bwMode="auto">
            <a:xfrm>
              <a:off x="9918625" y="2351784"/>
              <a:ext cx="1549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accent6"/>
                  </a:solidFill>
                  <a:latin typeface="Calibri" panose="020F0502020204030204" pitchFamily="34" charset="0"/>
                </a:rPr>
                <a:t>*</a:t>
              </a:r>
            </a:p>
          </p:txBody>
        </p:sp>
        <p:sp>
          <p:nvSpPr>
            <p:cNvPr id="93" name="Rectangle 92">
              <a:extLst>
                <a:ext uri="{FF2B5EF4-FFF2-40B4-BE49-F238E27FC236}">
                  <a16:creationId xmlns:a16="http://schemas.microsoft.com/office/drawing/2014/main" id="{09D4AA03-F963-FD92-F2B1-8B65482AB6C7}"/>
                </a:ext>
              </a:extLst>
            </p:cNvPr>
            <p:cNvSpPr/>
            <p:nvPr/>
          </p:nvSpPr>
          <p:spPr bwMode="auto">
            <a:xfrm>
              <a:off x="10021284" y="2677724"/>
              <a:ext cx="79293" cy="7929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4" name="Straight Arrow Connector 93">
              <a:extLst>
                <a:ext uri="{FF2B5EF4-FFF2-40B4-BE49-F238E27FC236}">
                  <a16:creationId xmlns:a16="http://schemas.microsoft.com/office/drawing/2014/main" id="{4A4B61C3-ABAD-7E23-7623-A60AEB80E0DE}"/>
                </a:ext>
              </a:extLst>
            </p:cNvPr>
            <p:cNvCxnSpPr>
              <a:cxnSpLocks/>
            </p:cNvCxnSpPr>
            <p:nvPr/>
          </p:nvCxnSpPr>
          <p:spPr bwMode="auto">
            <a:xfrm>
              <a:off x="9886814" y="2936160"/>
              <a:ext cx="224604" cy="0"/>
            </a:xfrm>
            <a:prstGeom prst="straightConnector1">
              <a:avLst/>
            </a:prstGeom>
            <a:noFill/>
            <a:ln w="28575" cap="flat" cmpd="sng" algn="ctr">
              <a:solidFill>
                <a:schemeClr val="accent5"/>
              </a:solidFill>
              <a:prstDash val="solid"/>
              <a:round/>
              <a:headEnd type="none" w="med" len="med"/>
              <a:tailEnd type="triangle"/>
            </a:ln>
            <a:effectLst/>
          </p:spPr>
        </p:cxnSp>
        <p:sp>
          <p:nvSpPr>
            <p:cNvPr id="95" name="Oval 94">
              <a:extLst>
                <a:ext uri="{FF2B5EF4-FFF2-40B4-BE49-F238E27FC236}">
                  <a16:creationId xmlns:a16="http://schemas.microsoft.com/office/drawing/2014/main" id="{A51E7E6D-11A6-1EB1-7756-85CC6010AB8C}"/>
                </a:ext>
              </a:extLst>
            </p:cNvPr>
            <p:cNvSpPr/>
            <p:nvPr/>
          </p:nvSpPr>
          <p:spPr bwMode="auto">
            <a:xfrm>
              <a:off x="7097567" y="1889537"/>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E43A45AD-C5D8-F0F5-5440-F0D40FB8897C}"/>
                </a:ext>
              </a:extLst>
            </p:cNvPr>
            <p:cNvSpPr/>
            <p:nvPr/>
          </p:nvSpPr>
          <p:spPr bwMode="auto">
            <a:xfrm>
              <a:off x="6859688" y="1889537"/>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Isosceles Triangle 96">
              <a:extLst>
                <a:ext uri="{FF2B5EF4-FFF2-40B4-BE49-F238E27FC236}">
                  <a16:creationId xmlns:a16="http://schemas.microsoft.com/office/drawing/2014/main" id="{66AC5FED-033B-FD8F-01E8-E5D5AB3EAE58}"/>
                </a:ext>
              </a:extLst>
            </p:cNvPr>
            <p:cNvSpPr/>
            <p:nvPr/>
          </p:nvSpPr>
          <p:spPr bwMode="auto">
            <a:xfrm>
              <a:off x="7951232" y="1884474"/>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Isosceles Triangle 97">
              <a:extLst>
                <a:ext uri="{FF2B5EF4-FFF2-40B4-BE49-F238E27FC236}">
                  <a16:creationId xmlns:a16="http://schemas.microsoft.com/office/drawing/2014/main" id="{D87A6CC4-9A25-0583-21A0-BC247FD49DB2}"/>
                </a:ext>
              </a:extLst>
            </p:cNvPr>
            <p:cNvSpPr/>
            <p:nvPr/>
          </p:nvSpPr>
          <p:spPr bwMode="auto">
            <a:xfrm>
              <a:off x="7627312" y="1884474"/>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Isosceles Triangle 98">
              <a:extLst>
                <a:ext uri="{FF2B5EF4-FFF2-40B4-BE49-F238E27FC236}">
                  <a16:creationId xmlns:a16="http://schemas.microsoft.com/office/drawing/2014/main" id="{AAE052BC-593E-C049-4F10-E54905617EFB}"/>
                </a:ext>
              </a:extLst>
            </p:cNvPr>
            <p:cNvSpPr/>
            <p:nvPr/>
          </p:nvSpPr>
          <p:spPr bwMode="auto">
            <a:xfrm>
              <a:off x="7433297" y="1884474"/>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Isosceles Triangle 99">
              <a:extLst>
                <a:ext uri="{FF2B5EF4-FFF2-40B4-BE49-F238E27FC236}">
                  <a16:creationId xmlns:a16="http://schemas.microsoft.com/office/drawing/2014/main" id="{87F8611D-8394-1AAE-C35E-95693D7A6F96}"/>
                </a:ext>
              </a:extLst>
            </p:cNvPr>
            <p:cNvSpPr/>
            <p:nvPr/>
          </p:nvSpPr>
          <p:spPr bwMode="auto">
            <a:xfrm>
              <a:off x="7234221" y="1884474"/>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0053FBE3-192D-E492-D774-23CA9C6609BB}"/>
                </a:ext>
              </a:extLst>
            </p:cNvPr>
            <p:cNvSpPr/>
            <p:nvPr/>
          </p:nvSpPr>
          <p:spPr bwMode="auto">
            <a:xfrm>
              <a:off x="6731470" y="2029565"/>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DC1010A6-CAA2-BB13-955F-58F53F7D216A}"/>
                </a:ext>
              </a:extLst>
            </p:cNvPr>
            <p:cNvSpPr/>
            <p:nvPr/>
          </p:nvSpPr>
          <p:spPr bwMode="auto">
            <a:xfrm>
              <a:off x="6863063" y="2029565"/>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5AFB77B2-C714-074B-1411-17992407D73D}"/>
                </a:ext>
              </a:extLst>
            </p:cNvPr>
            <p:cNvSpPr/>
            <p:nvPr/>
          </p:nvSpPr>
          <p:spPr bwMode="auto">
            <a:xfrm>
              <a:off x="6979472" y="2029565"/>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Isosceles Triangle 103">
              <a:extLst>
                <a:ext uri="{FF2B5EF4-FFF2-40B4-BE49-F238E27FC236}">
                  <a16:creationId xmlns:a16="http://schemas.microsoft.com/office/drawing/2014/main" id="{A8814857-35DB-603D-777E-A2A84D37D237}"/>
                </a:ext>
              </a:extLst>
            </p:cNvPr>
            <p:cNvSpPr/>
            <p:nvPr/>
          </p:nvSpPr>
          <p:spPr bwMode="auto">
            <a:xfrm>
              <a:off x="7413052" y="2029564"/>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Isosceles Triangle 104">
              <a:extLst>
                <a:ext uri="{FF2B5EF4-FFF2-40B4-BE49-F238E27FC236}">
                  <a16:creationId xmlns:a16="http://schemas.microsoft.com/office/drawing/2014/main" id="{76703C59-105A-6459-54CD-6A30E14B675B}"/>
                </a:ext>
              </a:extLst>
            </p:cNvPr>
            <p:cNvSpPr/>
            <p:nvPr/>
          </p:nvSpPr>
          <p:spPr bwMode="auto">
            <a:xfrm>
              <a:off x="7507529" y="2029564"/>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Isosceles Triangle 105">
              <a:extLst>
                <a:ext uri="{FF2B5EF4-FFF2-40B4-BE49-F238E27FC236}">
                  <a16:creationId xmlns:a16="http://schemas.microsoft.com/office/drawing/2014/main" id="{BEFD312B-19AC-7B3A-2A54-7504F5269064}"/>
                </a:ext>
              </a:extLst>
            </p:cNvPr>
            <p:cNvSpPr/>
            <p:nvPr/>
          </p:nvSpPr>
          <p:spPr bwMode="auto">
            <a:xfrm>
              <a:off x="7763966" y="2029564"/>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Isosceles Triangle 106">
              <a:extLst>
                <a:ext uri="{FF2B5EF4-FFF2-40B4-BE49-F238E27FC236}">
                  <a16:creationId xmlns:a16="http://schemas.microsoft.com/office/drawing/2014/main" id="{EBFB3121-0D81-BD41-9185-B25C8F5EADEA}"/>
                </a:ext>
              </a:extLst>
            </p:cNvPr>
            <p:cNvSpPr/>
            <p:nvPr/>
          </p:nvSpPr>
          <p:spPr bwMode="auto">
            <a:xfrm>
              <a:off x="8103070" y="2029564"/>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Isosceles Triangle 107">
              <a:extLst>
                <a:ext uri="{FF2B5EF4-FFF2-40B4-BE49-F238E27FC236}">
                  <a16:creationId xmlns:a16="http://schemas.microsoft.com/office/drawing/2014/main" id="{9E8BC76D-9AD3-DB84-2008-1263B2FAB4F9}"/>
                </a:ext>
              </a:extLst>
            </p:cNvPr>
            <p:cNvSpPr/>
            <p:nvPr/>
          </p:nvSpPr>
          <p:spPr bwMode="auto">
            <a:xfrm>
              <a:off x="6883307" y="2169592"/>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Isosceles Triangle 108">
              <a:extLst>
                <a:ext uri="{FF2B5EF4-FFF2-40B4-BE49-F238E27FC236}">
                  <a16:creationId xmlns:a16="http://schemas.microsoft.com/office/drawing/2014/main" id="{92F10CCE-6943-F32C-9F6C-F425424AABEF}"/>
                </a:ext>
              </a:extLst>
            </p:cNvPr>
            <p:cNvSpPr/>
            <p:nvPr/>
          </p:nvSpPr>
          <p:spPr bwMode="auto">
            <a:xfrm>
              <a:off x="6947417" y="2169592"/>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Isosceles Triangle 109">
              <a:extLst>
                <a:ext uri="{FF2B5EF4-FFF2-40B4-BE49-F238E27FC236}">
                  <a16:creationId xmlns:a16="http://schemas.microsoft.com/office/drawing/2014/main" id="{8A8FFC77-9C93-C626-2E04-1AEA3F18E690}"/>
                </a:ext>
              </a:extLst>
            </p:cNvPr>
            <p:cNvSpPr/>
            <p:nvPr/>
          </p:nvSpPr>
          <p:spPr bwMode="auto">
            <a:xfrm>
              <a:off x="7104316" y="2169592"/>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Oval 110">
              <a:extLst>
                <a:ext uri="{FF2B5EF4-FFF2-40B4-BE49-F238E27FC236}">
                  <a16:creationId xmlns:a16="http://schemas.microsoft.com/office/drawing/2014/main" id="{CEB27EB6-3C89-983E-ADD9-F68FDECBCC75}"/>
                </a:ext>
              </a:extLst>
            </p:cNvPr>
            <p:cNvSpPr/>
            <p:nvPr/>
          </p:nvSpPr>
          <p:spPr bwMode="auto">
            <a:xfrm>
              <a:off x="6868124" y="2316370"/>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EBF53313-26BF-EADD-B5E2-5A7380C207E2}"/>
                </a:ext>
              </a:extLst>
            </p:cNvPr>
            <p:cNvSpPr/>
            <p:nvPr/>
          </p:nvSpPr>
          <p:spPr bwMode="auto">
            <a:xfrm>
              <a:off x="7085758" y="2316370"/>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Isosceles Triangle 112">
              <a:extLst>
                <a:ext uri="{FF2B5EF4-FFF2-40B4-BE49-F238E27FC236}">
                  <a16:creationId xmlns:a16="http://schemas.microsoft.com/office/drawing/2014/main" id="{22A2A6EC-60DD-1BFF-6352-91D5D6778918}"/>
                </a:ext>
              </a:extLst>
            </p:cNvPr>
            <p:cNvSpPr/>
            <p:nvPr/>
          </p:nvSpPr>
          <p:spPr bwMode="auto">
            <a:xfrm>
              <a:off x="7279772" y="2304559"/>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Isosceles Triangle 113">
              <a:extLst>
                <a:ext uri="{FF2B5EF4-FFF2-40B4-BE49-F238E27FC236}">
                  <a16:creationId xmlns:a16="http://schemas.microsoft.com/office/drawing/2014/main" id="{09B4A06A-D3A7-107E-591A-47D41F37F180}"/>
                </a:ext>
              </a:extLst>
            </p:cNvPr>
            <p:cNvSpPr/>
            <p:nvPr/>
          </p:nvSpPr>
          <p:spPr bwMode="auto">
            <a:xfrm>
              <a:off x="7382684" y="2304559"/>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Isosceles Triangle 114">
              <a:extLst>
                <a:ext uri="{FF2B5EF4-FFF2-40B4-BE49-F238E27FC236}">
                  <a16:creationId xmlns:a16="http://schemas.microsoft.com/office/drawing/2014/main" id="{09AE5275-5A53-95D0-9B39-05E077250AA4}"/>
                </a:ext>
              </a:extLst>
            </p:cNvPr>
            <p:cNvSpPr/>
            <p:nvPr/>
          </p:nvSpPr>
          <p:spPr bwMode="auto">
            <a:xfrm>
              <a:off x="7824700" y="2304559"/>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TextBox 115">
              <a:extLst>
                <a:ext uri="{FF2B5EF4-FFF2-40B4-BE49-F238E27FC236}">
                  <a16:creationId xmlns:a16="http://schemas.microsoft.com/office/drawing/2014/main" id="{C2894CE9-729D-C46D-B00B-930032A315EA}"/>
                </a:ext>
              </a:extLst>
            </p:cNvPr>
            <p:cNvSpPr txBox="1"/>
            <p:nvPr/>
          </p:nvSpPr>
          <p:spPr bwMode="auto">
            <a:xfrm>
              <a:off x="8071015" y="2198271"/>
              <a:ext cx="3559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accent6"/>
                  </a:solidFill>
                  <a:latin typeface="Calibri" panose="020F0502020204030204" pitchFamily="34" charset="0"/>
                </a:rPr>
                <a:t>*</a:t>
              </a:r>
            </a:p>
          </p:txBody>
        </p:sp>
        <p:sp>
          <p:nvSpPr>
            <p:cNvPr id="117" name="Isosceles Triangle 116">
              <a:extLst>
                <a:ext uri="{FF2B5EF4-FFF2-40B4-BE49-F238E27FC236}">
                  <a16:creationId xmlns:a16="http://schemas.microsoft.com/office/drawing/2014/main" id="{656F24D2-220C-0F52-08B3-74D4E599A389}"/>
                </a:ext>
              </a:extLst>
            </p:cNvPr>
            <p:cNvSpPr/>
            <p:nvPr/>
          </p:nvSpPr>
          <p:spPr bwMode="auto">
            <a:xfrm>
              <a:off x="8241410" y="2444587"/>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Isosceles Triangle 117">
              <a:extLst>
                <a:ext uri="{FF2B5EF4-FFF2-40B4-BE49-F238E27FC236}">
                  <a16:creationId xmlns:a16="http://schemas.microsoft.com/office/drawing/2014/main" id="{6E5FA522-0AA3-0528-5FFD-8578BB6BF607}"/>
                </a:ext>
              </a:extLst>
            </p:cNvPr>
            <p:cNvSpPr/>
            <p:nvPr/>
          </p:nvSpPr>
          <p:spPr bwMode="auto">
            <a:xfrm>
              <a:off x="7927612" y="2444587"/>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Isosceles Triangle 118">
              <a:extLst>
                <a:ext uri="{FF2B5EF4-FFF2-40B4-BE49-F238E27FC236}">
                  <a16:creationId xmlns:a16="http://schemas.microsoft.com/office/drawing/2014/main" id="{AECABA01-02A2-A44F-33C7-1B0170598586}"/>
                </a:ext>
              </a:extLst>
            </p:cNvPr>
            <p:cNvSpPr/>
            <p:nvPr/>
          </p:nvSpPr>
          <p:spPr bwMode="auto">
            <a:xfrm>
              <a:off x="7699855" y="2444587"/>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Isosceles Triangle 119">
              <a:extLst>
                <a:ext uri="{FF2B5EF4-FFF2-40B4-BE49-F238E27FC236}">
                  <a16:creationId xmlns:a16="http://schemas.microsoft.com/office/drawing/2014/main" id="{D50B0220-B5A9-D972-6E9D-A1319A82F0E0}"/>
                </a:ext>
              </a:extLst>
            </p:cNvPr>
            <p:cNvSpPr/>
            <p:nvPr/>
          </p:nvSpPr>
          <p:spPr bwMode="auto">
            <a:xfrm>
              <a:off x="7306764" y="2444587"/>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Isosceles Triangle 120">
              <a:extLst>
                <a:ext uri="{FF2B5EF4-FFF2-40B4-BE49-F238E27FC236}">
                  <a16:creationId xmlns:a16="http://schemas.microsoft.com/office/drawing/2014/main" id="{69BD58EA-ABF7-4C99-5937-8F143BDD6518}"/>
                </a:ext>
              </a:extLst>
            </p:cNvPr>
            <p:cNvSpPr/>
            <p:nvPr/>
          </p:nvSpPr>
          <p:spPr bwMode="auto">
            <a:xfrm>
              <a:off x="7161674" y="2444587"/>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AF21489D-0AF6-21E9-F996-38BF7F925818}"/>
                </a:ext>
              </a:extLst>
            </p:cNvPr>
            <p:cNvSpPr/>
            <p:nvPr/>
          </p:nvSpPr>
          <p:spPr bwMode="auto">
            <a:xfrm>
              <a:off x="6871498" y="2451337"/>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966D3306-4441-FB4C-1B14-85C158DF9BDD}"/>
                </a:ext>
              </a:extLst>
            </p:cNvPr>
            <p:cNvSpPr/>
            <p:nvPr/>
          </p:nvSpPr>
          <p:spPr bwMode="auto">
            <a:xfrm>
              <a:off x="7092506" y="2451337"/>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Isosceles Triangle 123">
              <a:extLst>
                <a:ext uri="{FF2B5EF4-FFF2-40B4-BE49-F238E27FC236}">
                  <a16:creationId xmlns:a16="http://schemas.microsoft.com/office/drawing/2014/main" id="{E3E67B8B-9640-D15F-3263-07352501C1EA}"/>
                </a:ext>
              </a:extLst>
            </p:cNvPr>
            <p:cNvSpPr/>
            <p:nvPr/>
          </p:nvSpPr>
          <p:spPr bwMode="auto">
            <a:xfrm>
              <a:off x="6871496" y="259305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Isosceles Triangle 124">
              <a:extLst>
                <a:ext uri="{FF2B5EF4-FFF2-40B4-BE49-F238E27FC236}">
                  <a16:creationId xmlns:a16="http://schemas.microsoft.com/office/drawing/2014/main" id="{B751404E-896B-71E9-C776-905910FC93B7}"/>
                </a:ext>
              </a:extLst>
            </p:cNvPr>
            <p:cNvSpPr/>
            <p:nvPr/>
          </p:nvSpPr>
          <p:spPr bwMode="auto">
            <a:xfrm>
              <a:off x="7094191" y="259305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TextBox 125">
              <a:extLst>
                <a:ext uri="{FF2B5EF4-FFF2-40B4-BE49-F238E27FC236}">
                  <a16:creationId xmlns:a16="http://schemas.microsoft.com/office/drawing/2014/main" id="{00BBC6B3-57DC-30F0-0569-C5DE18E45AF9}"/>
                </a:ext>
              </a:extLst>
            </p:cNvPr>
            <p:cNvSpPr txBox="1"/>
            <p:nvPr/>
          </p:nvSpPr>
          <p:spPr bwMode="auto">
            <a:xfrm>
              <a:off x="7195418" y="2491823"/>
              <a:ext cx="3559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accent6"/>
                  </a:solidFill>
                  <a:latin typeface="Calibri" panose="020F0502020204030204" pitchFamily="34" charset="0"/>
                </a:rPr>
                <a:t>*</a:t>
              </a:r>
            </a:p>
          </p:txBody>
        </p:sp>
        <p:sp>
          <p:nvSpPr>
            <p:cNvPr id="127" name="TextBox 126">
              <a:extLst>
                <a:ext uri="{FF2B5EF4-FFF2-40B4-BE49-F238E27FC236}">
                  <a16:creationId xmlns:a16="http://schemas.microsoft.com/office/drawing/2014/main" id="{B7FAD7DC-9690-6825-B507-BE2DC49FEDD1}"/>
                </a:ext>
              </a:extLst>
            </p:cNvPr>
            <p:cNvSpPr txBox="1"/>
            <p:nvPr/>
          </p:nvSpPr>
          <p:spPr bwMode="auto">
            <a:xfrm>
              <a:off x="7327011" y="2491823"/>
              <a:ext cx="3559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accent6"/>
                  </a:solidFill>
                  <a:latin typeface="Calibri" panose="020F0502020204030204" pitchFamily="34" charset="0"/>
                </a:rPr>
                <a:t>*</a:t>
              </a:r>
            </a:p>
          </p:txBody>
        </p:sp>
        <p:sp>
          <p:nvSpPr>
            <p:cNvPr id="128" name="Rectangle 127">
              <a:extLst>
                <a:ext uri="{FF2B5EF4-FFF2-40B4-BE49-F238E27FC236}">
                  <a16:creationId xmlns:a16="http://schemas.microsoft.com/office/drawing/2014/main" id="{9A62F1DA-AA34-8683-DA0C-EB4A1895D6A1}"/>
                </a:ext>
              </a:extLst>
            </p:cNvPr>
            <p:cNvSpPr/>
            <p:nvPr/>
          </p:nvSpPr>
          <p:spPr bwMode="auto">
            <a:xfrm>
              <a:off x="6868122" y="2738139"/>
              <a:ext cx="62423" cy="6242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970BE5F9-AD54-BD6E-F596-89C969C32814}"/>
                </a:ext>
              </a:extLst>
            </p:cNvPr>
            <p:cNvSpPr/>
            <p:nvPr/>
          </p:nvSpPr>
          <p:spPr bwMode="auto">
            <a:xfrm>
              <a:off x="7100941" y="2739829"/>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Isosceles Triangle 129">
              <a:extLst>
                <a:ext uri="{FF2B5EF4-FFF2-40B4-BE49-F238E27FC236}">
                  <a16:creationId xmlns:a16="http://schemas.microsoft.com/office/drawing/2014/main" id="{57A60079-749F-5074-4FB7-63D685DB93B7}"/>
                </a:ext>
              </a:extLst>
            </p:cNvPr>
            <p:cNvSpPr/>
            <p:nvPr/>
          </p:nvSpPr>
          <p:spPr bwMode="auto">
            <a:xfrm>
              <a:off x="7387744" y="2729704"/>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Isosceles Triangle 130">
              <a:extLst>
                <a:ext uri="{FF2B5EF4-FFF2-40B4-BE49-F238E27FC236}">
                  <a16:creationId xmlns:a16="http://schemas.microsoft.com/office/drawing/2014/main" id="{FE708E37-6DC2-48CA-4FB5-2DCD82E3FC0B}"/>
                </a:ext>
              </a:extLst>
            </p:cNvPr>
            <p:cNvSpPr/>
            <p:nvPr/>
          </p:nvSpPr>
          <p:spPr bwMode="auto">
            <a:xfrm>
              <a:off x="7537895" y="2729704"/>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Isosceles Triangle 131">
              <a:extLst>
                <a:ext uri="{FF2B5EF4-FFF2-40B4-BE49-F238E27FC236}">
                  <a16:creationId xmlns:a16="http://schemas.microsoft.com/office/drawing/2014/main" id="{AF57AE84-FE12-BDAE-925C-0E1532C8C90E}"/>
                </a:ext>
              </a:extLst>
            </p:cNvPr>
            <p:cNvSpPr/>
            <p:nvPr/>
          </p:nvSpPr>
          <p:spPr bwMode="auto">
            <a:xfrm>
              <a:off x="7750468" y="2729704"/>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Isosceles Triangle 132">
              <a:extLst>
                <a:ext uri="{FF2B5EF4-FFF2-40B4-BE49-F238E27FC236}">
                  <a16:creationId xmlns:a16="http://schemas.microsoft.com/office/drawing/2014/main" id="{0A50E714-F297-5BBF-EC11-2FB2FA65EF08}"/>
                </a:ext>
              </a:extLst>
            </p:cNvPr>
            <p:cNvSpPr/>
            <p:nvPr/>
          </p:nvSpPr>
          <p:spPr bwMode="auto">
            <a:xfrm>
              <a:off x="8047395" y="2729704"/>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5379E878-F3DF-5D1F-30A2-A806D0979051}"/>
                </a:ext>
              </a:extLst>
            </p:cNvPr>
            <p:cNvSpPr/>
            <p:nvPr/>
          </p:nvSpPr>
          <p:spPr bwMode="auto">
            <a:xfrm>
              <a:off x="6873183" y="2883228"/>
              <a:ext cx="62423" cy="6242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Isosceles Triangle 134">
              <a:extLst>
                <a:ext uri="{FF2B5EF4-FFF2-40B4-BE49-F238E27FC236}">
                  <a16:creationId xmlns:a16="http://schemas.microsoft.com/office/drawing/2014/main" id="{EB75133A-BDE3-3153-8406-743ED53E8856}"/>
                </a:ext>
              </a:extLst>
            </p:cNvPr>
            <p:cNvSpPr/>
            <p:nvPr/>
          </p:nvSpPr>
          <p:spPr bwMode="auto">
            <a:xfrm>
              <a:off x="7095878" y="2871419"/>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Isosceles Triangle 135">
              <a:extLst>
                <a:ext uri="{FF2B5EF4-FFF2-40B4-BE49-F238E27FC236}">
                  <a16:creationId xmlns:a16="http://schemas.microsoft.com/office/drawing/2014/main" id="{D74F94A5-9330-DC76-3069-E41E1FE1ABE7}"/>
                </a:ext>
              </a:extLst>
            </p:cNvPr>
            <p:cNvSpPr/>
            <p:nvPr/>
          </p:nvSpPr>
          <p:spPr bwMode="auto">
            <a:xfrm>
              <a:off x="7303390" y="2871419"/>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Isosceles Triangle 136">
              <a:extLst>
                <a:ext uri="{FF2B5EF4-FFF2-40B4-BE49-F238E27FC236}">
                  <a16:creationId xmlns:a16="http://schemas.microsoft.com/office/drawing/2014/main" id="{C65AFD69-0EBE-3CBF-004D-7F0FA0B6D516}"/>
                </a:ext>
              </a:extLst>
            </p:cNvPr>
            <p:cNvSpPr/>
            <p:nvPr/>
          </p:nvSpPr>
          <p:spPr bwMode="auto">
            <a:xfrm>
              <a:off x="7536208" y="2871419"/>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Isosceles Triangle 137">
              <a:extLst>
                <a:ext uri="{FF2B5EF4-FFF2-40B4-BE49-F238E27FC236}">
                  <a16:creationId xmlns:a16="http://schemas.microsoft.com/office/drawing/2014/main" id="{2282D331-07D3-11E7-ED49-FD0B61F3782D}"/>
                </a:ext>
              </a:extLst>
            </p:cNvPr>
            <p:cNvSpPr/>
            <p:nvPr/>
          </p:nvSpPr>
          <p:spPr bwMode="auto">
            <a:xfrm>
              <a:off x="7757216" y="2871419"/>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Isosceles Triangle 138">
              <a:extLst>
                <a:ext uri="{FF2B5EF4-FFF2-40B4-BE49-F238E27FC236}">
                  <a16:creationId xmlns:a16="http://schemas.microsoft.com/office/drawing/2014/main" id="{F98C6EC3-477D-A23E-5984-8F9EF38AF602}"/>
                </a:ext>
              </a:extLst>
            </p:cNvPr>
            <p:cNvSpPr/>
            <p:nvPr/>
          </p:nvSpPr>
          <p:spPr bwMode="auto">
            <a:xfrm>
              <a:off x="8052456" y="2871419"/>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Isosceles Triangle 139">
              <a:extLst>
                <a:ext uri="{FF2B5EF4-FFF2-40B4-BE49-F238E27FC236}">
                  <a16:creationId xmlns:a16="http://schemas.microsoft.com/office/drawing/2014/main" id="{8B16746A-9FC6-AEC4-F26C-1E77E144F69D}"/>
                </a:ext>
              </a:extLst>
            </p:cNvPr>
            <p:cNvSpPr/>
            <p:nvPr/>
          </p:nvSpPr>
          <p:spPr bwMode="auto">
            <a:xfrm>
              <a:off x="8347696" y="2871419"/>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C29305BF-EA06-6BDD-119D-E38F1C4C003C}"/>
                </a:ext>
              </a:extLst>
            </p:cNvPr>
            <p:cNvSpPr/>
            <p:nvPr/>
          </p:nvSpPr>
          <p:spPr bwMode="auto">
            <a:xfrm>
              <a:off x="6883307" y="3019884"/>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Isosceles Triangle 141">
              <a:extLst>
                <a:ext uri="{FF2B5EF4-FFF2-40B4-BE49-F238E27FC236}">
                  <a16:creationId xmlns:a16="http://schemas.microsoft.com/office/drawing/2014/main" id="{E79464F6-15F3-E641-D162-774B03BF51D9}"/>
                </a:ext>
              </a:extLst>
            </p:cNvPr>
            <p:cNvSpPr/>
            <p:nvPr/>
          </p:nvSpPr>
          <p:spPr bwMode="auto">
            <a:xfrm>
              <a:off x="7100939" y="301482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Isosceles Triangle 142">
              <a:extLst>
                <a:ext uri="{FF2B5EF4-FFF2-40B4-BE49-F238E27FC236}">
                  <a16:creationId xmlns:a16="http://schemas.microsoft.com/office/drawing/2014/main" id="{4343DDEB-EDB0-6180-7090-31DF67749643}"/>
                </a:ext>
              </a:extLst>
            </p:cNvPr>
            <p:cNvSpPr/>
            <p:nvPr/>
          </p:nvSpPr>
          <p:spPr bwMode="auto">
            <a:xfrm>
              <a:off x="7325321" y="301482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Isosceles Triangle 143">
              <a:extLst>
                <a:ext uri="{FF2B5EF4-FFF2-40B4-BE49-F238E27FC236}">
                  <a16:creationId xmlns:a16="http://schemas.microsoft.com/office/drawing/2014/main" id="{B71AA3A7-DBDE-04E8-3B9C-CC7159D6F4C7}"/>
                </a:ext>
              </a:extLst>
            </p:cNvPr>
            <p:cNvSpPr/>
            <p:nvPr/>
          </p:nvSpPr>
          <p:spPr bwMode="auto">
            <a:xfrm>
              <a:off x="7541268" y="301482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Isosceles Triangle 144">
              <a:extLst>
                <a:ext uri="{FF2B5EF4-FFF2-40B4-BE49-F238E27FC236}">
                  <a16:creationId xmlns:a16="http://schemas.microsoft.com/office/drawing/2014/main" id="{A5F9487F-1577-EAFC-834D-9114B10C5020}"/>
                </a:ext>
              </a:extLst>
            </p:cNvPr>
            <p:cNvSpPr/>
            <p:nvPr/>
          </p:nvSpPr>
          <p:spPr bwMode="auto">
            <a:xfrm>
              <a:off x="7765651" y="301482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Isosceles Triangle 145">
              <a:extLst>
                <a:ext uri="{FF2B5EF4-FFF2-40B4-BE49-F238E27FC236}">
                  <a16:creationId xmlns:a16="http://schemas.microsoft.com/office/drawing/2014/main" id="{920D3C63-C3D8-50AB-F495-7735FD9F49D2}"/>
                </a:ext>
              </a:extLst>
            </p:cNvPr>
            <p:cNvSpPr/>
            <p:nvPr/>
          </p:nvSpPr>
          <p:spPr bwMode="auto">
            <a:xfrm>
              <a:off x="8133436" y="301482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Isosceles Triangle 146">
              <a:extLst>
                <a:ext uri="{FF2B5EF4-FFF2-40B4-BE49-F238E27FC236}">
                  <a16:creationId xmlns:a16="http://schemas.microsoft.com/office/drawing/2014/main" id="{094B97EE-44E6-96CE-F284-D9603874C80D}"/>
                </a:ext>
              </a:extLst>
            </p:cNvPr>
            <p:cNvSpPr/>
            <p:nvPr/>
          </p:nvSpPr>
          <p:spPr bwMode="auto">
            <a:xfrm>
              <a:off x="8357818" y="301482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52376B03-83EA-3F6A-F4C4-6274CB81B0CB}"/>
                </a:ext>
              </a:extLst>
            </p:cNvPr>
            <p:cNvSpPr/>
            <p:nvPr/>
          </p:nvSpPr>
          <p:spPr bwMode="auto">
            <a:xfrm>
              <a:off x="6864749" y="3161599"/>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Isosceles Triangle 148">
              <a:extLst>
                <a:ext uri="{FF2B5EF4-FFF2-40B4-BE49-F238E27FC236}">
                  <a16:creationId xmlns:a16="http://schemas.microsoft.com/office/drawing/2014/main" id="{9E411FE4-7C8D-CE01-D5A4-BFC4CEFE22AB}"/>
                </a:ext>
              </a:extLst>
            </p:cNvPr>
            <p:cNvSpPr/>
            <p:nvPr/>
          </p:nvSpPr>
          <p:spPr bwMode="auto">
            <a:xfrm>
              <a:off x="7084068" y="3156536"/>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Isosceles Triangle 149">
              <a:extLst>
                <a:ext uri="{FF2B5EF4-FFF2-40B4-BE49-F238E27FC236}">
                  <a16:creationId xmlns:a16="http://schemas.microsoft.com/office/drawing/2014/main" id="{458EA70B-FE26-A850-69A0-92FDB0F7CB0C}"/>
                </a:ext>
              </a:extLst>
            </p:cNvPr>
            <p:cNvSpPr/>
            <p:nvPr/>
          </p:nvSpPr>
          <p:spPr bwMode="auto">
            <a:xfrm>
              <a:off x="7300015" y="3156536"/>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Isosceles Triangle 150">
              <a:extLst>
                <a:ext uri="{FF2B5EF4-FFF2-40B4-BE49-F238E27FC236}">
                  <a16:creationId xmlns:a16="http://schemas.microsoft.com/office/drawing/2014/main" id="{36709EFA-ADE9-B56F-F908-66D07B8C6149}"/>
                </a:ext>
              </a:extLst>
            </p:cNvPr>
            <p:cNvSpPr/>
            <p:nvPr/>
          </p:nvSpPr>
          <p:spPr bwMode="auto">
            <a:xfrm>
              <a:off x="7527771" y="3156536"/>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Isosceles Triangle 151">
              <a:extLst>
                <a:ext uri="{FF2B5EF4-FFF2-40B4-BE49-F238E27FC236}">
                  <a16:creationId xmlns:a16="http://schemas.microsoft.com/office/drawing/2014/main" id="{DBCAE00C-E13A-D521-9905-3338E684F4FE}"/>
                </a:ext>
              </a:extLst>
            </p:cNvPr>
            <p:cNvSpPr/>
            <p:nvPr/>
          </p:nvSpPr>
          <p:spPr bwMode="auto">
            <a:xfrm>
              <a:off x="7747092" y="3156536"/>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Isosceles Triangle 152">
              <a:extLst>
                <a:ext uri="{FF2B5EF4-FFF2-40B4-BE49-F238E27FC236}">
                  <a16:creationId xmlns:a16="http://schemas.microsoft.com/office/drawing/2014/main" id="{521434EE-9D92-DDC8-F469-947E29F84F83}"/>
                </a:ext>
              </a:extLst>
            </p:cNvPr>
            <p:cNvSpPr/>
            <p:nvPr/>
          </p:nvSpPr>
          <p:spPr bwMode="auto">
            <a:xfrm>
              <a:off x="8038958" y="3156536"/>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Isosceles Triangle 153">
              <a:extLst>
                <a:ext uri="{FF2B5EF4-FFF2-40B4-BE49-F238E27FC236}">
                  <a16:creationId xmlns:a16="http://schemas.microsoft.com/office/drawing/2014/main" id="{050AF9CD-9F69-5830-6373-393AA9A631F5}"/>
                </a:ext>
              </a:extLst>
            </p:cNvPr>
            <p:cNvSpPr/>
            <p:nvPr/>
          </p:nvSpPr>
          <p:spPr bwMode="auto">
            <a:xfrm>
              <a:off x="8219476" y="3156536"/>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Isosceles Triangle 154">
              <a:extLst>
                <a:ext uri="{FF2B5EF4-FFF2-40B4-BE49-F238E27FC236}">
                  <a16:creationId xmlns:a16="http://schemas.microsoft.com/office/drawing/2014/main" id="{41EE60D4-AAF1-8CBF-661F-1BCA6AE442B8}"/>
                </a:ext>
              </a:extLst>
            </p:cNvPr>
            <p:cNvSpPr/>
            <p:nvPr/>
          </p:nvSpPr>
          <p:spPr bwMode="auto">
            <a:xfrm>
              <a:off x="8334198" y="3156536"/>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Isosceles Triangle 155">
              <a:extLst>
                <a:ext uri="{FF2B5EF4-FFF2-40B4-BE49-F238E27FC236}">
                  <a16:creationId xmlns:a16="http://schemas.microsoft.com/office/drawing/2014/main" id="{7635674A-D9A0-B7FA-EF4C-A78EAE28C5FE}"/>
                </a:ext>
              </a:extLst>
            </p:cNvPr>
            <p:cNvSpPr/>
            <p:nvPr/>
          </p:nvSpPr>
          <p:spPr bwMode="auto">
            <a:xfrm>
              <a:off x="9047835" y="3156536"/>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Isosceles Triangle 156">
              <a:extLst>
                <a:ext uri="{FF2B5EF4-FFF2-40B4-BE49-F238E27FC236}">
                  <a16:creationId xmlns:a16="http://schemas.microsoft.com/office/drawing/2014/main" id="{B7A02EE1-45BF-1459-7AF4-98B9AA02125C}"/>
                </a:ext>
              </a:extLst>
            </p:cNvPr>
            <p:cNvSpPr/>
            <p:nvPr/>
          </p:nvSpPr>
          <p:spPr bwMode="auto">
            <a:xfrm>
              <a:off x="9196298" y="3156536"/>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Isosceles Triangle 157">
              <a:extLst>
                <a:ext uri="{FF2B5EF4-FFF2-40B4-BE49-F238E27FC236}">
                  <a16:creationId xmlns:a16="http://schemas.microsoft.com/office/drawing/2014/main" id="{95612D14-261A-B26A-2872-1D46AC847622}"/>
                </a:ext>
              </a:extLst>
            </p:cNvPr>
            <p:cNvSpPr/>
            <p:nvPr/>
          </p:nvSpPr>
          <p:spPr bwMode="auto">
            <a:xfrm>
              <a:off x="10211924" y="3156536"/>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630D402C-9586-621F-730F-9EC3E2E5E9E0}"/>
                </a:ext>
              </a:extLst>
            </p:cNvPr>
            <p:cNvSpPr/>
            <p:nvPr/>
          </p:nvSpPr>
          <p:spPr bwMode="auto">
            <a:xfrm>
              <a:off x="6863061" y="3301627"/>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0BDE31C6-EB86-4706-3051-F836862123F1}"/>
                </a:ext>
              </a:extLst>
            </p:cNvPr>
            <p:cNvSpPr/>
            <p:nvPr/>
          </p:nvSpPr>
          <p:spPr bwMode="auto">
            <a:xfrm>
              <a:off x="7089130" y="3301627"/>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08CDBD5A-AB4D-B7A4-CDC5-29557127B1F9}"/>
                </a:ext>
              </a:extLst>
            </p:cNvPr>
            <p:cNvSpPr/>
            <p:nvPr/>
          </p:nvSpPr>
          <p:spPr bwMode="auto">
            <a:xfrm>
              <a:off x="7249403" y="3301627"/>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91C4FF72-05EA-7B84-BCDD-951EB374A25C}"/>
                </a:ext>
              </a:extLst>
            </p:cNvPr>
            <p:cNvSpPr/>
            <p:nvPr/>
          </p:nvSpPr>
          <p:spPr bwMode="auto">
            <a:xfrm>
              <a:off x="7532833" y="3301627"/>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Oval 162">
              <a:extLst>
                <a:ext uri="{FF2B5EF4-FFF2-40B4-BE49-F238E27FC236}">
                  <a16:creationId xmlns:a16="http://schemas.microsoft.com/office/drawing/2014/main" id="{1D425CEC-B85D-96C2-74F1-FF7460EE221A}"/>
                </a:ext>
              </a:extLst>
            </p:cNvPr>
            <p:cNvSpPr/>
            <p:nvPr/>
          </p:nvSpPr>
          <p:spPr bwMode="auto">
            <a:xfrm>
              <a:off x="7750467" y="3301627"/>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0E8E9B8A-E68B-8CC0-3DC4-9BAA37E417ED}"/>
                </a:ext>
              </a:extLst>
            </p:cNvPr>
            <p:cNvSpPr/>
            <p:nvPr/>
          </p:nvSpPr>
          <p:spPr bwMode="auto">
            <a:xfrm>
              <a:off x="8049081" y="3301627"/>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E1782C3A-848A-5D64-FCEB-EF79D5154F19}"/>
                </a:ext>
              </a:extLst>
            </p:cNvPr>
            <p:cNvSpPr/>
            <p:nvPr/>
          </p:nvSpPr>
          <p:spPr bwMode="auto">
            <a:xfrm>
              <a:off x="8344321" y="3301627"/>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414E3252-A158-FBB3-AC1C-8D556F8B74F2}"/>
                </a:ext>
              </a:extLst>
            </p:cNvPr>
            <p:cNvSpPr/>
            <p:nvPr/>
          </p:nvSpPr>
          <p:spPr bwMode="auto">
            <a:xfrm>
              <a:off x="8425301" y="3301627"/>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Isosceles Triangle 166">
              <a:extLst>
                <a:ext uri="{FF2B5EF4-FFF2-40B4-BE49-F238E27FC236}">
                  <a16:creationId xmlns:a16="http://schemas.microsoft.com/office/drawing/2014/main" id="{7CC6A6C5-01B3-B427-4839-0ADA2FC974D7}"/>
                </a:ext>
              </a:extLst>
            </p:cNvPr>
            <p:cNvSpPr/>
            <p:nvPr/>
          </p:nvSpPr>
          <p:spPr bwMode="auto">
            <a:xfrm>
              <a:off x="8641248" y="3299939"/>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Isosceles Triangle 167">
              <a:extLst>
                <a:ext uri="{FF2B5EF4-FFF2-40B4-BE49-F238E27FC236}">
                  <a16:creationId xmlns:a16="http://schemas.microsoft.com/office/drawing/2014/main" id="{D6C66178-8EA0-027E-ECF5-183D04ABA6F5}"/>
                </a:ext>
              </a:extLst>
            </p:cNvPr>
            <p:cNvSpPr/>
            <p:nvPr/>
          </p:nvSpPr>
          <p:spPr bwMode="auto">
            <a:xfrm>
              <a:off x="9150747" y="3299939"/>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Isosceles Triangle 168">
              <a:extLst>
                <a:ext uri="{FF2B5EF4-FFF2-40B4-BE49-F238E27FC236}">
                  <a16:creationId xmlns:a16="http://schemas.microsoft.com/office/drawing/2014/main" id="{4E01ECC4-ED3A-3045-5902-322AA5837B15}"/>
                </a:ext>
              </a:extLst>
            </p:cNvPr>
            <p:cNvSpPr/>
            <p:nvPr/>
          </p:nvSpPr>
          <p:spPr bwMode="auto">
            <a:xfrm>
              <a:off x="9305959" y="3299939"/>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Isosceles Triangle 169">
              <a:extLst>
                <a:ext uri="{FF2B5EF4-FFF2-40B4-BE49-F238E27FC236}">
                  <a16:creationId xmlns:a16="http://schemas.microsoft.com/office/drawing/2014/main" id="{BEE4C19B-CD09-27B2-1E44-57E876151AF3}"/>
                </a:ext>
              </a:extLst>
            </p:cNvPr>
            <p:cNvSpPr/>
            <p:nvPr/>
          </p:nvSpPr>
          <p:spPr bwMode="auto">
            <a:xfrm>
              <a:off x="9521906" y="3299939"/>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Isosceles Triangle 170">
              <a:extLst>
                <a:ext uri="{FF2B5EF4-FFF2-40B4-BE49-F238E27FC236}">
                  <a16:creationId xmlns:a16="http://schemas.microsoft.com/office/drawing/2014/main" id="{622D2EFA-7E4F-64B0-5ABD-46414917554C}"/>
                </a:ext>
              </a:extLst>
            </p:cNvPr>
            <p:cNvSpPr/>
            <p:nvPr/>
          </p:nvSpPr>
          <p:spPr bwMode="auto">
            <a:xfrm>
              <a:off x="10238918" y="3299939"/>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Rectangle 171">
              <a:extLst>
                <a:ext uri="{FF2B5EF4-FFF2-40B4-BE49-F238E27FC236}">
                  <a16:creationId xmlns:a16="http://schemas.microsoft.com/office/drawing/2014/main" id="{B492981E-7B03-DC9D-97E4-78DFAD48291E}"/>
                </a:ext>
              </a:extLst>
            </p:cNvPr>
            <p:cNvSpPr/>
            <p:nvPr/>
          </p:nvSpPr>
          <p:spPr bwMode="auto">
            <a:xfrm>
              <a:off x="9402123" y="3304999"/>
              <a:ext cx="62423" cy="6242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TextBox 172">
              <a:extLst>
                <a:ext uri="{FF2B5EF4-FFF2-40B4-BE49-F238E27FC236}">
                  <a16:creationId xmlns:a16="http://schemas.microsoft.com/office/drawing/2014/main" id="{C05E31AC-DD5A-761D-8345-0B154CBD828E}"/>
                </a:ext>
              </a:extLst>
            </p:cNvPr>
            <p:cNvSpPr txBox="1"/>
            <p:nvPr/>
          </p:nvSpPr>
          <p:spPr bwMode="auto">
            <a:xfrm>
              <a:off x="9277281" y="3328618"/>
              <a:ext cx="124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accent6"/>
                  </a:solidFill>
                  <a:latin typeface="Calibri" panose="020F0502020204030204" pitchFamily="34" charset="0"/>
                </a:rPr>
                <a:t>*</a:t>
              </a:r>
            </a:p>
          </p:txBody>
        </p:sp>
        <p:sp>
          <p:nvSpPr>
            <p:cNvPr id="174" name="TextBox 173">
              <a:extLst>
                <a:ext uri="{FF2B5EF4-FFF2-40B4-BE49-F238E27FC236}">
                  <a16:creationId xmlns:a16="http://schemas.microsoft.com/office/drawing/2014/main" id="{BC58747A-BAF6-2A61-C5ED-F13AEE0CAE3C}"/>
                </a:ext>
              </a:extLst>
            </p:cNvPr>
            <p:cNvSpPr txBox="1"/>
            <p:nvPr/>
          </p:nvSpPr>
          <p:spPr bwMode="auto">
            <a:xfrm>
              <a:off x="9243539" y="3328618"/>
              <a:ext cx="624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accent6"/>
                  </a:solidFill>
                  <a:latin typeface="Calibri" panose="020F0502020204030204" pitchFamily="34" charset="0"/>
                </a:rPr>
                <a:t>*</a:t>
              </a:r>
            </a:p>
          </p:txBody>
        </p:sp>
        <p:sp>
          <p:nvSpPr>
            <p:cNvPr id="175" name="Rectangle 174">
              <a:extLst>
                <a:ext uri="{FF2B5EF4-FFF2-40B4-BE49-F238E27FC236}">
                  <a16:creationId xmlns:a16="http://schemas.microsoft.com/office/drawing/2014/main" id="{41C9612C-FCFD-2BAC-E838-C767C1D91438}"/>
                </a:ext>
              </a:extLst>
            </p:cNvPr>
            <p:cNvSpPr/>
            <p:nvPr/>
          </p:nvSpPr>
          <p:spPr bwMode="auto">
            <a:xfrm>
              <a:off x="9152434" y="3439966"/>
              <a:ext cx="62423" cy="6242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TextBox 175">
              <a:extLst>
                <a:ext uri="{FF2B5EF4-FFF2-40B4-BE49-F238E27FC236}">
                  <a16:creationId xmlns:a16="http://schemas.microsoft.com/office/drawing/2014/main" id="{A1E82781-1546-45D3-7A20-987C348A0846}"/>
                </a:ext>
              </a:extLst>
            </p:cNvPr>
            <p:cNvSpPr txBox="1"/>
            <p:nvPr/>
          </p:nvSpPr>
          <p:spPr bwMode="auto">
            <a:xfrm>
              <a:off x="8842014" y="3330305"/>
              <a:ext cx="944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accent6"/>
                  </a:solidFill>
                  <a:latin typeface="Calibri" panose="020F0502020204030204" pitchFamily="34" charset="0"/>
                </a:rPr>
                <a:t>*</a:t>
              </a:r>
            </a:p>
          </p:txBody>
        </p:sp>
        <p:sp>
          <p:nvSpPr>
            <p:cNvPr id="177" name="TextBox 176">
              <a:extLst>
                <a:ext uri="{FF2B5EF4-FFF2-40B4-BE49-F238E27FC236}">
                  <a16:creationId xmlns:a16="http://schemas.microsoft.com/office/drawing/2014/main" id="{8E33AE9D-49ED-9037-4FC8-C464A8E4C70D}"/>
                </a:ext>
              </a:extLst>
            </p:cNvPr>
            <p:cNvSpPr txBox="1"/>
            <p:nvPr/>
          </p:nvSpPr>
          <p:spPr bwMode="auto">
            <a:xfrm>
              <a:off x="8572078" y="3328618"/>
              <a:ext cx="607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accent6"/>
                  </a:solidFill>
                  <a:latin typeface="Calibri" panose="020F0502020204030204" pitchFamily="34" charset="0"/>
                </a:rPr>
                <a:t>*</a:t>
              </a:r>
            </a:p>
          </p:txBody>
        </p:sp>
        <p:sp>
          <p:nvSpPr>
            <p:cNvPr id="178" name="TextBox 177">
              <a:extLst>
                <a:ext uri="{FF2B5EF4-FFF2-40B4-BE49-F238E27FC236}">
                  <a16:creationId xmlns:a16="http://schemas.microsoft.com/office/drawing/2014/main" id="{DF36A0EF-87FD-686E-3E83-9B8A6A269DF3}"/>
                </a:ext>
              </a:extLst>
            </p:cNvPr>
            <p:cNvSpPr txBox="1"/>
            <p:nvPr/>
          </p:nvSpPr>
          <p:spPr bwMode="auto">
            <a:xfrm>
              <a:off x="8470854" y="3328618"/>
              <a:ext cx="106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accent6"/>
                  </a:solidFill>
                  <a:latin typeface="Calibri" panose="020F0502020204030204" pitchFamily="34" charset="0"/>
                </a:rPr>
                <a:t>*</a:t>
              </a:r>
            </a:p>
          </p:txBody>
        </p:sp>
        <p:sp>
          <p:nvSpPr>
            <p:cNvPr id="179" name="TextBox 178">
              <a:extLst>
                <a:ext uri="{FF2B5EF4-FFF2-40B4-BE49-F238E27FC236}">
                  <a16:creationId xmlns:a16="http://schemas.microsoft.com/office/drawing/2014/main" id="{5C3620DB-A514-75D7-34E8-B56A14A95D7F}"/>
                </a:ext>
              </a:extLst>
            </p:cNvPr>
            <p:cNvSpPr txBox="1"/>
            <p:nvPr/>
          </p:nvSpPr>
          <p:spPr bwMode="auto">
            <a:xfrm>
              <a:off x="8253220" y="3328618"/>
              <a:ext cx="106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accent6"/>
                  </a:solidFill>
                  <a:latin typeface="Calibri" panose="020F0502020204030204" pitchFamily="34" charset="0"/>
                </a:rPr>
                <a:t>*</a:t>
              </a:r>
            </a:p>
          </p:txBody>
        </p:sp>
        <p:sp>
          <p:nvSpPr>
            <p:cNvPr id="180" name="TextBox 179">
              <a:extLst>
                <a:ext uri="{FF2B5EF4-FFF2-40B4-BE49-F238E27FC236}">
                  <a16:creationId xmlns:a16="http://schemas.microsoft.com/office/drawing/2014/main" id="{177B7910-61FB-9211-9CA2-D79502EB7344}"/>
                </a:ext>
              </a:extLst>
            </p:cNvPr>
            <p:cNvSpPr txBox="1"/>
            <p:nvPr/>
          </p:nvSpPr>
          <p:spPr bwMode="auto">
            <a:xfrm>
              <a:off x="7952918" y="3328618"/>
              <a:ext cx="106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accent6"/>
                  </a:solidFill>
                  <a:latin typeface="Calibri" panose="020F0502020204030204" pitchFamily="34" charset="0"/>
                </a:rPr>
                <a:t>*</a:t>
              </a:r>
            </a:p>
          </p:txBody>
        </p:sp>
        <p:sp>
          <p:nvSpPr>
            <p:cNvPr id="181" name="Oval 180">
              <a:extLst>
                <a:ext uri="{FF2B5EF4-FFF2-40B4-BE49-F238E27FC236}">
                  <a16:creationId xmlns:a16="http://schemas.microsoft.com/office/drawing/2014/main" id="{1B22C338-2537-D39E-3305-E1E1E2B4CCF3}"/>
                </a:ext>
              </a:extLst>
            </p:cNvPr>
            <p:cNvSpPr/>
            <p:nvPr/>
          </p:nvSpPr>
          <p:spPr bwMode="auto">
            <a:xfrm>
              <a:off x="6879932" y="3445029"/>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5A7C4D6D-9544-07D2-7CD4-33499BCF38F0}"/>
                </a:ext>
              </a:extLst>
            </p:cNvPr>
            <p:cNvSpPr/>
            <p:nvPr/>
          </p:nvSpPr>
          <p:spPr bwMode="auto">
            <a:xfrm>
              <a:off x="7100940" y="3445029"/>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Oval 182">
              <a:extLst>
                <a:ext uri="{FF2B5EF4-FFF2-40B4-BE49-F238E27FC236}">
                  <a16:creationId xmlns:a16="http://schemas.microsoft.com/office/drawing/2014/main" id="{DAFBDC05-2092-853E-050C-662616304DA6}"/>
                </a:ext>
              </a:extLst>
            </p:cNvPr>
            <p:cNvSpPr/>
            <p:nvPr/>
          </p:nvSpPr>
          <p:spPr bwMode="auto">
            <a:xfrm>
              <a:off x="7320261" y="3445029"/>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Isosceles Triangle 183">
              <a:extLst>
                <a:ext uri="{FF2B5EF4-FFF2-40B4-BE49-F238E27FC236}">
                  <a16:creationId xmlns:a16="http://schemas.microsoft.com/office/drawing/2014/main" id="{AE224F76-D738-AF01-15DA-09F41FAFFB28}"/>
                </a:ext>
              </a:extLst>
            </p:cNvPr>
            <p:cNvSpPr/>
            <p:nvPr/>
          </p:nvSpPr>
          <p:spPr bwMode="auto">
            <a:xfrm>
              <a:off x="7517649" y="3443340"/>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Isosceles Triangle 184">
              <a:extLst>
                <a:ext uri="{FF2B5EF4-FFF2-40B4-BE49-F238E27FC236}">
                  <a16:creationId xmlns:a16="http://schemas.microsoft.com/office/drawing/2014/main" id="{A6F195E7-B16E-DB43-3A9A-2D0059B73882}"/>
                </a:ext>
              </a:extLst>
            </p:cNvPr>
            <p:cNvSpPr/>
            <p:nvPr/>
          </p:nvSpPr>
          <p:spPr bwMode="auto">
            <a:xfrm>
              <a:off x="7728535" y="3443340"/>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Oval 185">
              <a:extLst>
                <a:ext uri="{FF2B5EF4-FFF2-40B4-BE49-F238E27FC236}">
                  <a16:creationId xmlns:a16="http://schemas.microsoft.com/office/drawing/2014/main" id="{4FB84D89-FB7C-8163-0526-5655490A3D8F}"/>
                </a:ext>
              </a:extLst>
            </p:cNvPr>
            <p:cNvSpPr/>
            <p:nvPr/>
          </p:nvSpPr>
          <p:spPr bwMode="auto">
            <a:xfrm>
              <a:off x="6886680" y="3586744"/>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Isosceles Triangle 186">
              <a:extLst>
                <a:ext uri="{FF2B5EF4-FFF2-40B4-BE49-F238E27FC236}">
                  <a16:creationId xmlns:a16="http://schemas.microsoft.com/office/drawing/2014/main" id="{F1B0069C-6585-0CA6-C587-B91EFF3062FF}"/>
                </a:ext>
              </a:extLst>
            </p:cNvPr>
            <p:cNvSpPr/>
            <p:nvPr/>
          </p:nvSpPr>
          <p:spPr bwMode="auto">
            <a:xfrm>
              <a:off x="7095878" y="358168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Isosceles Triangle 187">
              <a:extLst>
                <a:ext uri="{FF2B5EF4-FFF2-40B4-BE49-F238E27FC236}">
                  <a16:creationId xmlns:a16="http://schemas.microsoft.com/office/drawing/2014/main" id="{2E9AE47A-B12F-3710-04CC-B3B014B1D76F}"/>
                </a:ext>
              </a:extLst>
            </p:cNvPr>
            <p:cNvSpPr/>
            <p:nvPr/>
          </p:nvSpPr>
          <p:spPr bwMode="auto">
            <a:xfrm>
              <a:off x="7310138" y="358168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Isosceles Triangle 188">
              <a:extLst>
                <a:ext uri="{FF2B5EF4-FFF2-40B4-BE49-F238E27FC236}">
                  <a16:creationId xmlns:a16="http://schemas.microsoft.com/office/drawing/2014/main" id="{42E67664-A010-1C30-E516-8F52EE2E09A1}"/>
                </a:ext>
              </a:extLst>
            </p:cNvPr>
            <p:cNvSpPr/>
            <p:nvPr/>
          </p:nvSpPr>
          <p:spPr bwMode="auto">
            <a:xfrm>
              <a:off x="7542956" y="358168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Isosceles Triangle 189">
              <a:extLst>
                <a:ext uri="{FF2B5EF4-FFF2-40B4-BE49-F238E27FC236}">
                  <a16:creationId xmlns:a16="http://schemas.microsoft.com/office/drawing/2014/main" id="{32CC857F-6385-9EAB-99E0-87C28EF611DE}"/>
                </a:ext>
              </a:extLst>
            </p:cNvPr>
            <p:cNvSpPr/>
            <p:nvPr/>
          </p:nvSpPr>
          <p:spPr bwMode="auto">
            <a:xfrm>
              <a:off x="7787584" y="358168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Isosceles Triangle 190">
              <a:extLst>
                <a:ext uri="{FF2B5EF4-FFF2-40B4-BE49-F238E27FC236}">
                  <a16:creationId xmlns:a16="http://schemas.microsoft.com/office/drawing/2014/main" id="{DD5EA689-D0AC-12D0-E1D5-2373CFC94213}"/>
                </a:ext>
              </a:extLst>
            </p:cNvPr>
            <p:cNvSpPr/>
            <p:nvPr/>
          </p:nvSpPr>
          <p:spPr bwMode="auto">
            <a:xfrm>
              <a:off x="8062579" y="358168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Isosceles Triangle 191">
              <a:extLst>
                <a:ext uri="{FF2B5EF4-FFF2-40B4-BE49-F238E27FC236}">
                  <a16:creationId xmlns:a16="http://schemas.microsoft.com/office/drawing/2014/main" id="{32D954F2-E3C5-EC3F-965B-E812ABBDBE40}"/>
                </a:ext>
              </a:extLst>
            </p:cNvPr>
            <p:cNvSpPr/>
            <p:nvPr/>
          </p:nvSpPr>
          <p:spPr bwMode="auto">
            <a:xfrm>
              <a:off x="8354445" y="358168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Isosceles Triangle 192">
              <a:extLst>
                <a:ext uri="{FF2B5EF4-FFF2-40B4-BE49-F238E27FC236}">
                  <a16:creationId xmlns:a16="http://schemas.microsoft.com/office/drawing/2014/main" id="{B9F25FF3-211D-B9BB-C363-2AAC2C1F8A9E}"/>
                </a:ext>
              </a:extLst>
            </p:cNvPr>
            <p:cNvSpPr/>
            <p:nvPr/>
          </p:nvSpPr>
          <p:spPr bwMode="auto">
            <a:xfrm>
              <a:off x="8641250" y="358168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Rectangle 193">
              <a:extLst>
                <a:ext uri="{FF2B5EF4-FFF2-40B4-BE49-F238E27FC236}">
                  <a16:creationId xmlns:a16="http://schemas.microsoft.com/office/drawing/2014/main" id="{F8014A3A-31DC-7204-E7B0-63067E9E3C22}"/>
                </a:ext>
              </a:extLst>
            </p:cNvPr>
            <p:cNvSpPr/>
            <p:nvPr/>
          </p:nvSpPr>
          <p:spPr bwMode="auto">
            <a:xfrm>
              <a:off x="8848758" y="3586743"/>
              <a:ext cx="62423" cy="6242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Isosceles Triangle 194">
              <a:extLst>
                <a:ext uri="{FF2B5EF4-FFF2-40B4-BE49-F238E27FC236}">
                  <a16:creationId xmlns:a16="http://schemas.microsoft.com/office/drawing/2014/main" id="{749123F3-D0A3-8C5C-763C-CCFEBA60A3F3}"/>
                </a:ext>
              </a:extLst>
            </p:cNvPr>
            <p:cNvSpPr/>
            <p:nvPr/>
          </p:nvSpPr>
          <p:spPr bwMode="auto">
            <a:xfrm>
              <a:off x="8966857" y="358168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Isosceles Triangle 195">
              <a:extLst>
                <a:ext uri="{FF2B5EF4-FFF2-40B4-BE49-F238E27FC236}">
                  <a16:creationId xmlns:a16="http://schemas.microsoft.com/office/drawing/2014/main" id="{7AFF90B3-9114-95E9-D733-6DEF8C072E21}"/>
                </a:ext>
              </a:extLst>
            </p:cNvPr>
            <p:cNvSpPr/>
            <p:nvPr/>
          </p:nvSpPr>
          <p:spPr bwMode="auto">
            <a:xfrm>
              <a:off x="6898489" y="3718335"/>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Isosceles Triangle 196">
              <a:extLst>
                <a:ext uri="{FF2B5EF4-FFF2-40B4-BE49-F238E27FC236}">
                  <a16:creationId xmlns:a16="http://schemas.microsoft.com/office/drawing/2014/main" id="{0985C044-924E-173B-A127-3422440C03E6}"/>
                </a:ext>
              </a:extLst>
            </p:cNvPr>
            <p:cNvSpPr/>
            <p:nvPr/>
          </p:nvSpPr>
          <p:spPr bwMode="auto">
            <a:xfrm>
              <a:off x="7097565" y="3718335"/>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Isosceles Triangle 197">
              <a:extLst>
                <a:ext uri="{FF2B5EF4-FFF2-40B4-BE49-F238E27FC236}">
                  <a16:creationId xmlns:a16="http://schemas.microsoft.com/office/drawing/2014/main" id="{17211224-1E5F-FBCC-3346-9DA4A5A8DCE4}"/>
                </a:ext>
              </a:extLst>
            </p:cNvPr>
            <p:cNvSpPr/>
            <p:nvPr/>
          </p:nvSpPr>
          <p:spPr bwMode="auto">
            <a:xfrm>
              <a:off x="7308451" y="3718335"/>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Isosceles Triangle 198">
              <a:extLst>
                <a:ext uri="{FF2B5EF4-FFF2-40B4-BE49-F238E27FC236}">
                  <a16:creationId xmlns:a16="http://schemas.microsoft.com/office/drawing/2014/main" id="{1705F144-1DF9-9D59-7BDE-0C860FCA5F06}"/>
                </a:ext>
              </a:extLst>
            </p:cNvPr>
            <p:cNvSpPr/>
            <p:nvPr/>
          </p:nvSpPr>
          <p:spPr bwMode="auto">
            <a:xfrm>
              <a:off x="8044020" y="3718335"/>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Isosceles Triangle 199">
              <a:extLst>
                <a:ext uri="{FF2B5EF4-FFF2-40B4-BE49-F238E27FC236}">
                  <a16:creationId xmlns:a16="http://schemas.microsoft.com/office/drawing/2014/main" id="{2C139377-B5CA-A78B-5E25-75A96E376EC3}"/>
                </a:ext>
              </a:extLst>
            </p:cNvPr>
            <p:cNvSpPr/>
            <p:nvPr/>
          </p:nvSpPr>
          <p:spPr bwMode="auto">
            <a:xfrm>
              <a:off x="8346008" y="3718335"/>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Isosceles Triangle 200">
              <a:extLst>
                <a:ext uri="{FF2B5EF4-FFF2-40B4-BE49-F238E27FC236}">
                  <a16:creationId xmlns:a16="http://schemas.microsoft.com/office/drawing/2014/main" id="{371AF6E1-EE21-1BD1-31A9-18441D248F7F}"/>
                </a:ext>
              </a:extLst>
            </p:cNvPr>
            <p:cNvSpPr/>
            <p:nvPr/>
          </p:nvSpPr>
          <p:spPr bwMode="auto">
            <a:xfrm>
              <a:off x="8632813" y="3718335"/>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Rectangle 201">
              <a:extLst>
                <a:ext uri="{FF2B5EF4-FFF2-40B4-BE49-F238E27FC236}">
                  <a16:creationId xmlns:a16="http://schemas.microsoft.com/office/drawing/2014/main" id="{D1869087-78F1-B3A6-8DD6-21728F1274A3}"/>
                </a:ext>
              </a:extLst>
            </p:cNvPr>
            <p:cNvSpPr/>
            <p:nvPr/>
          </p:nvSpPr>
          <p:spPr bwMode="auto">
            <a:xfrm>
              <a:off x="7532833" y="3728458"/>
              <a:ext cx="62423" cy="6242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Rectangle 202">
              <a:extLst>
                <a:ext uri="{FF2B5EF4-FFF2-40B4-BE49-F238E27FC236}">
                  <a16:creationId xmlns:a16="http://schemas.microsoft.com/office/drawing/2014/main" id="{362FA1A3-980E-4593-5C83-6EBDE556DCAC}"/>
                </a:ext>
              </a:extLst>
            </p:cNvPr>
            <p:cNvSpPr/>
            <p:nvPr/>
          </p:nvSpPr>
          <p:spPr bwMode="auto">
            <a:xfrm>
              <a:off x="7753841" y="3728458"/>
              <a:ext cx="62423" cy="6242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Rectangle 203">
              <a:extLst>
                <a:ext uri="{FF2B5EF4-FFF2-40B4-BE49-F238E27FC236}">
                  <a16:creationId xmlns:a16="http://schemas.microsoft.com/office/drawing/2014/main" id="{43E90658-3DF1-4B83-9B34-C780BFDAD48B}"/>
                </a:ext>
              </a:extLst>
            </p:cNvPr>
            <p:cNvSpPr/>
            <p:nvPr/>
          </p:nvSpPr>
          <p:spPr bwMode="auto">
            <a:xfrm>
              <a:off x="9348136" y="3728458"/>
              <a:ext cx="62423" cy="6242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Rectangle 204">
              <a:extLst>
                <a:ext uri="{FF2B5EF4-FFF2-40B4-BE49-F238E27FC236}">
                  <a16:creationId xmlns:a16="http://schemas.microsoft.com/office/drawing/2014/main" id="{50F4DCE0-9917-1D7E-2FEC-CD38166C77EE}"/>
                </a:ext>
              </a:extLst>
            </p:cNvPr>
            <p:cNvSpPr/>
            <p:nvPr/>
          </p:nvSpPr>
          <p:spPr bwMode="auto">
            <a:xfrm>
              <a:off x="9658559" y="3728458"/>
              <a:ext cx="62423" cy="6242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Rectangle 205">
              <a:extLst>
                <a:ext uri="{FF2B5EF4-FFF2-40B4-BE49-F238E27FC236}">
                  <a16:creationId xmlns:a16="http://schemas.microsoft.com/office/drawing/2014/main" id="{C9F2C701-D228-41DE-76E5-8DC96027CC64}"/>
                </a:ext>
              </a:extLst>
            </p:cNvPr>
            <p:cNvSpPr/>
            <p:nvPr/>
          </p:nvSpPr>
          <p:spPr bwMode="auto">
            <a:xfrm>
              <a:off x="10085391" y="3728458"/>
              <a:ext cx="62423" cy="6242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Rectangle 206">
              <a:extLst>
                <a:ext uri="{FF2B5EF4-FFF2-40B4-BE49-F238E27FC236}">
                  <a16:creationId xmlns:a16="http://schemas.microsoft.com/office/drawing/2014/main" id="{4149B8AC-2559-291D-975E-8CA52046BC1A}"/>
                </a:ext>
              </a:extLst>
            </p:cNvPr>
            <p:cNvSpPr/>
            <p:nvPr/>
          </p:nvSpPr>
          <p:spPr bwMode="auto">
            <a:xfrm>
              <a:off x="10515598" y="3728458"/>
              <a:ext cx="62423" cy="6242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TextBox 207">
              <a:extLst>
                <a:ext uri="{FF2B5EF4-FFF2-40B4-BE49-F238E27FC236}">
                  <a16:creationId xmlns:a16="http://schemas.microsoft.com/office/drawing/2014/main" id="{019FAEC5-3DBA-FC54-E524-0E1125E4C98D}"/>
                </a:ext>
              </a:extLst>
            </p:cNvPr>
            <p:cNvSpPr txBox="1"/>
            <p:nvPr/>
          </p:nvSpPr>
          <p:spPr bwMode="auto">
            <a:xfrm>
              <a:off x="8847075" y="3615424"/>
              <a:ext cx="124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accent6"/>
                  </a:solidFill>
                  <a:latin typeface="Calibri" panose="020F0502020204030204" pitchFamily="34" charset="0"/>
                </a:rPr>
                <a:t>*</a:t>
              </a:r>
            </a:p>
          </p:txBody>
        </p:sp>
        <p:sp>
          <p:nvSpPr>
            <p:cNvPr id="209" name="TextBox 208">
              <a:extLst>
                <a:ext uri="{FF2B5EF4-FFF2-40B4-BE49-F238E27FC236}">
                  <a16:creationId xmlns:a16="http://schemas.microsoft.com/office/drawing/2014/main" id="{90E31935-B393-22C4-9650-C1DD58130B12}"/>
                </a:ext>
              </a:extLst>
            </p:cNvPr>
            <p:cNvSpPr txBox="1"/>
            <p:nvPr/>
          </p:nvSpPr>
          <p:spPr bwMode="auto">
            <a:xfrm>
              <a:off x="9042777" y="3617110"/>
              <a:ext cx="124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accent6"/>
                  </a:solidFill>
                  <a:latin typeface="Calibri" panose="020F0502020204030204" pitchFamily="34" charset="0"/>
                </a:rPr>
                <a:t>*</a:t>
              </a:r>
            </a:p>
          </p:txBody>
        </p:sp>
        <p:sp>
          <p:nvSpPr>
            <p:cNvPr id="210" name="Oval 209">
              <a:extLst>
                <a:ext uri="{FF2B5EF4-FFF2-40B4-BE49-F238E27FC236}">
                  <a16:creationId xmlns:a16="http://schemas.microsoft.com/office/drawing/2014/main" id="{E529C7CC-50E4-A010-33CB-E41BFF36BA15}"/>
                </a:ext>
              </a:extLst>
            </p:cNvPr>
            <p:cNvSpPr/>
            <p:nvPr/>
          </p:nvSpPr>
          <p:spPr bwMode="auto">
            <a:xfrm>
              <a:off x="6868122" y="3866800"/>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Oval 210">
              <a:extLst>
                <a:ext uri="{FF2B5EF4-FFF2-40B4-BE49-F238E27FC236}">
                  <a16:creationId xmlns:a16="http://schemas.microsoft.com/office/drawing/2014/main" id="{C474D8AB-FC1B-3C88-0A07-820ADB890653}"/>
                </a:ext>
              </a:extLst>
            </p:cNvPr>
            <p:cNvSpPr/>
            <p:nvPr/>
          </p:nvSpPr>
          <p:spPr bwMode="auto">
            <a:xfrm>
              <a:off x="7085756" y="3866800"/>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Oval 211">
              <a:extLst>
                <a:ext uri="{FF2B5EF4-FFF2-40B4-BE49-F238E27FC236}">
                  <a16:creationId xmlns:a16="http://schemas.microsoft.com/office/drawing/2014/main" id="{64F786B6-5FB1-0A4E-C0FD-2CFF4E9DF815}"/>
                </a:ext>
              </a:extLst>
            </p:cNvPr>
            <p:cNvSpPr/>
            <p:nvPr/>
          </p:nvSpPr>
          <p:spPr bwMode="auto">
            <a:xfrm>
              <a:off x="7311826" y="3866800"/>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Oval 212">
              <a:extLst>
                <a:ext uri="{FF2B5EF4-FFF2-40B4-BE49-F238E27FC236}">
                  <a16:creationId xmlns:a16="http://schemas.microsoft.com/office/drawing/2014/main" id="{99C87559-2B18-166C-1CE2-C3520760539A}"/>
                </a:ext>
              </a:extLst>
            </p:cNvPr>
            <p:cNvSpPr/>
            <p:nvPr/>
          </p:nvSpPr>
          <p:spPr bwMode="auto">
            <a:xfrm>
              <a:off x="7531147" y="3866800"/>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Oval 213">
              <a:extLst>
                <a:ext uri="{FF2B5EF4-FFF2-40B4-BE49-F238E27FC236}">
                  <a16:creationId xmlns:a16="http://schemas.microsoft.com/office/drawing/2014/main" id="{618D00AD-E1A8-2354-2806-D90EC319F171}"/>
                </a:ext>
              </a:extLst>
            </p:cNvPr>
            <p:cNvSpPr/>
            <p:nvPr/>
          </p:nvSpPr>
          <p:spPr bwMode="auto">
            <a:xfrm>
              <a:off x="7750468" y="3866800"/>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Oval 214">
              <a:extLst>
                <a:ext uri="{FF2B5EF4-FFF2-40B4-BE49-F238E27FC236}">
                  <a16:creationId xmlns:a16="http://schemas.microsoft.com/office/drawing/2014/main" id="{45F5921D-209A-24DD-6C75-B357496190AA}"/>
                </a:ext>
              </a:extLst>
            </p:cNvPr>
            <p:cNvSpPr/>
            <p:nvPr/>
          </p:nvSpPr>
          <p:spPr bwMode="auto">
            <a:xfrm>
              <a:off x="8042333" y="3866800"/>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TextBox 215">
              <a:extLst>
                <a:ext uri="{FF2B5EF4-FFF2-40B4-BE49-F238E27FC236}">
                  <a16:creationId xmlns:a16="http://schemas.microsoft.com/office/drawing/2014/main" id="{82759950-BAE5-CBAA-B71F-D73C02CBA822}"/>
                </a:ext>
              </a:extLst>
            </p:cNvPr>
            <p:cNvSpPr txBox="1"/>
            <p:nvPr/>
          </p:nvSpPr>
          <p:spPr bwMode="auto">
            <a:xfrm>
              <a:off x="8848762" y="3752077"/>
              <a:ext cx="124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accent6"/>
                  </a:solidFill>
                  <a:latin typeface="Calibri" panose="020F0502020204030204" pitchFamily="34" charset="0"/>
                </a:rPr>
                <a:t>*</a:t>
              </a:r>
            </a:p>
          </p:txBody>
        </p:sp>
        <p:sp>
          <p:nvSpPr>
            <p:cNvPr id="217" name="TextBox 216">
              <a:extLst>
                <a:ext uri="{FF2B5EF4-FFF2-40B4-BE49-F238E27FC236}">
                  <a16:creationId xmlns:a16="http://schemas.microsoft.com/office/drawing/2014/main" id="{DBA41637-ADB9-A77B-350D-AA91CD171212}"/>
                </a:ext>
              </a:extLst>
            </p:cNvPr>
            <p:cNvSpPr txBox="1"/>
            <p:nvPr/>
          </p:nvSpPr>
          <p:spPr bwMode="auto">
            <a:xfrm>
              <a:off x="9056273" y="3753763"/>
              <a:ext cx="124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accent6"/>
                  </a:solidFill>
                  <a:latin typeface="Calibri" panose="020F0502020204030204" pitchFamily="34" charset="0"/>
                </a:rPr>
                <a:t>*</a:t>
              </a:r>
            </a:p>
          </p:txBody>
        </p:sp>
        <p:sp>
          <p:nvSpPr>
            <p:cNvPr id="218" name="TextBox 217">
              <a:extLst>
                <a:ext uri="{FF2B5EF4-FFF2-40B4-BE49-F238E27FC236}">
                  <a16:creationId xmlns:a16="http://schemas.microsoft.com/office/drawing/2014/main" id="{EEA9519A-8E49-4BEB-E49B-88AF1A02BE7E}"/>
                </a:ext>
              </a:extLst>
            </p:cNvPr>
            <p:cNvSpPr txBox="1"/>
            <p:nvPr/>
          </p:nvSpPr>
          <p:spPr bwMode="auto">
            <a:xfrm>
              <a:off x="9260410" y="3753763"/>
              <a:ext cx="124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accent6"/>
                  </a:solidFill>
                  <a:latin typeface="Calibri" panose="020F0502020204030204" pitchFamily="34" charset="0"/>
                </a:rPr>
                <a:t>*</a:t>
              </a:r>
            </a:p>
          </p:txBody>
        </p:sp>
        <p:sp>
          <p:nvSpPr>
            <p:cNvPr id="219" name="TextBox 218">
              <a:extLst>
                <a:ext uri="{FF2B5EF4-FFF2-40B4-BE49-F238E27FC236}">
                  <a16:creationId xmlns:a16="http://schemas.microsoft.com/office/drawing/2014/main" id="{A64F5A1B-F87E-70B7-9FC8-EE1BA2738D13}"/>
                </a:ext>
              </a:extLst>
            </p:cNvPr>
            <p:cNvSpPr txBox="1"/>
            <p:nvPr/>
          </p:nvSpPr>
          <p:spPr bwMode="auto">
            <a:xfrm>
              <a:off x="9439241" y="3753763"/>
              <a:ext cx="124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accent6"/>
                  </a:solidFill>
                  <a:latin typeface="Calibri" panose="020F0502020204030204" pitchFamily="34" charset="0"/>
                </a:rPr>
                <a:t>*</a:t>
              </a:r>
            </a:p>
          </p:txBody>
        </p:sp>
        <p:sp>
          <p:nvSpPr>
            <p:cNvPr id="220" name="Oval 219">
              <a:extLst>
                <a:ext uri="{FF2B5EF4-FFF2-40B4-BE49-F238E27FC236}">
                  <a16:creationId xmlns:a16="http://schemas.microsoft.com/office/drawing/2014/main" id="{026C8924-6C84-3AE2-9038-AF006D23BE2A}"/>
                </a:ext>
              </a:extLst>
            </p:cNvPr>
            <p:cNvSpPr/>
            <p:nvPr/>
          </p:nvSpPr>
          <p:spPr bwMode="auto">
            <a:xfrm>
              <a:off x="6874870" y="4006828"/>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Isosceles Triangle 220">
              <a:extLst>
                <a:ext uri="{FF2B5EF4-FFF2-40B4-BE49-F238E27FC236}">
                  <a16:creationId xmlns:a16="http://schemas.microsoft.com/office/drawing/2014/main" id="{0E295712-F1A4-BF73-8523-433014C33B71}"/>
                </a:ext>
              </a:extLst>
            </p:cNvPr>
            <p:cNvSpPr/>
            <p:nvPr/>
          </p:nvSpPr>
          <p:spPr bwMode="auto">
            <a:xfrm>
              <a:off x="7089130" y="399839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Isosceles Triangle 221">
              <a:extLst>
                <a:ext uri="{FF2B5EF4-FFF2-40B4-BE49-F238E27FC236}">
                  <a16:creationId xmlns:a16="http://schemas.microsoft.com/office/drawing/2014/main" id="{5CB6AA42-A0BE-F93E-5F0D-857B05288E8E}"/>
                </a:ext>
              </a:extLst>
            </p:cNvPr>
            <p:cNvSpPr/>
            <p:nvPr/>
          </p:nvSpPr>
          <p:spPr bwMode="auto">
            <a:xfrm>
              <a:off x="7318573" y="399839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Isosceles Triangle 222">
              <a:extLst>
                <a:ext uri="{FF2B5EF4-FFF2-40B4-BE49-F238E27FC236}">
                  <a16:creationId xmlns:a16="http://schemas.microsoft.com/office/drawing/2014/main" id="{DB912F85-3BB2-BFBB-AA4E-D1508642DB19}"/>
                </a:ext>
              </a:extLst>
            </p:cNvPr>
            <p:cNvSpPr/>
            <p:nvPr/>
          </p:nvSpPr>
          <p:spPr bwMode="auto">
            <a:xfrm>
              <a:off x="7536207" y="399839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Isosceles Triangle 223">
              <a:extLst>
                <a:ext uri="{FF2B5EF4-FFF2-40B4-BE49-F238E27FC236}">
                  <a16:creationId xmlns:a16="http://schemas.microsoft.com/office/drawing/2014/main" id="{A8E6A08D-034A-2CB2-C8CD-C0FFA8D880B6}"/>
                </a:ext>
              </a:extLst>
            </p:cNvPr>
            <p:cNvSpPr/>
            <p:nvPr/>
          </p:nvSpPr>
          <p:spPr bwMode="auto">
            <a:xfrm>
              <a:off x="7748780" y="399839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Isosceles Triangle 224">
              <a:extLst>
                <a:ext uri="{FF2B5EF4-FFF2-40B4-BE49-F238E27FC236}">
                  <a16:creationId xmlns:a16="http://schemas.microsoft.com/office/drawing/2014/main" id="{32ED2A6F-974E-DE48-3DFB-4062A41C2DDB}"/>
                </a:ext>
              </a:extLst>
            </p:cNvPr>
            <p:cNvSpPr/>
            <p:nvPr/>
          </p:nvSpPr>
          <p:spPr bwMode="auto">
            <a:xfrm>
              <a:off x="8049081" y="399839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Isosceles Triangle 225">
              <a:extLst>
                <a:ext uri="{FF2B5EF4-FFF2-40B4-BE49-F238E27FC236}">
                  <a16:creationId xmlns:a16="http://schemas.microsoft.com/office/drawing/2014/main" id="{7BF32210-7895-8F5B-65AD-E6CED086A51A}"/>
                </a:ext>
              </a:extLst>
            </p:cNvPr>
            <p:cNvSpPr/>
            <p:nvPr/>
          </p:nvSpPr>
          <p:spPr bwMode="auto">
            <a:xfrm>
              <a:off x="8344321" y="399839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Isosceles Triangle 226">
              <a:extLst>
                <a:ext uri="{FF2B5EF4-FFF2-40B4-BE49-F238E27FC236}">
                  <a16:creationId xmlns:a16="http://schemas.microsoft.com/office/drawing/2014/main" id="{5BC1A557-9565-E908-3911-BD7AE85202F6}"/>
                </a:ext>
              </a:extLst>
            </p:cNvPr>
            <p:cNvSpPr/>
            <p:nvPr/>
          </p:nvSpPr>
          <p:spPr bwMode="auto">
            <a:xfrm>
              <a:off x="8636186" y="399839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Isosceles Triangle 227">
              <a:extLst>
                <a:ext uri="{FF2B5EF4-FFF2-40B4-BE49-F238E27FC236}">
                  <a16:creationId xmlns:a16="http://schemas.microsoft.com/office/drawing/2014/main" id="{620EE6C5-3EAB-2ED1-48E3-BC2A7C486F9F}"/>
                </a:ext>
              </a:extLst>
            </p:cNvPr>
            <p:cNvSpPr/>
            <p:nvPr/>
          </p:nvSpPr>
          <p:spPr bwMode="auto">
            <a:xfrm>
              <a:off x="8973603" y="399839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Isosceles Triangle 228">
              <a:extLst>
                <a:ext uri="{FF2B5EF4-FFF2-40B4-BE49-F238E27FC236}">
                  <a16:creationId xmlns:a16="http://schemas.microsoft.com/office/drawing/2014/main" id="{07CCF0D0-30AD-1D78-1047-27B8104FA05D}"/>
                </a:ext>
              </a:extLst>
            </p:cNvPr>
            <p:cNvSpPr/>
            <p:nvPr/>
          </p:nvSpPr>
          <p:spPr bwMode="auto">
            <a:xfrm>
              <a:off x="9199672" y="399839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Isosceles Triangle 229">
              <a:extLst>
                <a:ext uri="{FF2B5EF4-FFF2-40B4-BE49-F238E27FC236}">
                  <a16:creationId xmlns:a16="http://schemas.microsoft.com/office/drawing/2014/main" id="{CD72B2AC-6087-0FFE-E0C3-3381020E3910}"/>
                </a:ext>
              </a:extLst>
            </p:cNvPr>
            <p:cNvSpPr/>
            <p:nvPr/>
          </p:nvSpPr>
          <p:spPr bwMode="auto">
            <a:xfrm>
              <a:off x="9415618" y="399839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Isosceles Triangle 230">
              <a:extLst>
                <a:ext uri="{FF2B5EF4-FFF2-40B4-BE49-F238E27FC236}">
                  <a16:creationId xmlns:a16="http://schemas.microsoft.com/office/drawing/2014/main" id="{44BA0E25-AE80-E568-8B85-0A19911332F0}"/>
                </a:ext>
              </a:extLst>
            </p:cNvPr>
            <p:cNvSpPr/>
            <p:nvPr/>
          </p:nvSpPr>
          <p:spPr bwMode="auto">
            <a:xfrm>
              <a:off x="9640000" y="399839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Isosceles Triangle 231">
              <a:extLst>
                <a:ext uri="{FF2B5EF4-FFF2-40B4-BE49-F238E27FC236}">
                  <a16:creationId xmlns:a16="http://schemas.microsoft.com/office/drawing/2014/main" id="{99A07E09-D77E-AB1E-DCB0-B737E1F10D7E}"/>
                </a:ext>
              </a:extLst>
            </p:cNvPr>
            <p:cNvSpPr/>
            <p:nvPr/>
          </p:nvSpPr>
          <p:spPr bwMode="auto">
            <a:xfrm>
              <a:off x="10049962" y="399839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Isosceles Triangle 232">
              <a:extLst>
                <a:ext uri="{FF2B5EF4-FFF2-40B4-BE49-F238E27FC236}">
                  <a16:creationId xmlns:a16="http://schemas.microsoft.com/office/drawing/2014/main" id="{29483A8C-AE0D-3CD8-1F08-896B9ECCA698}"/>
                </a:ext>
              </a:extLst>
            </p:cNvPr>
            <p:cNvSpPr/>
            <p:nvPr/>
          </p:nvSpPr>
          <p:spPr bwMode="auto">
            <a:xfrm>
              <a:off x="10544278" y="399839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Oval 233">
              <a:extLst>
                <a:ext uri="{FF2B5EF4-FFF2-40B4-BE49-F238E27FC236}">
                  <a16:creationId xmlns:a16="http://schemas.microsoft.com/office/drawing/2014/main" id="{64B46499-A81E-3E1F-EAEB-503075C967C4}"/>
                </a:ext>
              </a:extLst>
            </p:cNvPr>
            <p:cNvSpPr/>
            <p:nvPr/>
          </p:nvSpPr>
          <p:spPr bwMode="auto">
            <a:xfrm>
              <a:off x="6869809" y="4148543"/>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Oval 234">
              <a:extLst>
                <a:ext uri="{FF2B5EF4-FFF2-40B4-BE49-F238E27FC236}">
                  <a16:creationId xmlns:a16="http://schemas.microsoft.com/office/drawing/2014/main" id="{1C10084E-C4ED-3A02-5657-248BB6D32C80}"/>
                </a:ext>
              </a:extLst>
            </p:cNvPr>
            <p:cNvSpPr/>
            <p:nvPr/>
          </p:nvSpPr>
          <p:spPr bwMode="auto">
            <a:xfrm>
              <a:off x="7089130" y="4148543"/>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Oval 235">
              <a:extLst>
                <a:ext uri="{FF2B5EF4-FFF2-40B4-BE49-F238E27FC236}">
                  <a16:creationId xmlns:a16="http://schemas.microsoft.com/office/drawing/2014/main" id="{C4331D74-D2A5-30AE-6898-924FBBAC6023}"/>
                </a:ext>
              </a:extLst>
            </p:cNvPr>
            <p:cNvSpPr/>
            <p:nvPr/>
          </p:nvSpPr>
          <p:spPr bwMode="auto">
            <a:xfrm>
              <a:off x="7313512" y="4148543"/>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Isosceles Triangle 236">
              <a:extLst>
                <a:ext uri="{FF2B5EF4-FFF2-40B4-BE49-F238E27FC236}">
                  <a16:creationId xmlns:a16="http://schemas.microsoft.com/office/drawing/2014/main" id="{64A63449-860D-8358-CAA0-BA71F50C274B}"/>
                </a:ext>
              </a:extLst>
            </p:cNvPr>
            <p:cNvSpPr/>
            <p:nvPr/>
          </p:nvSpPr>
          <p:spPr bwMode="auto">
            <a:xfrm>
              <a:off x="7526085" y="4146854"/>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Isosceles Triangle 237">
              <a:extLst>
                <a:ext uri="{FF2B5EF4-FFF2-40B4-BE49-F238E27FC236}">
                  <a16:creationId xmlns:a16="http://schemas.microsoft.com/office/drawing/2014/main" id="{5BA1823B-6F09-0EB8-4A21-705890C54451}"/>
                </a:ext>
              </a:extLst>
            </p:cNvPr>
            <p:cNvSpPr/>
            <p:nvPr/>
          </p:nvSpPr>
          <p:spPr bwMode="auto">
            <a:xfrm>
              <a:off x="7758903" y="4146854"/>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Isosceles Triangle 238">
              <a:extLst>
                <a:ext uri="{FF2B5EF4-FFF2-40B4-BE49-F238E27FC236}">
                  <a16:creationId xmlns:a16="http://schemas.microsoft.com/office/drawing/2014/main" id="{C1B2F7B8-BBCC-49AD-6C3A-20419C232648}"/>
                </a:ext>
              </a:extLst>
            </p:cNvPr>
            <p:cNvSpPr/>
            <p:nvPr/>
          </p:nvSpPr>
          <p:spPr bwMode="auto">
            <a:xfrm>
              <a:off x="7968102" y="4146854"/>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0" name="Isosceles Triangle 239">
              <a:extLst>
                <a:ext uri="{FF2B5EF4-FFF2-40B4-BE49-F238E27FC236}">
                  <a16:creationId xmlns:a16="http://schemas.microsoft.com/office/drawing/2014/main" id="{1B817A6A-2F10-11B8-7A98-52CC73231F5A}"/>
                </a:ext>
              </a:extLst>
            </p:cNvPr>
            <p:cNvSpPr/>
            <p:nvPr/>
          </p:nvSpPr>
          <p:spPr bwMode="auto">
            <a:xfrm>
              <a:off x="8337573" y="4146854"/>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Isosceles Triangle 240">
              <a:extLst>
                <a:ext uri="{FF2B5EF4-FFF2-40B4-BE49-F238E27FC236}">
                  <a16:creationId xmlns:a16="http://schemas.microsoft.com/office/drawing/2014/main" id="{9537F4BF-6F4F-C0CD-77CC-9F2425B3EF9A}"/>
                </a:ext>
              </a:extLst>
            </p:cNvPr>
            <p:cNvSpPr/>
            <p:nvPr/>
          </p:nvSpPr>
          <p:spPr bwMode="auto">
            <a:xfrm>
              <a:off x="8631126" y="4146854"/>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Isosceles Triangle 241">
              <a:extLst>
                <a:ext uri="{FF2B5EF4-FFF2-40B4-BE49-F238E27FC236}">
                  <a16:creationId xmlns:a16="http://schemas.microsoft.com/office/drawing/2014/main" id="{99C6FBD2-4273-4D16-5731-15DB11CB1EFE}"/>
                </a:ext>
              </a:extLst>
            </p:cNvPr>
            <p:cNvSpPr/>
            <p:nvPr/>
          </p:nvSpPr>
          <p:spPr bwMode="auto">
            <a:xfrm>
              <a:off x="8961795" y="4146854"/>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Isosceles Triangle 242">
              <a:extLst>
                <a:ext uri="{FF2B5EF4-FFF2-40B4-BE49-F238E27FC236}">
                  <a16:creationId xmlns:a16="http://schemas.microsoft.com/office/drawing/2014/main" id="{4500DA32-1A61-FB02-C64B-521DC42DA605}"/>
                </a:ext>
              </a:extLst>
            </p:cNvPr>
            <p:cNvSpPr/>
            <p:nvPr/>
          </p:nvSpPr>
          <p:spPr bwMode="auto">
            <a:xfrm>
              <a:off x="9334641" y="4146854"/>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Oval 243">
              <a:extLst>
                <a:ext uri="{FF2B5EF4-FFF2-40B4-BE49-F238E27FC236}">
                  <a16:creationId xmlns:a16="http://schemas.microsoft.com/office/drawing/2014/main" id="{E7B352A9-E4CD-40AC-1A0D-3DF1EF20B498}"/>
                </a:ext>
              </a:extLst>
            </p:cNvPr>
            <p:cNvSpPr/>
            <p:nvPr/>
          </p:nvSpPr>
          <p:spPr bwMode="auto">
            <a:xfrm>
              <a:off x="6884993" y="4291946"/>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Oval 244">
              <a:extLst>
                <a:ext uri="{FF2B5EF4-FFF2-40B4-BE49-F238E27FC236}">
                  <a16:creationId xmlns:a16="http://schemas.microsoft.com/office/drawing/2014/main" id="{AA9AFDBB-DF13-E1E2-3AB2-AAD4B5224002}"/>
                </a:ext>
              </a:extLst>
            </p:cNvPr>
            <p:cNvSpPr/>
            <p:nvPr/>
          </p:nvSpPr>
          <p:spPr bwMode="auto">
            <a:xfrm>
              <a:off x="7089130" y="4291946"/>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Oval 245">
              <a:extLst>
                <a:ext uri="{FF2B5EF4-FFF2-40B4-BE49-F238E27FC236}">
                  <a16:creationId xmlns:a16="http://schemas.microsoft.com/office/drawing/2014/main" id="{D2C2A30A-CE1B-9DFE-5263-4A25049361A0}"/>
                </a:ext>
              </a:extLst>
            </p:cNvPr>
            <p:cNvSpPr/>
            <p:nvPr/>
          </p:nvSpPr>
          <p:spPr bwMode="auto">
            <a:xfrm>
              <a:off x="7323635" y="4291946"/>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Isosceles Triangle 246">
              <a:extLst>
                <a:ext uri="{FF2B5EF4-FFF2-40B4-BE49-F238E27FC236}">
                  <a16:creationId xmlns:a16="http://schemas.microsoft.com/office/drawing/2014/main" id="{1621B83B-8C9E-38FC-6190-C1BDE90D8555}"/>
                </a:ext>
              </a:extLst>
            </p:cNvPr>
            <p:cNvSpPr/>
            <p:nvPr/>
          </p:nvSpPr>
          <p:spPr bwMode="auto">
            <a:xfrm>
              <a:off x="7527773" y="4288569"/>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8" name="Isosceles Triangle 247">
              <a:extLst>
                <a:ext uri="{FF2B5EF4-FFF2-40B4-BE49-F238E27FC236}">
                  <a16:creationId xmlns:a16="http://schemas.microsoft.com/office/drawing/2014/main" id="{8CEF6F96-B639-DDE0-2F4E-CBF49F8BE4E0}"/>
                </a:ext>
              </a:extLst>
            </p:cNvPr>
            <p:cNvSpPr/>
            <p:nvPr/>
          </p:nvSpPr>
          <p:spPr bwMode="auto">
            <a:xfrm>
              <a:off x="7905680" y="4288569"/>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 name="Isosceles Triangle 248">
              <a:extLst>
                <a:ext uri="{FF2B5EF4-FFF2-40B4-BE49-F238E27FC236}">
                  <a16:creationId xmlns:a16="http://schemas.microsoft.com/office/drawing/2014/main" id="{6758B42F-E91E-1C21-9563-AA1EA79FEBD9}"/>
                </a:ext>
              </a:extLst>
            </p:cNvPr>
            <p:cNvSpPr/>
            <p:nvPr/>
          </p:nvSpPr>
          <p:spPr bwMode="auto">
            <a:xfrm>
              <a:off x="8055831" y="4288569"/>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 name="Isosceles Triangle 249">
              <a:extLst>
                <a:ext uri="{FF2B5EF4-FFF2-40B4-BE49-F238E27FC236}">
                  <a16:creationId xmlns:a16="http://schemas.microsoft.com/office/drawing/2014/main" id="{271330B5-7361-BEE9-BD29-2288E758C16D}"/>
                </a:ext>
              </a:extLst>
            </p:cNvPr>
            <p:cNvSpPr/>
            <p:nvPr/>
          </p:nvSpPr>
          <p:spPr bwMode="auto">
            <a:xfrm>
              <a:off x="8354445" y="4288569"/>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 name="Isosceles Triangle 250">
              <a:extLst>
                <a:ext uri="{FF2B5EF4-FFF2-40B4-BE49-F238E27FC236}">
                  <a16:creationId xmlns:a16="http://schemas.microsoft.com/office/drawing/2014/main" id="{07443E4E-9D85-2102-6077-97D09B56A926}"/>
                </a:ext>
              </a:extLst>
            </p:cNvPr>
            <p:cNvSpPr/>
            <p:nvPr/>
          </p:nvSpPr>
          <p:spPr bwMode="auto">
            <a:xfrm>
              <a:off x="8636188" y="4288569"/>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2" name="Isosceles Triangle 251">
              <a:extLst>
                <a:ext uri="{FF2B5EF4-FFF2-40B4-BE49-F238E27FC236}">
                  <a16:creationId xmlns:a16="http://schemas.microsoft.com/office/drawing/2014/main" id="{A1AE5F2D-1493-D229-8FAC-183A4BFB638D}"/>
                </a:ext>
              </a:extLst>
            </p:cNvPr>
            <p:cNvSpPr/>
            <p:nvPr/>
          </p:nvSpPr>
          <p:spPr bwMode="auto">
            <a:xfrm>
              <a:off x="9047837" y="4288569"/>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3" name="Isosceles Triangle 252">
              <a:extLst>
                <a:ext uri="{FF2B5EF4-FFF2-40B4-BE49-F238E27FC236}">
                  <a16:creationId xmlns:a16="http://schemas.microsoft.com/office/drawing/2014/main" id="{CCFAA2D6-269A-A961-A2D2-755E7FB4BFA6}"/>
                </a:ext>
              </a:extLst>
            </p:cNvPr>
            <p:cNvSpPr/>
            <p:nvPr/>
          </p:nvSpPr>
          <p:spPr bwMode="auto">
            <a:xfrm>
              <a:off x="9326206" y="4288569"/>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4" name="Isosceles Triangle 253">
              <a:extLst>
                <a:ext uri="{FF2B5EF4-FFF2-40B4-BE49-F238E27FC236}">
                  <a16:creationId xmlns:a16="http://schemas.microsoft.com/office/drawing/2014/main" id="{74436C95-A82C-0DDB-F8DF-2021F8343C6D}"/>
                </a:ext>
              </a:extLst>
            </p:cNvPr>
            <p:cNvSpPr/>
            <p:nvPr/>
          </p:nvSpPr>
          <p:spPr bwMode="auto">
            <a:xfrm>
              <a:off x="6876558" y="4430284"/>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5" name="Isosceles Triangle 254">
              <a:extLst>
                <a:ext uri="{FF2B5EF4-FFF2-40B4-BE49-F238E27FC236}">
                  <a16:creationId xmlns:a16="http://schemas.microsoft.com/office/drawing/2014/main" id="{450C27ED-B964-DFF4-6C64-CA9A88C716F2}"/>
                </a:ext>
              </a:extLst>
            </p:cNvPr>
            <p:cNvSpPr/>
            <p:nvPr/>
          </p:nvSpPr>
          <p:spPr bwMode="auto">
            <a:xfrm>
              <a:off x="7089131" y="4430284"/>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6" name="Isosceles Triangle 255">
              <a:extLst>
                <a:ext uri="{FF2B5EF4-FFF2-40B4-BE49-F238E27FC236}">
                  <a16:creationId xmlns:a16="http://schemas.microsoft.com/office/drawing/2014/main" id="{0515AA88-1A0C-B768-1DE6-206A13389E50}"/>
                </a:ext>
              </a:extLst>
            </p:cNvPr>
            <p:cNvSpPr/>
            <p:nvPr/>
          </p:nvSpPr>
          <p:spPr bwMode="auto">
            <a:xfrm>
              <a:off x="7315201" y="4430284"/>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Isosceles Triangle 256">
              <a:extLst>
                <a:ext uri="{FF2B5EF4-FFF2-40B4-BE49-F238E27FC236}">
                  <a16:creationId xmlns:a16="http://schemas.microsoft.com/office/drawing/2014/main" id="{2799B9AF-01FA-171B-3F78-771D967E9D79}"/>
                </a:ext>
              </a:extLst>
            </p:cNvPr>
            <p:cNvSpPr/>
            <p:nvPr/>
          </p:nvSpPr>
          <p:spPr bwMode="auto">
            <a:xfrm>
              <a:off x="7536209" y="4430284"/>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8" name="Isosceles Triangle 257">
              <a:extLst>
                <a:ext uri="{FF2B5EF4-FFF2-40B4-BE49-F238E27FC236}">
                  <a16:creationId xmlns:a16="http://schemas.microsoft.com/office/drawing/2014/main" id="{9CB080E1-C1F6-EB96-F8B8-C2E3462AF13B}"/>
                </a:ext>
              </a:extLst>
            </p:cNvPr>
            <p:cNvSpPr/>
            <p:nvPr/>
          </p:nvSpPr>
          <p:spPr bwMode="auto">
            <a:xfrm>
              <a:off x="7755530" y="4430284"/>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9" name="Isosceles Triangle 258">
              <a:extLst>
                <a:ext uri="{FF2B5EF4-FFF2-40B4-BE49-F238E27FC236}">
                  <a16:creationId xmlns:a16="http://schemas.microsoft.com/office/drawing/2014/main" id="{BBFFB8AD-8E1D-65BF-D1AE-208DD39E305C}"/>
                </a:ext>
              </a:extLst>
            </p:cNvPr>
            <p:cNvSpPr/>
            <p:nvPr/>
          </p:nvSpPr>
          <p:spPr bwMode="auto">
            <a:xfrm>
              <a:off x="8646311" y="4430284"/>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0" name="Isosceles Triangle 259">
              <a:extLst>
                <a:ext uri="{FF2B5EF4-FFF2-40B4-BE49-F238E27FC236}">
                  <a16:creationId xmlns:a16="http://schemas.microsoft.com/office/drawing/2014/main" id="{30570D40-E5AB-2A9E-78C0-DAE992F30631}"/>
                </a:ext>
              </a:extLst>
            </p:cNvPr>
            <p:cNvSpPr/>
            <p:nvPr/>
          </p:nvSpPr>
          <p:spPr bwMode="auto">
            <a:xfrm>
              <a:off x="8862258" y="4430284"/>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1" name="Isosceles Triangle 260">
              <a:extLst>
                <a:ext uri="{FF2B5EF4-FFF2-40B4-BE49-F238E27FC236}">
                  <a16:creationId xmlns:a16="http://schemas.microsoft.com/office/drawing/2014/main" id="{7AB1E488-4ECD-36C3-223B-94D9F9ECBE11}"/>
                </a:ext>
              </a:extLst>
            </p:cNvPr>
            <p:cNvSpPr/>
            <p:nvPr/>
          </p:nvSpPr>
          <p:spPr bwMode="auto">
            <a:xfrm>
              <a:off x="9162559" y="4430284"/>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2" name="Isosceles Triangle 261">
              <a:extLst>
                <a:ext uri="{FF2B5EF4-FFF2-40B4-BE49-F238E27FC236}">
                  <a16:creationId xmlns:a16="http://schemas.microsoft.com/office/drawing/2014/main" id="{80489F5C-9640-A16E-777C-FDC603D71751}"/>
                </a:ext>
              </a:extLst>
            </p:cNvPr>
            <p:cNvSpPr/>
            <p:nvPr/>
          </p:nvSpPr>
          <p:spPr bwMode="auto">
            <a:xfrm>
              <a:off x="9332954" y="4430284"/>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3" name="Isosceles Triangle 262">
              <a:extLst>
                <a:ext uri="{FF2B5EF4-FFF2-40B4-BE49-F238E27FC236}">
                  <a16:creationId xmlns:a16="http://schemas.microsoft.com/office/drawing/2014/main" id="{AAF6B86E-352B-31CA-1A89-172F80ABC112}"/>
                </a:ext>
              </a:extLst>
            </p:cNvPr>
            <p:cNvSpPr/>
            <p:nvPr/>
          </p:nvSpPr>
          <p:spPr bwMode="auto">
            <a:xfrm>
              <a:off x="9624819" y="4430284"/>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4" name="Isosceles Triangle 263">
              <a:extLst>
                <a:ext uri="{FF2B5EF4-FFF2-40B4-BE49-F238E27FC236}">
                  <a16:creationId xmlns:a16="http://schemas.microsoft.com/office/drawing/2014/main" id="{EB35311C-1474-114A-C3DA-117982BAE518}"/>
                </a:ext>
              </a:extLst>
            </p:cNvPr>
            <p:cNvSpPr/>
            <p:nvPr/>
          </p:nvSpPr>
          <p:spPr bwMode="auto">
            <a:xfrm>
              <a:off x="10046590" y="4430284"/>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5" name="Isosceles Triangle 264">
              <a:extLst>
                <a:ext uri="{FF2B5EF4-FFF2-40B4-BE49-F238E27FC236}">
                  <a16:creationId xmlns:a16="http://schemas.microsoft.com/office/drawing/2014/main" id="{5E847B93-6A9F-3CBA-5130-06A42388045C}"/>
                </a:ext>
              </a:extLst>
            </p:cNvPr>
            <p:cNvSpPr/>
            <p:nvPr/>
          </p:nvSpPr>
          <p:spPr bwMode="auto">
            <a:xfrm>
              <a:off x="10412688" y="4430284"/>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6" name="Isosceles Triangle 265">
              <a:extLst>
                <a:ext uri="{FF2B5EF4-FFF2-40B4-BE49-F238E27FC236}">
                  <a16:creationId xmlns:a16="http://schemas.microsoft.com/office/drawing/2014/main" id="{B058D364-71A2-57E2-AE69-00C71906667F}"/>
                </a:ext>
              </a:extLst>
            </p:cNvPr>
            <p:cNvSpPr/>
            <p:nvPr/>
          </p:nvSpPr>
          <p:spPr bwMode="auto">
            <a:xfrm>
              <a:off x="10805779" y="4430284"/>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7" name="Rectangle 266">
              <a:extLst>
                <a:ext uri="{FF2B5EF4-FFF2-40B4-BE49-F238E27FC236}">
                  <a16:creationId xmlns:a16="http://schemas.microsoft.com/office/drawing/2014/main" id="{036DCECF-872A-8456-DC43-3BF573A82A1E}"/>
                </a:ext>
              </a:extLst>
            </p:cNvPr>
            <p:cNvSpPr/>
            <p:nvPr/>
          </p:nvSpPr>
          <p:spPr bwMode="auto">
            <a:xfrm>
              <a:off x="8352755" y="4435347"/>
              <a:ext cx="62423" cy="6242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8" name="Rectangle 267">
              <a:extLst>
                <a:ext uri="{FF2B5EF4-FFF2-40B4-BE49-F238E27FC236}">
                  <a16:creationId xmlns:a16="http://schemas.microsoft.com/office/drawing/2014/main" id="{23F55836-D875-5555-488F-539BEBD23808}"/>
                </a:ext>
              </a:extLst>
            </p:cNvPr>
            <p:cNvSpPr/>
            <p:nvPr/>
          </p:nvSpPr>
          <p:spPr bwMode="auto">
            <a:xfrm>
              <a:off x="8054141" y="4435347"/>
              <a:ext cx="62423" cy="6242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9" name="Oval 268">
              <a:extLst>
                <a:ext uri="{FF2B5EF4-FFF2-40B4-BE49-F238E27FC236}">
                  <a16:creationId xmlns:a16="http://schemas.microsoft.com/office/drawing/2014/main" id="{B984EA16-BDCE-0F11-7C29-DA7E84B5A5CA}"/>
                </a:ext>
              </a:extLst>
            </p:cNvPr>
            <p:cNvSpPr/>
            <p:nvPr/>
          </p:nvSpPr>
          <p:spPr bwMode="auto">
            <a:xfrm>
              <a:off x="6871496" y="4580437"/>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0" name="Isosceles Triangle 269">
              <a:extLst>
                <a:ext uri="{FF2B5EF4-FFF2-40B4-BE49-F238E27FC236}">
                  <a16:creationId xmlns:a16="http://schemas.microsoft.com/office/drawing/2014/main" id="{4251210F-33D2-7ABB-E185-2CF42E06B183}"/>
                </a:ext>
              </a:extLst>
            </p:cNvPr>
            <p:cNvSpPr/>
            <p:nvPr/>
          </p:nvSpPr>
          <p:spPr bwMode="auto">
            <a:xfrm>
              <a:off x="7092505" y="4568625"/>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1" name="Isosceles Triangle 270">
              <a:extLst>
                <a:ext uri="{FF2B5EF4-FFF2-40B4-BE49-F238E27FC236}">
                  <a16:creationId xmlns:a16="http://schemas.microsoft.com/office/drawing/2014/main" id="{81337DAD-01B1-8107-0E13-622A62C80A2A}"/>
                </a:ext>
              </a:extLst>
            </p:cNvPr>
            <p:cNvSpPr/>
            <p:nvPr/>
          </p:nvSpPr>
          <p:spPr bwMode="auto">
            <a:xfrm>
              <a:off x="7310139" y="4568625"/>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2" name="Isosceles Triangle 271">
              <a:extLst>
                <a:ext uri="{FF2B5EF4-FFF2-40B4-BE49-F238E27FC236}">
                  <a16:creationId xmlns:a16="http://schemas.microsoft.com/office/drawing/2014/main" id="{B9905BA7-944C-B88E-FC5A-25590FCB8477}"/>
                </a:ext>
              </a:extLst>
            </p:cNvPr>
            <p:cNvSpPr/>
            <p:nvPr/>
          </p:nvSpPr>
          <p:spPr bwMode="auto">
            <a:xfrm>
              <a:off x="7532834" y="4568625"/>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3" name="Isosceles Triangle 272">
              <a:extLst>
                <a:ext uri="{FF2B5EF4-FFF2-40B4-BE49-F238E27FC236}">
                  <a16:creationId xmlns:a16="http://schemas.microsoft.com/office/drawing/2014/main" id="{4C182634-70D4-DF3D-FE10-54A8F0419A6C}"/>
                </a:ext>
              </a:extLst>
            </p:cNvPr>
            <p:cNvSpPr/>
            <p:nvPr/>
          </p:nvSpPr>
          <p:spPr bwMode="auto">
            <a:xfrm>
              <a:off x="7757217" y="4568625"/>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4" name="Isosceles Triangle 273">
              <a:extLst>
                <a:ext uri="{FF2B5EF4-FFF2-40B4-BE49-F238E27FC236}">
                  <a16:creationId xmlns:a16="http://schemas.microsoft.com/office/drawing/2014/main" id="{52DC37FB-FAE6-1FA7-399D-C6D79714D431}"/>
                </a:ext>
              </a:extLst>
            </p:cNvPr>
            <p:cNvSpPr/>
            <p:nvPr/>
          </p:nvSpPr>
          <p:spPr bwMode="auto">
            <a:xfrm>
              <a:off x="8047396" y="4568625"/>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5" name="Isosceles Triangle 274">
              <a:extLst>
                <a:ext uri="{FF2B5EF4-FFF2-40B4-BE49-F238E27FC236}">
                  <a16:creationId xmlns:a16="http://schemas.microsoft.com/office/drawing/2014/main" id="{9C6FBA9D-C12D-DD74-50EF-D9F447569839}"/>
                </a:ext>
              </a:extLst>
            </p:cNvPr>
            <p:cNvSpPr/>
            <p:nvPr/>
          </p:nvSpPr>
          <p:spPr bwMode="auto">
            <a:xfrm>
              <a:off x="8351071" y="4568625"/>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6" name="Isosceles Triangle 275">
              <a:extLst>
                <a:ext uri="{FF2B5EF4-FFF2-40B4-BE49-F238E27FC236}">
                  <a16:creationId xmlns:a16="http://schemas.microsoft.com/office/drawing/2014/main" id="{D12DA4FE-067A-FC06-4D4C-6F157E28A4FA}"/>
                </a:ext>
              </a:extLst>
            </p:cNvPr>
            <p:cNvSpPr/>
            <p:nvPr/>
          </p:nvSpPr>
          <p:spPr bwMode="auto">
            <a:xfrm>
              <a:off x="8492786" y="4568625"/>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7" name="Isosceles Triangle 276">
              <a:extLst>
                <a:ext uri="{FF2B5EF4-FFF2-40B4-BE49-F238E27FC236}">
                  <a16:creationId xmlns:a16="http://schemas.microsoft.com/office/drawing/2014/main" id="{365A9B76-A33D-2782-2C9F-D3EE3CD8C432}"/>
                </a:ext>
              </a:extLst>
            </p:cNvPr>
            <p:cNvSpPr/>
            <p:nvPr/>
          </p:nvSpPr>
          <p:spPr bwMode="auto">
            <a:xfrm>
              <a:off x="8641250" y="4568625"/>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8" name="Isosceles Triangle 277">
              <a:extLst>
                <a:ext uri="{FF2B5EF4-FFF2-40B4-BE49-F238E27FC236}">
                  <a16:creationId xmlns:a16="http://schemas.microsoft.com/office/drawing/2014/main" id="{5C6C1B9F-BC98-74F0-A4AA-E5E6047DDCC7}"/>
                </a:ext>
              </a:extLst>
            </p:cNvPr>
            <p:cNvSpPr/>
            <p:nvPr/>
          </p:nvSpPr>
          <p:spPr bwMode="auto">
            <a:xfrm>
              <a:off x="8983728" y="4568625"/>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9" name="Isosceles Triangle 278">
              <a:extLst>
                <a:ext uri="{FF2B5EF4-FFF2-40B4-BE49-F238E27FC236}">
                  <a16:creationId xmlns:a16="http://schemas.microsoft.com/office/drawing/2014/main" id="{BE746624-8FE8-330E-1D93-2D3273902172}"/>
                </a:ext>
              </a:extLst>
            </p:cNvPr>
            <p:cNvSpPr/>
            <p:nvPr/>
          </p:nvSpPr>
          <p:spPr bwMode="auto">
            <a:xfrm>
              <a:off x="9115321" y="4568625"/>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0" name="Oval 279">
              <a:extLst>
                <a:ext uri="{FF2B5EF4-FFF2-40B4-BE49-F238E27FC236}">
                  <a16:creationId xmlns:a16="http://schemas.microsoft.com/office/drawing/2014/main" id="{BBD1E574-70E0-6F2F-5766-511DDFD37C9B}"/>
                </a:ext>
              </a:extLst>
            </p:cNvPr>
            <p:cNvSpPr/>
            <p:nvPr/>
          </p:nvSpPr>
          <p:spPr bwMode="auto">
            <a:xfrm>
              <a:off x="6869809" y="4717091"/>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1" name="Oval 280">
              <a:extLst>
                <a:ext uri="{FF2B5EF4-FFF2-40B4-BE49-F238E27FC236}">
                  <a16:creationId xmlns:a16="http://schemas.microsoft.com/office/drawing/2014/main" id="{8C8BEFBD-051A-916B-B855-1FE543224422}"/>
                </a:ext>
              </a:extLst>
            </p:cNvPr>
            <p:cNvSpPr/>
            <p:nvPr/>
          </p:nvSpPr>
          <p:spPr bwMode="auto">
            <a:xfrm>
              <a:off x="7084069" y="4717091"/>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2" name="Oval 281">
              <a:extLst>
                <a:ext uri="{FF2B5EF4-FFF2-40B4-BE49-F238E27FC236}">
                  <a16:creationId xmlns:a16="http://schemas.microsoft.com/office/drawing/2014/main" id="{1DF725B2-C2FA-6824-B98B-70FE5683310B}"/>
                </a:ext>
              </a:extLst>
            </p:cNvPr>
            <p:cNvSpPr/>
            <p:nvPr/>
          </p:nvSpPr>
          <p:spPr bwMode="auto">
            <a:xfrm>
              <a:off x="7315199" y="4717091"/>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3" name="Oval 282">
              <a:extLst>
                <a:ext uri="{FF2B5EF4-FFF2-40B4-BE49-F238E27FC236}">
                  <a16:creationId xmlns:a16="http://schemas.microsoft.com/office/drawing/2014/main" id="{E1F4D911-1BFE-65F1-8760-8A920275109F}"/>
                </a:ext>
              </a:extLst>
            </p:cNvPr>
            <p:cNvSpPr/>
            <p:nvPr/>
          </p:nvSpPr>
          <p:spPr bwMode="auto">
            <a:xfrm>
              <a:off x="7537894" y="4717091"/>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4" name="Oval 283">
              <a:extLst>
                <a:ext uri="{FF2B5EF4-FFF2-40B4-BE49-F238E27FC236}">
                  <a16:creationId xmlns:a16="http://schemas.microsoft.com/office/drawing/2014/main" id="{004153A3-6321-6043-0218-003157CCBF01}"/>
                </a:ext>
              </a:extLst>
            </p:cNvPr>
            <p:cNvSpPr/>
            <p:nvPr/>
          </p:nvSpPr>
          <p:spPr bwMode="auto">
            <a:xfrm>
              <a:off x="7757215" y="4717091"/>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5" name="Oval 284">
              <a:extLst>
                <a:ext uri="{FF2B5EF4-FFF2-40B4-BE49-F238E27FC236}">
                  <a16:creationId xmlns:a16="http://schemas.microsoft.com/office/drawing/2014/main" id="{467EFC3F-FC71-0244-C4A9-ABD75B589A0D}"/>
                </a:ext>
              </a:extLst>
            </p:cNvPr>
            <p:cNvSpPr/>
            <p:nvPr/>
          </p:nvSpPr>
          <p:spPr bwMode="auto">
            <a:xfrm>
              <a:off x="8057517" y="4717091"/>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6" name="Oval 285">
              <a:extLst>
                <a:ext uri="{FF2B5EF4-FFF2-40B4-BE49-F238E27FC236}">
                  <a16:creationId xmlns:a16="http://schemas.microsoft.com/office/drawing/2014/main" id="{9BF7D7A5-5AD8-8872-8DA0-D6F7B9AF0C83}"/>
                </a:ext>
              </a:extLst>
            </p:cNvPr>
            <p:cNvSpPr/>
            <p:nvPr/>
          </p:nvSpPr>
          <p:spPr bwMode="auto">
            <a:xfrm>
              <a:off x="8346008" y="4717091"/>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7" name="Oval 286">
              <a:extLst>
                <a:ext uri="{FF2B5EF4-FFF2-40B4-BE49-F238E27FC236}">
                  <a16:creationId xmlns:a16="http://schemas.microsoft.com/office/drawing/2014/main" id="{9FEACA0E-274F-8656-91C2-3574461F24A6}"/>
                </a:ext>
              </a:extLst>
            </p:cNvPr>
            <p:cNvSpPr/>
            <p:nvPr/>
          </p:nvSpPr>
          <p:spPr bwMode="auto">
            <a:xfrm>
              <a:off x="8641248" y="4717091"/>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8" name="Isosceles Triangle 287">
              <a:extLst>
                <a:ext uri="{FF2B5EF4-FFF2-40B4-BE49-F238E27FC236}">
                  <a16:creationId xmlns:a16="http://schemas.microsoft.com/office/drawing/2014/main" id="{AC70DB09-4B5B-CE06-70BF-965A12F4ACEF}"/>
                </a:ext>
              </a:extLst>
            </p:cNvPr>
            <p:cNvSpPr/>
            <p:nvPr/>
          </p:nvSpPr>
          <p:spPr bwMode="auto">
            <a:xfrm>
              <a:off x="8929741" y="4710340"/>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9" name="Isosceles Triangle 288">
              <a:extLst>
                <a:ext uri="{FF2B5EF4-FFF2-40B4-BE49-F238E27FC236}">
                  <a16:creationId xmlns:a16="http://schemas.microsoft.com/office/drawing/2014/main" id="{22D3FD53-BB4C-30B4-8C45-8A40775A9CFF}"/>
                </a:ext>
              </a:extLst>
            </p:cNvPr>
            <p:cNvSpPr/>
            <p:nvPr/>
          </p:nvSpPr>
          <p:spPr bwMode="auto">
            <a:xfrm>
              <a:off x="9132191" y="4710340"/>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0" name="Isosceles Triangle 289">
              <a:extLst>
                <a:ext uri="{FF2B5EF4-FFF2-40B4-BE49-F238E27FC236}">
                  <a16:creationId xmlns:a16="http://schemas.microsoft.com/office/drawing/2014/main" id="{DE494790-5201-B144-C065-EEDDCC02D988}"/>
                </a:ext>
              </a:extLst>
            </p:cNvPr>
            <p:cNvSpPr/>
            <p:nvPr/>
          </p:nvSpPr>
          <p:spPr bwMode="auto">
            <a:xfrm>
              <a:off x="9420682" y="4710340"/>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1" name="Isosceles Triangle 290">
              <a:extLst>
                <a:ext uri="{FF2B5EF4-FFF2-40B4-BE49-F238E27FC236}">
                  <a16:creationId xmlns:a16="http://schemas.microsoft.com/office/drawing/2014/main" id="{A684F6F6-9FAA-8065-7E8A-D3567B48A6BE}"/>
                </a:ext>
              </a:extLst>
            </p:cNvPr>
            <p:cNvSpPr/>
            <p:nvPr/>
          </p:nvSpPr>
          <p:spPr bwMode="auto">
            <a:xfrm>
              <a:off x="9626506" y="4710340"/>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2" name="Isosceles Triangle 291">
              <a:extLst>
                <a:ext uri="{FF2B5EF4-FFF2-40B4-BE49-F238E27FC236}">
                  <a16:creationId xmlns:a16="http://schemas.microsoft.com/office/drawing/2014/main" id="{FA6B08AD-8215-F939-49E8-6DD49EB59EE2}"/>
                </a:ext>
              </a:extLst>
            </p:cNvPr>
            <p:cNvSpPr/>
            <p:nvPr/>
          </p:nvSpPr>
          <p:spPr bwMode="auto">
            <a:xfrm>
              <a:off x="10044903" y="4710340"/>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3" name="Isosceles Triangle 292">
              <a:extLst>
                <a:ext uri="{FF2B5EF4-FFF2-40B4-BE49-F238E27FC236}">
                  <a16:creationId xmlns:a16="http://schemas.microsoft.com/office/drawing/2014/main" id="{ADB5FBCF-09BE-063B-5D41-4F0BC0209D03}"/>
                </a:ext>
              </a:extLst>
            </p:cNvPr>
            <p:cNvSpPr/>
            <p:nvPr/>
          </p:nvSpPr>
          <p:spPr bwMode="auto">
            <a:xfrm>
              <a:off x="10434619" y="4710340"/>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4" name="Rectangle 293">
              <a:extLst>
                <a:ext uri="{FF2B5EF4-FFF2-40B4-BE49-F238E27FC236}">
                  <a16:creationId xmlns:a16="http://schemas.microsoft.com/office/drawing/2014/main" id="{9D33A006-F54B-BB0A-7577-8278968500F7}"/>
                </a:ext>
              </a:extLst>
            </p:cNvPr>
            <p:cNvSpPr/>
            <p:nvPr/>
          </p:nvSpPr>
          <p:spPr bwMode="auto">
            <a:xfrm>
              <a:off x="6778705" y="4857118"/>
              <a:ext cx="62423" cy="6242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5" name="Rectangle 294">
              <a:extLst>
                <a:ext uri="{FF2B5EF4-FFF2-40B4-BE49-F238E27FC236}">
                  <a16:creationId xmlns:a16="http://schemas.microsoft.com/office/drawing/2014/main" id="{FDA0ADD7-163D-1323-6FA3-86D86FB26B8F}"/>
                </a:ext>
              </a:extLst>
            </p:cNvPr>
            <p:cNvSpPr/>
            <p:nvPr/>
          </p:nvSpPr>
          <p:spPr bwMode="auto">
            <a:xfrm>
              <a:off x="7003087" y="4857118"/>
              <a:ext cx="62423" cy="6242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6" name="Rectangle 295">
              <a:extLst>
                <a:ext uri="{FF2B5EF4-FFF2-40B4-BE49-F238E27FC236}">
                  <a16:creationId xmlns:a16="http://schemas.microsoft.com/office/drawing/2014/main" id="{0EF4950C-6710-A2CF-A026-1DAD174BCD2C}"/>
                </a:ext>
              </a:extLst>
            </p:cNvPr>
            <p:cNvSpPr/>
            <p:nvPr/>
          </p:nvSpPr>
          <p:spPr bwMode="auto">
            <a:xfrm>
              <a:off x="7220721" y="4857118"/>
              <a:ext cx="62423" cy="6242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7" name="Rectangle 296">
              <a:extLst>
                <a:ext uri="{FF2B5EF4-FFF2-40B4-BE49-F238E27FC236}">
                  <a16:creationId xmlns:a16="http://schemas.microsoft.com/office/drawing/2014/main" id="{E263CDB7-58A9-E32D-51DD-1B6C22FC3D70}"/>
                </a:ext>
              </a:extLst>
            </p:cNvPr>
            <p:cNvSpPr/>
            <p:nvPr/>
          </p:nvSpPr>
          <p:spPr bwMode="auto">
            <a:xfrm>
              <a:off x="7316885" y="4857118"/>
              <a:ext cx="62423" cy="6242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8" name="Rectangle 297">
              <a:extLst>
                <a:ext uri="{FF2B5EF4-FFF2-40B4-BE49-F238E27FC236}">
                  <a16:creationId xmlns:a16="http://schemas.microsoft.com/office/drawing/2014/main" id="{BA953EA5-B079-232D-2C5C-3338C862885B}"/>
                </a:ext>
              </a:extLst>
            </p:cNvPr>
            <p:cNvSpPr/>
            <p:nvPr/>
          </p:nvSpPr>
          <p:spPr bwMode="auto">
            <a:xfrm>
              <a:off x="7460287" y="4857118"/>
              <a:ext cx="62423" cy="6242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9" name="Rectangle 298">
              <a:extLst>
                <a:ext uri="{FF2B5EF4-FFF2-40B4-BE49-F238E27FC236}">
                  <a16:creationId xmlns:a16="http://schemas.microsoft.com/office/drawing/2014/main" id="{D90BA27E-5A0D-4DBD-1231-E28E74B2B9AC}"/>
                </a:ext>
              </a:extLst>
            </p:cNvPr>
            <p:cNvSpPr/>
            <p:nvPr/>
          </p:nvSpPr>
          <p:spPr bwMode="auto">
            <a:xfrm>
              <a:off x="7760588" y="4857118"/>
              <a:ext cx="62423" cy="6242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0" name="Rectangle 299">
              <a:extLst>
                <a:ext uri="{FF2B5EF4-FFF2-40B4-BE49-F238E27FC236}">
                  <a16:creationId xmlns:a16="http://schemas.microsoft.com/office/drawing/2014/main" id="{F0B70D0D-343E-2F31-B27C-128F49498F36}"/>
                </a:ext>
              </a:extLst>
            </p:cNvPr>
            <p:cNvSpPr/>
            <p:nvPr/>
          </p:nvSpPr>
          <p:spPr bwMode="auto">
            <a:xfrm>
              <a:off x="7990031" y="4857118"/>
              <a:ext cx="62423" cy="6242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1" name="Isosceles Triangle 300">
              <a:extLst>
                <a:ext uri="{FF2B5EF4-FFF2-40B4-BE49-F238E27FC236}">
                  <a16:creationId xmlns:a16="http://schemas.microsoft.com/office/drawing/2014/main" id="{B9CE03B5-60C0-329A-DCA1-A691B9D7B56B}"/>
                </a:ext>
              </a:extLst>
            </p:cNvPr>
            <p:cNvSpPr/>
            <p:nvPr/>
          </p:nvSpPr>
          <p:spPr bwMode="auto">
            <a:xfrm>
              <a:off x="8084511" y="484868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2" name="Isosceles Triangle 301">
              <a:extLst>
                <a:ext uri="{FF2B5EF4-FFF2-40B4-BE49-F238E27FC236}">
                  <a16:creationId xmlns:a16="http://schemas.microsoft.com/office/drawing/2014/main" id="{8223F73A-2A10-B7B3-F330-380C295D475D}"/>
                </a:ext>
              </a:extLst>
            </p:cNvPr>
            <p:cNvSpPr/>
            <p:nvPr/>
          </p:nvSpPr>
          <p:spPr bwMode="auto">
            <a:xfrm>
              <a:off x="8340948" y="484868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3" name="Isosceles Triangle 302">
              <a:extLst>
                <a:ext uri="{FF2B5EF4-FFF2-40B4-BE49-F238E27FC236}">
                  <a16:creationId xmlns:a16="http://schemas.microsoft.com/office/drawing/2014/main" id="{9C995B5A-BE91-0D75-1D5B-3A6B5C5A259D}"/>
                </a:ext>
              </a:extLst>
            </p:cNvPr>
            <p:cNvSpPr/>
            <p:nvPr/>
          </p:nvSpPr>
          <p:spPr bwMode="auto">
            <a:xfrm>
              <a:off x="8637875" y="484868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4" name="Isosceles Triangle 303">
              <a:extLst>
                <a:ext uri="{FF2B5EF4-FFF2-40B4-BE49-F238E27FC236}">
                  <a16:creationId xmlns:a16="http://schemas.microsoft.com/office/drawing/2014/main" id="{5D8FEA1B-2E06-F4F7-23C0-8EE969180862}"/>
                </a:ext>
              </a:extLst>
            </p:cNvPr>
            <p:cNvSpPr/>
            <p:nvPr/>
          </p:nvSpPr>
          <p:spPr bwMode="auto">
            <a:xfrm>
              <a:off x="8987102" y="4848681"/>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5" name="Rectangle 304">
              <a:extLst>
                <a:ext uri="{FF2B5EF4-FFF2-40B4-BE49-F238E27FC236}">
                  <a16:creationId xmlns:a16="http://schemas.microsoft.com/office/drawing/2014/main" id="{9FA772AF-2E59-806C-384E-0EDDBB7F9C65}"/>
                </a:ext>
              </a:extLst>
            </p:cNvPr>
            <p:cNvSpPr/>
            <p:nvPr/>
          </p:nvSpPr>
          <p:spPr bwMode="auto">
            <a:xfrm>
              <a:off x="6878243" y="4997146"/>
              <a:ext cx="62423" cy="6242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6" name="Isosceles Triangle 305">
              <a:extLst>
                <a:ext uri="{FF2B5EF4-FFF2-40B4-BE49-F238E27FC236}">
                  <a16:creationId xmlns:a16="http://schemas.microsoft.com/office/drawing/2014/main" id="{4C635621-6351-82A7-220E-084136FEA9F0}"/>
                </a:ext>
              </a:extLst>
            </p:cNvPr>
            <p:cNvSpPr/>
            <p:nvPr/>
          </p:nvSpPr>
          <p:spPr bwMode="auto">
            <a:xfrm>
              <a:off x="7097566" y="4987022"/>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7" name="Isosceles Triangle 306">
              <a:extLst>
                <a:ext uri="{FF2B5EF4-FFF2-40B4-BE49-F238E27FC236}">
                  <a16:creationId xmlns:a16="http://schemas.microsoft.com/office/drawing/2014/main" id="{351A7923-2DCF-AC45-04C6-78886DF3B9C7}"/>
                </a:ext>
              </a:extLst>
            </p:cNvPr>
            <p:cNvSpPr/>
            <p:nvPr/>
          </p:nvSpPr>
          <p:spPr bwMode="auto">
            <a:xfrm>
              <a:off x="7320261" y="4987022"/>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8" name="Isosceles Triangle 307">
              <a:extLst>
                <a:ext uri="{FF2B5EF4-FFF2-40B4-BE49-F238E27FC236}">
                  <a16:creationId xmlns:a16="http://schemas.microsoft.com/office/drawing/2014/main" id="{ABCA7F4F-F636-75E2-9E79-A9A7A59CEF6F}"/>
                </a:ext>
              </a:extLst>
            </p:cNvPr>
            <p:cNvSpPr/>
            <p:nvPr/>
          </p:nvSpPr>
          <p:spPr bwMode="auto">
            <a:xfrm>
              <a:off x="7529460" y="4987022"/>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9" name="Isosceles Triangle 308">
              <a:extLst>
                <a:ext uri="{FF2B5EF4-FFF2-40B4-BE49-F238E27FC236}">
                  <a16:creationId xmlns:a16="http://schemas.microsoft.com/office/drawing/2014/main" id="{5CC56BEF-34E2-8E26-A977-EBA76C293258}"/>
                </a:ext>
              </a:extLst>
            </p:cNvPr>
            <p:cNvSpPr/>
            <p:nvPr/>
          </p:nvSpPr>
          <p:spPr bwMode="auto">
            <a:xfrm>
              <a:off x="7752155" y="4987022"/>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0" name="Isosceles Triangle 309">
              <a:extLst>
                <a:ext uri="{FF2B5EF4-FFF2-40B4-BE49-F238E27FC236}">
                  <a16:creationId xmlns:a16="http://schemas.microsoft.com/office/drawing/2014/main" id="{8A7B15E1-9D32-017B-FE7E-C73BB2508BA3}"/>
                </a:ext>
              </a:extLst>
            </p:cNvPr>
            <p:cNvSpPr/>
            <p:nvPr/>
          </p:nvSpPr>
          <p:spPr bwMode="auto">
            <a:xfrm>
              <a:off x="8052456" y="4987022"/>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1" name="Isosceles Triangle 310">
              <a:extLst>
                <a:ext uri="{FF2B5EF4-FFF2-40B4-BE49-F238E27FC236}">
                  <a16:creationId xmlns:a16="http://schemas.microsoft.com/office/drawing/2014/main" id="{C74CA1DC-CADA-F432-B8AA-7FCF20813445}"/>
                </a:ext>
              </a:extLst>
            </p:cNvPr>
            <p:cNvSpPr/>
            <p:nvPr/>
          </p:nvSpPr>
          <p:spPr bwMode="auto">
            <a:xfrm>
              <a:off x="8342635" y="4987022"/>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2" name="Isosceles Triangle 311">
              <a:extLst>
                <a:ext uri="{FF2B5EF4-FFF2-40B4-BE49-F238E27FC236}">
                  <a16:creationId xmlns:a16="http://schemas.microsoft.com/office/drawing/2014/main" id="{F9D58565-6493-AB64-3381-433D387FE073}"/>
                </a:ext>
              </a:extLst>
            </p:cNvPr>
            <p:cNvSpPr/>
            <p:nvPr/>
          </p:nvSpPr>
          <p:spPr bwMode="auto">
            <a:xfrm>
              <a:off x="8637875" y="4987022"/>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3" name="Isosceles Triangle 312">
              <a:extLst>
                <a:ext uri="{FF2B5EF4-FFF2-40B4-BE49-F238E27FC236}">
                  <a16:creationId xmlns:a16="http://schemas.microsoft.com/office/drawing/2014/main" id="{364F6209-E544-09F5-490F-3A6AF256B001}"/>
                </a:ext>
              </a:extLst>
            </p:cNvPr>
            <p:cNvSpPr/>
            <p:nvPr/>
          </p:nvSpPr>
          <p:spPr bwMode="auto">
            <a:xfrm>
              <a:off x="8934802" y="4987022"/>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4" name="Isosceles Triangle 313">
              <a:extLst>
                <a:ext uri="{FF2B5EF4-FFF2-40B4-BE49-F238E27FC236}">
                  <a16:creationId xmlns:a16="http://schemas.microsoft.com/office/drawing/2014/main" id="{FAC0C288-AD6E-9974-8434-CB251C175605}"/>
                </a:ext>
              </a:extLst>
            </p:cNvPr>
            <p:cNvSpPr/>
            <p:nvPr/>
          </p:nvSpPr>
          <p:spPr bwMode="auto">
            <a:xfrm>
              <a:off x="9059646" y="4987022"/>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5" name="Isosceles Triangle 314">
              <a:extLst>
                <a:ext uri="{FF2B5EF4-FFF2-40B4-BE49-F238E27FC236}">
                  <a16:creationId xmlns:a16="http://schemas.microsoft.com/office/drawing/2014/main" id="{27E6C12C-D207-5E60-7322-B325FFB5B629}"/>
                </a:ext>
              </a:extLst>
            </p:cNvPr>
            <p:cNvSpPr/>
            <p:nvPr/>
          </p:nvSpPr>
          <p:spPr bwMode="auto">
            <a:xfrm>
              <a:off x="9263783" y="4987022"/>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6" name="Isosceles Triangle 315">
              <a:extLst>
                <a:ext uri="{FF2B5EF4-FFF2-40B4-BE49-F238E27FC236}">
                  <a16:creationId xmlns:a16="http://schemas.microsoft.com/office/drawing/2014/main" id="{83B14751-A01C-B256-B346-C502B45AF10B}"/>
                </a:ext>
              </a:extLst>
            </p:cNvPr>
            <p:cNvSpPr/>
            <p:nvPr/>
          </p:nvSpPr>
          <p:spPr bwMode="auto">
            <a:xfrm>
              <a:off x="9646751" y="4987022"/>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 name="Isosceles Triangle 316">
              <a:extLst>
                <a:ext uri="{FF2B5EF4-FFF2-40B4-BE49-F238E27FC236}">
                  <a16:creationId xmlns:a16="http://schemas.microsoft.com/office/drawing/2014/main" id="{F9BA1ABE-025D-82A0-5A19-46A676FFA93C}"/>
                </a:ext>
              </a:extLst>
            </p:cNvPr>
            <p:cNvSpPr/>
            <p:nvPr/>
          </p:nvSpPr>
          <p:spPr bwMode="auto">
            <a:xfrm>
              <a:off x="10068522" y="4987022"/>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 name="Isosceles Triangle 317">
              <a:extLst>
                <a:ext uri="{FF2B5EF4-FFF2-40B4-BE49-F238E27FC236}">
                  <a16:creationId xmlns:a16="http://schemas.microsoft.com/office/drawing/2014/main" id="{C42B7B44-9092-2521-EDAD-803C30C09DFB}"/>
                </a:ext>
              </a:extLst>
            </p:cNvPr>
            <p:cNvSpPr/>
            <p:nvPr/>
          </p:nvSpPr>
          <p:spPr bwMode="auto">
            <a:xfrm>
              <a:off x="10497042" y="4987022"/>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 name="Isosceles Triangle 318">
              <a:extLst>
                <a:ext uri="{FF2B5EF4-FFF2-40B4-BE49-F238E27FC236}">
                  <a16:creationId xmlns:a16="http://schemas.microsoft.com/office/drawing/2014/main" id="{18177D30-CC3D-4CBF-8B68-D87516E36714}"/>
                </a:ext>
              </a:extLst>
            </p:cNvPr>
            <p:cNvSpPr/>
            <p:nvPr/>
          </p:nvSpPr>
          <p:spPr bwMode="auto">
            <a:xfrm>
              <a:off x="10888445" y="4987022"/>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 name="Oval 319">
              <a:extLst>
                <a:ext uri="{FF2B5EF4-FFF2-40B4-BE49-F238E27FC236}">
                  <a16:creationId xmlns:a16="http://schemas.microsoft.com/office/drawing/2014/main" id="{F1D16CE0-02BF-B5BD-4E79-4CAB7941F61D}"/>
                </a:ext>
              </a:extLst>
            </p:cNvPr>
            <p:cNvSpPr/>
            <p:nvPr/>
          </p:nvSpPr>
          <p:spPr bwMode="auto">
            <a:xfrm>
              <a:off x="6888367" y="5137175"/>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 name="Oval 320">
              <a:extLst>
                <a:ext uri="{FF2B5EF4-FFF2-40B4-BE49-F238E27FC236}">
                  <a16:creationId xmlns:a16="http://schemas.microsoft.com/office/drawing/2014/main" id="{6A6878D8-6DB0-C12C-12AA-149544291D62}"/>
                </a:ext>
              </a:extLst>
            </p:cNvPr>
            <p:cNvSpPr/>
            <p:nvPr/>
          </p:nvSpPr>
          <p:spPr bwMode="auto">
            <a:xfrm>
              <a:off x="7099252" y="5137175"/>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 name="Isosceles Triangle 321">
              <a:extLst>
                <a:ext uri="{FF2B5EF4-FFF2-40B4-BE49-F238E27FC236}">
                  <a16:creationId xmlns:a16="http://schemas.microsoft.com/office/drawing/2014/main" id="{07E3014C-27E5-5798-474D-C06C19BEAEFC}"/>
                </a:ext>
              </a:extLst>
            </p:cNvPr>
            <p:cNvSpPr/>
            <p:nvPr/>
          </p:nvSpPr>
          <p:spPr bwMode="auto">
            <a:xfrm>
              <a:off x="7321948" y="5128737"/>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3" name="Isosceles Triangle 322">
              <a:extLst>
                <a:ext uri="{FF2B5EF4-FFF2-40B4-BE49-F238E27FC236}">
                  <a16:creationId xmlns:a16="http://schemas.microsoft.com/office/drawing/2014/main" id="{0F222BC1-4DBE-113A-C7AA-5EF18D5CAA30}"/>
                </a:ext>
              </a:extLst>
            </p:cNvPr>
            <p:cNvSpPr/>
            <p:nvPr/>
          </p:nvSpPr>
          <p:spPr bwMode="auto">
            <a:xfrm>
              <a:off x="7536208" y="5128737"/>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4" name="Isosceles Triangle 323">
              <a:extLst>
                <a:ext uri="{FF2B5EF4-FFF2-40B4-BE49-F238E27FC236}">
                  <a16:creationId xmlns:a16="http://schemas.microsoft.com/office/drawing/2014/main" id="{6D46881F-E81C-C17F-E203-BC1676095CBB}"/>
                </a:ext>
              </a:extLst>
            </p:cNvPr>
            <p:cNvSpPr/>
            <p:nvPr/>
          </p:nvSpPr>
          <p:spPr bwMode="auto">
            <a:xfrm>
              <a:off x="7750467" y="5128737"/>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5" name="Isosceles Triangle 324">
              <a:extLst>
                <a:ext uri="{FF2B5EF4-FFF2-40B4-BE49-F238E27FC236}">
                  <a16:creationId xmlns:a16="http://schemas.microsoft.com/office/drawing/2014/main" id="{812998DE-4F08-0E01-20A3-6D3B26431BB1}"/>
                </a:ext>
              </a:extLst>
            </p:cNvPr>
            <p:cNvSpPr/>
            <p:nvPr/>
          </p:nvSpPr>
          <p:spPr bwMode="auto">
            <a:xfrm>
              <a:off x="8052455" y="5128737"/>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6" name="Isosceles Triangle 325">
              <a:extLst>
                <a:ext uri="{FF2B5EF4-FFF2-40B4-BE49-F238E27FC236}">
                  <a16:creationId xmlns:a16="http://schemas.microsoft.com/office/drawing/2014/main" id="{710D703E-E5C3-F5FA-B8F7-8AC114D1CF9C}"/>
                </a:ext>
              </a:extLst>
            </p:cNvPr>
            <p:cNvSpPr/>
            <p:nvPr/>
          </p:nvSpPr>
          <p:spPr bwMode="auto">
            <a:xfrm>
              <a:off x="8335885" y="5128737"/>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7" name="Isosceles Triangle 326">
              <a:extLst>
                <a:ext uri="{FF2B5EF4-FFF2-40B4-BE49-F238E27FC236}">
                  <a16:creationId xmlns:a16="http://schemas.microsoft.com/office/drawing/2014/main" id="{E8F379C7-C110-8B50-02B4-8585899F3F21}"/>
                </a:ext>
              </a:extLst>
            </p:cNvPr>
            <p:cNvSpPr/>
            <p:nvPr/>
          </p:nvSpPr>
          <p:spPr bwMode="auto">
            <a:xfrm>
              <a:off x="8642934" y="5128737"/>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8" name="TextBox 327">
              <a:extLst>
                <a:ext uri="{FF2B5EF4-FFF2-40B4-BE49-F238E27FC236}">
                  <a16:creationId xmlns:a16="http://schemas.microsoft.com/office/drawing/2014/main" id="{8B8A893A-8698-2DB1-C29B-33615BAA004A}"/>
                </a:ext>
              </a:extLst>
            </p:cNvPr>
            <p:cNvSpPr txBox="1"/>
            <p:nvPr/>
          </p:nvSpPr>
          <p:spPr bwMode="auto">
            <a:xfrm>
              <a:off x="8899374" y="5027512"/>
              <a:ext cx="124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accent6"/>
                  </a:solidFill>
                  <a:latin typeface="Calibri" panose="020F0502020204030204" pitchFamily="34" charset="0"/>
                </a:rPr>
                <a:t>*</a:t>
              </a:r>
            </a:p>
          </p:txBody>
        </p:sp>
        <p:sp>
          <p:nvSpPr>
            <p:cNvPr id="329" name="Isosceles Triangle 328">
              <a:extLst>
                <a:ext uri="{FF2B5EF4-FFF2-40B4-BE49-F238E27FC236}">
                  <a16:creationId xmlns:a16="http://schemas.microsoft.com/office/drawing/2014/main" id="{9312E8FE-A815-8237-013C-B4E384119FD3}"/>
                </a:ext>
              </a:extLst>
            </p:cNvPr>
            <p:cNvSpPr/>
            <p:nvPr/>
          </p:nvSpPr>
          <p:spPr bwMode="auto">
            <a:xfrm>
              <a:off x="6874871" y="5277200"/>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0" name="Isosceles Triangle 329">
              <a:extLst>
                <a:ext uri="{FF2B5EF4-FFF2-40B4-BE49-F238E27FC236}">
                  <a16:creationId xmlns:a16="http://schemas.microsoft.com/office/drawing/2014/main" id="{739D66E2-17FD-95B0-64DA-074BF1ECAB93}"/>
                </a:ext>
              </a:extLst>
            </p:cNvPr>
            <p:cNvSpPr/>
            <p:nvPr/>
          </p:nvSpPr>
          <p:spPr bwMode="auto">
            <a:xfrm>
              <a:off x="7094192" y="5277200"/>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1" name="Isosceles Triangle 330">
              <a:extLst>
                <a:ext uri="{FF2B5EF4-FFF2-40B4-BE49-F238E27FC236}">
                  <a16:creationId xmlns:a16="http://schemas.microsoft.com/office/drawing/2014/main" id="{9C2C9F5E-A8A4-C5A4-0BC9-650B2E7F19FD}"/>
                </a:ext>
              </a:extLst>
            </p:cNvPr>
            <p:cNvSpPr/>
            <p:nvPr/>
          </p:nvSpPr>
          <p:spPr bwMode="auto">
            <a:xfrm>
              <a:off x="7313514" y="5277200"/>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2" name="Isosceles Triangle 331">
              <a:extLst>
                <a:ext uri="{FF2B5EF4-FFF2-40B4-BE49-F238E27FC236}">
                  <a16:creationId xmlns:a16="http://schemas.microsoft.com/office/drawing/2014/main" id="{35B276EE-C024-E23C-FF3F-2AE57E2B7D0D}"/>
                </a:ext>
              </a:extLst>
            </p:cNvPr>
            <p:cNvSpPr/>
            <p:nvPr/>
          </p:nvSpPr>
          <p:spPr bwMode="auto">
            <a:xfrm>
              <a:off x="7532835" y="5277200"/>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3" name="Isosceles Triangle 332">
              <a:extLst>
                <a:ext uri="{FF2B5EF4-FFF2-40B4-BE49-F238E27FC236}">
                  <a16:creationId xmlns:a16="http://schemas.microsoft.com/office/drawing/2014/main" id="{B9212D8D-F22E-8545-F570-6804D1ED0B7D}"/>
                </a:ext>
              </a:extLst>
            </p:cNvPr>
            <p:cNvSpPr/>
            <p:nvPr/>
          </p:nvSpPr>
          <p:spPr bwMode="auto">
            <a:xfrm>
              <a:off x="7750469" y="5277200"/>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4" name="Isosceles Triangle 333">
              <a:extLst>
                <a:ext uri="{FF2B5EF4-FFF2-40B4-BE49-F238E27FC236}">
                  <a16:creationId xmlns:a16="http://schemas.microsoft.com/office/drawing/2014/main" id="{AA0F5A30-4F47-950E-2833-4C6C9C0F4531}"/>
                </a:ext>
              </a:extLst>
            </p:cNvPr>
            <p:cNvSpPr/>
            <p:nvPr/>
          </p:nvSpPr>
          <p:spPr bwMode="auto">
            <a:xfrm>
              <a:off x="8049083" y="5277200"/>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5" name="Isosceles Triangle 334">
              <a:extLst>
                <a:ext uri="{FF2B5EF4-FFF2-40B4-BE49-F238E27FC236}">
                  <a16:creationId xmlns:a16="http://schemas.microsoft.com/office/drawing/2014/main" id="{35FFF4C4-F5BF-9D90-7CDE-AB9D21CE20C7}"/>
                </a:ext>
              </a:extLst>
            </p:cNvPr>
            <p:cNvSpPr/>
            <p:nvPr/>
          </p:nvSpPr>
          <p:spPr bwMode="auto">
            <a:xfrm>
              <a:off x="8344323" y="5277200"/>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6" name="Isosceles Triangle 335">
              <a:extLst>
                <a:ext uri="{FF2B5EF4-FFF2-40B4-BE49-F238E27FC236}">
                  <a16:creationId xmlns:a16="http://schemas.microsoft.com/office/drawing/2014/main" id="{AFDEB843-404E-71A6-110E-2CABA4C209C9}"/>
                </a:ext>
              </a:extLst>
            </p:cNvPr>
            <p:cNvSpPr/>
            <p:nvPr/>
          </p:nvSpPr>
          <p:spPr bwMode="auto">
            <a:xfrm>
              <a:off x="8644624" y="5277200"/>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7" name="Isosceles Triangle 336">
              <a:extLst>
                <a:ext uri="{FF2B5EF4-FFF2-40B4-BE49-F238E27FC236}">
                  <a16:creationId xmlns:a16="http://schemas.microsoft.com/office/drawing/2014/main" id="{00F5B3A5-5115-AC23-37A7-3FE0CAAF8084}"/>
                </a:ext>
              </a:extLst>
            </p:cNvPr>
            <p:cNvSpPr/>
            <p:nvPr/>
          </p:nvSpPr>
          <p:spPr bwMode="auto">
            <a:xfrm>
              <a:off x="8938177" y="5277200"/>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8" name="Isosceles Triangle 337">
              <a:extLst>
                <a:ext uri="{FF2B5EF4-FFF2-40B4-BE49-F238E27FC236}">
                  <a16:creationId xmlns:a16="http://schemas.microsoft.com/office/drawing/2014/main" id="{FA4E2412-A0D3-AF6E-8A60-13D3F92EFEBC}"/>
                </a:ext>
              </a:extLst>
            </p:cNvPr>
            <p:cNvSpPr/>
            <p:nvPr/>
          </p:nvSpPr>
          <p:spPr bwMode="auto">
            <a:xfrm>
              <a:off x="9133879" y="5277200"/>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9" name="Isosceles Triangle 338">
              <a:extLst>
                <a:ext uri="{FF2B5EF4-FFF2-40B4-BE49-F238E27FC236}">
                  <a16:creationId xmlns:a16="http://schemas.microsoft.com/office/drawing/2014/main" id="{1167FF46-C9EF-72E2-B6AC-109C243DF391}"/>
                </a:ext>
              </a:extLst>
            </p:cNvPr>
            <p:cNvSpPr/>
            <p:nvPr/>
          </p:nvSpPr>
          <p:spPr bwMode="auto">
            <a:xfrm>
              <a:off x="9332955" y="5277200"/>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0" name="Isosceles Triangle 339">
              <a:extLst>
                <a:ext uri="{FF2B5EF4-FFF2-40B4-BE49-F238E27FC236}">
                  <a16:creationId xmlns:a16="http://schemas.microsoft.com/office/drawing/2014/main" id="{06A68CD3-4F3B-4D5F-6B07-547AF03D5230}"/>
                </a:ext>
              </a:extLst>
            </p:cNvPr>
            <p:cNvSpPr/>
            <p:nvPr/>
          </p:nvSpPr>
          <p:spPr bwMode="auto">
            <a:xfrm>
              <a:off x="9645066" y="5277200"/>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1" name="Isosceles Triangle 340">
              <a:extLst>
                <a:ext uri="{FF2B5EF4-FFF2-40B4-BE49-F238E27FC236}">
                  <a16:creationId xmlns:a16="http://schemas.microsoft.com/office/drawing/2014/main" id="{634F2733-2E51-A13A-DA35-053038865D17}"/>
                </a:ext>
              </a:extLst>
            </p:cNvPr>
            <p:cNvSpPr/>
            <p:nvPr/>
          </p:nvSpPr>
          <p:spPr bwMode="auto">
            <a:xfrm>
              <a:off x="10063463" y="5277200"/>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2" name="Oval 341">
              <a:extLst>
                <a:ext uri="{FF2B5EF4-FFF2-40B4-BE49-F238E27FC236}">
                  <a16:creationId xmlns:a16="http://schemas.microsoft.com/office/drawing/2014/main" id="{7B9D93E2-5739-2BE7-940A-AF9EF3A3D02A}"/>
                </a:ext>
              </a:extLst>
            </p:cNvPr>
            <p:cNvSpPr/>
            <p:nvPr/>
          </p:nvSpPr>
          <p:spPr bwMode="auto">
            <a:xfrm>
              <a:off x="6876558" y="5427353"/>
              <a:ext cx="65796" cy="6579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3" name="Isosceles Triangle 342">
              <a:extLst>
                <a:ext uri="{FF2B5EF4-FFF2-40B4-BE49-F238E27FC236}">
                  <a16:creationId xmlns:a16="http://schemas.microsoft.com/office/drawing/2014/main" id="{0025F5BC-16A3-5BCA-F868-E3A27C8F9CF2}"/>
                </a:ext>
              </a:extLst>
            </p:cNvPr>
            <p:cNvSpPr/>
            <p:nvPr/>
          </p:nvSpPr>
          <p:spPr bwMode="auto">
            <a:xfrm>
              <a:off x="7092505" y="5413854"/>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4" name="Isosceles Triangle 343">
              <a:extLst>
                <a:ext uri="{FF2B5EF4-FFF2-40B4-BE49-F238E27FC236}">
                  <a16:creationId xmlns:a16="http://schemas.microsoft.com/office/drawing/2014/main" id="{31D7C989-B738-5014-A19B-916EE4B2525E}"/>
                </a:ext>
              </a:extLst>
            </p:cNvPr>
            <p:cNvSpPr/>
            <p:nvPr/>
          </p:nvSpPr>
          <p:spPr bwMode="auto">
            <a:xfrm>
              <a:off x="7313513" y="5413854"/>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5" name="Isosceles Triangle 344">
              <a:extLst>
                <a:ext uri="{FF2B5EF4-FFF2-40B4-BE49-F238E27FC236}">
                  <a16:creationId xmlns:a16="http://schemas.microsoft.com/office/drawing/2014/main" id="{BCE2CEE3-2A9C-6C3C-E77A-094C4C38976F}"/>
                </a:ext>
              </a:extLst>
            </p:cNvPr>
            <p:cNvSpPr/>
            <p:nvPr/>
          </p:nvSpPr>
          <p:spPr bwMode="auto">
            <a:xfrm>
              <a:off x="7537895" y="5413854"/>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6" name="Isosceles Triangle 345">
              <a:extLst>
                <a:ext uri="{FF2B5EF4-FFF2-40B4-BE49-F238E27FC236}">
                  <a16:creationId xmlns:a16="http://schemas.microsoft.com/office/drawing/2014/main" id="{BD2EC94A-AEF4-83F0-6EDD-54FE00939A2B}"/>
                </a:ext>
              </a:extLst>
            </p:cNvPr>
            <p:cNvSpPr/>
            <p:nvPr/>
          </p:nvSpPr>
          <p:spPr bwMode="auto">
            <a:xfrm>
              <a:off x="7755529" y="5413854"/>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7" name="Isosceles Triangle 346">
              <a:extLst>
                <a:ext uri="{FF2B5EF4-FFF2-40B4-BE49-F238E27FC236}">
                  <a16:creationId xmlns:a16="http://schemas.microsoft.com/office/drawing/2014/main" id="{34CC80E8-594E-3945-B52B-AA6363EB9AA3}"/>
                </a:ext>
              </a:extLst>
            </p:cNvPr>
            <p:cNvSpPr/>
            <p:nvPr/>
          </p:nvSpPr>
          <p:spPr bwMode="auto">
            <a:xfrm>
              <a:off x="8052456" y="5413854"/>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8" name="Isosceles Triangle 347">
              <a:extLst>
                <a:ext uri="{FF2B5EF4-FFF2-40B4-BE49-F238E27FC236}">
                  <a16:creationId xmlns:a16="http://schemas.microsoft.com/office/drawing/2014/main" id="{7FF91314-0F7E-86CA-C288-8A66AB93101A}"/>
                </a:ext>
              </a:extLst>
            </p:cNvPr>
            <p:cNvSpPr/>
            <p:nvPr/>
          </p:nvSpPr>
          <p:spPr bwMode="auto">
            <a:xfrm>
              <a:off x="8317328" y="5413854"/>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9" name="Isosceles Triangle 348">
              <a:extLst>
                <a:ext uri="{FF2B5EF4-FFF2-40B4-BE49-F238E27FC236}">
                  <a16:creationId xmlns:a16="http://schemas.microsoft.com/office/drawing/2014/main" id="{0D03FF64-BA8E-8175-7730-A3EBAB38D30D}"/>
                </a:ext>
              </a:extLst>
            </p:cNvPr>
            <p:cNvSpPr/>
            <p:nvPr/>
          </p:nvSpPr>
          <p:spPr bwMode="auto">
            <a:xfrm>
              <a:off x="8641248" y="5413854"/>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0" name="Isosceles Triangle 349">
              <a:extLst>
                <a:ext uri="{FF2B5EF4-FFF2-40B4-BE49-F238E27FC236}">
                  <a16:creationId xmlns:a16="http://schemas.microsoft.com/office/drawing/2014/main" id="{B641F9F7-EB8F-9285-0E62-DA463344127B}"/>
                </a:ext>
              </a:extLst>
            </p:cNvPr>
            <p:cNvSpPr/>
            <p:nvPr/>
          </p:nvSpPr>
          <p:spPr bwMode="auto">
            <a:xfrm>
              <a:off x="8931427" y="5413854"/>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1" name="Isosceles Triangle 350">
              <a:extLst>
                <a:ext uri="{FF2B5EF4-FFF2-40B4-BE49-F238E27FC236}">
                  <a16:creationId xmlns:a16="http://schemas.microsoft.com/office/drawing/2014/main" id="{F32037F8-AEF7-FFEE-3B15-7528856A2FA6}"/>
                </a:ext>
              </a:extLst>
            </p:cNvPr>
            <p:cNvSpPr/>
            <p:nvPr/>
          </p:nvSpPr>
          <p:spPr bwMode="auto">
            <a:xfrm>
              <a:off x="9135564" y="5413854"/>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2" name="Isosceles Triangle 351">
              <a:extLst>
                <a:ext uri="{FF2B5EF4-FFF2-40B4-BE49-F238E27FC236}">
                  <a16:creationId xmlns:a16="http://schemas.microsoft.com/office/drawing/2014/main" id="{690E44BD-2D6E-5E98-BE69-F52E048173EB}"/>
                </a:ext>
              </a:extLst>
            </p:cNvPr>
            <p:cNvSpPr/>
            <p:nvPr/>
          </p:nvSpPr>
          <p:spPr bwMode="auto">
            <a:xfrm>
              <a:off x="9332953" y="5413854"/>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3" name="Isosceles Triangle 352">
              <a:extLst>
                <a:ext uri="{FF2B5EF4-FFF2-40B4-BE49-F238E27FC236}">
                  <a16:creationId xmlns:a16="http://schemas.microsoft.com/office/drawing/2014/main" id="{6AAF90CD-8585-4142-BF50-2B09BD70BBF6}"/>
                </a:ext>
              </a:extLst>
            </p:cNvPr>
            <p:cNvSpPr/>
            <p:nvPr/>
          </p:nvSpPr>
          <p:spPr bwMode="auto">
            <a:xfrm>
              <a:off x="9628193" y="5413854"/>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4" name="Rectangle 353">
              <a:extLst>
                <a:ext uri="{FF2B5EF4-FFF2-40B4-BE49-F238E27FC236}">
                  <a16:creationId xmlns:a16="http://schemas.microsoft.com/office/drawing/2014/main" id="{9218CCEF-F8AA-2F8D-D044-A31C44CFA72C}"/>
                </a:ext>
              </a:extLst>
            </p:cNvPr>
            <p:cNvSpPr/>
            <p:nvPr/>
          </p:nvSpPr>
          <p:spPr bwMode="auto">
            <a:xfrm>
              <a:off x="6874869" y="5562319"/>
              <a:ext cx="62423" cy="6242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5" name="Isosceles Triangle 354">
              <a:extLst>
                <a:ext uri="{FF2B5EF4-FFF2-40B4-BE49-F238E27FC236}">
                  <a16:creationId xmlns:a16="http://schemas.microsoft.com/office/drawing/2014/main" id="{7C4C1D28-A19B-0C9E-3AB1-AF5690EB5212}"/>
                </a:ext>
              </a:extLst>
            </p:cNvPr>
            <p:cNvSpPr/>
            <p:nvPr/>
          </p:nvSpPr>
          <p:spPr bwMode="auto">
            <a:xfrm>
              <a:off x="6950790" y="5558944"/>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6" name="Isosceles Triangle 355">
              <a:extLst>
                <a:ext uri="{FF2B5EF4-FFF2-40B4-BE49-F238E27FC236}">
                  <a16:creationId xmlns:a16="http://schemas.microsoft.com/office/drawing/2014/main" id="{50B5EA0F-AF17-BE47-EFC0-6C2A47245269}"/>
                </a:ext>
              </a:extLst>
            </p:cNvPr>
            <p:cNvSpPr/>
            <p:nvPr/>
          </p:nvSpPr>
          <p:spPr bwMode="auto">
            <a:xfrm>
              <a:off x="7100941" y="5558944"/>
              <a:ext cx="65796" cy="7254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7" name="Isosceles Triangle 356">
              <a:extLst>
                <a:ext uri="{FF2B5EF4-FFF2-40B4-BE49-F238E27FC236}">
                  <a16:creationId xmlns:a16="http://schemas.microsoft.com/office/drawing/2014/main" id="{494F01E0-08A0-0363-483A-DBE8C6F0DE7A}"/>
                </a:ext>
              </a:extLst>
            </p:cNvPr>
            <p:cNvSpPr/>
            <p:nvPr/>
          </p:nvSpPr>
          <p:spPr bwMode="auto">
            <a:xfrm>
              <a:off x="7343881" y="5558944"/>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8" name="Isosceles Triangle 357">
              <a:extLst>
                <a:ext uri="{FF2B5EF4-FFF2-40B4-BE49-F238E27FC236}">
                  <a16:creationId xmlns:a16="http://schemas.microsoft.com/office/drawing/2014/main" id="{382C93EF-F14A-1457-6FC8-17E16F0BA5C9}"/>
                </a:ext>
              </a:extLst>
            </p:cNvPr>
            <p:cNvSpPr/>
            <p:nvPr/>
          </p:nvSpPr>
          <p:spPr bwMode="auto">
            <a:xfrm>
              <a:off x="7556454" y="5558944"/>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9" name="Isosceles Triangle 358">
              <a:extLst>
                <a:ext uri="{FF2B5EF4-FFF2-40B4-BE49-F238E27FC236}">
                  <a16:creationId xmlns:a16="http://schemas.microsoft.com/office/drawing/2014/main" id="{F8CD5A6F-11E2-9681-0CFA-26893101A05B}"/>
                </a:ext>
              </a:extLst>
            </p:cNvPr>
            <p:cNvSpPr/>
            <p:nvPr/>
          </p:nvSpPr>
          <p:spPr bwMode="auto">
            <a:xfrm>
              <a:off x="7787585" y="5558944"/>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0" name="Isosceles Triangle 359">
              <a:extLst>
                <a:ext uri="{FF2B5EF4-FFF2-40B4-BE49-F238E27FC236}">
                  <a16:creationId xmlns:a16="http://schemas.microsoft.com/office/drawing/2014/main" id="{C7904574-041A-E840-3D30-4D1E526B53FB}"/>
                </a:ext>
              </a:extLst>
            </p:cNvPr>
            <p:cNvSpPr/>
            <p:nvPr/>
          </p:nvSpPr>
          <p:spPr bwMode="auto">
            <a:xfrm>
              <a:off x="8170554" y="5558944"/>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1" name="Isosceles Triangle 360">
              <a:extLst>
                <a:ext uri="{FF2B5EF4-FFF2-40B4-BE49-F238E27FC236}">
                  <a16:creationId xmlns:a16="http://schemas.microsoft.com/office/drawing/2014/main" id="{4AD40D98-C52F-196E-80C3-2F363AAD0667}"/>
                </a:ext>
              </a:extLst>
            </p:cNvPr>
            <p:cNvSpPr/>
            <p:nvPr/>
          </p:nvSpPr>
          <p:spPr bwMode="auto">
            <a:xfrm>
              <a:off x="8386501" y="5558944"/>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2" name="Isosceles Triangle 361">
              <a:extLst>
                <a:ext uri="{FF2B5EF4-FFF2-40B4-BE49-F238E27FC236}">
                  <a16:creationId xmlns:a16="http://schemas.microsoft.com/office/drawing/2014/main" id="{91861ED8-F79E-80FA-9FDE-761CB7020895}"/>
                </a:ext>
              </a:extLst>
            </p:cNvPr>
            <p:cNvSpPr/>
            <p:nvPr/>
          </p:nvSpPr>
          <p:spPr bwMode="auto">
            <a:xfrm>
              <a:off x="8673306" y="5558944"/>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3" name="Isosceles Triangle 362">
              <a:extLst>
                <a:ext uri="{FF2B5EF4-FFF2-40B4-BE49-F238E27FC236}">
                  <a16:creationId xmlns:a16="http://schemas.microsoft.com/office/drawing/2014/main" id="{D2803DF4-B55E-F1FE-8330-A7CD65A713EF}"/>
                </a:ext>
              </a:extLst>
            </p:cNvPr>
            <p:cNvSpPr/>
            <p:nvPr/>
          </p:nvSpPr>
          <p:spPr bwMode="auto">
            <a:xfrm>
              <a:off x="8914559" y="5558944"/>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4" name="Isosceles Triangle 363">
              <a:extLst>
                <a:ext uri="{FF2B5EF4-FFF2-40B4-BE49-F238E27FC236}">
                  <a16:creationId xmlns:a16="http://schemas.microsoft.com/office/drawing/2014/main" id="{D4EEAC79-0ED0-1379-1906-8A34F277FA12}"/>
                </a:ext>
              </a:extLst>
            </p:cNvPr>
            <p:cNvSpPr/>
            <p:nvPr/>
          </p:nvSpPr>
          <p:spPr bwMode="auto">
            <a:xfrm>
              <a:off x="9154125" y="5558944"/>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5" name="Isosceles Triangle 364">
              <a:extLst>
                <a:ext uri="{FF2B5EF4-FFF2-40B4-BE49-F238E27FC236}">
                  <a16:creationId xmlns:a16="http://schemas.microsoft.com/office/drawing/2014/main" id="{8B0E2232-F2AD-D9B8-D22E-7C26BFA11B0D}"/>
                </a:ext>
              </a:extLst>
            </p:cNvPr>
            <p:cNvSpPr/>
            <p:nvPr/>
          </p:nvSpPr>
          <p:spPr bwMode="auto">
            <a:xfrm>
              <a:off x="9302588" y="5558944"/>
              <a:ext cx="65796" cy="72544"/>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6" name="TextBox 365">
              <a:extLst>
                <a:ext uri="{FF2B5EF4-FFF2-40B4-BE49-F238E27FC236}">
                  <a16:creationId xmlns:a16="http://schemas.microsoft.com/office/drawing/2014/main" id="{8E134F83-F18B-9BED-9243-F0009E5C8D8F}"/>
                </a:ext>
              </a:extLst>
            </p:cNvPr>
            <p:cNvSpPr txBox="1"/>
            <p:nvPr/>
          </p:nvSpPr>
          <p:spPr bwMode="auto">
            <a:xfrm>
              <a:off x="10049405" y="1703907"/>
              <a:ext cx="219456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CR</a:t>
              </a:r>
            </a:p>
            <a:p>
              <a:pPr algn="l">
                <a:lnSpc>
                  <a:spcPct val="100000"/>
                </a:lnSpc>
                <a:spcAft>
                  <a:spcPct val="0"/>
                </a:spcAft>
                <a:buClrTx/>
                <a:buFontTx/>
                <a:buNone/>
              </a:pPr>
              <a:r>
                <a:rPr lang="en-US" sz="1400" b="0" dirty="0">
                  <a:solidFill>
                    <a:schemeClr val="bg1"/>
                  </a:solidFill>
                  <a:latin typeface="Calibri" panose="020F0502020204030204" pitchFamily="34" charset="0"/>
                </a:rPr>
                <a:t>PR</a:t>
              </a:r>
            </a:p>
            <a:p>
              <a:pPr algn="l">
                <a:lnSpc>
                  <a:spcPct val="100000"/>
                </a:lnSpc>
                <a:spcAft>
                  <a:spcPct val="0"/>
                </a:spcAft>
                <a:buClrTx/>
                <a:buFontTx/>
                <a:buNone/>
              </a:pPr>
              <a:r>
                <a:rPr lang="en-US" sz="1400" b="0" dirty="0">
                  <a:solidFill>
                    <a:schemeClr val="bg1"/>
                  </a:solidFill>
                  <a:latin typeface="Calibri" panose="020F0502020204030204" pitchFamily="34" charset="0"/>
                </a:rPr>
                <a:t>SD</a:t>
              </a:r>
            </a:p>
            <a:p>
              <a:pPr algn="l">
                <a:lnSpc>
                  <a:spcPct val="100000"/>
                </a:lnSpc>
                <a:spcAft>
                  <a:spcPct val="0"/>
                </a:spcAft>
                <a:buClrTx/>
                <a:buFontTx/>
                <a:buNone/>
              </a:pPr>
              <a:r>
                <a:rPr lang="en-US" sz="1400" b="0" dirty="0">
                  <a:solidFill>
                    <a:schemeClr val="bg1"/>
                  </a:solidFill>
                  <a:latin typeface="Calibri" panose="020F0502020204030204" pitchFamily="34" charset="0"/>
                </a:rPr>
                <a:t>PD</a:t>
              </a:r>
            </a:p>
            <a:p>
              <a:pPr algn="l">
                <a:lnSpc>
                  <a:spcPct val="100000"/>
                </a:lnSpc>
                <a:spcAft>
                  <a:spcPct val="0"/>
                </a:spcAft>
                <a:buClrTx/>
                <a:buFontTx/>
                <a:buNone/>
              </a:pPr>
              <a:r>
                <a:rPr lang="en-US" sz="1400" b="0" dirty="0">
                  <a:solidFill>
                    <a:schemeClr val="bg1"/>
                  </a:solidFill>
                  <a:latin typeface="Calibri" panose="020F0502020204030204" pitchFamily="34" charset="0"/>
                </a:rPr>
                <a:t>NE</a:t>
              </a:r>
            </a:p>
            <a:p>
              <a:pPr algn="l">
                <a:lnSpc>
                  <a:spcPct val="100000"/>
                </a:lnSpc>
                <a:spcAft>
                  <a:spcPct val="0"/>
                </a:spcAft>
                <a:buClrTx/>
                <a:buFontTx/>
                <a:buNone/>
              </a:pPr>
              <a:r>
                <a:rPr lang="en-US" sz="1400" b="0" dirty="0">
                  <a:solidFill>
                    <a:schemeClr val="bg1"/>
                  </a:solidFill>
                  <a:latin typeface="Calibri" panose="020F0502020204030204" pitchFamily="34" charset="0"/>
                </a:rPr>
                <a:t>Ongoing study</a:t>
              </a:r>
            </a:p>
          </p:txBody>
        </p:sp>
      </p:grpSp>
    </p:spTree>
    <p:extLst>
      <p:ext uri="{BB962C8B-B14F-4D97-AF65-F5344CB8AC3E}">
        <p14:creationId xmlns:p14="http://schemas.microsoft.com/office/powerpoint/2010/main" val="1340859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A2661-B056-DDFA-2BD9-D2F1620E1EFB}"/>
              </a:ext>
            </a:extLst>
          </p:cNvPr>
          <p:cNvSpPr>
            <a:spLocks noGrp="1"/>
          </p:cNvSpPr>
          <p:nvPr>
            <p:ph type="title"/>
          </p:nvPr>
        </p:nvSpPr>
        <p:spPr/>
        <p:txBody>
          <a:bodyPr/>
          <a:lstStyle/>
          <a:p>
            <a:r>
              <a:rPr lang="en-US" dirty="0"/>
              <a:t>Survival With Cemiplimab in laBCC</a:t>
            </a:r>
          </a:p>
        </p:txBody>
      </p:sp>
      <p:sp>
        <p:nvSpPr>
          <p:cNvPr id="3" name="Content Placeholder 2">
            <a:extLst>
              <a:ext uri="{FF2B5EF4-FFF2-40B4-BE49-F238E27FC236}">
                <a16:creationId xmlns:a16="http://schemas.microsoft.com/office/drawing/2014/main" id="{BE17E280-F2D1-7046-0C7D-ECA3C64DB1B4}"/>
              </a:ext>
            </a:extLst>
          </p:cNvPr>
          <p:cNvSpPr>
            <a:spLocks noGrp="1"/>
          </p:cNvSpPr>
          <p:nvPr>
            <p:ph idx="1"/>
          </p:nvPr>
        </p:nvSpPr>
        <p:spPr>
          <a:xfrm>
            <a:off x="615542" y="4968148"/>
            <a:ext cx="11438240" cy="1417592"/>
          </a:xfrm>
        </p:spPr>
        <p:txBody>
          <a:bodyPr/>
          <a:lstStyle/>
          <a:p>
            <a:pPr>
              <a:spcBef>
                <a:spcPts val="0"/>
              </a:spcBef>
            </a:pPr>
            <a:r>
              <a:rPr lang="en-US" sz="1800" dirty="0"/>
              <a:t>Median DoR: NR</a:t>
            </a:r>
          </a:p>
          <a:p>
            <a:pPr lvl="1">
              <a:spcBef>
                <a:spcPts val="0"/>
              </a:spcBef>
            </a:pPr>
            <a:r>
              <a:rPr lang="en-US" sz="1600" dirty="0"/>
              <a:t>Estimated probability of DoR at 12 mo: 83.8% (95% CI: 62.2%-93.6%); estimated probability of DoR at 24 mo: </a:t>
            </a:r>
            <a:r>
              <a:rPr lang="it-IT" sz="1600" dirty="0"/>
              <a:t>56.6% </a:t>
            </a:r>
            <a:br>
              <a:rPr lang="it-IT" sz="1600" dirty="0"/>
            </a:br>
            <a:r>
              <a:rPr lang="it-IT" sz="1600" dirty="0"/>
              <a:t>(95% CI: 29.6%-76.6%)</a:t>
            </a:r>
          </a:p>
          <a:p>
            <a:pPr>
              <a:spcBef>
                <a:spcPts val="0"/>
              </a:spcBef>
            </a:pPr>
            <a:r>
              <a:rPr lang="it-IT" sz="1800" dirty="0">
                <a:solidFill>
                  <a:schemeClr val="accent3"/>
                </a:solidFill>
              </a:rPr>
              <a:t>Cemiplimab is approved by the FDA for the treatment of patients with laBCC previously treated with an HHI or </a:t>
            </a:r>
            <a:br>
              <a:rPr lang="it-IT" sz="1800" dirty="0">
                <a:solidFill>
                  <a:schemeClr val="accent3"/>
                </a:solidFill>
              </a:rPr>
            </a:br>
            <a:r>
              <a:rPr lang="it-IT" sz="1800" dirty="0">
                <a:solidFill>
                  <a:schemeClr val="accent3"/>
                </a:solidFill>
              </a:rPr>
              <a:t>for whom HHI treatment is not appropriate</a:t>
            </a:r>
            <a:endParaRPr lang="en-US" sz="1800" dirty="0">
              <a:solidFill>
                <a:schemeClr val="accent3"/>
              </a:solidFill>
            </a:endParaRPr>
          </a:p>
        </p:txBody>
      </p:sp>
      <p:sp>
        <p:nvSpPr>
          <p:cNvPr id="4" name="Text Box 11">
            <a:extLst>
              <a:ext uri="{FF2B5EF4-FFF2-40B4-BE49-F238E27FC236}">
                <a16:creationId xmlns:a16="http://schemas.microsoft.com/office/drawing/2014/main" id="{29108020-0FC4-A160-F951-5605F6497B7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Stratigos. EADO 2022. Abstr 29. Cemiplimab PI.</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4">
            <a:extLst>
              <a:ext uri="{FF2B5EF4-FFF2-40B4-BE49-F238E27FC236}">
                <a16:creationId xmlns:a16="http://schemas.microsoft.com/office/drawing/2014/main" id="{91F0D78C-0461-4F52-F78E-237182E0F273}"/>
              </a:ext>
            </a:extLst>
          </p:cNvPr>
          <p:cNvGrpSpPr/>
          <p:nvPr/>
        </p:nvGrpSpPr>
        <p:grpSpPr>
          <a:xfrm>
            <a:off x="460254" y="1498883"/>
            <a:ext cx="11315299" cy="3396292"/>
            <a:chOff x="460254" y="1498883"/>
            <a:chExt cx="11315299" cy="3396292"/>
          </a:xfrm>
        </p:grpSpPr>
        <p:sp>
          <p:nvSpPr>
            <p:cNvPr id="6" name="TextBox 5">
              <a:extLst>
                <a:ext uri="{FF2B5EF4-FFF2-40B4-BE49-F238E27FC236}">
                  <a16:creationId xmlns:a16="http://schemas.microsoft.com/office/drawing/2014/main" id="{288A11BC-BCD3-6CD9-091F-72CF8B873DB1}"/>
                </a:ext>
              </a:extLst>
            </p:cNvPr>
            <p:cNvSpPr txBox="1"/>
            <p:nvPr/>
          </p:nvSpPr>
          <p:spPr bwMode="auto">
            <a:xfrm>
              <a:off x="6827280" y="3531768"/>
              <a:ext cx="39188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 NR</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Estimated 24-mo OS: 80.3% (95% CI: 69.0%-87.9%)</a:t>
              </a:r>
            </a:p>
          </p:txBody>
        </p:sp>
        <p:sp>
          <p:nvSpPr>
            <p:cNvPr id="7" name="TextBox 6">
              <a:extLst>
                <a:ext uri="{FF2B5EF4-FFF2-40B4-BE49-F238E27FC236}">
                  <a16:creationId xmlns:a16="http://schemas.microsoft.com/office/drawing/2014/main" id="{45DBC140-1286-C61F-6911-B13783F17264}"/>
                </a:ext>
              </a:extLst>
            </p:cNvPr>
            <p:cNvSpPr txBox="1"/>
            <p:nvPr/>
          </p:nvSpPr>
          <p:spPr bwMode="auto">
            <a:xfrm>
              <a:off x="2947769" y="1524875"/>
              <a:ext cx="5198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a:t>
              </a:r>
            </a:p>
          </p:txBody>
        </p:sp>
        <p:sp>
          <p:nvSpPr>
            <p:cNvPr id="8" name="TextBox 7">
              <a:extLst>
                <a:ext uri="{FF2B5EF4-FFF2-40B4-BE49-F238E27FC236}">
                  <a16:creationId xmlns:a16="http://schemas.microsoft.com/office/drawing/2014/main" id="{1A21D88E-1C90-6E16-CBD3-2556BFBC6FFD}"/>
                </a:ext>
              </a:extLst>
            </p:cNvPr>
            <p:cNvSpPr txBox="1"/>
            <p:nvPr/>
          </p:nvSpPr>
          <p:spPr bwMode="auto">
            <a:xfrm>
              <a:off x="8763932" y="1518662"/>
              <a:ext cx="4491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a:t>
              </a:r>
            </a:p>
          </p:txBody>
        </p:sp>
        <p:sp>
          <p:nvSpPr>
            <p:cNvPr id="12" name="TextBox 11">
              <a:extLst>
                <a:ext uri="{FF2B5EF4-FFF2-40B4-BE49-F238E27FC236}">
                  <a16:creationId xmlns:a16="http://schemas.microsoft.com/office/drawing/2014/main" id="{96B1F17B-0B95-B63D-35FD-527E20DB48D8}"/>
                </a:ext>
              </a:extLst>
            </p:cNvPr>
            <p:cNvSpPr txBox="1"/>
            <p:nvPr/>
          </p:nvSpPr>
          <p:spPr bwMode="auto">
            <a:xfrm>
              <a:off x="1415060" y="3334768"/>
              <a:ext cx="401374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mPFS: 16.5 mo (95% CI: 8.6-21.4)</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Estimated 12-mo PFS: </a:t>
              </a:r>
              <a:r>
                <a:rPr kumimoji="0" lang="it-IT"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56.7% (95% CI: 44.5%-67.1%)</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Estimated 24-mo PFS: 31.7% (95% CI: 20.4%-43.5%)</a:t>
              </a:r>
            </a:p>
          </p:txBody>
        </p:sp>
        <p:sp>
          <p:nvSpPr>
            <p:cNvPr id="14" name="TextBox 13">
              <a:extLst>
                <a:ext uri="{FF2B5EF4-FFF2-40B4-BE49-F238E27FC236}">
                  <a16:creationId xmlns:a16="http://schemas.microsoft.com/office/drawing/2014/main" id="{AD8E50B2-419F-BB33-DC15-1316DEE25196}"/>
                </a:ext>
              </a:extLst>
            </p:cNvPr>
            <p:cNvSpPr txBox="1"/>
            <p:nvPr/>
          </p:nvSpPr>
          <p:spPr bwMode="auto">
            <a:xfrm rot="16200000">
              <a:off x="-106920" y="2522936"/>
              <a:ext cx="19337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Probability of PFS</a:t>
              </a:r>
            </a:p>
          </p:txBody>
        </p:sp>
        <p:sp>
          <p:nvSpPr>
            <p:cNvPr id="16" name="TextBox 15">
              <a:extLst>
                <a:ext uri="{FF2B5EF4-FFF2-40B4-BE49-F238E27FC236}">
                  <a16:creationId xmlns:a16="http://schemas.microsoft.com/office/drawing/2014/main" id="{307178A5-C46C-A5E1-08D2-73CF7892065B}"/>
                </a:ext>
              </a:extLst>
            </p:cNvPr>
            <p:cNvSpPr txBox="1"/>
            <p:nvPr/>
          </p:nvSpPr>
          <p:spPr bwMode="auto">
            <a:xfrm rot="16200000">
              <a:off x="5240970" y="2522936"/>
              <a:ext cx="19337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Probability of OS</a:t>
              </a:r>
            </a:p>
          </p:txBody>
        </p:sp>
        <p:sp>
          <p:nvSpPr>
            <p:cNvPr id="22" name="TextBox 21">
              <a:extLst>
                <a:ext uri="{FF2B5EF4-FFF2-40B4-BE49-F238E27FC236}">
                  <a16:creationId xmlns:a16="http://schemas.microsoft.com/office/drawing/2014/main" id="{4764DC18-DCF7-C200-AAFA-64625A54E703}"/>
                </a:ext>
              </a:extLst>
            </p:cNvPr>
            <p:cNvSpPr txBox="1"/>
            <p:nvPr/>
          </p:nvSpPr>
          <p:spPr bwMode="auto">
            <a:xfrm>
              <a:off x="3160501" y="4264139"/>
              <a:ext cx="933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sp>
          <p:nvSpPr>
            <p:cNvPr id="23" name="TextBox 22">
              <a:extLst>
                <a:ext uri="{FF2B5EF4-FFF2-40B4-BE49-F238E27FC236}">
                  <a16:creationId xmlns:a16="http://schemas.microsoft.com/office/drawing/2014/main" id="{7BC3BC7C-D5B3-74F4-026B-A36F1300BD5F}"/>
                </a:ext>
              </a:extLst>
            </p:cNvPr>
            <p:cNvSpPr txBox="1"/>
            <p:nvPr/>
          </p:nvSpPr>
          <p:spPr bwMode="auto">
            <a:xfrm>
              <a:off x="9056316" y="4264139"/>
              <a:ext cx="933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grpSp>
          <p:nvGrpSpPr>
            <p:cNvPr id="24" name="Group 23">
              <a:extLst>
                <a:ext uri="{FF2B5EF4-FFF2-40B4-BE49-F238E27FC236}">
                  <a16:creationId xmlns:a16="http://schemas.microsoft.com/office/drawing/2014/main" id="{F8C3022A-2338-D582-2729-E7062F38819D}"/>
                </a:ext>
              </a:extLst>
            </p:cNvPr>
            <p:cNvGrpSpPr/>
            <p:nvPr/>
          </p:nvGrpSpPr>
          <p:grpSpPr>
            <a:xfrm>
              <a:off x="1362436" y="4054722"/>
              <a:ext cx="4565890" cy="63134"/>
              <a:chOff x="1362436" y="4054721"/>
              <a:chExt cx="4565890" cy="187361"/>
            </a:xfrm>
          </p:grpSpPr>
          <p:cxnSp>
            <p:nvCxnSpPr>
              <p:cNvPr id="220" name="Straight Connector 219">
                <a:extLst>
                  <a:ext uri="{FF2B5EF4-FFF2-40B4-BE49-F238E27FC236}">
                    <a16:creationId xmlns:a16="http://schemas.microsoft.com/office/drawing/2014/main" id="{C1B0C5A6-E080-8473-3901-BF9A42B5C7C0}"/>
                  </a:ext>
                </a:extLst>
              </p:cNvPr>
              <p:cNvCxnSpPr>
                <a:cxnSpLocks/>
              </p:cNvCxnSpPr>
              <p:nvPr/>
            </p:nvCxnSpPr>
            <p:spPr bwMode="auto">
              <a:xfrm>
                <a:off x="1362436" y="4054721"/>
                <a:ext cx="0" cy="187361"/>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0397B5D7-3511-F769-4047-67D183BF21FF}"/>
                  </a:ext>
                </a:extLst>
              </p:cNvPr>
              <p:cNvCxnSpPr>
                <a:cxnSpLocks/>
              </p:cNvCxnSpPr>
              <p:nvPr/>
            </p:nvCxnSpPr>
            <p:spPr bwMode="auto">
              <a:xfrm>
                <a:off x="1569976" y="4054721"/>
                <a:ext cx="0" cy="187361"/>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EA0123B3-A321-80BB-7FF1-AC24C07F630F}"/>
                  </a:ext>
                </a:extLst>
              </p:cNvPr>
              <p:cNvCxnSpPr>
                <a:cxnSpLocks/>
              </p:cNvCxnSpPr>
              <p:nvPr/>
            </p:nvCxnSpPr>
            <p:spPr bwMode="auto">
              <a:xfrm>
                <a:off x="1777516" y="4054721"/>
                <a:ext cx="0" cy="187361"/>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9727A17C-0990-05A2-2ABB-BD2DC2DF0B25}"/>
                  </a:ext>
                </a:extLst>
              </p:cNvPr>
              <p:cNvCxnSpPr>
                <a:cxnSpLocks/>
              </p:cNvCxnSpPr>
              <p:nvPr/>
            </p:nvCxnSpPr>
            <p:spPr bwMode="auto">
              <a:xfrm>
                <a:off x="1985056" y="4054721"/>
                <a:ext cx="0" cy="187361"/>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F56EF56B-ED51-11A7-0BED-390CC6AEFCBA}"/>
                  </a:ext>
                </a:extLst>
              </p:cNvPr>
              <p:cNvCxnSpPr>
                <a:cxnSpLocks/>
              </p:cNvCxnSpPr>
              <p:nvPr/>
            </p:nvCxnSpPr>
            <p:spPr bwMode="auto">
              <a:xfrm>
                <a:off x="2192596" y="4054721"/>
                <a:ext cx="0" cy="187361"/>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FB004862-55DB-260D-19A3-110EE690C8E1}"/>
                  </a:ext>
                </a:extLst>
              </p:cNvPr>
              <p:cNvCxnSpPr>
                <a:cxnSpLocks/>
              </p:cNvCxnSpPr>
              <p:nvPr/>
            </p:nvCxnSpPr>
            <p:spPr bwMode="auto">
              <a:xfrm>
                <a:off x="2400136" y="4054721"/>
                <a:ext cx="0" cy="187361"/>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C54D8DB8-F734-0261-6881-059927192C14}"/>
                  </a:ext>
                </a:extLst>
              </p:cNvPr>
              <p:cNvCxnSpPr>
                <a:cxnSpLocks/>
              </p:cNvCxnSpPr>
              <p:nvPr/>
            </p:nvCxnSpPr>
            <p:spPr bwMode="auto">
              <a:xfrm>
                <a:off x="2607676" y="4054721"/>
                <a:ext cx="0" cy="187361"/>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CCA4E2E4-55F0-2CE6-4925-F12F954E76A7}"/>
                  </a:ext>
                </a:extLst>
              </p:cNvPr>
              <p:cNvCxnSpPr>
                <a:cxnSpLocks/>
              </p:cNvCxnSpPr>
              <p:nvPr/>
            </p:nvCxnSpPr>
            <p:spPr bwMode="auto">
              <a:xfrm>
                <a:off x="2815216" y="4054721"/>
                <a:ext cx="0" cy="187361"/>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40008ECB-1F72-C591-1FDD-762F51215B26}"/>
                  </a:ext>
                </a:extLst>
              </p:cNvPr>
              <p:cNvCxnSpPr>
                <a:cxnSpLocks/>
              </p:cNvCxnSpPr>
              <p:nvPr/>
            </p:nvCxnSpPr>
            <p:spPr bwMode="auto">
              <a:xfrm>
                <a:off x="3022756" y="4054721"/>
                <a:ext cx="0" cy="187361"/>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7265688C-4D4A-72E8-1215-BFB750D59953}"/>
                  </a:ext>
                </a:extLst>
              </p:cNvPr>
              <p:cNvCxnSpPr>
                <a:cxnSpLocks/>
              </p:cNvCxnSpPr>
              <p:nvPr/>
            </p:nvCxnSpPr>
            <p:spPr bwMode="auto">
              <a:xfrm>
                <a:off x="3230296" y="4054721"/>
                <a:ext cx="0" cy="187361"/>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0AA2BEBF-8762-F8D7-DD80-D53AD5F420FA}"/>
                  </a:ext>
                </a:extLst>
              </p:cNvPr>
              <p:cNvCxnSpPr>
                <a:cxnSpLocks/>
              </p:cNvCxnSpPr>
              <p:nvPr/>
            </p:nvCxnSpPr>
            <p:spPr bwMode="auto">
              <a:xfrm>
                <a:off x="3437836" y="4054721"/>
                <a:ext cx="0" cy="187361"/>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16AD069B-3486-FB7D-09EB-518E2AA8534B}"/>
                  </a:ext>
                </a:extLst>
              </p:cNvPr>
              <p:cNvCxnSpPr>
                <a:cxnSpLocks/>
              </p:cNvCxnSpPr>
              <p:nvPr/>
            </p:nvCxnSpPr>
            <p:spPr bwMode="auto">
              <a:xfrm>
                <a:off x="3645376" y="4054721"/>
                <a:ext cx="0" cy="187361"/>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B3AC3B93-CF33-2445-E3CB-86C390EC2145}"/>
                  </a:ext>
                </a:extLst>
              </p:cNvPr>
              <p:cNvCxnSpPr>
                <a:cxnSpLocks/>
              </p:cNvCxnSpPr>
              <p:nvPr/>
            </p:nvCxnSpPr>
            <p:spPr bwMode="auto">
              <a:xfrm>
                <a:off x="3852916" y="4054721"/>
                <a:ext cx="0" cy="187361"/>
              </a:xfrm>
              <a:prstGeom prst="line">
                <a:avLst/>
              </a:prstGeom>
              <a:noFill/>
              <a:ln w="2857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4EFFC1BC-0D11-0E03-F517-3F3DBA32E469}"/>
                  </a:ext>
                </a:extLst>
              </p:cNvPr>
              <p:cNvCxnSpPr>
                <a:cxnSpLocks/>
              </p:cNvCxnSpPr>
              <p:nvPr/>
            </p:nvCxnSpPr>
            <p:spPr bwMode="auto">
              <a:xfrm>
                <a:off x="4060456" y="4054721"/>
                <a:ext cx="0" cy="187361"/>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D0DEFD5A-737C-FAC5-CA91-946400266729}"/>
                  </a:ext>
                </a:extLst>
              </p:cNvPr>
              <p:cNvCxnSpPr>
                <a:cxnSpLocks/>
              </p:cNvCxnSpPr>
              <p:nvPr/>
            </p:nvCxnSpPr>
            <p:spPr bwMode="auto">
              <a:xfrm>
                <a:off x="4267996" y="4054721"/>
                <a:ext cx="0" cy="187361"/>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4D6B3D72-CC6F-FF62-6A64-4A9ECA8D5DC9}"/>
                  </a:ext>
                </a:extLst>
              </p:cNvPr>
              <p:cNvCxnSpPr>
                <a:cxnSpLocks/>
              </p:cNvCxnSpPr>
              <p:nvPr/>
            </p:nvCxnSpPr>
            <p:spPr bwMode="auto">
              <a:xfrm>
                <a:off x="4475536" y="4054721"/>
                <a:ext cx="0" cy="187361"/>
              </a:xfrm>
              <a:prstGeom prst="line">
                <a:avLst/>
              </a:prstGeom>
              <a:noFill/>
              <a:ln w="28575"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3E494F01-70F6-C330-A646-8E38B6C03BDB}"/>
                  </a:ext>
                </a:extLst>
              </p:cNvPr>
              <p:cNvCxnSpPr>
                <a:cxnSpLocks/>
              </p:cNvCxnSpPr>
              <p:nvPr/>
            </p:nvCxnSpPr>
            <p:spPr bwMode="auto">
              <a:xfrm>
                <a:off x="4683076" y="4054721"/>
                <a:ext cx="0" cy="187361"/>
              </a:xfrm>
              <a:prstGeom prst="line">
                <a:avLst/>
              </a:prstGeom>
              <a:noFill/>
              <a:ln w="28575"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31A44343-26DE-61BB-176D-837BF0342779}"/>
                  </a:ext>
                </a:extLst>
              </p:cNvPr>
              <p:cNvCxnSpPr>
                <a:cxnSpLocks/>
              </p:cNvCxnSpPr>
              <p:nvPr/>
            </p:nvCxnSpPr>
            <p:spPr bwMode="auto">
              <a:xfrm>
                <a:off x="4890616" y="4054721"/>
                <a:ext cx="0" cy="187361"/>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26ECA34B-38D0-0EE8-3C24-196989079E1A}"/>
                  </a:ext>
                </a:extLst>
              </p:cNvPr>
              <p:cNvCxnSpPr>
                <a:cxnSpLocks/>
              </p:cNvCxnSpPr>
              <p:nvPr/>
            </p:nvCxnSpPr>
            <p:spPr bwMode="auto">
              <a:xfrm>
                <a:off x="5098156" y="4054721"/>
                <a:ext cx="0" cy="187361"/>
              </a:xfrm>
              <a:prstGeom prst="line">
                <a:avLst/>
              </a:prstGeom>
              <a:noFill/>
              <a:ln w="28575"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04736C5C-E4A1-1506-9594-C7E876EB9BC9}"/>
                  </a:ext>
                </a:extLst>
              </p:cNvPr>
              <p:cNvCxnSpPr>
                <a:cxnSpLocks/>
              </p:cNvCxnSpPr>
              <p:nvPr/>
            </p:nvCxnSpPr>
            <p:spPr bwMode="auto">
              <a:xfrm>
                <a:off x="5305696" y="4054721"/>
                <a:ext cx="0" cy="187361"/>
              </a:xfrm>
              <a:prstGeom prst="line">
                <a:avLst/>
              </a:prstGeom>
              <a:noFill/>
              <a:ln w="28575" cap="flat" cmpd="sng" algn="ctr">
                <a:solidFill>
                  <a:schemeClr val="bg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2118E051-C660-3B12-9207-2DD0D19F6904}"/>
                  </a:ext>
                </a:extLst>
              </p:cNvPr>
              <p:cNvCxnSpPr>
                <a:cxnSpLocks/>
              </p:cNvCxnSpPr>
              <p:nvPr/>
            </p:nvCxnSpPr>
            <p:spPr bwMode="auto">
              <a:xfrm>
                <a:off x="5513236" y="4054721"/>
                <a:ext cx="0" cy="187361"/>
              </a:xfrm>
              <a:prstGeom prst="line">
                <a:avLst/>
              </a:prstGeom>
              <a:noFill/>
              <a:ln w="28575"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CC11AD98-12A3-3AAA-B380-ACC4E757B0C6}"/>
                  </a:ext>
                </a:extLst>
              </p:cNvPr>
              <p:cNvCxnSpPr>
                <a:cxnSpLocks/>
              </p:cNvCxnSpPr>
              <p:nvPr/>
            </p:nvCxnSpPr>
            <p:spPr bwMode="auto">
              <a:xfrm>
                <a:off x="5720776" y="4054721"/>
                <a:ext cx="0" cy="187361"/>
              </a:xfrm>
              <a:prstGeom prst="line">
                <a:avLst/>
              </a:prstGeom>
              <a:noFill/>
              <a:ln w="28575" cap="flat" cmpd="sng" algn="ctr">
                <a:solidFill>
                  <a:schemeClr val="bg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54BA828A-60EC-5A37-8ACD-A0CF50879802}"/>
                  </a:ext>
                </a:extLst>
              </p:cNvPr>
              <p:cNvCxnSpPr>
                <a:cxnSpLocks/>
              </p:cNvCxnSpPr>
              <p:nvPr/>
            </p:nvCxnSpPr>
            <p:spPr bwMode="auto">
              <a:xfrm>
                <a:off x="5928326" y="4054721"/>
                <a:ext cx="0" cy="187361"/>
              </a:xfrm>
              <a:prstGeom prst="line">
                <a:avLst/>
              </a:prstGeom>
              <a:noFill/>
              <a:ln w="28575" cap="flat" cmpd="sng" algn="ctr">
                <a:solidFill>
                  <a:schemeClr val="bg1"/>
                </a:solidFill>
                <a:prstDash val="solid"/>
                <a:round/>
                <a:headEnd type="none" w="med" len="med"/>
                <a:tailEnd type="none" w="med" len="med"/>
              </a:ln>
              <a:effectLst/>
            </p:spPr>
          </p:cxnSp>
        </p:grpSp>
        <p:grpSp>
          <p:nvGrpSpPr>
            <p:cNvPr id="25" name="Group 24">
              <a:extLst>
                <a:ext uri="{FF2B5EF4-FFF2-40B4-BE49-F238E27FC236}">
                  <a16:creationId xmlns:a16="http://schemas.microsoft.com/office/drawing/2014/main" id="{A51B196E-E3C9-ED1F-9ED2-BB6968D8AEBF}"/>
                </a:ext>
              </a:extLst>
            </p:cNvPr>
            <p:cNvGrpSpPr/>
            <p:nvPr/>
          </p:nvGrpSpPr>
          <p:grpSpPr>
            <a:xfrm>
              <a:off x="1289121" y="1674025"/>
              <a:ext cx="67205" cy="2380698"/>
              <a:chOff x="1179149" y="1674025"/>
              <a:chExt cx="177177" cy="2380698"/>
            </a:xfrm>
          </p:grpSpPr>
          <p:cxnSp>
            <p:nvCxnSpPr>
              <p:cNvPr id="214" name="Straight Connector 213">
                <a:extLst>
                  <a:ext uri="{FF2B5EF4-FFF2-40B4-BE49-F238E27FC236}">
                    <a16:creationId xmlns:a16="http://schemas.microsoft.com/office/drawing/2014/main" id="{76DA5993-1568-FC1D-7983-68E3E0B1DFBC}"/>
                  </a:ext>
                </a:extLst>
              </p:cNvPr>
              <p:cNvCxnSpPr/>
              <p:nvPr/>
            </p:nvCxnSpPr>
            <p:spPr bwMode="auto">
              <a:xfrm>
                <a:off x="1179149" y="4054723"/>
                <a:ext cx="177177" cy="0"/>
              </a:xfrm>
              <a:prstGeom prst="line">
                <a:avLst/>
              </a:prstGeom>
              <a:noFill/>
              <a:ln w="28575"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A4098517-2566-81CF-EEEF-1CE404FB15AB}"/>
                  </a:ext>
                </a:extLst>
              </p:cNvPr>
              <p:cNvCxnSpPr/>
              <p:nvPr/>
            </p:nvCxnSpPr>
            <p:spPr bwMode="auto">
              <a:xfrm>
                <a:off x="1179149" y="3578585"/>
                <a:ext cx="177177" cy="0"/>
              </a:xfrm>
              <a:prstGeom prst="line">
                <a:avLst/>
              </a:prstGeom>
              <a:noFill/>
              <a:ln w="28575" cap="flat" cmpd="sng" algn="ctr">
                <a:solidFill>
                  <a:schemeClr val="bg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C3F94C19-1B7E-57E5-82A9-79FAA264BE6C}"/>
                  </a:ext>
                </a:extLst>
              </p:cNvPr>
              <p:cNvCxnSpPr/>
              <p:nvPr/>
            </p:nvCxnSpPr>
            <p:spPr bwMode="auto">
              <a:xfrm>
                <a:off x="1179149" y="3102445"/>
                <a:ext cx="177177" cy="0"/>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18CD715D-EBCB-BBE3-4B73-C83179CC4FA2}"/>
                  </a:ext>
                </a:extLst>
              </p:cNvPr>
              <p:cNvCxnSpPr/>
              <p:nvPr/>
            </p:nvCxnSpPr>
            <p:spPr bwMode="auto">
              <a:xfrm>
                <a:off x="1179149" y="2626305"/>
                <a:ext cx="177177" cy="0"/>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9D839C53-F3BB-481E-DBF5-EF4912355F47}"/>
                  </a:ext>
                </a:extLst>
              </p:cNvPr>
              <p:cNvCxnSpPr/>
              <p:nvPr/>
            </p:nvCxnSpPr>
            <p:spPr bwMode="auto">
              <a:xfrm>
                <a:off x="1179149" y="2150165"/>
                <a:ext cx="177177" cy="0"/>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1A637CCC-5D5D-66EC-B723-87CB770525F7}"/>
                  </a:ext>
                </a:extLst>
              </p:cNvPr>
              <p:cNvCxnSpPr/>
              <p:nvPr/>
            </p:nvCxnSpPr>
            <p:spPr bwMode="auto">
              <a:xfrm>
                <a:off x="1179149" y="1674025"/>
                <a:ext cx="177177" cy="0"/>
              </a:xfrm>
              <a:prstGeom prst="line">
                <a:avLst/>
              </a:prstGeom>
              <a:noFill/>
              <a:ln w="28575" cap="flat" cmpd="sng" algn="ctr">
                <a:solidFill>
                  <a:schemeClr val="bg1"/>
                </a:solidFill>
                <a:prstDash val="solid"/>
                <a:round/>
                <a:headEnd type="none" w="med" len="med"/>
                <a:tailEnd type="none" w="med" len="med"/>
              </a:ln>
              <a:effectLst/>
            </p:spPr>
          </p:cxnSp>
        </p:grpSp>
        <p:sp>
          <p:nvSpPr>
            <p:cNvPr id="26" name="TextBox 25">
              <a:extLst>
                <a:ext uri="{FF2B5EF4-FFF2-40B4-BE49-F238E27FC236}">
                  <a16:creationId xmlns:a16="http://schemas.microsoft.com/office/drawing/2014/main" id="{9C42AAF0-B2B0-7696-8787-8C030A246DBE}"/>
                </a:ext>
              </a:extLst>
            </p:cNvPr>
            <p:cNvSpPr txBox="1"/>
            <p:nvPr/>
          </p:nvSpPr>
          <p:spPr bwMode="auto">
            <a:xfrm>
              <a:off x="5747076"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44</a:t>
              </a:r>
            </a:p>
          </p:txBody>
        </p:sp>
        <p:sp>
          <p:nvSpPr>
            <p:cNvPr id="27" name="TextBox 26">
              <a:extLst>
                <a:ext uri="{FF2B5EF4-FFF2-40B4-BE49-F238E27FC236}">
                  <a16:creationId xmlns:a16="http://schemas.microsoft.com/office/drawing/2014/main" id="{6E8B22DA-A9A3-0930-67FD-172A753BED09}"/>
                </a:ext>
              </a:extLst>
            </p:cNvPr>
            <p:cNvSpPr txBox="1"/>
            <p:nvPr/>
          </p:nvSpPr>
          <p:spPr bwMode="auto">
            <a:xfrm>
              <a:off x="5539350"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28" name="TextBox 27">
              <a:extLst>
                <a:ext uri="{FF2B5EF4-FFF2-40B4-BE49-F238E27FC236}">
                  <a16:creationId xmlns:a16="http://schemas.microsoft.com/office/drawing/2014/main" id="{F90B2886-8FAF-1ADA-1EE1-A33B671CD13D}"/>
                </a:ext>
              </a:extLst>
            </p:cNvPr>
            <p:cNvSpPr txBox="1"/>
            <p:nvPr/>
          </p:nvSpPr>
          <p:spPr bwMode="auto">
            <a:xfrm>
              <a:off x="5327551"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9" name="TextBox 28">
              <a:extLst>
                <a:ext uri="{FF2B5EF4-FFF2-40B4-BE49-F238E27FC236}">
                  <a16:creationId xmlns:a16="http://schemas.microsoft.com/office/drawing/2014/main" id="{468ED46A-05A3-5E6A-6178-0E6C0DC0780F}"/>
                </a:ext>
              </a:extLst>
            </p:cNvPr>
            <p:cNvSpPr txBox="1"/>
            <p:nvPr/>
          </p:nvSpPr>
          <p:spPr bwMode="auto">
            <a:xfrm>
              <a:off x="5123898"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30" name="TextBox 29">
              <a:extLst>
                <a:ext uri="{FF2B5EF4-FFF2-40B4-BE49-F238E27FC236}">
                  <a16:creationId xmlns:a16="http://schemas.microsoft.com/office/drawing/2014/main" id="{819E6AD7-BD3D-8194-CB01-55C62630A3F8}"/>
                </a:ext>
              </a:extLst>
            </p:cNvPr>
            <p:cNvSpPr txBox="1"/>
            <p:nvPr/>
          </p:nvSpPr>
          <p:spPr bwMode="auto">
            <a:xfrm>
              <a:off x="4918209"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31" name="TextBox 30">
              <a:extLst>
                <a:ext uri="{FF2B5EF4-FFF2-40B4-BE49-F238E27FC236}">
                  <a16:creationId xmlns:a16="http://schemas.microsoft.com/office/drawing/2014/main" id="{8855F4C7-A425-EE35-049A-9FBE3523F17B}"/>
                </a:ext>
              </a:extLst>
            </p:cNvPr>
            <p:cNvSpPr txBox="1"/>
            <p:nvPr/>
          </p:nvSpPr>
          <p:spPr bwMode="auto">
            <a:xfrm>
              <a:off x="4708448"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32" name="TextBox 31">
              <a:extLst>
                <a:ext uri="{FF2B5EF4-FFF2-40B4-BE49-F238E27FC236}">
                  <a16:creationId xmlns:a16="http://schemas.microsoft.com/office/drawing/2014/main" id="{5C772F6F-0B9E-288F-2833-4CD5BE84111A}"/>
                </a:ext>
              </a:extLst>
            </p:cNvPr>
            <p:cNvSpPr txBox="1"/>
            <p:nvPr/>
          </p:nvSpPr>
          <p:spPr bwMode="auto">
            <a:xfrm>
              <a:off x="4500722"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33" name="TextBox 32">
              <a:extLst>
                <a:ext uri="{FF2B5EF4-FFF2-40B4-BE49-F238E27FC236}">
                  <a16:creationId xmlns:a16="http://schemas.microsoft.com/office/drawing/2014/main" id="{348D83CE-D06E-204D-7935-4EEEF69D1C02}"/>
                </a:ext>
              </a:extLst>
            </p:cNvPr>
            <p:cNvSpPr txBox="1"/>
            <p:nvPr/>
          </p:nvSpPr>
          <p:spPr bwMode="auto">
            <a:xfrm>
              <a:off x="4299106"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34" name="TextBox 33">
              <a:extLst>
                <a:ext uri="{FF2B5EF4-FFF2-40B4-BE49-F238E27FC236}">
                  <a16:creationId xmlns:a16="http://schemas.microsoft.com/office/drawing/2014/main" id="{73FFB404-FEEC-5626-CD18-367B0D08E401}"/>
                </a:ext>
              </a:extLst>
            </p:cNvPr>
            <p:cNvSpPr txBox="1"/>
            <p:nvPr/>
          </p:nvSpPr>
          <p:spPr bwMode="auto">
            <a:xfrm>
              <a:off x="4093416"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35" name="TextBox 34">
              <a:extLst>
                <a:ext uri="{FF2B5EF4-FFF2-40B4-BE49-F238E27FC236}">
                  <a16:creationId xmlns:a16="http://schemas.microsoft.com/office/drawing/2014/main" id="{C1B19579-A459-BD85-57D6-70FDA1B27FC3}"/>
                </a:ext>
              </a:extLst>
            </p:cNvPr>
            <p:cNvSpPr txBox="1"/>
            <p:nvPr/>
          </p:nvSpPr>
          <p:spPr bwMode="auto">
            <a:xfrm>
              <a:off x="3883654"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36" name="TextBox 35">
              <a:extLst>
                <a:ext uri="{FF2B5EF4-FFF2-40B4-BE49-F238E27FC236}">
                  <a16:creationId xmlns:a16="http://schemas.microsoft.com/office/drawing/2014/main" id="{6327B8CE-22E1-AF8E-DEA7-74114C0CF9B8}"/>
                </a:ext>
              </a:extLst>
            </p:cNvPr>
            <p:cNvSpPr txBox="1"/>
            <p:nvPr/>
          </p:nvSpPr>
          <p:spPr bwMode="auto">
            <a:xfrm>
              <a:off x="3686111"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37" name="TextBox 36">
              <a:extLst>
                <a:ext uri="{FF2B5EF4-FFF2-40B4-BE49-F238E27FC236}">
                  <a16:creationId xmlns:a16="http://schemas.microsoft.com/office/drawing/2014/main" id="{42DFF026-4A95-8839-E448-53A92480106A}"/>
                </a:ext>
              </a:extLst>
            </p:cNvPr>
            <p:cNvSpPr txBox="1"/>
            <p:nvPr/>
          </p:nvSpPr>
          <p:spPr bwMode="auto">
            <a:xfrm>
              <a:off x="3474312"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38" name="TextBox 37">
              <a:extLst>
                <a:ext uri="{FF2B5EF4-FFF2-40B4-BE49-F238E27FC236}">
                  <a16:creationId xmlns:a16="http://schemas.microsoft.com/office/drawing/2014/main" id="{806ACC8C-639C-16FB-2561-F0601FC78D2B}"/>
                </a:ext>
              </a:extLst>
            </p:cNvPr>
            <p:cNvSpPr txBox="1"/>
            <p:nvPr/>
          </p:nvSpPr>
          <p:spPr bwMode="auto">
            <a:xfrm>
              <a:off x="3252330"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9" name="TextBox 38">
              <a:extLst>
                <a:ext uri="{FF2B5EF4-FFF2-40B4-BE49-F238E27FC236}">
                  <a16:creationId xmlns:a16="http://schemas.microsoft.com/office/drawing/2014/main" id="{661250CA-981D-32D6-E0F9-7236C79EFD8B}"/>
                </a:ext>
              </a:extLst>
            </p:cNvPr>
            <p:cNvSpPr txBox="1"/>
            <p:nvPr/>
          </p:nvSpPr>
          <p:spPr bwMode="auto">
            <a:xfrm>
              <a:off x="3054787"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40" name="TextBox 39">
              <a:extLst>
                <a:ext uri="{FF2B5EF4-FFF2-40B4-BE49-F238E27FC236}">
                  <a16:creationId xmlns:a16="http://schemas.microsoft.com/office/drawing/2014/main" id="{46DE2766-F46B-477C-8DA4-1D0FFF64489F}"/>
                </a:ext>
              </a:extLst>
            </p:cNvPr>
            <p:cNvSpPr txBox="1"/>
            <p:nvPr/>
          </p:nvSpPr>
          <p:spPr bwMode="auto">
            <a:xfrm>
              <a:off x="2851134"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41" name="TextBox 40">
              <a:extLst>
                <a:ext uri="{FF2B5EF4-FFF2-40B4-BE49-F238E27FC236}">
                  <a16:creationId xmlns:a16="http://schemas.microsoft.com/office/drawing/2014/main" id="{360F1C71-86AD-0464-0C4C-116B0ACFCC0B}"/>
                </a:ext>
              </a:extLst>
            </p:cNvPr>
            <p:cNvSpPr txBox="1"/>
            <p:nvPr/>
          </p:nvSpPr>
          <p:spPr bwMode="auto">
            <a:xfrm>
              <a:off x="2637299"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42" name="TextBox 41">
              <a:extLst>
                <a:ext uri="{FF2B5EF4-FFF2-40B4-BE49-F238E27FC236}">
                  <a16:creationId xmlns:a16="http://schemas.microsoft.com/office/drawing/2014/main" id="{5C84D098-CE05-364D-7A28-5C2589E7AA66}"/>
                </a:ext>
              </a:extLst>
            </p:cNvPr>
            <p:cNvSpPr txBox="1"/>
            <p:nvPr/>
          </p:nvSpPr>
          <p:spPr bwMode="auto">
            <a:xfrm>
              <a:off x="2435683"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43" name="TextBox 42">
              <a:extLst>
                <a:ext uri="{FF2B5EF4-FFF2-40B4-BE49-F238E27FC236}">
                  <a16:creationId xmlns:a16="http://schemas.microsoft.com/office/drawing/2014/main" id="{38D3EAD3-4A60-1DE4-A05C-C350F7109B85}"/>
                </a:ext>
              </a:extLst>
            </p:cNvPr>
            <p:cNvSpPr txBox="1"/>
            <p:nvPr/>
          </p:nvSpPr>
          <p:spPr bwMode="auto">
            <a:xfrm>
              <a:off x="2223885"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44" name="TextBox 43">
              <a:extLst>
                <a:ext uri="{FF2B5EF4-FFF2-40B4-BE49-F238E27FC236}">
                  <a16:creationId xmlns:a16="http://schemas.microsoft.com/office/drawing/2014/main" id="{0CFF5382-FF33-8210-465E-9D7B7E37BEB0}"/>
                </a:ext>
              </a:extLst>
            </p:cNvPr>
            <p:cNvSpPr txBox="1"/>
            <p:nvPr/>
          </p:nvSpPr>
          <p:spPr bwMode="auto">
            <a:xfrm>
              <a:off x="2054854" y="4056759"/>
              <a:ext cx="2403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45" name="TextBox 44">
              <a:extLst>
                <a:ext uri="{FF2B5EF4-FFF2-40B4-BE49-F238E27FC236}">
                  <a16:creationId xmlns:a16="http://schemas.microsoft.com/office/drawing/2014/main" id="{48F925F0-4148-08CA-6AEB-7E3DEF30A406}"/>
                </a:ext>
              </a:extLst>
            </p:cNvPr>
            <p:cNvSpPr txBox="1"/>
            <p:nvPr/>
          </p:nvSpPr>
          <p:spPr bwMode="auto">
            <a:xfrm>
              <a:off x="1851203" y="4056759"/>
              <a:ext cx="2403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46" name="TextBox 45">
              <a:extLst>
                <a:ext uri="{FF2B5EF4-FFF2-40B4-BE49-F238E27FC236}">
                  <a16:creationId xmlns:a16="http://schemas.microsoft.com/office/drawing/2014/main" id="{324E1306-DA33-2115-4EFA-CC635F6AA0C0}"/>
                </a:ext>
              </a:extLst>
            </p:cNvPr>
            <p:cNvSpPr txBox="1"/>
            <p:nvPr/>
          </p:nvSpPr>
          <p:spPr bwMode="auto">
            <a:xfrm>
              <a:off x="1647550" y="4056759"/>
              <a:ext cx="2403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47" name="TextBox 46">
              <a:extLst>
                <a:ext uri="{FF2B5EF4-FFF2-40B4-BE49-F238E27FC236}">
                  <a16:creationId xmlns:a16="http://schemas.microsoft.com/office/drawing/2014/main" id="{E3909617-C515-8A07-799C-C419EDD810F5}"/>
                </a:ext>
              </a:extLst>
            </p:cNvPr>
            <p:cNvSpPr txBox="1"/>
            <p:nvPr/>
          </p:nvSpPr>
          <p:spPr bwMode="auto">
            <a:xfrm>
              <a:off x="1435751" y="4056759"/>
              <a:ext cx="2403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48" name="TextBox 47">
              <a:extLst>
                <a:ext uri="{FF2B5EF4-FFF2-40B4-BE49-F238E27FC236}">
                  <a16:creationId xmlns:a16="http://schemas.microsoft.com/office/drawing/2014/main" id="{68EC959E-EF57-AD49-01EF-DDF916043963}"/>
                </a:ext>
              </a:extLst>
            </p:cNvPr>
            <p:cNvSpPr txBox="1"/>
            <p:nvPr/>
          </p:nvSpPr>
          <p:spPr bwMode="auto">
            <a:xfrm>
              <a:off x="1232098" y="4056759"/>
              <a:ext cx="2403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9" name="TextBox 48">
              <a:extLst>
                <a:ext uri="{FF2B5EF4-FFF2-40B4-BE49-F238E27FC236}">
                  <a16:creationId xmlns:a16="http://schemas.microsoft.com/office/drawing/2014/main" id="{0A5B2753-21F2-DB45-CF92-D97153BB257E}"/>
                </a:ext>
              </a:extLst>
            </p:cNvPr>
            <p:cNvSpPr txBox="1"/>
            <p:nvPr/>
          </p:nvSpPr>
          <p:spPr bwMode="auto">
            <a:xfrm>
              <a:off x="1083432" y="3904019"/>
              <a:ext cx="2403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0" name="TextBox 49">
              <a:extLst>
                <a:ext uri="{FF2B5EF4-FFF2-40B4-BE49-F238E27FC236}">
                  <a16:creationId xmlns:a16="http://schemas.microsoft.com/office/drawing/2014/main" id="{65DD07BC-4B9F-6681-0939-0A240D218114}"/>
                </a:ext>
              </a:extLst>
            </p:cNvPr>
            <p:cNvSpPr txBox="1"/>
            <p:nvPr/>
          </p:nvSpPr>
          <p:spPr bwMode="auto">
            <a:xfrm>
              <a:off x="944948" y="3403034"/>
              <a:ext cx="4317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51" name="TextBox 50">
              <a:extLst>
                <a:ext uri="{FF2B5EF4-FFF2-40B4-BE49-F238E27FC236}">
                  <a16:creationId xmlns:a16="http://schemas.microsoft.com/office/drawing/2014/main" id="{43AA10E9-A33A-18C1-A09C-2CA67AF14002}"/>
                </a:ext>
              </a:extLst>
            </p:cNvPr>
            <p:cNvSpPr txBox="1"/>
            <p:nvPr/>
          </p:nvSpPr>
          <p:spPr bwMode="auto">
            <a:xfrm>
              <a:off x="944948" y="2934633"/>
              <a:ext cx="4317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52" name="TextBox 51">
              <a:extLst>
                <a:ext uri="{FF2B5EF4-FFF2-40B4-BE49-F238E27FC236}">
                  <a16:creationId xmlns:a16="http://schemas.microsoft.com/office/drawing/2014/main" id="{49C0DE26-6C3B-23D4-F79C-CC3C81DAAA2D}"/>
                </a:ext>
              </a:extLst>
            </p:cNvPr>
            <p:cNvSpPr txBox="1"/>
            <p:nvPr/>
          </p:nvSpPr>
          <p:spPr bwMode="auto">
            <a:xfrm>
              <a:off x="944948" y="2470305"/>
              <a:ext cx="4317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53" name="TextBox 52">
              <a:extLst>
                <a:ext uri="{FF2B5EF4-FFF2-40B4-BE49-F238E27FC236}">
                  <a16:creationId xmlns:a16="http://schemas.microsoft.com/office/drawing/2014/main" id="{B529FBBC-6C1A-C192-4532-E2211B171E58}"/>
                </a:ext>
              </a:extLst>
            </p:cNvPr>
            <p:cNvSpPr txBox="1"/>
            <p:nvPr/>
          </p:nvSpPr>
          <p:spPr bwMode="auto">
            <a:xfrm>
              <a:off x="944948" y="1983576"/>
              <a:ext cx="4317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54" name="TextBox 53">
              <a:extLst>
                <a:ext uri="{FF2B5EF4-FFF2-40B4-BE49-F238E27FC236}">
                  <a16:creationId xmlns:a16="http://schemas.microsoft.com/office/drawing/2014/main" id="{1F7664EC-A143-BBCF-337C-8656FDD2379E}"/>
                </a:ext>
              </a:extLst>
            </p:cNvPr>
            <p:cNvSpPr txBox="1"/>
            <p:nvPr/>
          </p:nvSpPr>
          <p:spPr bwMode="auto">
            <a:xfrm>
              <a:off x="1077322" y="1498883"/>
              <a:ext cx="3054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55" name="TextBox 54">
              <a:extLst>
                <a:ext uri="{FF2B5EF4-FFF2-40B4-BE49-F238E27FC236}">
                  <a16:creationId xmlns:a16="http://schemas.microsoft.com/office/drawing/2014/main" id="{B05F0447-8956-A263-D745-9EE053CCA8F1}"/>
                </a:ext>
              </a:extLst>
            </p:cNvPr>
            <p:cNvSpPr txBox="1"/>
            <p:nvPr/>
          </p:nvSpPr>
          <p:spPr bwMode="auto">
            <a:xfrm>
              <a:off x="1189331" y="4618176"/>
              <a:ext cx="49630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tabLst>
                  <a:tab pos="207963" algn="l"/>
                  <a:tab pos="412750" algn="l"/>
                  <a:tab pos="620713" algn="l"/>
                  <a:tab pos="830263" algn="l"/>
                  <a:tab pos="1035050" algn="l"/>
                  <a:tab pos="1236663" algn="l"/>
                  <a:tab pos="1446213" algn="l"/>
                  <a:tab pos="1657350" algn="l"/>
                  <a:tab pos="1865313" algn="l"/>
                  <a:tab pos="2082800" algn="l"/>
                  <a:tab pos="2287588" algn="l"/>
                  <a:tab pos="2486025" algn="l"/>
                  <a:tab pos="2716213" algn="l"/>
                  <a:tab pos="2943225" algn="l"/>
                  <a:tab pos="3144838" algn="l"/>
                  <a:tab pos="3362325" algn="l"/>
                  <a:tab pos="3579813" algn="l"/>
                  <a:tab pos="3779838" algn="l"/>
                  <a:tab pos="3976688" algn="l"/>
                </a:tabLst>
              </a:pPr>
              <a:r>
                <a:rPr lang="en-US" sz="1200" b="0" dirty="0">
                  <a:solidFill>
                    <a:schemeClr val="bg1"/>
                  </a:solidFill>
                  <a:latin typeface="Calibri" panose="020F0502020204030204" pitchFamily="34" charset="0"/>
                </a:rPr>
                <a:t>84	76	64	56	48	41	38	32	27	26	23	17	15	12	9	9	7	4	3	2    0    0   0</a:t>
              </a:r>
            </a:p>
          </p:txBody>
        </p:sp>
        <p:sp>
          <p:nvSpPr>
            <p:cNvPr id="56" name="TextBox 55">
              <a:extLst>
                <a:ext uri="{FF2B5EF4-FFF2-40B4-BE49-F238E27FC236}">
                  <a16:creationId xmlns:a16="http://schemas.microsoft.com/office/drawing/2014/main" id="{76F2B07E-07EE-DD0F-0EC3-8B4E4F4FC256}"/>
                </a:ext>
              </a:extLst>
            </p:cNvPr>
            <p:cNvSpPr txBox="1"/>
            <p:nvPr/>
          </p:nvSpPr>
          <p:spPr bwMode="auto">
            <a:xfrm>
              <a:off x="460254" y="4416639"/>
              <a:ext cx="19733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Patients at Risk, n</a:t>
              </a:r>
            </a:p>
          </p:txBody>
        </p:sp>
        <p:sp>
          <p:nvSpPr>
            <p:cNvPr id="57" name="Freeform: Shape 56">
              <a:extLst>
                <a:ext uri="{FF2B5EF4-FFF2-40B4-BE49-F238E27FC236}">
                  <a16:creationId xmlns:a16="http://schemas.microsoft.com/office/drawing/2014/main" id="{3FE7947B-5568-F11C-2793-CECE9017BA71}"/>
                </a:ext>
              </a:extLst>
            </p:cNvPr>
            <p:cNvSpPr/>
            <p:nvPr/>
          </p:nvSpPr>
          <p:spPr bwMode="auto">
            <a:xfrm>
              <a:off x="1377015" y="1672532"/>
              <a:ext cx="4121763" cy="1633852"/>
            </a:xfrm>
            <a:custGeom>
              <a:avLst/>
              <a:gdLst>
                <a:gd name="connsiteX0" fmla="*/ 4121763 w 4121763"/>
                <a:gd name="connsiteY0" fmla="*/ 1633852 h 1633852"/>
                <a:gd name="connsiteX1" fmla="*/ 2347115 w 4121763"/>
                <a:gd name="connsiteY1" fmla="*/ 1633852 h 1633852"/>
                <a:gd name="connsiteX2" fmla="*/ 2347115 w 4121763"/>
                <a:gd name="connsiteY2" fmla="*/ 1587436 h 1633852"/>
                <a:gd name="connsiteX3" fmla="*/ 2260471 w 4121763"/>
                <a:gd name="connsiteY3" fmla="*/ 1587436 h 1633852"/>
                <a:gd name="connsiteX4" fmla="*/ 2260471 w 4121763"/>
                <a:gd name="connsiteY4" fmla="*/ 1545661 h 1633852"/>
                <a:gd name="connsiteX5" fmla="*/ 2246546 w 4121763"/>
                <a:gd name="connsiteY5" fmla="*/ 1545661 h 1633852"/>
                <a:gd name="connsiteX6" fmla="*/ 2246546 w 4121763"/>
                <a:gd name="connsiteY6" fmla="*/ 1499245 h 1633852"/>
                <a:gd name="connsiteX7" fmla="*/ 2209413 w 4121763"/>
                <a:gd name="connsiteY7" fmla="*/ 1499245 h 1633852"/>
                <a:gd name="connsiteX8" fmla="*/ 2209413 w 4121763"/>
                <a:gd name="connsiteY8" fmla="*/ 1403318 h 1633852"/>
                <a:gd name="connsiteX9" fmla="*/ 2193941 w 4121763"/>
                <a:gd name="connsiteY9" fmla="*/ 1403318 h 1633852"/>
                <a:gd name="connsiteX10" fmla="*/ 2193941 w 4121763"/>
                <a:gd name="connsiteY10" fmla="*/ 1361543 h 1633852"/>
                <a:gd name="connsiteX11" fmla="*/ 2045409 w 4121763"/>
                <a:gd name="connsiteY11" fmla="*/ 1361543 h 1633852"/>
                <a:gd name="connsiteX12" fmla="*/ 2045409 w 4121763"/>
                <a:gd name="connsiteY12" fmla="*/ 1313580 h 1633852"/>
                <a:gd name="connsiteX13" fmla="*/ 1978879 w 4121763"/>
                <a:gd name="connsiteY13" fmla="*/ 1313580 h 1633852"/>
                <a:gd name="connsiteX14" fmla="*/ 1978879 w 4121763"/>
                <a:gd name="connsiteY14" fmla="*/ 1274899 h 1633852"/>
                <a:gd name="connsiteX15" fmla="*/ 1890689 w 4121763"/>
                <a:gd name="connsiteY15" fmla="*/ 1274899 h 1633852"/>
                <a:gd name="connsiteX16" fmla="*/ 1890689 w 4121763"/>
                <a:gd name="connsiteY16" fmla="*/ 1226936 h 1633852"/>
                <a:gd name="connsiteX17" fmla="*/ 1705024 w 4121763"/>
                <a:gd name="connsiteY17" fmla="*/ 1226936 h 1633852"/>
                <a:gd name="connsiteX18" fmla="*/ 1705024 w 4121763"/>
                <a:gd name="connsiteY18" fmla="*/ 1185161 h 1633852"/>
                <a:gd name="connsiteX19" fmla="*/ 1479131 w 4121763"/>
                <a:gd name="connsiteY19" fmla="*/ 1185161 h 1633852"/>
                <a:gd name="connsiteX20" fmla="*/ 1479131 w 4121763"/>
                <a:gd name="connsiteY20" fmla="*/ 1141840 h 1633852"/>
                <a:gd name="connsiteX21" fmla="*/ 1342977 w 4121763"/>
                <a:gd name="connsiteY21" fmla="*/ 1141840 h 1633852"/>
                <a:gd name="connsiteX22" fmla="*/ 1342977 w 4121763"/>
                <a:gd name="connsiteY22" fmla="*/ 1107801 h 1633852"/>
                <a:gd name="connsiteX23" fmla="*/ 1332146 w 4121763"/>
                <a:gd name="connsiteY23" fmla="*/ 1107801 h 1633852"/>
                <a:gd name="connsiteX24" fmla="*/ 1332146 w 4121763"/>
                <a:gd name="connsiteY24" fmla="*/ 1072215 h 1633852"/>
                <a:gd name="connsiteX25" fmla="*/ 1259428 w 4121763"/>
                <a:gd name="connsiteY25" fmla="*/ 1072215 h 1633852"/>
                <a:gd name="connsiteX26" fmla="*/ 1259428 w 4121763"/>
                <a:gd name="connsiteY26" fmla="*/ 1035082 h 1633852"/>
                <a:gd name="connsiteX27" fmla="*/ 1073763 w 4121763"/>
                <a:gd name="connsiteY27" fmla="*/ 1035082 h 1633852"/>
                <a:gd name="connsiteX28" fmla="*/ 1073763 w 4121763"/>
                <a:gd name="connsiteY28" fmla="*/ 982477 h 1633852"/>
                <a:gd name="connsiteX29" fmla="*/ 1045913 w 4121763"/>
                <a:gd name="connsiteY29" fmla="*/ 982477 h 1633852"/>
                <a:gd name="connsiteX30" fmla="*/ 1045913 w 4121763"/>
                <a:gd name="connsiteY30" fmla="*/ 954627 h 1633852"/>
                <a:gd name="connsiteX31" fmla="*/ 1004138 w 4121763"/>
                <a:gd name="connsiteY31" fmla="*/ 954627 h 1633852"/>
                <a:gd name="connsiteX32" fmla="*/ 1004138 w 4121763"/>
                <a:gd name="connsiteY32" fmla="*/ 932966 h 1633852"/>
                <a:gd name="connsiteX33" fmla="*/ 869531 w 4121763"/>
                <a:gd name="connsiteY33" fmla="*/ 932966 h 1633852"/>
                <a:gd name="connsiteX34" fmla="*/ 869531 w 4121763"/>
                <a:gd name="connsiteY34" fmla="*/ 885003 h 1633852"/>
                <a:gd name="connsiteX35" fmla="*/ 864890 w 4121763"/>
                <a:gd name="connsiteY35" fmla="*/ 885003 h 1633852"/>
                <a:gd name="connsiteX36" fmla="*/ 864890 w 4121763"/>
                <a:gd name="connsiteY36" fmla="*/ 866437 h 1633852"/>
                <a:gd name="connsiteX37" fmla="*/ 860248 w 4121763"/>
                <a:gd name="connsiteY37" fmla="*/ 866437 h 1633852"/>
                <a:gd name="connsiteX38" fmla="*/ 860248 w 4121763"/>
                <a:gd name="connsiteY38" fmla="*/ 785982 h 1633852"/>
                <a:gd name="connsiteX39" fmla="*/ 823115 w 4121763"/>
                <a:gd name="connsiteY39" fmla="*/ 785982 h 1633852"/>
                <a:gd name="connsiteX40" fmla="*/ 823115 w 4121763"/>
                <a:gd name="connsiteY40" fmla="*/ 758132 h 1633852"/>
                <a:gd name="connsiteX41" fmla="*/ 640544 w 4121763"/>
                <a:gd name="connsiteY41" fmla="*/ 758132 h 1633852"/>
                <a:gd name="connsiteX42" fmla="*/ 640544 w 4121763"/>
                <a:gd name="connsiteY42" fmla="*/ 595675 h 1633852"/>
                <a:gd name="connsiteX43" fmla="*/ 609600 w 4121763"/>
                <a:gd name="connsiteY43" fmla="*/ 595675 h 1633852"/>
                <a:gd name="connsiteX44" fmla="*/ 609600 w 4121763"/>
                <a:gd name="connsiteY44" fmla="*/ 564731 h 1633852"/>
                <a:gd name="connsiteX45" fmla="*/ 436313 w 4121763"/>
                <a:gd name="connsiteY45" fmla="*/ 564731 h 1633852"/>
                <a:gd name="connsiteX46" fmla="*/ 436313 w 4121763"/>
                <a:gd name="connsiteY46" fmla="*/ 536881 h 1633852"/>
                <a:gd name="connsiteX47" fmla="*/ 425482 w 4121763"/>
                <a:gd name="connsiteY47" fmla="*/ 536881 h 1633852"/>
                <a:gd name="connsiteX48" fmla="*/ 425482 w 4121763"/>
                <a:gd name="connsiteY48" fmla="*/ 368236 h 1633852"/>
                <a:gd name="connsiteX49" fmla="*/ 358953 w 4121763"/>
                <a:gd name="connsiteY49" fmla="*/ 368236 h 1633852"/>
                <a:gd name="connsiteX50" fmla="*/ 358953 w 4121763"/>
                <a:gd name="connsiteY50" fmla="*/ 310989 h 1633852"/>
                <a:gd name="connsiteX51" fmla="*/ 218157 w 4121763"/>
                <a:gd name="connsiteY51" fmla="*/ 310989 h 1633852"/>
                <a:gd name="connsiteX52" fmla="*/ 218157 w 4121763"/>
                <a:gd name="connsiteY52" fmla="*/ 246006 h 1633852"/>
                <a:gd name="connsiteX53" fmla="*/ 204232 w 4121763"/>
                <a:gd name="connsiteY53" fmla="*/ 246006 h 1633852"/>
                <a:gd name="connsiteX54" fmla="*/ 204232 w 4121763"/>
                <a:gd name="connsiteY54" fmla="*/ 51058 h 1633852"/>
                <a:gd name="connsiteX55" fmla="*/ 190307 w 4121763"/>
                <a:gd name="connsiteY55" fmla="*/ 51058 h 1633852"/>
                <a:gd name="connsiteX56" fmla="*/ 190307 w 4121763"/>
                <a:gd name="connsiteY56" fmla="*/ 27850 h 1633852"/>
                <a:gd name="connsiteX57" fmla="*/ 38680 w 4121763"/>
                <a:gd name="connsiteY57" fmla="*/ 27850 h 1633852"/>
                <a:gd name="connsiteX58" fmla="*/ 38680 w 4121763"/>
                <a:gd name="connsiteY58" fmla="*/ 0 h 1633852"/>
                <a:gd name="connsiteX59" fmla="*/ 0 w 4121763"/>
                <a:gd name="connsiteY59" fmla="*/ 0 h 1633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121763" h="1633852">
                  <a:moveTo>
                    <a:pt x="4121763" y="1633852"/>
                  </a:moveTo>
                  <a:lnTo>
                    <a:pt x="2347115" y="1633852"/>
                  </a:lnTo>
                  <a:lnTo>
                    <a:pt x="2347115" y="1587436"/>
                  </a:lnTo>
                  <a:lnTo>
                    <a:pt x="2260471" y="1587436"/>
                  </a:lnTo>
                  <a:lnTo>
                    <a:pt x="2260471" y="1545661"/>
                  </a:lnTo>
                  <a:lnTo>
                    <a:pt x="2246546" y="1545661"/>
                  </a:lnTo>
                  <a:lnTo>
                    <a:pt x="2246546" y="1499245"/>
                  </a:lnTo>
                  <a:lnTo>
                    <a:pt x="2209413" y="1499245"/>
                  </a:lnTo>
                  <a:lnTo>
                    <a:pt x="2209413" y="1403318"/>
                  </a:lnTo>
                  <a:lnTo>
                    <a:pt x="2193941" y="1403318"/>
                  </a:lnTo>
                  <a:lnTo>
                    <a:pt x="2193941" y="1361543"/>
                  </a:lnTo>
                  <a:lnTo>
                    <a:pt x="2045409" y="1361543"/>
                  </a:lnTo>
                  <a:lnTo>
                    <a:pt x="2045409" y="1313580"/>
                  </a:lnTo>
                  <a:lnTo>
                    <a:pt x="1978879" y="1313580"/>
                  </a:lnTo>
                  <a:lnTo>
                    <a:pt x="1978879" y="1274899"/>
                  </a:lnTo>
                  <a:lnTo>
                    <a:pt x="1890689" y="1274899"/>
                  </a:lnTo>
                  <a:lnTo>
                    <a:pt x="1890689" y="1226936"/>
                  </a:lnTo>
                  <a:lnTo>
                    <a:pt x="1705024" y="1226936"/>
                  </a:lnTo>
                  <a:lnTo>
                    <a:pt x="1705024" y="1185161"/>
                  </a:lnTo>
                  <a:lnTo>
                    <a:pt x="1479131" y="1185161"/>
                  </a:lnTo>
                  <a:lnTo>
                    <a:pt x="1479131" y="1141840"/>
                  </a:lnTo>
                  <a:lnTo>
                    <a:pt x="1342977" y="1141840"/>
                  </a:lnTo>
                  <a:lnTo>
                    <a:pt x="1342977" y="1107801"/>
                  </a:lnTo>
                  <a:lnTo>
                    <a:pt x="1332146" y="1107801"/>
                  </a:lnTo>
                  <a:lnTo>
                    <a:pt x="1332146" y="1072215"/>
                  </a:lnTo>
                  <a:lnTo>
                    <a:pt x="1259428" y="1072215"/>
                  </a:lnTo>
                  <a:lnTo>
                    <a:pt x="1259428" y="1035082"/>
                  </a:lnTo>
                  <a:lnTo>
                    <a:pt x="1073763" y="1035082"/>
                  </a:lnTo>
                  <a:lnTo>
                    <a:pt x="1073763" y="982477"/>
                  </a:lnTo>
                  <a:lnTo>
                    <a:pt x="1045913" y="982477"/>
                  </a:lnTo>
                  <a:lnTo>
                    <a:pt x="1045913" y="954627"/>
                  </a:lnTo>
                  <a:lnTo>
                    <a:pt x="1004138" y="954627"/>
                  </a:lnTo>
                  <a:lnTo>
                    <a:pt x="1004138" y="932966"/>
                  </a:lnTo>
                  <a:lnTo>
                    <a:pt x="869531" y="932966"/>
                  </a:lnTo>
                  <a:lnTo>
                    <a:pt x="869531" y="885003"/>
                  </a:lnTo>
                  <a:lnTo>
                    <a:pt x="864890" y="885003"/>
                  </a:lnTo>
                  <a:lnTo>
                    <a:pt x="864890" y="866437"/>
                  </a:lnTo>
                  <a:lnTo>
                    <a:pt x="860248" y="866437"/>
                  </a:lnTo>
                  <a:lnTo>
                    <a:pt x="860248" y="785982"/>
                  </a:lnTo>
                  <a:lnTo>
                    <a:pt x="823115" y="785982"/>
                  </a:lnTo>
                  <a:lnTo>
                    <a:pt x="823115" y="758132"/>
                  </a:lnTo>
                  <a:lnTo>
                    <a:pt x="640544" y="758132"/>
                  </a:lnTo>
                  <a:lnTo>
                    <a:pt x="640544" y="595675"/>
                  </a:lnTo>
                  <a:lnTo>
                    <a:pt x="609600" y="595675"/>
                  </a:lnTo>
                  <a:lnTo>
                    <a:pt x="609600" y="564731"/>
                  </a:lnTo>
                  <a:lnTo>
                    <a:pt x="436313" y="564731"/>
                  </a:lnTo>
                  <a:lnTo>
                    <a:pt x="436313" y="536881"/>
                  </a:lnTo>
                  <a:lnTo>
                    <a:pt x="425482" y="536881"/>
                  </a:lnTo>
                  <a:lnTo>
                    <a:pt x="425482" y="368236"/>
                  </a:lnTo>
                  <a:lnTo>
                    <a:pt x="358953" y="368236"/>
                  </a:lnTo>
                  <a:lnTo>
                    <a:pt x="358953" y="310989"/>
                  </a:lnTo>
                  <a:lnTo>
                    <a:pt x="218157" y="310989"/>
                  </a:lnTo>
                  <a:lnTo>
                    <a:pt x="218157" y="246006"/>
                  </a:lnTo>
                  <a:lnTo>
                    <a:pt x="204232" y="246006"/>
                  </a:lnTo>
                  <a:lnTo>
                    <a:pt x="204232" y="51058"/>
                  </a:lnTo>
                  <a:lnTo>
                    <a:pt x="190307" y="51058"/>
                  </a:lnTo>
                  <a:lnTo>
                    <a:pt x="190307" y="27850"/>
                  </a:lnTo>
                  <a:lnTo>
                    <a:pt x="38680" y="27850"/>
                  </a:lnTo>
                  <a:lnTo>
                    <a:pt x="38680"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58" name="Group 57">
              <a:extLst>
                <a:ext uri="{FF2B5EF4-FFF2-40B4-BE49-F238E27FC236}">
                  <a16:creationId xmlns:a16="http://schemas.microsoft.com/office/drawing/2014/main" id="{224C8E06-7884-6443-BD37-BFB2261AEA51}"/>
                </a:ext>
              </a:extLst>
            </p:cNvPr>
            <p:cNvGrpSpPr/>
            <p:nvPr/>
          </p:nvGrpSpPr>
          <p:grpSpPr>
            <a:xfrm>
              <a:off x="1364639" y="1627665"/>
              <a:ext cx="4153537" cy="1715852"/>
              <a:chOff x="1364639" y="1627665"/>
              <a:chExt cx="4153537" cy="1715852"/>
            </a:xfrm>
          </p:grpSpPr>
          <p:cxnSp>
            <p:nvCxnSpPr>
              <p:cNvPr id="178" name="Straight Connector 177">
                <a:extLst>
                  <a:ext uri="{FF2B5EF4-FFF2-40B4-BE49-F238E27FC236}">
                    <a16:creationId xmlns:a16="http://schemas.microsoft.com/office/drawing/2014/main" id="{76335C84-C3AE-16F4-D444-E161B21C1C7E}"/>
                  </a:ext>
                </a:extLst>
              </p:cNvPr>
              <p:cNvCxnSpPr>
                <a:cxnSpLocks/>
              </p:cNvCxnSpPr>
              <p:nvPr/>
            </p:nvCxnSpPr>
            <p:spPr bwMode="auto">
              <a:xfrm>
                <a:off x="1364639" y="1627665"/>
                <a:ext cx="0" cy="83549"/>
              </a:xfrm>
              <a:prstGeom prst="line">
                <a:avLst/>
              </a:prstGeom>
              <a:noFill/>
              <a:ln w="28575" cap="flat" cmpd="sng" algn="ctr">
                <a:solidFill>
                  <a:schemeClr val="accent1"/>
                </a:solidFill>
                <a:prstDash val="solid"/>
                <a:round/>
                <a:headEnd type="none" w="med" len="med"/>
                <a:tailEnd type="none" w="med" len="med"/>
              </a:ln>
              <a:effectLst/>
            </p:spPr>
          </p:cxnSp>
          <p:grpSp>
            <p:nvGrpSpPr>
              <p:cNvPr id="179" name="Group 178">
                <a:extLst>
                  <a:ext uri="{FF2B5EF4-FFF2-40B4-BE49-F238E27FC236}">
                    <a16:creationId xmlns:a16="http://schemas.microsoft.com/office/drawing/2014/main" id="{AB07739B-0A58-4970-BE17-1912E1386B61}"/>
                  </a:ext>
                </a:extLst>
              </p:cNvPr>
              <p:cNvGrpSpPr/>
              <p:nvPr/>
            </p:nvGrpSpPr>
            <p:grpSpPr>
              <a:xfrm>
                <a:off x="1559095" y="1953209"/>
                <a:ext cx="3959081" cy="1390308"/>
                <a:chOff x="1559095" y="1953209"/>
                <a:chExt cx="3959081" cy="1390308"/>
              </a:xfrm>
            </p:grpSpPr>
            <p:cxnSp>
              <p:nvCxnSpPr>
                <p:cNvPr id="180" name="Straight Connector 179">
                  <a:extLst>
                    <a:ext uri="{FF2B5EF4-FFF2-40B4-BE49-F238E27FC236}">
                      <a16:creationId xmlns:a16="http://schemas.microsoft.com/office/drawing/2014/main" id="{1399FF3A-FED1-E5BB-D56C-EA7AE7A11381}"/>
                    </a:ext>
                  </a:extLst>
                </p:cNvPr>
                <p:cNvCxnSpPr/>
                <p:nvPr/>
              </p:nvCxnSpPr>
              <p:spPr bwMode="auto">
                <a:xfrm>
                  <a:off x="5147562" y="3259968"/>
                  <a:ext cx="0" cy="83549"/>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03D37B04-7C45-174B-B8CA-5F65E2138232}"/>
                    </a:ext>
                  </a:extLst>
                </p:cNvPr>
                <p:cNvCxnSpPr/>
                <p:nvPr/>
              </p:nvCxnSpPr>
              <p:spPr bwMode="auto">
                <a:xfrm>
                  <a:off x="5040805" y="3259968"/>
                  <a:ext cx="0" cy="83549"/>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849ED979-4524-6FC7-13F5-CA5F85EE77B2}"/>
                    </a:ext>
                  </a:extLst>
                </p:cNvPr>
                <p:cNvCxnSpPr/>
                <p:nvPr/>
              </p:nvCxnSpPr>
              <p:spPr bwMode="auto">
                <a:xfrm>
                  <a:off x="5410588" y="3259968"/>
                  <a:ext cx="0" cy="83549"/>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471C00C3-1620-D77E-4653-8EAE47EBC616}"/>
                    </a:ext>
                  </a:extLst>
                </p:cNvPr>
                <p:cNvCxnSpPr/>
                <p:nvPr/>
              </p:nvCxnSpPr>
              <p:spPr bwMode="auto">
                <a:xfrm>
                  <a:off x="5486401" y="3259968"/>
                  <a:ext cx="0" cy="83549"/>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AD2679C6-A5D3-7AAE-A519-BB0AFDA2CD0C}"/>
                    </a:ext>
                  </a:extLst>
                </p:cNvPr>
                <p:cNvCxnSpPr/>
                <p:nvPr/>
              </p:nvCxnSpPr>
              <p:spPr bwMode="auto">
                <a:xfrm>
                  <a:off x="4852046" y="3259968"/>
                  <a:ext cx="0" cy="83549"/>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9E749B6B-A593-70CF-0628-7AEBE88BC15C}"/>
                    </a:ext>
                  </a:extLst>
                </p:cNvPr>
                <p:cNvCxnSpPr/>
                <p:nvPr/>
              </p:nvCxnSpPr>
              <p:spPr bwMode="auto">
                <a:xfrm>
                  <a:off x="4821102" y="3259968"/>
                  <a:ext cx="0" cy="83549"/>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958D249B-2A59-4C73-008A-CE780EE91231}"/>
                    </a:ext>
                  </a:extLst>
                </p:cNvPr>
                <p:cNvCxnSpPr/>
                <p:nvPr/>
              </p:nvCxnSpPr>
              <p:spPr bwMode="auto">
                <a:xfrm>
                  <a:off x="4689589" y="3259968"/>
                  <a:ext cx="0" cy="83549"/>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C28C9B9E-BB1F-033D-659D-4E8F500A3ECC}"/>
                    </a:ext>
                  </a:extLst>
                </p:cNvPr>
                <p:cNvCxnSpPr/>
                <p:nvPr/>
              </p:nvCxnSpPr>
              <p:spPr bwMode="auto">
                <a:xfrm>
                  <a:off x="4661739" y="3259968"/>
                  <a:ext cx="0" cy="83549"/>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F0F0CE89-4679-A0E4-B09E-8935554C5A0B}"/>
                    </a:ext>
                  </a:extLst>
                </p:cNvPr>
                <p:cNvCxnSpPr/>
                <p:nvPr/>
              </p:nvCxnSpPr>
              <p:spPr bwMode="auto">
                <a:xfrm>
                  <a:off x="4647815" y="3259968"/>
                  <a:ext cx="0" cy="83549"/>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5459878F-C0A2-64AB-2999-852B47C86BA3}"/>
                    </a:ext>
                  </a:extLst>
                </p:cNvPr>
                <p:cNvCxnSpPr/>
                <p:nvPr/>
              </p:nvCxnSpPr>
              <p:spPr bwMode="auto">
                <a:xfrm>
                  <a:off x="4262560" y="3259968"/>
                  <a:ext cx="0" cy="83549"/>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24FE38FA-3360-7E49-0264-F1B0D2844F03}"/>
                    </a:ext>
                  </a:extLst>
                </p:cNvPr>
                <p:cNvCxnSpPr/>
                <p:nvPr/>
              </p:nvCxnSpPr>
              <p:spPr bwMode="auto">
                <a:xfrm>
                  <a:off x="3971684" y="3259968"/>
                  <a:ext cx="0" cy="83549"/>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2F90CFCA-EC9C-4755-ABB2-775A63AC00DD}"/>
                    </a:ext>
                  </a:extLst>
                </p:cNvPr>
                <p:cNvCxnSpPr/>
                <p:nvPr/>
              </p:nvCxnSpPr>
              <p:spPr bwMode="auto">
                <a:xfrm>
                  <a:off x="3942288" y="3259968"/>
                  <a:ext cx="0" cy="83549"/>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7F420B3A-81F0-D664-879B-D7EF6C1BEBCF}"/>
                    </a:ext>
                  </a:extLst>
                </p:cNvPr>
                <p:cNvCxnSpPr/>
                <p:nvPr/>
              </p:nvCxnSpPr>
              <p:spPr bwMode="auto">
                <a:xfrm>
                  <a:off x="3753528" y="3259968"/>
                  <a:ext cx="0" cy="83549"/>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067402AE-CE11-8C3D-C4D9-78280596EDB7}"/>
                    </a:ext>
                  </a:extLst>
                </p:cNvPr>
                <p:cNvCxnSpPr/>
                <p:nvPr/>
              </p:nvCxnSpPr>
              <p:spPr bwMode="auto">
                <a:xfrm>
                  <a:off x="3637487" y="3219740"/>
                  <a:ext cx="0" cy="83549"/>
                </a:xfrm>
                <a:prstGeom prst="line">
                  <a:avLst/>
                </a:prstGeom>
                <a:noFill/>
                <a:ln w="285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651B3C43-0CBB-6943-2238-F6407A745634}"/>
                    </a:ext>
                  </a:extLst>
                </p:cNvPr>
                <p:cNvCxnSpPr/>
                <p:nvPr/>
              </p:nvCxnSpPr>
              <p:spPr bwMode="auto">
                <a:xfrm>
                  <a:off x="3012415" y="2811277"/>
                  <a:ext cx="0" cy="83549"/>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EBB17863-8225-17D6-AF4D-AF1067DB40E5}"/>
                    </a:ext>
                  </a:extLst>
                </p:cNvPr>
                <p:cNvCxnSpPr/>
                <p:nvPr/>
              </p:nvCxnSpPr>
              <p:spPr bwMode="auto">
                <a:xfrm>
                  <a:off x="2921130" y="2811277"/>
                  <a:ext cx="0" cy="83549"/>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D07CD1DE-D3B0-1BE9-B2E7-864ED3FE8722}"/>
                    </a:ext>
                  </a:extLst>
                </p:cNvPr>
                <p:cNvCxnSpPr/>
                <p:nvPr/>
              </p:nvCxnSpPr>
              <p:spPr bwMode="auto">
                <a:xfrm>
                  <a:off x="2891732" y="2811277"/>
                  <a:ext cx="0" cy="83549"/>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C24FB181-99E7-BB17-0407-E34857A65754}"/>
                    </a:ext>
                  </a:extLst>
                </p:cNvPr>
                <p:cNvCxnSpPr/>
                <p:nvPr/>
              </p:nvCxnSpPr>
              <p:spPr bwMode="auto">
                <a:xfrm>
                  <a:off x="2778786" y="2774144"/>
                  <a:ext cx="0" cy="83549"/>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9C473B94-D49C-F180-AC7F-E0B660135264}"/>
                    </a:ext>
                  </a:extLst>
                </p:cNvPr>
                <p:cNvCxnSpPr/>
                <p:nvPr/>
              </p:nvCxnSpPr>
              <p:spPr bwMode="auto">
                <a:xfrm>
                  <a:off x="2724634" y="2774144"/>
                  <a:ext cx="0" cy="83549"/>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65E7EA2A-6788-C999-17EC-50A4AB468F98}"/>
                    </a:ext>
                  </a:extLst>
                </p:cNvPr>
                <p:cNvCxnSpPr/>
                <p:nvPr/>
              </p:nvCxnSpPr>
              <p:spPr bwMode="auto">
                <a:xfrm>
                  <a:off x="2631802" y="2704520"/>
                  <a:ext cx="0" cy="83549"/>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BBAF0148-A079-6D9A-EFD3-C143D1FE9BCF}"/>
                    </a:ext>
                  </a:extLst>
                </p:cNvPr>
                <p:cNvCxnSpPr>
                  <a:cxnSpLocks/>
                </p:cNvCxnSpPr>
                <p:nvPr/>
              </p:nvCxnSpPr>
              <p:spPr bwMode="auto">
                <a:xfrm>
                  <a:off x="2538970" y="2658104"/>
                  <a:ext cx="0" cy="83549"/>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2AD8C259-2E82-D46B-4EB6-099D673B8629}"/>
                    </a:ext>
                  </a:extLst>
                </p:cNvPr>
                <p:cNvCxnSpPr>
                  <a:cxnSpLocks/>
                </p:cNvCxnSpPr>
                <p:nvPr/>
              </p:nvCxnSpPr>
              <p:spPr bwMode="auto">
                <a:xfrm>
                  <a:off x="2033033" y="2388890"/>
                  <a:ext cx="0" cy="83549"/>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DC6B4A36-DEEE-7C5D-24E9-5614AE3BB653}"/>
                    </a:ext>
                  </a:extLst>
                </p:cNvPr>
                <p:cNvCxnSpPr>
                  <a:cxnSpLocks/>
                </p:cNvCxnSpPr>
                <p:nvPr/>
              </p:nvCxnSpPr>
              <p:spPr bwMode="auto">
                <a:xfrm>
                  <a:off x="2012919" y="2388890"/>
                  <a:ext cx="0" cy="83549"/>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3907FE1B-91D7-154F-5DB3-AA5414331AFE}"/>
                    </a:ext>
                  </a:extLst>
                </p:cNvPr>
                <p:cNvCxnSpPr>
                  <a:cxnSpLocks/>
                </p:cNvCxnSpPr>
                <p:nvPr/>
              </p:nvCxnSpPr>
              <p:spPr bwMode="auto">
                <a:xfrm>
                  <a:off x="1817971" y="2201678"/>
                  <a:ext cx="0" cy="83549"/>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8C66957E-D066-3513-1EDD-0869028B496E}"/>
                    </a:ext>
                  </a:extLst>
                </p:cNvPr>
                <p:cNvCxnSpPr>
                  <a:cxnSpLocks/>
                </p:cNvCxnSpPr>
                <p:nvPr/>
              </p:nvCxnSpPr>
              <p:spPr bwMode="auto">
                <a:xfrm>
                  <a:off x="1793216" y="2005183"/>
                  <a:ext cx="0" cy="83549"/>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D2D2064E-487A-4DF9-7784-A9799E78B354}"/>
                    </a:ext>
                  </a:extLst>
                </p:cNvPr>
                <p:cNvCxnSpPr>
                  <a:cxnSpLocks/>
                </p:cNvCxnSpPr>
                <p:nvPr/>
              </p:nvCxnSpPr>
              <p:spPr bwMode="auto">
                <a:xfrm>
                  <a:off x="1559095" y="1953209"/>
                  <a:ext cx="73174" cy="0"/>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264EDD54-DD9D-A884-2EB9-4DB111D928BF}"/>
                    </a:ext>
                  </a:extLst>
                </p:cNvPr>
                <p:cNvCxnSpPr>
                  <a:cxnSpLocks/>
                </p:cNvCxnSpPr>
                <p:nvPr/>
              </p:nvCxnSpPr>
              <p:spPr bwMode="auto">
                <a:xfrm>
                  <a:off x="1754449" y="2043825"/>
                  <a:ext cx="73174" cy="0"/>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5B9EDE01-D592-72ED-04E6-57F7137EB7F4}"/>
                    </a:ext>
                  </a:extLst>
                </p:cNvPr>
                <p:cNvCxnSpPr>
                  <a:cxnSpLocks/>
                </p:cNvCxnSpPr>
                <p:nvPr/>
              </p:nvCxnSpPr>
              <p:spPr bwMode="auto">
                <a:xfrm>
                  <a:off x="1779162" y="2238002"/>
                  <a:ext cx="73174" cy="0"/>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B8D24D32-6313-AA9B-C2AB-6C0E2ECFFCBC}"/>
                    </a:ext>
                  </a:extLst>
                </p:cNvPr>
                <p:cNvCxnSpPr>
                  <a:cxnSpLocks/>
                </p:cNvCxnSpPr>
                <p:nvPr/>
              </p:nvCxnSpPr>
              <p:spPr bwMode="auto">
                <a:xfrm>
                  <a:off x="1974517" y="2427472"/>
                  <a:ext cx="73174" cy="0"/>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85216E41-971A-6002-AD03-080BCD6E97F4}"/>
                    </a:ext>
                  </a:extLst>
                </p:cNvPr>
                <p:cNvCxnSpPr>
                  <a:cxnSpLocks/>
                </p:cNvCxnSpPr>
                <p:nvPr/>
              </p:nvCxnSpPr>
              <p:spPr bwMode="auto">
                <a:xfrm>
                  <a:off x="2204000" y="2566339"/>
                  <a:ext cx="73174" cy="0"/>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38E9D337-9708-3995-E3DE-25D8C1A24A49}"/>
                    </a:ext>
                  </a:extLst>
                </p:cNvPr>
                <p:cNvCxnSpPr>
                  <a:cxnSpLocks/>
                </p:cNvCxnSpPr>
                <p:nvPr/>
              </p:nvCxnSpPr>
              <p:spPr bwMode="auto">
                <a:xfrm>
                  <a:off x="2592356" y="2745218"/>
                  <a:ext cx="73174" cy="0"/>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72DB0FA6-2B17-D388-41AF-364F327FEC83}"/>
                    </a:ext>
                  </a:extLst>
                </p:cNvPr>
                <p:cNvCxnSpPr>
                  <a:cxnSpLocks/>
                </p:cNvCxnSpPr>
                <p:nvPr/>
              </p:nvCxnSpPr>
              <p:spPr bwMode="auto">
                <a:xfrm>
                  <a:off x="2693564" y="2814651"/>
                  <a:ext cx="73174" cy="0"/>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979CD57A-02F8-09D9-FAA7-9D23E20DD380}"/>
                    </a:ext>
                  </a:extLst>
                </p:cNvPr>
                <p:cNvCxnSpPr>
                  <a:cxnSpLocks/>
                </p:cNvCxnSpPr>
                <p:nvPr/>
              </p:nvCxnSpPr>
              <p:spPr bwMode="auto">
                <a:xfrm>
                  <a:off x="3603257" y="3260670"/>
                  <a:ext cx="73174" cy="0"/>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BB4B263E-B4F5-A08B-491F-3EAB94F31120}"/>
                    </a:ext>
                  </a:extLst>
                </p:cNvPr>
                <p:cNvCxnSpPr>
                  <a:cxnSpLocks/>
                </p:cNvCxnSpPr>
                <p:nvPr/>
              </p:nvCxnSpPr>
              <p:spPr bwMode="auto">
                <a:xfrm>
                  <a:off x="5445002" y="3306566"/>
                  <a:ext cx="73174" cy="0"/>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59" name="Group 58">
              <a:extLst>
                <a:ext uri="{FF2B5EF4-FFF2-40B4-BE49-F238E27FC236}">
                  <a16:creationId xmlns:a16="http://schemas.microsoft.com/office/drawing/2014/main" id="{D40625D2-C315-000A-5EB6-1ABCEC267E36}"/>
                </a:ext>
              </a:extLst>
            </p:cNvPr>
            <p:cNvGrpSpPr/>
            <p:nvPr/>
          </p:nvGrpSpPr>
          <p:grpSpPr>
            <a:xfrm>
              <a:off x="6794793" y="4068448"/>
              <a:ext cx="4751089" cy="58993"/>
              <a:chOff x="6794793" y="4068448"/>
              <a:chExt cx="4751089" cy="170660"/>
            </a:xfrm>
          </p:grpSpPr>
          <p:cxnSp>
            <p:nvCxnSpPr>
              <p:cNvPr id="155" name="Straight Connector 154">
                <a:extLst>
                  <a:ext uri="{FF2B5EF4-FFF2-40B4-BE49-F238E27FC236}">
                    <a16:creationId xmlns:a16="http://schemas.microsoft.com/office/drawing/2014/main" id="{CECD602D-A77C-0B65-DDE3-3A9672C5D8A2}"/>
                  </a:ext>
                </a:extLst>
              </p:cNvPr>
              <p:cNvCxnSpPr>
                <a:cxnSpLocks/>
              </p:cNvCxnSpPr>
              <p:nvPr/>
            </p:nvCxnSpPr>
            <p:spPr bwMode="auto">
              <a:xfrm>
                <a:off x="6794793" y="4068448"/>
                <a:ext cx="0" cy="17066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2C6C43D2-8C46-F8FF-7514-F4ACD5213E15}"/>
                  </a:ext>
                </a:extLst>
              </p:cNvPr>
              <p:cNvCxnSpPr>
                <a:cxnSpLocks/>
              </p:cNvCxnSpPr>
              <p:nvPr/>
            </p:nvCxnSpPr>
            <p:spPr bwMode="auto">
              <a:xfrm>
                <a:off x="7010752" y="4068448"/>
                <a:ext cx="0" cy="17066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4C80CBDE-96AB-2125-F747-3A4E0B2772EA}"/>
                  </a:ext>
                </a:extLst>
              </p:cNvPr>
              <p:cNvCxnSpPr>
                <a:cxnSpLocks/>
              </p:cNvCxnSpPr>
              <p:nvPr/>
            </p:nvCxnSpPr>
            <p:spPr bwMode="auto">
              <a:xfrm>
                <a:off x="7226711" y="4068448"/>
                <a:ext cx="0" cy="17066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FF47F8B3-6277-5DA4-74F8-C39503BCE136}"/>
                  </a:ext>
                </a:extLst>
              </p:cNvPr>
              <p:cNvCxnSpPr>
                <a:cxnSpLocks/>
              </p:cNvCxnSpPr>
              <p:nvPr/>
            </p:nvCxnSpPr>
            <p:spPr bwMode="auto">
              <a:xfrm>
                <a:off x="7442670" y="4068448"/>
                <a:ext cx="0" cy="17066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A39985C2-7CEA-AE5D-00B6-10F48D3FD228}"/>
                  </a:ext>
                </a:extLst>
              </p:cNvPr>
              <p:cNvCxnSpPr>
                <a:cxnSpLocks/>
              </p:cNvCxnSpPr>
              <p:nvPr/>
            </p:nvCxnSpPr>
            <p:spPr bwMode="auto">
              <a:xfrm>
                <a:off x="7658629" y="4068448"/>
                <a:ext cx="0" cy="17066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F3646E81-7B12-F0FF-1642-01D74EB67C82}"/>
                  </a:ext>
                </a:extLst>
              </p:cNvPr>
              <p:cNvCxnSpPr>
                <a:cxnSpLocks/>
              </p:cNvCxnSpPr>
              <p:nvPr/>
            </p:nvCxnSpPr>
            <p:spPr bwMode="auto">
              <a:xfrm>
                <a:off x="7874588" y="4068448"/>
                <a:ext cx="0" cy="17066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1B8D42A3-806F-795A-C785-5895BC6C6192}"/>
                  </a:ext>
                </a:extLst>
              </p:cNvPr>
              <p:cNvCxnSpPr>
                <a:cxnSpLocks/>
              </p:cNvCxnSpPr>
              <p:nvPr/>
            </p:nvCxnSpPr>
            <p:spPr bwMode="auto">
              <a:xfrm>
                <a:off x="8090547" y="4068448"/>
                <a:ext cx="0" cy="17066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FE615F6D-44F2-B5FD-7675-1CC7D979E38C}"/>
                  </a:ext>
                </a:extLst>
              </p:cNvPr>
              <p:cNvCxnSpPr>
                <a:cxnSpLocks/>
              </p:cNvCxnSpPr>
              <p:nvPr/>
            </p:nvCxnSpPr>
            <p:spPr bwMode="auto">
              <a:xfrm>
                <a:off x="8306506" y="4068448"/>
                <a:ext cx="0" cy="17066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A9B18626-A7B1-9F0A-46A3-16DA147D3A21}"/>
                  </a:ext>
                </a:extLst>
              </p:cNvPr>
              <p:cNvCxnSpPr>
                <a:cxnSpLocks/>
              </p:cNvCxnSpPr>
              <p:nvPr/>
            </p:nvCxnSpPr>
            <p:spPr bwMode="auto">
              <a:xfrm>
                <a:off x="8522465" y="4068448"/>
                <a:ext cx="0" cy="17066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563C5C87-6360-CE75-0955-BD5611FDC10F}"/>
                  </a:ext>
                </a:extLst>
              </p:cNvPr>
              <p:cNvCxnSpPr>
                <a:cxnSpLocks/>
              </p:cNvCxnSpPr>
              <p:nvPr/>
            </p:nvCxnSpPr>
            <p:spPr bwMode="auto">
              <a:xfrm>
                <a:off x="8738424" y="4068448"/>
                <a:ext cx="0" cy="17066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29CECDED-8F98-762A-8D20-D44BEFA08974}"/>
                  </a:ext>
                </a:extLst>
              </p:cNvPr>
              <p:cNvCxnSpPr>
                <a:cxnSpLocks/>
              </p:cNvCxnSpPr>
              <p:nvPr/>
            </p:nvCxnSpPr>
            <p:spPr bwMode="auto">
              <a:xfrm>
                <a:off x="8954383" y="4068448"/>
                <a:ext cx="0" cy="17066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57166AB1-FBF2-8BBF-79C4-CA166EBABDC6}"/>
                  </a:ext>
                </a:extLst>
              </p:cNvPr>
              <p:cNvCxnSpPr>
                <a:cxnSpLocks/>
              </p:cNvCxnSpPr>
              <p:nvPr/>
            </p:nvCxnSpPr>
            <p:spPr bwMode="auto">
              <a:xfrm>
                <a:off x="9170342" y="4068448"/>
                <a:ext cx="0" cy="17066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4A887191-723F-37B4-926E-BAD95423B740}"/>
                  </a:ext>
                </a:extLst>
              </p:cNvPr>
              <p:cNvCxnSpPr>
                <a:cxnSpLocks/>
              </p:cNvCxnSpPr>
              <p:nvPr/>
            </p:nvCxnSpPr>
            <p:spPr bwMode="auto">
              <a:xfrm>
                <a:off x="9386301" y="4068448"/>
                <a:ext cx="0" cy="17066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55201C41-9743-B75A-537B-9324637F1B5F}"/>
                  </a:ext>
                </a:extLst>
              </p:cNvPr>
              <p:cNvCxnSpPr>
                <a:cxnSpLocks/>
              </p:cNvCxnSpPr>
              <p:nvPr/>
            </p:nvCxnSpPr>
            <p:spPr bwMode="auto">
              <a:xfrm>
                <a:off x="9602260" y="4068448"/>
                <a:ext cx="0" cy="170660"/>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57D8E97A-4131-1AC3-985C-673CF096831B}"/>
                  </a:ext>
                </a:extLst>
              </p:cNvPr>
              <p:cNvCxnSpPr>
                <a:cxnSpLocks/>
              </p:cNvCxnSpPr>
              <p:nvPr/>
            </p:nvCxnSpPr>
            <p:spPr bwMode="auto">
              <a:xfrm>
                <a:off x="9818219" y="4068448"/>
                <a:ext cx="0" cy="17066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37AED721-FDC7-4322-C45D-6F51CC0321FA}"/>
                  </a:ext>
                </a:extLst>
              </p:cNvPr>
              <p:cNvCxnSpPr>
                <a:cxnSpLocks/>
              </p:cNvCxnSpPr>
              <p:nvPr/>
            </p:nvCxnSpPr>
            <p:spPr bwMode="auto">
              <a:xfrm>
                <a:off x="10034178" y="4068448"/>
                <a:ext cx="0" cy="170660"/>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642E1F28-45B3-9B3E-8397-CD6CCBD787B3}"/>
                  </a:ext>
                </a:extLst>
              </p:cNvPr>
              <p:cNvCxnSpPr>
                <a:cxnSpLocks/>
              </p:cNvCxnSpPr>
              <p:nvPr/>
            </p:nvCxnSpPr>
            <p:spPr bwMode="auto">
              <a:xfrm>
                <a:off x="10250137" y="4068448"/>
                <a:ext cx="0" cy="17066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784E9665-E70F-7B76-2C8B-A182B31E2DD9}"/>
                  </a:ext>
                </a:extLst>
              </p:cNvPr>
              <p:cNvCxnSpPr>
                <a:cxnSpLocks/>
              </p:cNvCxnSpPr>
              <p:nvPr/>
            </p:nvCxnSpPr>
            <p:spPr bwMode="auto">
              <a:xfrm>
                <a:off x="10466096" y="4068448"/>
                <a:ext cx="0" cy="170660"/>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4BF6D8E1-5F7A-9C95-CA04-E193779E7E30}"/>
                  </a:ext>
                </a:extLst>
              </p:cNvPr>
              <p:cNvCxnSpPr>
                <a:cxnSpLocks/>
              </p:cNvCxnSpPr>
              <p:nvPr/>
            </p:nvCxnSpPr>
            <p:spPr bwMode="auto">
              <a:xfrm>
                <a:off x="10682055" y="4068448"/>
                <a:ext cx="0" cy="17066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B5CF7E4B-5C02-89A7-DB7E-140AAF1A6925}"/>
                  </a:ext>
                </a:extLst>
              </p:cNvPr>
              <p:cNvCxnSpPr>
                <a:cxnSpLocks/>
              </p:cNvCxnSpPr>
              <p:nvPr/>
            </p:nvCxnSpPr>
            <p:spPr bwMode="auto">
              <a:xfrm>
                <a:off x="10898014" y="4068448"/>
                <a:ext cx="0" cy="170660"/>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96249D42-E099-08BE-3F87-B7CD7E9FC966}"/>
                  </a:ext>
                </a:extLst>
              </p:cNvPr>
              <p:cNvCxnSpPr>
                <a:cxnSpLocks/>
              </p:cNvCxnSpPr>
              <p:nvPr/>
            </p:nvCxnSpPr>
            <p:spPr bwMode="auto">
              <a:xfrm>
                <a:off x="11113973" y="4068448"/>
                <a:ext cx="0" cy="170660"/>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22F7D7F4-6F2C-04DB-0C91-6C8B0DC24A22}"/>
                  </a:ext>
                </a:extLst>
              </p:cNvPr>
              <p:cNvCxnSpPr>
                <a:cxnSpLocks/>
              </p:cNvCxnSpPr>
              <p:nvPr/>
            </p:nvCxnSpPr>
            <p:spPr bwMode="auto">
              <a:xfrm>
                <a:off x="11329932" y="4068448"/>
                <a:ext cx="0" cy="17066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14CD74C4-A37B-0DC8-5A75-BA3D79BFCD34}"/>
                  </a:ext>
                </a:extLst>
              </p:cNvPr>
              <p:cNvCxnSpPr>
                <a:cxnSpLocks/>
              </p:cNvCxnSpPr>
              <p:nvPr/>
            </p:nvCxnSpPr>
            <p:spPr bwMode="auto">
              <a:xfrm>
                <a:off x="11545882" y="4068448"/>
                <a:ext cx="0" cy="170660"/>
              </a:xfrm>
              <a:prstGeom prst="line">
                <a:avLst/>
              </a:prstGeom>
              <a:noFill/>
              <a:ln w="28575" cap="flat" cmpd="sng" algn="ctr">
                <a:solidFill>
                  <a:schemeClr val="bg1"/>
                </a:solidFill>
                <a:prstDash val="solid"/>
                <a:round/>
                <a:headEnd type="none" w="med" len="med"/>
                <a:tailEnd type="none" w="med" len="med"/>
              </a:ln>
              <a:effectLst/>
            </p:spPr>
          </p:cxnSp>
        </p:grpSp>
        <p:grpSp>
          <p:nvGrpSpPr>
            <p:cNvPr id="60" name="Group 59">
              <a:extLst>
                <a:ext uri="{FF2B5EF4-FFF2-40B4-BE49-F238E27FC236}">
                  <a16:creationId xmlns:a16="http://schemas.microsoft.com/office/drawing/2014/main" id="{5830EB4D-45B7-0D99-CD1F-43B0E47CB55B}"/>
                </a:ext>
              </a:extLst>
            </p:cNvPr>
            <p:cNvGrpSpPr/>
            <p:nvPr/>
          </p:nvGrpSpPr>
          <p:grpSpPr>
            <a:xfrm>
              <a:off x="6712623" y="1702385"/>
              <a:ext cx="75850" cy="2361849"/>
              <a:chOff x="6579888" y="1702385"/>
              <a:chExt cx="208585" cy="2361849"/>
            </a:xfrm>
          </p:grpSpPr>
          <p:cxnSp>
            <p:nvCxnSpPr>
              <p:cNvPr id="149" name="Straight Connector 148">
                <a:extLst>
                  <a:ext uri="{FF2B5EF4-FFF2-40B4-BE49-F238E27FC236}">
                    <a16:creationId xmlns:a16="http://schemas.microsoft.com/office/drawing/2014/main" id="{C8F67C97-8B2B-F5C7-3F33-4399DCC3F9E4}"/>
                  </a:ext>
                </a:extLst>
              </p:cNvPr>
              <p:cNvCxnSpPr>
                <a:cxnSpLocks/>
              </p:cNvCxnSpPr>
              <p:nvPr/>
            </p:nvCxnSpPr>
            <p:spPr bwMode="auto">
              <a:xfrm>
                <a:off x="6579888" y="4064234"/>
                <a:ext cx="208585"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A6F2A888-A2A0-924A-D3B2-3B4F3A97141A}"/>
                  </a:ext>
                </a:extLst>
              </p:cNvPr>
              <p:cNvCxnSpPr>
                <a:cxnSpLocks/>
              </p:cNvCxnSpPr>
              <p:nvPr/>
            </p:nvCxnSpPr>
            <p:spPr bwMode="auto">
              <a:xfrm>
                <a:off x="6579888" y="3591865"/>
                <a:ext cx="208585"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5A5709E1-7972-2B90-FF05-A779F22F63F3}"/>
                  </a:ext>
                </a:extLst>
              </p:cNvPr>
              <p:cNvCxnSpPr>
                <a:cxnSpLocks/>
              </p:cNvCxnSpPr>
              <p:nvPr/>
            </p:nvCxnSpPr>
            <p:spPr bwMode="auto">
              <a:xfrm>
                <a:off x="6579888" y="3119495"/>
                <a:ext cx="208585"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044B7354-7216-AF5D-0E32-82B25EB0E0EB}"/>
                  </a:ext>
                </a:extLst>
              </p:cNvPr>
              <p:cNvCxnSpPr>
                <a:cxnSpLocks/>
              </p:cNvCxnSpPr>
              <p:nvPr/>
            </p:nvCxnSpPr>
            <p:spPr bwMode="auto">
              <a:xfrm>
                <a:off x="6579888" y="2647125"/>
                <a:ext cx="208585"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EA34FB6A-F31F-0A3E-7B86-B10AD6CCDB84}"/>
                  </a:ext>
                </a:extLst>
              </p:cNvPr>
              <p:cNvCxnSpPr>
                <a:cxnSpLocks/>
              </p:cNvCxnSpPr>
              <p:nvPr/>
            </p:nvCxnSpPr>
            <p:spPr bwMode="auto">
              <a:xfrm>
                <a:off x="6579888" y="2174755"/>
                <a:ext cx="208585"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F10A85BA-5B12-310F-D6EC-D3731B476DFB}"/>
                  </a:ext>
                </a:extLst>
              </p:cNvPr>
              <p:cNvCxnSpPr>
                <a:cxnSpLocks/>
              </p:cNvCxnSpPr>
              <p:nvPr/>
            </p:nvCxnSpPr>
            <p:spPr bwMode="auto">
              <a:xfrm>
                <a:off x="6579888" y="1702385"/>
                <a:ext cx="208585" cy="0"/>
              </a:xfrm>
              <a:prstGeom prst="line">
                <a:avLst/>
              </a:prstGeom>
              <a:noFill/>
              <a:ln w="28575" cap="flat" cmpd="sng" algn="ctr">
                <a:solidFill>
                  <a:schemeClr val="bg1"/>
                </a:solidFill>
                <a:prstDash val="solid"/>
                <a:round/>
                <a:headEnd type="none" w="med" len="med"/>
                <a:tailEnd type="none" w="med" len="med"/>
              </a:ln>
              <a:effectLst/>
            </p:spPr>
          </p:cxnSp>
        </p:grpSp>
        <p:sp>
          <p:nvSpPr>
            <p:cNvPr id="61" name="TextBox 60">
              <a:extLst>
                <a:ext uri="{FF2B5EF4-FFF2-40B4-BE49-F238E27FC236}">
                  <a16:creationId xmlns:a16="http://schemas.microsoft.com/office/drawing/2014/main" id="{E0349917-649D-3960-6B27-DABA4922E1E9}"/>
                </a:ext>
              </a:extLst>
            </p:cNvPr>
            <p:cNvSpPr txBox="1"/>
            <p:nvPr/>
          </p:nvSpPr>
          <p:spPr bwMode="auto">
            <a:xfrm>
              <a:off x="11366211"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44</a:t>
              </a:r>
            </a:p>
          </p:txBody>
        </p:sp>
        <p:sp>
          <p:nvSpPr>
            <p:cNvPr id="62" name="TextBox 61">
              <a:extLst>
                <a:ext uri="{FF2B5EF4-FFF2-40B4-BE49-F238E27FC236}">
                  <a16:creationId xmlns:a16="http://schemas.microsoft.com/office/drawing/2014/main" id="{8B0CA09B-7658-20BC-E84F-6866FB192015}"/>
                </a:ext>
              </a:extLst>
            </p:cNvPr>
            <p:cNvSpPr txBox="1"/>
            <p:nvPr/>
          </p:nvSpPr>
          <p:spPr bwMode="auto">
            <a:xfrm>
              <a:off x="11151306"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63" name="TextBox 62">
              <a:extLst>
                <a:ext uri="{FF2B5EF4-FFF2-40B4-BE49-F238E27FC236}">
                  <a16:creationId xmlns:a16="http://schemas.microsoft.com/office/drawing/2014/main" id="{8AAC708A-C2E9-B894-7D87-78BB5F5572AD}"/>
                </a:ext>
              </a:extLst>
            </p:cNvPr>
            <p:cNvSpPr txBox="1"/>
            <p:nvPr/>
          </p:nvSpPr>
          <p:spPr bwMode="auto">
            <a:xfrm>
              <a:off x="10936401"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64" name="TextBox 63">
              <a:extLst>
                <a:ext uri="{FF2B5EF4-FFF2-40B4-BE49-F238E27FC236}">
                  <a16:creationId xmlns:a16="http://schemas.microsoft.com/office/drawing/2014/main" id="{D979A711-0596-0D2D-A581-69149643C3EB}"/>
                </a:ext>
              </a:extLst>
            </p:cNvPr>
            <p:cNvSpPr txBox="1"/>
            <p:nvPr/>
          </p:nvSpPr>
          <p:spPr bwMode="auto">
            <a:xfrm>
              <a:off x="10719389"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65" name="TextBox 64">
              <a:extLst>
                <a:ext uri="{FF2B5EF4-FFF2-40B4-BE49-F238E27FC236}">
                  <a16:creationId xmlns:a16="http://schemas.microsoft.com/office/drawing/2014/main" id="{6A9426F6-B682-CBB3-41CA-B57AB305242B}"/>
                </a:ext>
              </a:extLst>
            </p:cNvPr>
            <p:cNvSpPr txBox="1"/>
            <p:nvPr/>
          </p:nvSpPr>
          <p:spPr bwMode="auto">
            <a:xfrm>
              <a:off x="10504484"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66" name="TextBox 65">
              <a:extLst>
                <a:ext uri="{FF2B5EF4-FFF2-40B4-BE49-F238E27FC236}">
                  <a16:creationId xmlns:a16="http://schemas.microsoft.com/office/drawing/2014/main" id="{9C144CA4-36B8-E611-EC03-8946F9E19024}"/>
                </a:ext>
              </a:extLst>
            </p:cNvPr>
            <p:cNvSpPr txBox="1"/>
            <p:nvPr/>
          </p:nvSpPr>
          <p:spPr bwMode="auto">
            <a:xfrm>
              <a:off x="10291685"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67" name="TextBox 66">
              <a:extLst>
                <a:ext uri="{FF2B5EF4-FFF2-40B4-BE49-F238E27FC236}">
                  <a16:creationId xmlns:a16="http://schemas.microsoft.com/office/drawing/2014/main" id="{FCF11958-DCB4-ECFD-1C09-95C4918738C5}"/>
                </a:ext>
              </a:extLst>
            </p:cNvPr>
            <p:cNvSpPr txBox="1"/>
            <p:nvPr/>
          </p:nvSpPr>
          <p:spPr bwMode="auto">
            <a:xfrm>
              <a:off x="10074673"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68" name="TextBox 67">
              <a:extLst>
                <a:ext uri="{FF2B5EF4-FFF2-40B4-BE49-F238E27FC236}">
                  <a16:creationId xmlns:a16="http://schemas.microsoft.com/office/drawing/2014/main" id="{684384D0-3001-B984-2CF1-6FDB69EBB625}"/>
                </a:ext>
              </a:extLst>
            </p:cNvPr>
            <p:cNvSpPr txBox="1"/>
            <p:nvPr/>
          </p:nvSpPr>
          <p:spPr bwMode="auto">
            <a:xfrm>
              <a:off x="9857661"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69" name="TextBox 68">
              <a:extLst>
                <a:ext uri="{FF2B5EF4-FFF2-40B4-BE49-F238E27FC236}">
                  <a16:creationId xmlns:a16="http://schemas.microsoft.com/office/drawing/2014/main" id="{308606F7-2BCD-A0E4-DE86-B4595349A296}"/>
                </a:ext>
              </a:extLst>
            </p:cNvPr>
            <p:cNvSpPr txBox="1"/>
            <p:nvPr/>
          </p:nvSpPr>
          <p:spPr bwMode="auto">
            <a:xfrm>
              <a:off x="9640649"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70" name="TextBox 69">
              <a:extLst>
                <a:ext uri="{FF2B5EF4-FFF2-40B4-BE49-F238E27FC236}">
                  <a16:creationId xmlns:a16="http://schemas.microsoft.com/office/drawing/2014/main" id="{0DFA30E7-BCDE-3224-4C25-46DEE3DA6D8D}"/>
                </a:ext>
              </a:extLst>
            </p:cNvPr>
            <p:cNvSpPr txBox="1"/>
            <p:nvPr/>
          </p:nvSpPr>
          <p:spPr bwMode="auto">
            <a:xfrm>
              <a:off x="9425745"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71" name="TextBox 70">
              <a:extLst>
                <a:ext uri="{FF2B5EF4-FFF2-40B4-BE49-F238E27FC236}">
                  <a16:creationId xmlns:a16="http://schemas.microsoft.com/office/drawing/2014/main" id="{45115561-614F-B8AB-B980-A9F0894AC2B8}"/>
                </a:ext>
              </a:extLst>
            </p:cNvPr>
            <p:cNvSpPr txBox="1"/>
            <p:nvPr/>
          </p:nvSpPr>
          <p:spPr bwMode="auto">
            <a:xfrm>
              <a:off x="9208733"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72" name="TextBox 71">
              <a:extLst>
                <a:ext uri="{FF2B5EF4-FFF2-40B4-BE49-F238E27FC236}">
                  <a16:creationId xmlns:a16="http://schemas.microsoft.com/office/drawing/2014/main" id="{2DD7F6A1-59F9-0E66-732C-EA70A4F68F85}"/>
                </a:ext>
              </a:extLst>
            </p:cNvPr>
            <p:cNvSpPr txBox="1"/>
            <p:nvPr/>
          </p:nvSpPr>
          <p:spPr bwMode="auto">
            <a:xfrm>
              <a:off x="8995934"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73" name="TextBox 72">
              <a:extLst>
                <a:ext uri="{FF2B5EF4-FFF2-40B4-BE49-F238E27FC236}">
                  <a16:creationId xmlns:a16="http://schemas.microsoft.com/office/drawing/2014/main" id="{555E2433-CB48-5FE6-6B49-398AE98281D2}"/>
                </a:ext>
              </a:extLst>
            </p:cNvPr>
            <p:cNvSpPr txBox="1"/>
            <p:nvPr/>
          </p:nvSpPr>
          <p:spPr bwMode="auto">
            <a:xfrm>
              <a:off x="8774708"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74" name="TextBox 73">
              <a:extLst>
                <a:ext uri="{FF2B5EF4-FFF2-40B4-BE49-F238E27FC236}">
                  <a16:creationId xmlns:a16="http://schemas.microsoft.com/office/drawing/2014/main" id="{773DDCEA-B9E3-A085-38DE-6499B1B6ED22}"/>
                </a:ext>
              </a:extLst>
            </p:cNvPr>
            <p:cNvSpPr txBox="1"/>
            <p:nvPr/>
          </p:nvSpPr>
          <p:spPr bwMode="auto">
            <a:xfrm>
              <a:off x="8561909"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75" name="TextBox 74">
              <a:extLst>
                <a:ext uri="{FF2B5EF4-FFF2-40B4-BE49-F238E27FC236}">
                  <a16:creationId xmlns:a16="http://schemas.microsoft.com/office/drawing/2014/main" id="{DA94741D-1941-5FD1-2533-6CA250092F68}"/>
                </a:ext>
              </a:extLst>
            </p:cNvPr>
            <p:cNvSpPr txBox="1"/>
            <p:nvPr/>
          </p:nvSpPr>
          <p:spPr bwMode="auto">
            <a:xfrm>
              <a:off x="8347004"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76" name="TextBox 75">
              <a:extLst>
                <a:ext uri="{FF2B5EF4-FFF2-40B4-BE49-F238E27FC236}">
                  <a16:creationId xmlns:a16="http://schemas.microsoft.com/office/drawing/2014/main" id="{DE85C3C1-9426-02AB-1125-656EC3255294}"/>
                </a:ext>
              </a:extLst>
            </p:cNvPr>
            <p:cNvSpPr txBox="1"/>
            <p:nvPr/>
          </p:nvSpPr>
          <p:spPr bwMode="auto">
            <a:xfrm>
              <a:off x="8136312"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77" name="TextBox 76">
              <a:extLst>
                <a:ext uri="{FF2B5EF4-FFF2-40B4-BE49-F238E27FC236}">
                  <a16:creationId xmlns:a16="http://schemas.microsoft.com/office/drawing/2014/main" id="{6EA0C511-E270-0F6C-3AAE-7159008AD119}"/>
                </a:ext>
              </a:extLst>
            </p:cNvPr>
            <p:cNvSpPr txBox="1"/>
            <p:nvPr/>
          </p:nvSpPr>
          <p:spPr bwMode="auto">
            <a:xfrm>
              <a:off x="7923514"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78" name="TextBox 77">
              <a:extLst>
                <a:ext uri="{FF2B5EF4-FFF2-40B4-BE49-F238E27FC236}">
                  <a16:creationId xmlns:a16="http://schemas.microsoft.com/office/drawing/2014/main" id="{315F576D-CAAB-4365-B70D-F8EC10E3B981}"/>
                </a:ext>
              </a:extLst>
            </p:cNvPr>
            <p:cNvSpPr txBox="1"/>
            <p:nvPr/>
          </p:nvSpPr>
          <p:spPr bwMode="auto">
            <a:xfrm>
              <a:off x="7695968" y="4056759"/>
              <a:ext cx="409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79" name="TextBox 78">
              <a:extLst>
                <a:ext uri="{FF2B5EF4-FFF2-40B4-BE49-F238E27FC236}">
                  <a16:creationId xmlns:a16="http://schemas.microsoft.com/office/drawing/2014/main" id="{4E677EED-53AB-A980-000C-77936B32754D}"/>
                </a:ext>
              </a:extLst>
            </p:cNvPr>
            <p:cNvSpPr txBox="1"/>
            <p:nvPr/>
          </p:nvSpPr>
          <p:spPr bwMode="auto">
            <a:xfrm>
              <a:off x="7523201" y="4056759"/>
              <a:ext cx="2239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80" name="TextBox 79">
              <a:extLst>
                <a:ext uri="{FF2B5EF4-FFF2-40B4-BE49-F238E27FC236}">
                  <a16:creationId xmlns:a16="http://schemas.microsoft.com/office/drawing/2014/main" id="{4FF5EB48-8A12-9A48-0044-D0C4BE7A9EF6}"/>
                </a:ext>
              </a:extLst>
            </p:cNvPr>
            <p:cNvSpPr txBox="1"/>
            <p:nvPr/>
          </p:nvSpPr>
          <p:spPr bwMode="auto">
            <a:xfrm>
              <a:off x="7306190" y="4056759"/>
              <a:ext cx="2239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81" name="TextBox 80">
              <a:extLst>
                <a:ext uri="{FF2B5EF4-FFF2-40B4-BE49-F238E27FC236}">
                  <a16:creationId xmlns:a16="http://schemas.microsoft.com/office/drawing/2014/main" id="{CCA7BC3A-BAC7-A1B3-7670-303D6F42D83B}"/>
                </a:ext>
              </a:extLst>
            </p:cNvPr>
            <p:cNvSpPr txBox="1"/>
            <p:nvPr/>
          </p:nvSpPr>
          <p:spPr bwMode="auto">
            <a:xfrm>
              <a:off x="7095499" y="4056759"/>
              <a:ext cx="2239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82" name="TextBox 81">
              <a:extLst>
                <a:ext uri="{FF2B5EF4-FFF2-40B4-BE49-F238E27FC236}">
                  <a16:creationId xmlns:a16="http://schemas.microsoft.com/office/drawing/2014/main" id="{085B22FC-D9A6-1FCD-F894-AC650E67941F}"/>
                </a:ext>
              </a:extLst>
            </p:cNvPr>
            <p:cNvSpPr txBox="1"/>
            <p:nvPr/>
          </p:nvSpPr>
          <p:spPr bwMode="auto">
            <a:xfrm>
              <a:off x="6874273" y="4056759"/>
              <a:ext cx="2239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83" name="TextBox 82">
              <a:extLst>
                <a:ext uri="{FF2B5EF4-FFF2-40B4-BE49-F238E27FC236}">
                  <a16:creationId xmlns:a16="http://schemas.microsoft.com/office/drawing/2014/main" id="{A3917FA8-6F0B-5962-FC25-55160441B856}"/>
                </a:ext>
              </a:extLst>
            </p:cNvPr>
            <p:cNvSpPr txBox="1"/>
            <p:nvPr/>
          </p:nvSpPr>
          <p:spPr bwMode="auto">
            <a:xfrm>
              <a:off x="6663581" y="4056759"/>
              <a:ext cx="2239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84" name="TextBox 83">
              <a:extLst>
                <a:ext uri="{FF2B5EF4-FFF2-40B4-BE49-F238E27FC236}">
                  <a16:creationId xmlns:a16="http://schemas.microsoft.com/office/drawing/2014/main" id="{09E1EAE0-6D96-FDB2-7EDB-8D20AB1F1CC2}"/>
                </a:ext>
              </a:extLst>
            </p:cNvPr>
            <p:cNvSpPr txBox="1"/>
            <p:nvPr/>
          </p:nvSpPr>
          <p:spPr bwMode="auto">
            <a:xfrm>
              <a:off x="6486601" y="3905061"/>
              <a:ext cx="2239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85" name="TextBox 84">
              <a:extLst>
                <a:ext uri="{FF2B5EF4-FFF2-40B4-BE49-F238E27FC236}">
                  <a16:creationId xmlns:a16="http://schemas.microsoft.com/office/drawing/2014/main" id="{230C393F-F57C-EA22-8573-21E2ED396CB0}"/>
                </a:ext>
              </a:extLst>
            </p:cNvPr>
            <p:cNvSpPr txBox="1"/>
            <p:nvPr/>
          </p:nvSpPr>
          <p:spPr bwMode="auto">
            <a:xfrm>
              <a:off x="6369196" y="3424685"/>
              <a:ext cx="4192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86" name="TextBox 85">
              <a:extLst>
                <a:ext uri="{FF2B5EF4-FFF2-40B4-BE49-F238E27FC236}">
                  <a16:creationId xmlns:a16="http://schemas.microsoft.com/office/drawing/2014/main" id="{2F9DE390-2051-685D-1538-38D9AC5E6518}"/>
                </a:ext>
              </a:extLst>
            </p:cNvPr>
            <p:cNvSpPr txBox="1"/>
            <p:nvPr/>
          </p:nvSpPr>
          <p:spPr bwMode="auto">
            <a:xfrm>
              <a:off x="6369196" y="2950630"/>
              <a:ext cx="4192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87" name="TextBox 86">
              <a:extLst>
                <a:ext uri="{FF2B5EF4-FFF2-40B4-BE49-F238E27FC236}">
                  <a16:creationId xmlns:a16="http://schemas.microsoft.com/office/drawing/2014/main" id="{2975FDA8-594D-2D41-58D2-53F91993560C}"/>
                </a:ext>
              </a:extLst>
            </p:cNvPr>
            <p:cNvSpPr txBox="1"/>
            <p:nvPr/>
          </p:nvSpPr>
          <p:spPr bwMode="auto">
            <a:xfrm>
              <a:off x="6369196" y="2487109"/>
              <a:ext cx="4192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88" name="TextBox 87">
              <a:extLst>
                <a:ext uri="{FF2B5EF4-FFF2-40B4-BE49-F238E27FC236}">
                  <a16:creationId xmlns:a16="http://schemas.microsoft.com/office/drawing/2014/main" id="{A7A1A021-58C7-5038-25AF-BF6840F7C9AB}"/>
                </a:ext>
              </a:extLst>
            </p:cNvPr>
            <p:cNvSpPr txBox="1"/>
            <p:nvPr/>
          </p:nvSpPr>
          <p:spPr bwMode="auto">
            <a:xfrm>
              <a:off x="6369196" y="2019375"/>
              <a:ext cx="4192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89" name="TextBox 88">
              <a:extLst>
                <a:ext uri="{FF2B5EF4-FFF2-40B4-BE49-F238E27FC236}">
                  <a16:creationId xmlns:a16="http://schemas.microsoft.com/office/drawing/2014/main" id="{E545E329-43F6-9D96-86F5-80EA35EC237E}"/>
                </a:ext>
              </a:extLst>
            </p:cNvPr>
            <p:cNvSpPr txBox="1"/>
            <p:nvPr/>
          </p:nvSpPr>
          <p:spPr bwMode="auto">
            <a:xfrm>
              <a:off x="6523001" y="1541106"/>
              <a:ext cx="1980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90" name="Freeform: Shape 89">
              <a:extLst>
                <a:ext uri="{FF2B5EF4-FFF2-40B4-BE49-F238E27FC236}">
                  <a16:creationId xmlns:a16="http://schemas.microsoft.com/office/drawing/2014/main" id="{B1B141A6-6E36-2C6E-A514-B08ABE4CECB4}"/>
                </a:ext>
              </a:extLst>
            </p:cNvPr>
            <p:cNvSpPr/>
            <p:nvPr/>
          </p:nvSpPr>
          <p:spPr bwMode="auto">
            <a:xfrm>
              <a:off x="6800850" y="1705708"/>
              <a:ext cx="4333142" cy="574430"/>
            </a:xfrm>
            <a:custGeom>
              <a:avLst/>
              <a:gdLst>
                <a:gd name="connsiteX0" fmla="*/ 4333142 w 4333142"/>
                <a:gd name="connsiteY0" fmla="*/ 574430 h 574430"/>
                <a:gd name="connsiteX1" fmla="*/ 2747596 w 4333142"/>
                <a:gd name="connsiteY1" fmla="*/ 574430 h 574430"/>
                <a:gd name="connsiteX2" fmla="*/ 2747596 w 4333142"/>
                <a:gd name="connsiteY2" fmla="*/ 540727 h 574430"/>
                <a:gd name="connsiteX3" fmla="*/ 2735873 w 4333142"/>
                <a:gd name="connsiteY3" fmla="*/ 540727 h 574430"/>
                <a:gd name="connsiteX4" fmla="*/ 2735873 w 4333142"/>
                <a:gd name="connsiteY4" fmla="*/ 495300 h 574430"/>
                <a:gd name="connsiteX5" fmla="*/ 2709496 w 4333142"/>
                <a:gd name="connsiteY5" fmla="*/ 495300 h 574430"/>
                <a:gd name="connsiteX6" fmla="*/ 2709496 w 4333142"/>
                <a:gd name="connsiteY6" fmla="*/ 460130 h 574430"/>
                <a:gd name="connsiteX7" fmla="*/ 2448658 w 4333142"/>
                <a:gd name="connsiteY7" fmla="*/ 460130 h 574430"/>
                <a:gd name="connsiteX8" fmla="*/ 2448658 w 4333142"/>
                <a:gd name="connsiteY8" fmla="*/ 427892 h 574430"/>
                <a:gd name="connsiteX9" fmla="*/ 2373923 w 4333142"/>
                <a:gd name="connsiteY9" fmla="*/ 427892 h 574430"/>
                <a:gd name="connsiteX10" fmla="*/ 2373923 w 4333142"/>
                <a:gd name="connsiteY10" fmla="*/ 385396 h 574430"/>
                <a:gd name="connsiteX11" fmla="*/ 2230315 w 4333142"/>
                <a:gd name="connsiteY11" fmla="*/ 385396 h 574430"/>
                <a:gd name="connsiteX12" fmla="*/ 2230315 w 4333142"/>
                <a:gd name="connsiteY12" fmla="*/ 353157 h 574430"/>
                <a:gd name="connsiteX13" fmla="*/ 2073519 w 4333142"/>
                <a:gd name="connsiteY13" fmla="*/ 353157 h 574430"/>
                <a:gd name="connsiteX14" fmla="*/ 2073519 w 4333142"/>
                <a:gd name="connsiteY14" fmla="*/ 320919 h 574430"/>
                <a:gd name="connsiteX15" fmla="*/ 1975338 w 4333142"/>
                <a:gd name="connsiteY15" fmla="*/ 320919 h 574430"/>
                <a:gd name="connsiteX16" fmla="*/ 1975338 w 4333142"/>
                <a:gd name="connsiteY16" fmla="*/ 284284 h 574430"/>
                <a:gd name="connsiteX17" fmla="*/ 1850781 w 4333142"/>
                <a:gd name="connsiteY17" fmla="*/ 284284 h 574430"/>
                <a:gd name="connsiteX18" fmla="*/ 1850781 w 4333142"/>
                <a:gd name="connsiteY18" fmla="*/ 244719 h 574430"/>
                <a:gd name="connsiteX19" fmla="*/ 1776046 w 4333142"/>
                <a:gd name="connsiteY19" fmla="*/ 244719 h 574430"/>
                <a:gd name="connsiteX20" fmla="*/ 1776046 w 4333142"/>
                <a:gd name="connsiteY20" fmla="*/ 212480 h 574430"/>
                <a:gd name="connsiteX21" fmla="*/ 1437542 w 4333142"/>
                <a:gd name="connsiteY21" fmla="*/ 212480 h 574430"/>
                <a:gd name="connsiteX22" fmla="*/ 1437542 w 4333142"/>
                <a:gd name="connsiteY22" fmla="*/ 181707 h 574430"/>
                <a:gd name="connsiteX23" fmla="*/ 1173773 w 4333142"/>
                <a:gd name="connsiteY23" fmla="*/ 181707 h 574430"/>
                <a:gd name="connsiteX24" fmla="*/ 1173773 w 4333142"/>
                <a:gd name="connsiteY24" fmla="*/ 152400 h 574430"/>
                <a:gd name="connsiteX25" fmla="*/ 1118088 w 4333142"/>
                <a:gd name="connsiteY25" fmla="*/ 152400 h 574430"/>
                <a:gd name="connsiteX26" fmla="*/ 1118088 w 4333142"/>
                <a:gd name="connsiteY26" fmla="*/ 109904 h 574430"/>
                <a:gd name="connsiteX27" fmla="*/ 1099038 w 4333142"/>
                <a:gd name="connsiteY27" fmla="*/ 109904 h 574430"/>
                <a:gd name="connsiteX28" fmla="*/ 1099038 w 4333142"/>
                <a:gd name="connsiteY28" fmla="*/ 83527 h 574430"/>
                <a:gd name="connsiteX29" fmla="*/ 672612 w 4333142"/>
                <a:gd name="connsiteY29" fmla="*/ 83527 h 574430"/>
                <a:gd name="connsiteX30" fmla="*/ 672612 w 4333142"/>
                <a:gd name="connsiteY30" fmla="*/ 52754 h 574430"/>
                <a:gd name="connsiteX31" fmla="*/ 643304 w 4333142"/>
                <a:gd name="connsiteY31" fmla="*/ 52754 h 574430"/>
                <a:gd name="connsiteX32" fmla="*/ 643304 w 4333142"/>
                <a:gd name="connsiteY32" fmla="*/ 24911 h 574430"/>
                <a:gd name="connsiteX33" fmla="*/ 48358 w 4333142"/>
                <a:gd name="connsiteY33" fmla="*/ 24911 h 574430"/>
                <a:gd name="connsiteX34" fmla="*/ 48358 w 4333142"/>
                <a:gd name="connsiteY34" fmla="*/ 0 h 574430"/>
                <a:gd name="connsiteX35" fmla="*/ 0 w 4333142"/>
                <a:gd name="connsiteY35" fmla="*/ 0 h 574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333142" h="574430">
                  <a:moveTo>
                    <a:pt x="4333142" y="574430"/>
                  </a:moveTo>
                  <a:lnTo>
                    <a:pt x="2747596" y="574430"/>
                  </a:lnTo>
                  <a:lnTo>
                    <a:pt x="2747596" y="540727"/>
                  </a:lnTo>
                  <a:lnTo>
                    <a:pt x="2735873" y="540727"/>
                  </a:lnTo>
                  <a:lnTo>
                    <a:pt x="2735873" y="495300"/>
                  </a:lnTo>
                  <a:lnTo>
                    <a:pt x="2709496" y="495300"/>
                  </a:lnTo>
                  <a:lnTo>
                    <a:pt x="2709496" y="460130"/>
                  </a:lnTo>
                  <a:lnTo>
                    <a:pt x="2448658" y="460130"/>
                  </a:lnTo>
                  <a:lnTo>
                    <a:pt x="2448658" y="427892"/>
                  </a:lnTo>
                  <a:lnTo>
                    <a:pt x="2373923" y="427892"/>
                  </a:lnTo>
                  <a:lnTo>
                    <a:pt x="2373923" y="385396"/>
                  </a:lnTo>
                  <a:lnTo>
                    <a:pt x="2230315" y="385396"/>
                  </a:lnTo>
                  <a:lnTo>
                    <a:pt x="2230315" y="353157"/>
                  </a:lnTo>
                  <a:lnTo>
                    <a:pt x="2073519" y="353157"/>
                  </a:lnTo>
                  <a:lnTo>
                    <a:pt x="2073519" y="320919"/>
                  </a:lnTo>
                  <a:lnTo>
                    <a:pt x="1975338" y="320919"/>
                  </a:lnTo>
                  <a:lnTo>
                    <a:pt x="1975338" y="284284"/>
                  </a:lnTo>
                  <a:lnTo>
                    <a:pt x="1850781" y="284284"/>
                  </a:lnTo>
                  <a:lnTo>
                    <a:pt x="1850781" y="244719"/>
                  </a:lnTo>
                  <a:lnTo>
                    <a:pt x="1776046" y="244719"/>
                  </a:lnTo>
                  <a:lnTo>
                    <a:pt x="1776046" y="212480"/>
                  </a:lnTo>
                  <a:lnTo>
                    <a:pt x="1437542" y="212480"/>
                  </a:lnTo>
                  <a:lnTo>
                    <a:pt x="1437542" y="181707"/>
                  </a:lnTo>
                  <a:lnTo>
                    <a:pt x="1173773" y="181707"/>
                  </a:lnTo>
                  <a:lnTo>
                    <a:pt x="1173773" y="152400"/>
                  </a:lnTo>
                  <a:lnTo>
                    <a:pt x="1118088" y="152400"/>
                  </a:lnTo>
                  <a:lnTo>
                    <a:pt x="1118088" y="109904"/>
                  </a:lnTo>
                  <a:lnTo>
                    <a:pt x="1099038" y="109904"/>
                  </a:lnTo>
                  <a:lnTo>
                    <a:pt x="1099038" y="83527"/>
                  </a:lnTo>
                  <a:lnTo>
                    <a:pt x="672612" y="83527"/>
                  </a:lnTo>
                  <a:lnTo>
                    <a:pt x="672612" y="52754"/>
                  </a:lnTo>
                  <a:lnTo>
                    <a:pt x="643304" y="52754"/>
                  </a:lnTo>
                  <a:lnTo>
                    <a:pt x="643304" y="24911"/>
                  </a:lnTo>
                  <a:lnTo>
                    <a:pt x="48358" y="24911"/>
                  </a:lnTo>
                  <a:lnTo>
                    <a:pt x="48358" y="0"/>
                  </a:lnTo>
                  <a:lnTo>
                    <a:pt x="0" y="0"/>
                  </a:lnTo>
                </a:path>
              </a:pathLst>
            </a:custGeom>
            <a:noFill/>
            <a:ln w="28575">
              <a:solidFill>
                <a:schemeClr val="accent1"/>
              </a:solidFill>
              <a:miter lim="800000"/>
              <a:headEnd/>
              <a:tailEnd/>
            </a:ln>
          </p:spPr>
          <p:txBody>
            <a:bodyPr rtlCol="0" anchor="ctr"/>
            <a:lstStyle/>
            <a:p>
              <a:pPr algn="ctr"/>
              <a:endParaRPr lang="en-US" dirty="0"/>
            </a:p>
          </p:txBody>
        </p:sp>
        <p:cxnSp>
          <p:nvCxnSpPr>
            <p:cNvPr id="91" name="Straight Connector 90">
              <a:extLst>
                <a:ext uri="{FF2B5EF4-FFF2-40B4-BE49-F238E27FC236}">
                  <a16:creationId xmlns:a16="http://schemas.microsoft.com/office/drawing/2014/main" id="{CC9D7B2D-E8CF-29A2-390E-681481DCBC22}"/>
                </a:ext>
              </a:extLst>
            </p:cNvPr>
            <p:cNvCxnSpPr>
              <a:cxnSpLocks/>
            </p:cNvCxnSpPr>
            <p:nvPr/>
          </p:nvCxnSpPr>
          <p:spPr bwMode="auto">
            <a:xfrm>
              <a:off x="7022123" y="1679331"/>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C7ECEEF3-9F71-8FEC-6A39-74B84248FE78}"/>
                </a:ext>
              </a:extLst>
            </p:cNvPr>
            <p:cNvCxnSpPr>
              <a:cxnSpLocks/>
            </p:cNvCxnSpPr>
            <p:nvPr/>
          </p:nvCxnSpPr>
          <p:spPr bwMode="auto">
            <a:xfrm>
              <a:off x="7183315" y="1679331"/>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F98D6A90-AFD9-71BC-9E3F-5CA09E479DED}"/>
                </a:ext>
              </a:extLst>
            </p:cNvPr>
            <p:cNvCxnSpPr>
              <a:cxnSpLocks/>
            </p:cNvCxnSpPr>
            <p:nvPr/>
          </p:nvCxnSpPr>
          <p:spPr bwMode="auto">
            <a:xfrm>
              <a:off x="7230208" y="1679331"/>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49E2164E-B1A7-E965-E3EC-0FE48E9E7394}"/>
                </a:ext>
              </a:extLst>
            </p:cNvPr>
            <p:cNvCxnSpPr>
              <a:cxnSpLocks/>
            </p:cNvCxnSpPr>
            <p:nvPr/>
          </p:nvCxnSpPr>
          <p:spPr bwMode="auto">
            <a:xfrm>
              <a:off x="7241931" y="1679331"/>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A0EDE6C8-D323-2373-9BA4-0209922B1BBF}"/>
                </a:ext>
              </a:extLst>
            </p:cNvPr>
            <p:cNvCxnSpPr>
              <a:cxnSpLocks/>
            </p:cNvCxnSpPr>
            <p:nvPr/>
          </p:nvCxnSpPr>
          <p:spPr bwMode="auto">
            <a:xfrm>
              <a:off x="7536474" y="1746739"/>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8EB56358-7F01-4697-F4D1-45ADFFD4691A}"/>
                </a:ext>
              </a:extLst>
            </p:cNvPr>
            <p:cNvCxnSpPr>
              <a:cxnSpLocks/>
            </p:cNvCxnSpPr>
            <p:nvPr/>
          </p:nvCxnSpPr>
          <p:spPr bwMode="auto">
            <a:xfrm>
              <a:off x="7574574" y="1746739"/>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C40E004E-7EAE-FD38-60B9-6B3D3C358BF0}"/>
                </a:ext>
              </a:extLst>
            </p:cNvPr>
            <p:cNvCxnSpPr>
              <a:cxnSpLocks/>
            </p:cNvCxnSpPr>
            <p:nvPr/>
          </p:nvCxnSpPr>
          <p:spPr bwMode="auto">
            <a:xfrm>
              <a:off x="7580435" y="1746739"/>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B8FA705D-339E-56AC-1BE7-2C6B7433B7FA}"/>
                </a:ext>
              </a:extLst>
            </p:cNvPr>
            <p:cNvCxnSpPr>
              <a:cxnSpLocks/>
            </p:cNvCxnSpPr>
            <p:nvPr/>
          </p:nvCxnSpPr>
          <p:spPr bwMode="auto">
            <a:xfrm>
              <a:off x="7797312" y="1746739"/>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28C8655B-6DC4-3048-CB67-52CA0E6CC091}"/>
                </a:ext>
              </a:extLst>
            </p:cNvPr>
            <p:cNvCxnSpPr>
              <a:cxnSpLocks/>
            </p:cNvCxnSpPr>
            <p:nvPr/>
          </p:nvCxnSpPr>
          <p:spPr bwMode="auto">
            <a:xfrm>
              <a:off x="8020050" y="1840524"/>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BD62829C-F9C1-BD04-6D2E-0AA3A4CA5A3F}"/>
                </a:ext>
              </a:extLst>
            </p:cNvPr>
            <p:cNvCxnSpPr>
              <a:cxnSpLocks/>
            </p:cNvCxnSpPr>
            <p:nvPr/>
          </p:nvCxnSpPr>
          <p:spPr bwMode="auto">
            <a:xfrm>
              <a:off x="8175381" y="1840524"/>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E3E21E7A-7C93-898A-D55F-871C51D51EF6}"/>
                </a:ext>
              </a:extLst>
            </p:cNvPr>
            <p:cNvCxnSpPr>
              <a:cxnSpLocks/>
            </p:cNvCxnSpPr>
            <p:nvPr/>
          </p:nvCxnSpPr>
          <p:spPr bwMode="auto">
            <a:xfrm>
              <a:off x="8563708" y="1878624"/>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2CB10805-7ABB-618B-054F-9C8DF44B5127}"/>
                </a:ext>
              </a:extLst>
            </p:cNvPr>
            <p:cNvCxnSpPr>
              <a:cxnSpLocks/>
            </p:cNvCxnSpPr>
            <p:nvPr/>
          </p:nvCxnSpPr>
          <p:spPr bwMode="auto">
            <a:xfrm>
              <a:off x="8617927" y="1906467"/>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0059CE66-EE8F-9170-E9ED-77870BC2824A}"/>
                </a:ext>
              </a:extLst>
            </p:cNvPr>
            <p:cNvCxnSpPr>
              <a:cxnSpLocks/>
            </p:cNvCxnSpPr>
            <p:nvPr/>
          </p:nvCxnSpPr>
          <p:spPr bwMode="auto">
            <a:xfrm>
              <a:off x="8720504" y="1935774"/>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E4FFAD9C-34F2-41A5-3EBB-9E639C2A9E43}"/>
                </a:ext>
              </a:extLst>
            </p:cNvPr>
            <p:cNvCxnSpPr>
              <a:cxnSpLocks/>
            </p:cNvCxnSpPr>
            <p:nvPr/>
          </p:nvCxnSpPr>
          <p:spPr bwMode="auto">
            <a:xfrm>
              <a:off x="8809893" y="1982667"/>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D6988A91-B4D8-2563-1DD4-5BC4A5E15F77}"/>
                </a:ext>
              </a:extLst>
            </p:cNvPr>
            <p:cNvCxnSpPr>
              <a:cxnSpLocks/>
            </p:cNvCxnSpPr>
            <p:nvPr/>
          </p:nvCxnSpPr>
          <p:spPr bwMode="auto">
            <a:xfrm>
              <a:off x="8925658" y="2013440"/>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76D74898-7586-3CF6-551E-D14A8124B0BD}"/>
                </a:ext>
              </a:extLst>
            </p:cNvPr>
            <p:cNvCxnSpPr>
              <a:cxnSpLocks/>
            </p:cNvCxnSpPr>
            <p:nvPr/>
          </p:nvCxnSpPr>
          <p:spPr bwMode="auto">
            <a:xfrm>
              <a:off x="9110297" y="2047144"/>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4040A205-7D4C-11C3-B420-30B9691E84E3}"/>
                </a:ext>
              </a:extLst>
            </p:cNvPr>
            <p:cNvCxnSpPr>
              <a:cxnSpLocks/>
            </p:cNvCxnSpPr>
            <p:nvPr/>
          </p:nvCxnSpPr>
          <p:spPr bwMode="auto">
            <a:xfrm>
              <a:off x="9212873" y="2085244"/>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8C4F39C3-EE6C-8D51-6EE9-2742E5A137FD}"/>
                </a:ext>
              </a:extLst>
            </p:cNvPr>
            <p:cNvCxnSpPr>
              <a:cxnSpLocks/>
            </p:cNvCxnSpPr>
            <p:nvPr/>
          </p:nvCxnSpPr>
          <p:spPr bwMode="auto">
            <a:xfrm>
              <a:off x="9749204" y="2236178"/>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E77FC2FF-50E1-4A92-893A-0C6303876E04}"/>
                </a:ext>
              </a:extLst>
            </p:cNvPr>
            <p:cNvCxnSpPr>
              <a:cxnSpLocks/>
            </p:cNvCxnSpPr>
            <p:nvPr/>
          </p:nvCxnSpPr>
          <p:spPr bwMode="auto">
            <a:xfrm>
              <a:off x="9756531" y="2236178"/>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EFFA7D02-A410-1E33-5D11-4DC6040EE11A}"/>
                </a:ext>
              </a:extLst>
            </p:cNvPr>
            <p:cNvCxnSpPr>
              <a:cxnSpLocks/>
            </p:cNvCxnSpPr>
            <p:nvPr/>
          </p:nvCxnSpPr>
          <p:spPr bwMode="auto">
            <a:xfrm>
              <a:off x="9816612" y="2236178"/>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1FB00C30-D52B-AD8C-D118-7ABEE09417F6}"/>
                </a:ext>
              </a:extLst>
            </p:cNvPr>
            <p:cNvCxnSpPr>
              <a:cxnSpLocks/>
            </p:cNvCxnSpPr>
            <p:nvPr/>
          </p:nvCxnSpPr>
          <p:spPr bwMode="auto">
            <a:xfrm>
              <a:off x="9882555" y="2236178"/>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98423029-AAC5-357D-5D83-BCE42C8812FF}"/>
                </a:ext>
              </a:extLst>
            </p:cNvPr>
            <p:cNvCxnSpPr>
              <a:cxnSpLocks/>
            </p:cNvCxnSpPr>
            <p:nvPr/>
          </p:nvCxnSpPr>
          <p:spPr bwMode="auto">
            <a:xfrm>
              <a:off x="9922121" y="2236178"/>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0105904D-CF7A-8D7D-9E07-C1B394D3874E}"/>
                </a:ext>
              </a:extLst>
            </p:cNvPr>
            <p:cNvCxnSpPr>
              <a:cxnSpLocks/>
            </p:cNvCxnSpPr>
            <p:nvPr/>
          </p:nvCxnSpPr>
          <p:spPr bwMode="auto">
            <a:xfrm>
              <a:off x="9954359" y="2236178"/>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CA4B254A-716E-DBC0-3747-90E997E8A495}"/>
                </a:ext>
              </a:extLst>
            </p:cNvPr>
            <p:cNvCxnSpPr>
              <a:cxnSpLocks/>
            </p:cNvCxnSpPr>
            <p:nvPr/>
          </p:nvCxnSpPr>
          <p:spPr bwMode="auto">
            <a:xfrm>
              <a:off x="10042282" y="2236178"/>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0E64F86B-E99C-F439-44AD-B6C6F1D0121E}"/>
                </a:ext>
              </a:extLst>
            </p:cNvPr>
            <p:cNvCxnSpPr>
              <a:cxnSpLocks/>
            </p:cNvCxnSpPr>
            <p:nvPr/>
          </p:nvCxnSpPr>
          <p:spPr bwMode="auto">
            <a:xfrm>
              <a:off x="10078917" y="2236178"/>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91224EFE-F47B-618B-296E-2FC1906448D1}"/>
                </a:ext>
              </a:extLst>
            </p:cNvPr>
            <p:cNvCxnSpPr>
              <a:cxnSpLocks/>
            </p:cNvCxnSpPr>
            <p:nvPr/>
          </p:nvCxnSpPr>
          <p:spPr bwMode="auto">
            <a:xfrm>
              <a:off x="10090640" y="2236178"/>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2F858999-86B4-159D-922D-9E0FA95E6CA3}"/>
                </a:ext>
              </a:extLst>
            </p:cNvPr>
            <p:cNvCxnSpPr>
              <a:cxnSpLocks/>
            </p:cNvCxnSpPr>
            <p:nvPr/>
          </p:nvCxnSpPr>
          <p:spPr bwMode="auto">
            <a:xfrm>
              <a:off x="10125810" y="2236178"/>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56973D75-6679-D76F-671C-2234C20794E8}"/>
                </a:ext>
              </a:extLst>
            </p:cNvPr>
            <p:cNvCxnSpPr>
              <a:cxnSpLocks/>
            </p:cNvCxnSpPr>
            <p:nvPr/>
          </p:nvCxnSpPr>
          <p:spPr bwMode="auto">
            <a:xfrm>
              <a:off x="10200545" y="2236178"/>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2766BC7A-C1E8-AB26-A0CE-4C076FF8DB76}"/>
                </a:ext>
              </a:extLst>
            </p:cNvPr>
            <p:cNvCxnSpPr>
              <a:cxnSpLocks/>
            </p:cNvCxnSpPr>
            <p:nvPr/>
          </p:nvCxnSpPr>
          <p:spPr bwMode="auto">
            <a:xfrm>
              <a:off x="10244507" y="2236178"/>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294E0C52-ACDE-C575-59F6-DF1C7F1FAD7B}"/>
                </a:ext>
              </a:extLst>
            </p:cNvPr>
            <p:cNvCxnSpPr>
              <a:cxnSpLocks/>
            </p:cNvCxnSpPr>
            <p:nvPr/>
          </p:nvCxnSpPr>
          <p:spPr bwMode="auto">
            <a:xfrm>
              <a:off x="10260626" y="2236178"/>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679C0305-1795-8E96-5CC8-E7086C811467}"/>
                </a:ext>
              </a:extLst>
            </p:cNvPr>
            <p:cNvCxnSpPr>
              <a:cxnSpLocks/>
            </p:cNvCxnSpPr>
            <p:nvPr/>
          </p:nvCxnSpPr>
          <p:spPr bwMode="auto">
            <a:xfrm>
              <a:off x="10313380" y="2236178"/>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412A449F-218A-0F22-B584-927053460800}"/>
                </a:ext>
              </a:extLst>
            </p:cNvPr>
            <p:cNvCxnSpPr>
              <a:cxnSpLocks/>
            </p:cNvCxnSpPr>
            <p:nvPr/>
          </p:nvCxnSpPr>
          <p:spPr bwMode="auto">
            <a:xfrm>
              <a:off x="10330965" y="2236178"/>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47F8F65F-9CE9-C1F4-DF28-A02DC308C664}"/>
                </a:ext>
              </a:extLst>
            </p:cNvPr>
            <p:cNvCxnSpPr>
              <a:cxnSpLocks/>
            </p:cNvCxnSpPr>
            <p:nvPr/>
          </p:nvCxnSpPr>
          <p:spPr bwMode="auto">
            <a:xfrm>
              <a:off x="10358808" y="2236178"/>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74A8D8EA-64F9-6591-7844-EBD7761A4BA5}"/>
                </a:ext>
              </a:extLst>
            </p:cNvPr>
            <p:cNvCxnSpPr>
              <a:cxnSpLocks/>
            </p:cNvCxnSpPr>
            <p:nvPr/>
          </p:nvCxnSpPr>
          <p:spPr bwMode="auto">
            <a:xfrm>
              <a:off x="10395442" y="2236178"/>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3AE8165A-483E-7782-E4DC-342F6991DCFF}"/>
                </a:ext>
              </a:extLst>
            </p:cNvPr>
            <p:cNvCxnSpPr>
              <a:cxnSpLocks/>
            </p:cNvCxnSpPr>
            <p:nvPr/>
          </p:nvCxnSpPr>
          <p:spPr bwMode="auto">
            <a:xfrm>
              <a:off x="10432077" y="2236178"/>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09C7794C-D646-0ADC-73E6-2C26F977F64E}"/>
                </a:ext>
              </a:extLst>
            </p:cNvPr>
            <p:cNvCxnSpPr>
              <a:cxnSpLocks/>
            </p:cNvCxnSpPr>
            <p:nvPr/>
          </p:nvCxnSpPr>
          <p:spPr bwMode="auto">
            <a:xfrm>
              <a:off x="10451127" y="2236178"/>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B2329192-C82E-1284-994D-A88E851125E8}"/>
                </a:ext>
              </a:extLst>
            </p:cNvPr>
            <p:cNvCxnSpPr>
              <a:cxnSpLocks/>
            </p:cNvCxnSpPr>
            <p:nvPr/>
          </p:nvCxnSpPr>
          <p:spPr bwMode="auto">
            <a:xfrm>
              <a:off x="10490693" y="2236178"/>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9E6171A5-0DAA-056D-A2B2-7F36E4F986F3}"/>
                </a:ext>
              </a:extLst>
            </p:cNvPr>
            <p:cNvCxnSpPr>
              <a:cxnSpLocks/>
            </p:cNvCxnSpPr>
            <p:nvPr/>
          </p:nvCxnSpPr>
          <p:spPr bwMode="auto">
            <a:xfrm>
              <a:off x="10546378" y="2236178"/>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56941508-F7F4-2153-109A-38A845CBD863}"/>
                </a:ext>
              </a:extLst>
            </p:cNvPr>
            <p:cNvCxnSpPr>
              <a:cxnSpLocks/>
            </p:cNvCxnSpPr>
            <p:nvPr/>
          </p:nvCxnSpPr>
          <p:spPr bwMode="auto">
            <a:xfrm>
              <a:off x="10624499" y="2236178"/>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A5895B7D-579E-D33E-C15D-8E57B51D6155}"/>
                </a:ext>
              </a:extLst>
            </p:cNvPr>
            <p:cNvCxnSpPr>
              <a:cxnSpLocks/>
            </p:cNvCxnSpPr>
            <p:nvPr/>
          </p:nvCxnSpPr>
          <p:spPr bwMode="auto">
            <a:xfrm>
              <a:off x="10652673" y="2236178"/>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A1556161-936D-59A4-024D-ED7779EAF3A2}"/>
                </a:ext>
              </a:extLst>
            </p:cNvPr>
            <p:cNvCxnSpPr>
              <a:cxnSpLocks/>
            </p:cNvCxnSpPr>
            <p:nvPr/>
          </p:nvCxnSpPr>
          <p:spPr bwMode="auto">
            <a:xfrm>
              <a:off x="10696216" y="2240020"/>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04F8DC94-92C8-EF85-A755-DF9377500328}"/>
                </a:ext>
              </a:extLst>
            </p:cNvPr>
            <p:cNvCxnSpPr>
              <a:cxnSpLocks/>
            </p:cNvCxnSpPr>
            <p:nvPr/>
          </p:nvCxnSpPr>
          <p:spPr bwMode="auto">
            <a:xfrm>
              <a:off x="10746162" y="2240020"/>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FED78375-940F-EB8A-99BE-607B9E499FA5}"/>
                </a:ext>
              </a:extLst>
            </p:cNvPr>
            <p:cNvCxnSpPr>
              <a:cxnSpLocks/>
            </p:cNvCxnSpPr>
            <p:nvPr/>
          </p:nvCxnSpPr>
          <p:spPr bwMode="auto">
            <a:xfrm>
              <a:off x="10751285" y="2240020"/>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E876E1A1-0001-9DBD-5E78-A7ABC60014D5}"/>
                </a:ext>
              </a:extLst>
            </p:cNvPr>
            <p:cNvCxnSpPr>
              <a:cxnSpLocks/>
            </p:cNvCxnSpPr>
            <p:nvPr/>
          </p:nvCxnSpPr>
          <p:spPr bwMode="auto">
            <a:xfrm>
              <a:off x="10789705" y="2240020"/>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153B5C4C-DE71-8336-ECB0-1ADF46412AE3}"/>
                </a:ext>
              </a:extLst>
            </p:cNvPr>
            <p:cNvCxnSpPr>
              <a:cxnSpLocks/>
            </p:cNvCxnSpPr>
            <p:nvPr/>
          </p:nvCxnSpPr>
          <p:spPr bwMode="auto">
            <a:xfrm>
              <a:off x="10821722" y="2240020"/>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02B6706F-1CB1-C549-FD99-60EB9403B1CF}"/>
                </a:ext>
              </a:extLst>
            </p:cNvPr>
            <p:cNvCxnSpPr>
              <a:cxnSpLocks/>
            </p:cNvCxnSpPr>
            <p:nvPr/>
          </p:nvCxnSpPr>
          <p:spPr bwMode="auto">
            <a:xfrm>
              <a:off x="10866545" y="2240020"/>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C59E2EA0-38CB-C6E6-4F25-163E380D78B0}"/>
                </a:ext>
              </a:extLst>
            </p:cNvPr>
            <p:cNvCxnSpPr>
              <a:cxnSpLocks/>
            </p:cNvCxnSpPr>
            <p:nvPr/>
          </p:nvCxnSpPr>
          <p:spPr bwMode="auto">
            <a:xfrm>
              <a:off x="10954912" y="2240020"/>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2E9F3558-3B3C-8DEE-277F-B4954809A2EC}"/>
                </a:ext>
              </a:extLst>
            </p:cNvPr>
            <p:cNvCxnSpPr>
              <a:cxnSpLocks/>
            </p:cNvCxnSpPr>
            <p:nvPr/>
          </p:nvCxnSpPr>
          <p:spPr bwMode="auto">
            <a:xfrm>
              <a:off x="10962596" y="2240020"/>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09467036-961B-3C89-4381-071E65218A05}"/>
                </a:ext>
              </a:extLst>
            </p:cNvPr>
            <p:cNvCxnSpPr>
              <a:cxnSpLocks/>
            </p:cNvCxnSpPr>
            <p:nvPr/>
          </p:nvCxnSpPr>
          <p:spPr bwMode="auto">
            <a:xfrm>
              <a:off x="11001016" y="2240020"/>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845CEAC3-2E91-7493-779F-1D7DB33839F8}"/>
                </a:ext>
              </a:extLst>
            </p:cNvPr>
            <p:cNvCxnSpPr>
              <a:cxnSpLocks/>
            </p:cNvCxnSpPr>
            <p:nvPr/>
          </p:nvCxnSpPr>
          <p:spPr bwMode="auto">
            <a:xfrm>
              <a:off x="11030473" y="2240020"/>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772C8E41-8653-0987-2107-18A7A0D5C6CE}"/>
                </a:ext>
              </a:extLst>
            </p:cNvPr>
            <p:cNvCxnSpPr>
              <a:cxnSpLocks/>
            </p:cNvCxnSpPr>
            <p:nvPr/>
          </p:nvCxnSpPr>
          <p:spPr bwMode="auto">
            <a:xfrm>
              <a:off x="11065051" y="2240020"/>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ADAA05E7-473A-E258-F419-6BB3F102D509}"/>
                </a:ext>
              </a:extLst>
            </p:cNvPr>
            <p:cNvCxnSpPr>
              <a:cxnSpLocks/>
            </p:cNvCxnSpPr>
            <p:nvPr/>
          </p:nvCxnSpPr>
          <p:spPr bwMode="auto">
            <a:xfrm>
              <a:off x="11080419" y="2240020"/>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B9B3D547-543E-7AFF-B9B2-7C91C0361623}"/>
                </a:ext>
              </a:extLst>
            </p:cNvPr>
            <p:cNvCxnSpPr>
              <a:cxnSpLocks/>
            </p:cNvCxnSpPr>
            <p:nvPr/>
          </p:nvCxnSpPr>
          <p:spPr bwMode="auto">
            <a:xfrm>
              <a:off x="11100910" y="2240020"/>
              <a:ext cx="0" cy="101111"/>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386FBCA1-C5CC-DB51-4A0B-EA3E881ED552}"/>
                </a:ext>
              </a:extLst>
            </p:cNvPr>
            <p:cNvCxnSpPr>
              <a:cxnSpLocks/>
            </p:cNvCxnSpPr>
            <p:nvPr/>
          </p:nvCxnSpPr>
          <p:spPr bwMode="auto">
            <a:xfrm>
              <a:off x="11112436" y="2240020"/>
              <a:ext cx="0" cy="101111"/>
            </a:xfrm>
            <a:prstGeom prst="line">
              <a:avLst/>
            </a:prstGeom>
            <a:noFill/>
            <a:ln w="28575" cap="flat" cmpd="sng" algn="ctr">
              <a:solidFill>
                <a:schemeClr val="accent1"/>
              </a:solidFill>
              <a:prstDash val="solid"/>
              <a:round/>
              <a:headEnd type="none" w="med" len="med"/>
              <a:tailEnd type="none" w="med" len="med"/>
            </a:ln>
            <a:effectLst/>
          </p:spPr>
        </p:cxnSp>
        <p:sp>
          <p:nvSpPr>
            <p:cNvPr id="145" name="TextBox 144">
              <a:extLst>
                <a:ext uri="{FF2B5EF4-FFF2-40B4-BE49-F238E27FC236}">
                  <a16:creationId xmlns:a16="http://schemas.microsoft.com/office/drawing/2014/main" id="{245A4998-DFF3-89A1-05E6-BE7881844490}"/>
                </a:ext>
              </a:extLst>
            </p:cNvPr>
            <p:cNvSpPr txBox="1"/>
            <p:nvPr/>
          </p:nvSpPr>
          <p:spPr bwMode="auto">
            <a:xfrm>
              <a:off x="6627745" y="4618176"/>
              <a:ext cx="51070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tabLst>
                  <a:tab pos="207963" algn="l"/>
                  <a:tab pos="425450" algn="l"/>
                  <a:tab pos="644525" algn="l"/>
                  <a:tab pos="868363" algn="l"/>
                  <a:tab pos="1074738" algn="l"/>
                  <a:tab pos="1285875" algn="l"/>
                  <a:tab pos="1506538" algn="l"/>
                  <a:tab pos="1733550" algn="l"/>
                  <a:tab pos="1936750" algn="l"/>
                  <a:tab pos="2162175" algn="l"/>
                  <a:tab pos="2381250" algn="l"/>
                  <a:tab pos="2582863" algn="l"/>
                  <a:tab pos="2813050" algn="l"/>
                  <a:tab pos="3013075" algn="l"/>
                  <a:tab pos="3244850" algn="l"/>
                  <a:tab pos="3455988" algn="l"/>
                  <a:tab pos="3668713" algn="l"/>
                  <a:tab pos="3887788" algn="l"/>
                  <a:tab pos="4144963" algn="l"/>
                </a:tabLst>
              </a:pPr>
              <a:r>
                <a:rPr lang="en-US" sz="1200" b="0" dirty="0">
                  <a:solidFill>
                    <a:schemeClr val="bg1"/>
                  </a:solidFill>
                  <a:latin typeface="Calibri" panose="020F0502020204030204" pitchFamily="34" charset="0"/>
                </a:rPr>
                <a:t>84	83	80	77	72	71	67	65	65	60	56	53	51	48	44	40	32	21	15	9    0    0    0</a:t>
              </a:r>
            </a:p>
          </p:txBody>
        </p:sp>
        <p:sp>
          <p:nvSpPr>
            <p:cNvPr id="146" name="TextBox 145">
              <a:extLst>
                <a:ext uri="{FF2B5EF4-FFF2-40B4-BE49-F238E27FC236}">
                  <a16:creationId xmlns:a16="http://schemas.microsoft.com/office/drawing/2014/main" id="{FBC37161-3203-2D93-6784-1560C2151CC9}"/>
                </a:ext>
              </a:extLst>
            </p:cNvPr>
            <p:cNvSpPr txBox="1"/>
            <p:nvPr/>
          </p:nvSpPr>
          <p:spPr bwMode="auto">
            <a:xfrm>
              <a:off x="6096000" y="4416639"/>
              <a:ext cx="19733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Patients at Risk, n</a:t>
              </a:r>
            </a:p>
          </p:txBody>
        </p:sp>
        <p:sp>
          <p:nvSpPr>
            <p:cNvPr id="147" name="Freeform: Shape 146">
              <a:extLst>
                <a:ext uri="{FF2B5EF4-FFF2-40B4-BE49-F238E27FC236}">
                  <a16:creationId xmlns:a16="http://schemas.microsoft.com/office/drawing/2014/main" id="{DFAF5FC0-3CAF-043A-0F5E-7F9643644D1F}"/>
                </a:ext>
              </a:extLst>
            </p:cNvPr>
            <p:cNvSpPr/>
            <p:nvPr/>
          </p:nvSpPr>
          <p:spPr bwMode="auto">
            <a:xfrm>
              <a:off x="1362437" y="1661805"/>
              <a:ext cx="4572000" cy="2392918"/>
            </a:xfrm>
            <a:custGeom>
              <a:avLst/>
              <a:gdLst>
                <a:gd name="connsiteX0" fmla="*/ 0 w 4688082"/>
                <a:gd name="connsiteY0" fmla="*/ 0 h 2494744"/>
                <a:gd name="connsiteX1" fmla="*/ 0 w 4688082"/>
                <a:gd name="connsiteY1" fmla="*/ 2494744 h 2494744"/>
                <a:gd name="connsiteX2" fmla="*/ 4688082 w 4688082"/>
                <a:gd name="connsiteY2" fmla="*/ 2494744 h 2494744"/>
              </a:gdLst>
              <a:ahLst/>
              <a:cxnLst>
                <a:cxn ang="0">
                  <a:pos x="connsiteX0" y="connsiteY0"/>
                </a:cxn>
                <a:cxn ang="0">
                  <a:pos x="connsiteX1" y="connsiteY1"/>
                </a:cxn>
                <a:cxn ang="0">
                  <a:pos x="connsiteX2" y="connsiteY2"/>
                </a:cxn>
              </a:cxnLst>
              <a:rect l="l" t="t" r="r" b="b"/>
              <a:pathLst>
                <a:path w="4688082" h="2494744">
                  <a:moveTo>
                    <a:pt x="0" y="0"/>
                  </a:moveTo>
                  <a:lnTo>
                    <a:pt x="0" y="2494744"/>
                  </a:lnTo>
                  <a:lnTo>
                    <a:pt x="4688082" y="2494744"/>
                  </a:lnTo>
                </a:path>
              </a:pathLst>
            </a:custGeom>
            <a:noFill/>
            <a:ln w="28575">
              <a:solidFill>
                <a:schemeClr val="bg1"/>
              </a:solidFill>
              <a:miter lim="800000"/>
              <a:headEnd/>
              <a:tailEnd/>
            </a:ln>
          </p:spPr>
          <p:txBody>
            <a:bodyPr rtlCol="0" anchor="ctr"/>
            <a:lstStyle/>
            <a:p>
              <a:pPr algn="ctr"/>
              <a:endParaRPr lang="en-US" dirty="0"/>
            </a:p>
          </p:txBody>
        </p:sp>
        <p:sp>
          <p:nvSpPr>
            <p:cNvPr id="148" name="Freeform: Shape 147">
              <a:extLst>
                <a:ext uri="{FF2B5EF4-FFF2-40B4-BE49-F238E27FC236}">
                  <a16:creationId xmlns:a16="http://schemas.microsoft.com/office/drawing/2014/main" id="{9C451F94-4785-A7BC-1FF3-0DB79B0CB36C}"/>
                </a:ext>
              </a:extLst>
            </p:cNvPr>
            <p:cNvSpPr/>
            <p:nvPr/>
          </p:nvSpPr>
          <p:spPr bwMode="auto">
            <a:xfrm>
              <a:off x="6794793" y="1687637"/>
              <a:ext cx="4765836" cy="2376597"/>
            </a:xfrm>
            <a:custGeom>
              <a:avLst/>
              <a:gdLst>
                <a:gd name="connsiteX0" fmla="*/ 0 w 4875396"/>
                <a:gd name="connsiteY0" fmla="*/ 0 h 2460873"/>
                <a:gd name="connsiteX1" fmla="*/ 0 w 4875396"/>
                <a:gd name="connsiteY1" fmla="*/ 2460873 h 2460873"/>
                <a:gd name="connsiteX2" fmla="*/ 4875396 w 4875396"/>
                <a:gd name="connsiteY2" fmla="*/ 2460873 h 2460873"/>
              </a:gdLst>
              <a:ahLst/>
              <a:cxnLst>
                <a:cxn ang="0">
                  <a:pos x="connsiteX0" y="connsiteY0"/>
                </a:cxn>
                <a:cxn ang="0">
                  <a:pos x="connsiteX1" y="connsiteY1"/>
                </a:cxn>
                <a:cxn ang="0">
                  <a:pos x="connsiteX2" y="connsiteY2"/>
                </a:cxn>
              </a:cxnLst>
              <a:rect l="l" t="t" r="r" b="b"/>
              <a:pathLst>
                <a:path w="4875396" h="2460873">
                  <a:moveTo>
                    <a:pt x="0" y="0"/>
                  </a:moveTo>
                  <a:lnTo>
                    <a:pt x="0" y="2460873"/>
                  </a:lnTo>
                  <a:lnTo>
                    <a:pt x="4875396" y="2460873"/>
                  </a:lnTo>
                </a:path>
              </a:pathLst>
            </a:custGeom>
            <a:noFill/>
            <a:ln w="28575">
              <a:solidFill>
                <a:schemeClr val="bg1"/>
              </a:solidFill>
              <a:miter lim="800000"/>
              <a:headEnd/>
              <a:tailEnd/>
            </a:ln>
          </p:spPr>
          <p:txBody>
            <a:bodyPr rtlCol="0" anchor="ctr"/>
            <a:lstStyle/>
            <a:p>
              <a:pPr algn="ctr"/>
              <a:endParaRPr lang="en-US" dirty="0"/>
            </a:p>
          </p:txBody>
        </p:sp>
      </p:grpSp>
    </p:spTree>
    <p:extLst>
      <p:ext uri="{BB962C8B-B14F-4D97-AF65-F5344CB8AC3E}">
        <p14:creationId xmlns:p14="http://schemas.microsoft.com/office/powerpoint/2010/main" val="3058137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6C0DA-5A00-0D06-BC4D-F6E5E22F9E12}"/>
              </a:ext>
            </a:extLst>
          </p:cNvPr>
          <p:cNvSpPr>
            <a:spLocks noGrp="1"/>
          </p:cNvSpPr>
          <p:nvPr>
            <p:ph type="title"/>
          </p:nvPr>
        </p:nvSpPr>
        <p:spPr/>
        <p:txBody>
          <a:bodyPr/>
          <a:lstStyle/>
          <a:p>
            <a:r>
              <a:rPr lang="en-US" dirty="0"/>
              <a:t>Survival With Cemiplimab in mBCC</a:t>
            </a:r>
          </a:p>
        </p:txBody>
      </p:sp>
      <p:sp>
        <p:nvSpPr>
          <p:cNvPr id="12" name="Text Box 11">
            <a:extLst>
              <a:ext uri="{FF2B5EF4-FFF2-40B4-BE49-F238E27FC236}">
                <a16:creationId xmlns:a16="http://schemas.microsoft.com/office/drawing/2014/main" id="{0FBB081B-6BAE-9A2E-6C5F-E11D0103BD7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Lewis. EADO 2022. </a:t>
            </a:r>
            <a:r>
              <a:rPr lang="en-US" altLang="en-US" sz="1200" b="0" dirty="0">
                <a:solidFill>
                  <a:srgbClr val="455560"/>
                </a:solidFill>
                <a:latin typeface="Calibri" panose="020F0502020204030204" pitchFamily="34" charset="0"/>
              </a:rPr>
              <a:t>Abstr 48. Cemiplimab PI.</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3" name="Content Placeholder 2">
            <a:extLst>
              <a:ext uri="{FF2B5EF4-FFF2-40B4-BE49-F238E27FC236}">
                <a16:creationId xmlns:a16="http://schemas.microsoft.com/office/drawing/2014/main" id="{C3A8E49C-C7DB-B8B7-4A71-AD71A465AFA4}"/>
              </a:ext>
            </a:extLst>
          </p:cNvPr>
          <p:cNvSpPr>
            <a:spLocks noGrp="1"/>
          </p:cNvSpPr>
          <p:nvPr>
            <p:ph idx="1"/>
          </p:nvPr>
        </p:nvSpPr>
        <p:spPr>
          <a:xfrm>
            <a:off x="615542" y="5430080"/>
            <a:ext cx="11438240" cy="955660"/>
          </a:xfrm>
        </p:spPr>
        <p:txBody>
          <a:bodyPr/>
          <a:lstStyle/>
          <a:p>
            <a:pPr>
              <a:spcBef>
                <a:spcPts val="0"/>
              </a:spcBef>
            </a:pPr>
            <a:r>
              <a:rPr lang="it-IT" sz="1800" dirty="0">
                <a:solidFill>
                  <a:schemeClr val="accent3"/>
                </a:solidFill>
              </a:rPr>
              <a:t>Cemiplimab is approved by the FDA for the treatment of patients with mBCC previously treated with </a:t>
            </a:r>
            <a:br>
              <a:rPr lang="it-IT" sz="1800" dirty="0">
                <a:solidFill>
                  <a:schemeClr val="accent3"/>
                </a:solidFill>
              </a:rPr>
            </a:br>
            <a:r>
              <a:rPr lang="it-IT" sz="1800" dirty="0">
                <a:solidFill>
                  <a:schemeClr val="accent3"/>
                </a:solidFill>
              </a:rPr>
              <a:t>an HHI or for whom an HHI is not appropriate</a:t>
            </a:r>
            <a:endParaRPr lang="en-US" sz="1800" dirty="0">
              <a:solidFill>
                <a:schemeClr val="accent3"/>
              </a:solidFill>
            </a:endParaRPr>
          </a:p>
        </p:txBody>
      </p:sp>
      <p:grpSp>
        <p:nvGrpSpPr>
          <p:cNvPr id="3" name="Group 2">
            <a:extLst>
              <a:ext uri="{FF2B5EF4-FFF2-40B4-BE49-F238E27FC236}">
                <a16:creationId xmlns:a16="http://schemas.microsoft.com/office/drawing/2014/main" id="{34335E83-F223-F707-45F9-BCB1C70792B2}"/>
              </a:ext>
            </a:extLst>
          </p:cNvPr>
          <p:cNvGrpSpPr/>
          <p:nvPr/>
        </p:nvGrpSpPr>
        <p:grpSpPr>
          <a:xfrm>
            <a:off x="257760" y="1183340"/>
            <a:ext cx="11615542" cy="3948019"/>
            <a:chOff x="257760" y="1183340"/>
            <a:chExt cx="11615542" cy="3948019"/>
          </a:xfrm>
        </p:grpSpPr>
        <p:sp>
          <p:nvSpPr>
            <p:cNvPr id="4" name="TextBox 3">
              <a:extLst>
                <a:ext uri="{FF2B5EF4-FFF2-40B4-BE49-F238E27FC236}">
                  <a16:creationId xmlns:a16="http://schemas.microsoft.com/office/drawing/2014/main" id="{72ACD17F-48DA-2ED7-1356-F18370F5FE27}"/>
                </a:ext>
              </a:extLst>
            </p:cNvPr>
            <p:cNvSpPr txBox="1"/>
            <p:nvPr/>
          </p:nvSpPr>
          <p:spPr bwMode="auto">
            <a:xfrm>
              <a:off x="3005860" y="1556346"/>
              <a:ext cx="5198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a:t>
              </a:r>
            </a:p>
          </p:txBody>
        </p:sp>
        <p:sp>
          <p:nvSpPr>
            <p:cNvPr id="6" name="TextBox 5">
              <a:extLst>
                <a:ext uri="{FF2B5EF4-FFF2-40B4-BE49-F238E27FC236}">
                  <a16:creationId xmlns:a16="http://schemas.microsoft.com/office/drawing/2014/main" id="{AAE97244-218E-AABB-0063-93146A394209}"/>
                </a:ext>
              </a:extLst>
            </p:cNvPr>
            <p:cNvSpPr txBox="1"/>
            <p:nvPr/>
          </p:nvSpPr>
          <p:spPr bwMode="auto">
            <a:xfrm>
              <a:off x="8763932" y="1555023"/>
              <a:ext cx="4491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a:t>
              </a:r>
            </a:p>
          </p:txBody>
        </p:sp>
        <p:sp>
          <p:nvSpPr>
            <p:cNvPr id="14" name="TextBox 13">
              <a:extLst>
                <a:ext uri="{FF2B5EF4-FFF2-40B4-BE49-F238E27FC236}">
                  <a16:creationId xmlns:a16="http://schemas.microsoft.com/office/drawing/2014/main" id="{00ED624E-96B0-7765-9AC5-617CF9AAD1A9}"/>
                </a:ext>
              </a:extLst>
            </p:cNvPr>
            <p:cNvSpPr txBox="1"/>
            <p:nvPr/>
          </p:nvSpPr>
          <p:spPr bwMode="auto">
            <a:xfrm>
              <a:off x="1412223" y="3932656"/>
              <a:ext cx="28906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mPFS: 8.3 mo (95% CI: 4.2-15.9)</a:t>
              </a:r>
            </a:p>
          </p:txBody>
        </p:sp>
        <p:sp>
          <p:nvSpPr>
            <p:cNvPr id="15" name="TextBox 14">
              <a:extLst>
                <a:ext uri="{FF2B5EF4-FFF2-40B4-BE49-F238E27FC236}">
                  <a16:creationId xmlns:a16="http://schemas.microsoft.com/office/drawing/2014/main" id="{F1913499-57B7-F1B7-440C-ABD58DE4E5A1}"/>
                </a:ext>
              </a:extLst>
            </p:cNvPr>
            <p:cNvSpPr txBox="1"/>
            <p:nvPr/>
          </p:nvSpPr>
          <p:spPr bwMode="auto">
            <a:xfrm>
              <a:off x="7131155" y="3736666"/>
              <a:ext cx="40137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 NR (95% CI:25.7-NE)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Estimated 12-mo OS: 84.4% (95% CI: 71.3%-91.9%)</a:t>
              </a:r>
            </a:p>
          </p:txBody>
        </p:sp>
        <p:sp>
          <p:nvSpPr>
            <p:cNvPr id="16" name="TextBox 15">
              <a:extLst>
                <a:ext uri="{FF2B5EF4-FFF2-40B4-BE49-F238E27FC236}">
                  <a16:creationId xmlns:a16="http://schemas.microsoft.com/office/drawing/2014/main" id="{249F6471-E7DD-A8A4-6C92-C1DF4C67F28D}"/>
                </a:ext>
              </a:extLst>
            </p:cNvPr>
            <p:cNvSpPr txBox="1"/>
            <p:nvPr/>
          </p:nvSpPr>
          <p:spPr bwMode="auto">
            <a:xfrm rot="16200000">
              <a:off x="-856506" y="2763746"/>
              <a:ext cx="34993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Probability of </a:t>
              </a:r>
              <a:r>
                <a:rPr lang="en-US" sz="1600" dirty="0">
                  <a:solidFill>
                    <a:schemeClr val="bg1"/>
                  </a:solidFill>
                  <a:latin typeface="Calibri" panose="020F0502020204030204" pitchFamily="34" charset="0"/>
                </a:rPr>
                <a:t>PFS</a:t>
              </a:r>
              <a:endParaRPr lang="en-US" sz="1600" b="1" dirty="0">
                <a:solidFill>
                  <a:schemeClr val="bg1"/>
                </a:solidFill>
                <a:latin typeface="Calibri" panose="020F0502020204030204" pitchFamily="34" charset="0"/>
              </a:endParaRPr>
            </a:p>
          </p:txBody>
        </p:sp>
        <p:sp>
          <p:nvSpPr>
            <p:cNvPr id="17" name="TextBox 16">
              <a:extLst>
                <a:ext uri="{FF2B5EF4-FFF2-40B4-BE49-F238E27FC236}">
                  <a16:creationId xmlns:a16="http://schemas.microsoft.com/office/drawing/2014/main" id="{F422838A-5D7E-6BDC-C11D-5FFF66C07679}"/>
                </a:ext>
              </a:extLst>
            </p:cNvPr>
            <p:cNvSpPr txBox="1"/>
            <p:nvPr/>
          </p:nvSpPr>
          <p:spPr bwMode="auto">
            <a:xfrm rot="16200000">
              <a:off x="5446804" y="2807448"/>
              <a:ext cx="20739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Probability of OS</a:t>
              </a:r>
            </a:p>
          </p:txBody>
        </p:sp>
        <p:sp>
          <p:nvSpPr>
            <p:cNvPr id="18" name="TextBox 17">
              <a:extLst>
                <a:ext uri="{FF2B5EF4-FFF2-40B4-BE49-F238E27FC236}">
                  <a16:creationId xmlns:a16="http://schemas.microsoft.com/office/drawing/2014/main" id="{6DD17118-A88D-F2F4-6EE2-748FDDB1DDA2}"/>
                </a:ext>
              </a:extLst>
            </p:cNvPr>
            <p:cNvSpPr txBox="1"/>
            <p:nvPr/>
          </p:nvSpPr>
          <p:spPr bwMode="auto">
            <a:xfrm>
              <a:off x="3275104" y="4456623"/>
              <a:ext cx="762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a:t>
              </a:r>
            </a:p>
          </p:txBody>
        </p:sp>
        <p:sp>
          <p:nvSpPr>
            <p:cNvPr id="19" name="TextBox 18">
              <a:extLst>
                <a:ext uri="{FF2B5EF4-FFF2-40B4-BE49-F238E27FC236}">
                  <a16:creationId xmlns:a16="http://schemas.microsoft.com/office/drawing/2014/main" id="{A5CC93DB-F649-01E2-D0F9-5C89FC19076C}"/>
                </a:ext>
              </a:extLst>
            </p:cNvPr>
            <p:cNvSpPr txBox="1"/>
            <p:nvPr/>
          </p:nvSpPr>
          <p:spPr bwMode="auto">
            <a:xfrm>
              <a:off x="9027084" y="4456623"/>
              <a:ext cx="762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a:t>
              </a:r>
            </a:p>
          </p:txBody>
        </p:sp>
        <p:grpSp>
          <p:nvGrpSpPr>
            <p:cNvPr id="20" name="Group 19">
              <a:extLst>
                <a:ext uri="{FF2B5EF4-FFF2-40B4-BE49-F238E27FC236}">
                  <a16:creationId xmlns:a16="http://schemas.microsoft.com/office/drawing/2014/main" id="{1D9BE303-6EFC-5139-0B37-5858A68FFD22}"/>
                </a:ext>
              </a:extLst>
            </p:cNvPr>
            <p:cNvGrpSpPr/>
            <p:nvPr/>
          </p:nvGrpSpPr>
          <p:grpSpPr>
            <a:xfrm>
              <a:off x="1410734" y="4245565"/>
              <a:ext cx="4491823" cy="72541"/>
              <a:chOff x="1410734" y="4245565"/>
              <a:chExt cx="4491823" cy="244349"/>
            </a:xfrm>
          </p:grpSpPr>
          <p:cxnSp>
            <p:nvCxnSpPr>
              <p:cNvPr id="182" name="Straight Connector 181">
                <a:extLst>
                  <a:ext uri="{FF2B5EF4-FFF2-40B4-BE49-F238E27FC236}">
                    <a16:creationId xmlns:a16="http://schemas.microsoft.com/office/drawing/2014/main" id="{5044F773-F407-6291-E321-D1A1B075A6B5}"/>
                  </a:ext>
                </a:extLst>
              </p:cNvPr>
              <p:cNvCxnSpPr>
                <a:cxnSpLocks/>
              </p:cNvCxnSpPr>
              <p:nvPr/>
            </p:nvCxnSpPr>
            <p:spPr bwMode="auto">
              <a:xfrm>
                <a:off x="1410734" y="4245565"/>
                <a:ext cx="0" cy="244349"/>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B9EFEF6A-AC7D-F496-012A-331CD1E87521}"/>
                  </a:ext>
                </a:extLst>
              </p:cNvPr>
              <p:cNvCxnSpPr>
                <a:cxnSpLocks/>
              </p:cNvCxnSpPr>
              <p:nvPr/>
            </p:nvCxnSpPr>
            <p:spPr bwMode="auto">
              <a:xfrm>
                <a:off x="1614908" y="4245565"/>
                <a:ext cx="0" cy="244349"/>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93A21E6C-861F-5D15-E6FF-A4EF85F745CA}"/>
                  </a:ext>
                </a:extLst>
              </p:cNvPr>
              <p:cNvCxnSpPr>
                <a:cxnSpLocks/>
              </p:cNvCxnSpPr>
              <p:nvPr/>
            </p:nvCxnSpPr>
            <p:spPr bwMode="auto">
              <a:xfrm>
                <a:off x="1819082" y="4245565"/>
                <a:ext cx="0" cy="244349"/>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0090BAEC-6B8F-9F1E-C0A6-E91D1D100598}"/>
                  </a:ext>
                </a:extLst>
              </p:cNvPr>
              <p:cNvCxnSpPr>
                <a:cxnSpLocks/>
              </p:cNvCxnSpPr>
              <p:nvPr/>
            </p:nvCxnSpPr>
            <p:spPr bwMode="auto">
              <a:xfrm>
                <a:off x="2023256" y="4245565"/>
                <a:ext cx="0" cy="244349"/>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ABF8AE4A-FB0F-AA48-FB0D-9A5E50B6FCE5}"/>
                  </a:ext>
                </a:extLst>
              </p:cNvPr>
              <p:cNvCxnSpPr>
                <a:cxnSpLocks/>
              </p:cNvCxnSpPr>
              <p:nvPr/>
            </p:nvCxnSpPr>
            <p:spPr bwMode="auto">
              <a:xfrm>
                <a:off x="2227430" y="4245565"/>
                <a:ext cx="0" cy="244349"/>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94EECE1A-9BC5-89DA-B171-DC0C4FD06A3F}"/>
                  </a:ext>
                </a:extLst>
              </p:cNvPr>
              <p:cNvCxnSpPr>
                <a:cxnSpLocks/>
              </p:cNvCxnSpPr>
              <p:nvPr/>
            </p:nvCxnSpPr>
            <p:spPr bwMode="auto">
              <a:xfrm>
                <a:off x="2431604" y="4245565"/>
                <a:ext cx="0" cy="244349"/>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419D19D4-776C-9AF9-17B8-C9487659A139}"/>
                  </a:ext>
                </a:extLst>
              </p:cNvPr>
              <p:cNvCxnSpPr>
                <a:cxnSpLocks/>
              </p:cNvCxnSpPr>
              <p:nvPr/>
            </p:nvCxnSpPr>
            <p:spPr bwMode="auto">
              <a:xfrm>
                <a:off x="2635778" y="4245565"/>
                <a:ext cx="0" cy="244349"/>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B5FD81E6-FAF5-BF6D-1B79-C2B9BC24B6F3}"/>
                  </a:ext>
                </a:extLst>
              </p:cNvPr>
              <p:cNvCxnSpPr>
                <a:cxnSpLocks/>
              </p:cNvCxnSpPr>
              <p:nvPr/>
            </p:nvCxnSpPr>
            <p:spPr bwMode="auto">
              <a:xfrm>
                <a:off x="2839952" y="4245565"/>
                <a:ext cx="0" cy="244349"/>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9461CC22-E4DB-5599-3F2D-C871A197E5B3}"/>
                  </a:ext>
                </a:extLst>
              </p:cNvPr>
              <p:cNvCxnSpPr>
                <a:cxnSpLocks/>
              </p:cNvCxnSpPr>
              <p:nvPr/>
            </p:nvCxnSpPr>
            <p:spPr bwMode="auto">
              <a:xfrm>
                <a:off x="3044126" y="4245565"/>
                <a:ext cx="0" cy="244349"/>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DC568653-055E-F088-D7C8-283E1AD859F4}"/>
                  </a:ext>
                </a:extLst>
              </p:cNvPr>
              <p:cNvCxnSpPr>
                <a:cxnSpLocks/>
              </p:cNvCxnSpPr>
              <p:nvPr/>
            </p:nvCxnSpPr>
            <p:spPr bwMode="auto">
              <a:xfrm>
                <a:off x="3248300" y="4245565"/>
                <a:ext cx="0" cy="244349"/>
              </a:xfrm>
              <a:prstGeom prst="line">
                <a:avLst/>
              </a:prstGeom>
              <a:noFill/>
              <a:ln w="28575"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2E320C5B-5384-6BD3-1FFF-DF75812C3AED}"/>
                  </a:ext>
                </a:extLst>
              </p:cNvPr>
              <p:cNvCxnSpPr>
                <a:cxnSpLocks/>
              </p:cNvCxnSpPr>
              <p:nvPr/>
            </p:nvCxnSpPr>
            <p:spPr bwMode="auto">
              <a:xfrm>
                <a:off x="3452474" y="4245565"/>
                <a:ext cx="0" cy="244349"/>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CB6BE8ED-FC40-33C5-8AE5-51B641D5D38B}"/>
                  </a:ext>
                </a:extLst>
              </p:cNvPr>
              <p:cNvCxnSpPr>
                <a:cxnSpLocks/>
              </p:cNvCxnSpPr>
              <p:nvPr/>
            </p:nvCxnSpPr>
            <p:spPr bwMode="auto">
              <a:xfrm>
                <a:off x="3656648" y="4245565"/>
                <a:ext cx="0" cy="244349"/>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E44C906D-9AF2-9702-46DC-1FE93D93C4CF}"/>
                  </a:ext>
                </a:extLst>
              </p:cNvPr>
              <p:cNvCxnSpPr>
                <a:cxnSpLocks/>
              </p:cNvCxnSpPr>
              <p:nvPr/>
            </p:nvCxnSpPr>
            <p:spPr bwMode="auto">
              <a:xfrm>
                <a:off x="3860822" y="4245565"/>
                <a:ext cx="0" cy="244349"/>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450F7B89-D4BD-0DD8-C748-00F36CB68FC0}"/>
                  </a:ext>
                </a:extLst>
              </p:cNvPr>
              <p:cNvCxnSpPr>
                <a:cxnSpLocks/>
              </p:cNvCxnSpPr>
              <p:nvPr/>
            </p:nvCxnSpPr>
            <p:spPr bwMode="auto">
              <a:xfrm>
                <a:off x="4064996" y="4245565"/>
                <a:ext cx="0" cy="244349"/>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87DB2C70-650A-2911-D55B-27D36353B4D8}"/>
                  </a:ext>
                </a:extLst>
              </p:cNvPr>
              <p:cNvCxnSpPr>
                <a:cxnSpLocks/>
              </p:cNvCxnSpPr>
              <p:nvPr/>
            </p:nvCxnSpPr>
            <p:spPr bwMode="auto">
              <a:xfrm>
                <a:off x="4269170" y="4245565"/>
                <a:ext cx="0" cy="244349"/>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6C354B30-EC18-FB53-5AC1-97DBD16D4E36}"/>
                  </a:ext>
                </a:extLst>
              </p:cNvPr>
              <p:cNvCxnSpPr>
                <a:cxnSpLocks/>
              </p:cNvCxnSpPr>
              <p:nvPr/>
            </p:nvCxnSpPr>
            <p:spPr bwMode="auto">
              <a:xfrm>
                <a:off x="4473344" y="4245565"/>
                <a:ext cx="0" cy="244349"/>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7B0CB1F9-3B11-E0DB-0367-B597FA99357A}"/>
                  </a:ext>
                </a:extLst>
              </p:cNvPr>
              <p:cNvCxnSpPr>
                <a:cxnSpLocks/>
              </p:cNvCxnSpPr>
              <p:nvPr/>
            </p:nvCxnSpPr>
            <p:spPr bwMode="auto">
              <a:xfrm>
                <a:off x="4677518" y="4245565"/>
                <a:ext cx="0" cy="244349"/>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AE6B9FB6-5980-B796-FB09-952372A06A3B}"/>
                  </a:ext>
                </a:extLst>
              </p:cNvPr>
              <p:cNvCxnSpPr>
                <a:cxnSpLocks/>
              </p:cNvCxnSpPr>
              <p:nvPr/>
            </p:nvCxnSpPr>
            <p:spPr bwMode="auto">
              <a:xfrm>
                <a:off x="4881692" y="4245565"/>
                <a:ext cx="0" cy="244349"/>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9C179189-A414-15CA-E5C4-953F019C4C41}"/>
                  </a:ext>
                </a:extLst>
              </p:cNvPr>
              <p:cNvCxnSpPr>
                <a:cxnSpLocks/>
              </p:cNvCxnSpPr>
              <p:nvPr/>
            </p:nvCxnSpPr>
            <p:spPr bwMode="auto">
              <a:xfrm>
                <a:off x="5085866" y="4245565"/>
                <a:ext cx="0" cy="244349"/>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AC3C09BE-67B7-7698-F029-63FE60AF0BC1}"/>
                  </a:ext>
                </a:extLst>
              </p:cNvPr>
              <p:cNvCxnSpPr>
                <a:cxnSpLocks/>
              </p:cNvCxnSpPr>
              <p:nvPr/>
            </p:nvCxnSpPr>
            <p:spPr bwMode="auto">
              <a:xfrm>
                <a:off x="5290040" y="4245565"/>
                <a:ext cx="0" cy="244349"/>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1FC30EA1-EBDD-BD5D-0CFD-87E87CCD1102}"/>
                  </a:ext>
                </a:extLst>
              </p:cNvPr>
              <p:cNvCxnSpPr>
                <a:cxnSpLocks/>
              </p:cNvCxnSpPr>
              <p:nvPr/>
            </p:nvCxnSpPr>
            <p:spPr bwMode="auto">
              <a:xfrm>
                <a:off x="5494214" y="4245565"/>
                <a:ext cx="0" cy="244349"/>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4A9E8CC9-0F37-E70C-03B5-CB416A961375}"/>
                  </a:ext>
                </a:extLst>
              </p:cNvPr>
              <p:cNvCxnSpPr>
                <a:cxnSpLocks/>
              </p:cNvCxnSpPr>
              <p:nvPr/>
            </p:nvCxnSpPr>
            <p:spPr bwMode="auto">
              <a:xfrm>
                <a:off x="5698388" y="4245565"/>
                <a:ext cx="0" cy="244349"/>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5FE83D06-FDE6-1B1F-392B-A6727A25E67D}"/>
                  </a:ext>
                </a:extLst>
              </p:cNvPr>
              <p:cNvCxnSpPr>
                <a:cxnSpLocks/>
              </p:cNvCxnSpPr>
              <p:nvPr/>
            </p:nvCxnSpPr>
            <p:spPr bwMode="auto">
              <a:xfrm>
                <a:off x="5902557" y="4245565"/>
                <a:ext cx="0" cy="244349"/>
              </a:xfrm>
              <a:prstGeom prst="line">
                <a:avLst/>
              </a:prstGeom>
              <a:noFill/>
              <a:ln w="28575" cap="flat" cmpd="sng" algn="ctr">
                <a:solidFill>
                  <a:schemeClr val="bg1"/>
                </a:solidFill>
                <a:prstDash val="solid"/>
                <a:round/>
                <a:headEnd type="none" w="med" len="med"/>
                <a:tailEnd type="none" w="med" len="med"/>
              </a:ln>
              <a:effectLst/>
            </p:spPr>
          </p:cxnSp>
        </p:grpSp>
        <p:grpSp>
          <p:nvGrpSpPr>
            <p:cNvPr id="21" name="Group 20">
              <a:extLst>
                <a:ext uri="{FF2B5EF4-FFF2-40B4-BE49-F238E27FC236}">
                  <a16:creationId xmlns:a16="http://schemas.microsoft.com/office/drawing/2014/main" id="{E71B5CEF-B056-5381-11A8-A652FD1D9512}"/>
                </a:ext>
              </a:extLst>
            </p:cNvPr>
            <p:cNvGrpSpPr/>
            <p:nvPr/>
          </p:nvGrpSpPr>
          <p:grpSpPr>
            <a:xfrm>
              <a:off x="1342011" y="1765804"/>
              <a:ext cx="62996" cy="2493124"/>
              <a:chOff x="1040392" y="1765804"/>
              <a:chExt cx="364615" cy="2493124"/>
            </a:xfrm>
          </p:grpSpPr>
          <p:cxnSp>
            <p:nvCxnSpPr>
              <p:cNvPr id="176" name="Straight Connector 175">
                <a:extLst>
                  <a:ext uri="{FF2B5EF4-FFF2-40B4-BE49-F238E27FC236}">
                    <a16:creationId xmlns:a16="http://schemas.microsoft.com/office/drawing/2014/main" id="{BD7838F8-4019-4945-04A3-D2DA62055C10}"/>
                  </a:ext>
                </a:extLst>
              </p:cNvPr>
              <p:cNvCxnSpPr/>
              <p:nvPr/>
            </p:nvCxnSpPr>
            <p:spPr bwMode="auto">
              <a:xfrm>
                <a:off x="1040392" y="4258928"/>
                <a:ext cx="364615"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44CF54C8-78BA-4788-C650-8B9D0738BF3B}"/>
                  </a:ext>
                </a:extLst>
              </p:cNvPr>
              <p:cNvCxnSpPr/>
              <p:nvPr/>
            </p:nvCxnSpPr>
            <p:spPr bwMode="auto">
              <a:xfrm>
                <a:off x="1040392" y="3760304"/>
                <a:ext cx="364615"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97D9E8C7-3C7C-82F2-8A9F-E04C5A273669}"/>
                  </a:ext>
                </a:extLst>
              </p:cNvPr>
              <p:cNvCxnSpPr/>
              <p:nvPr/>
            </p:nvCxnSpPr>
            <p:spPr bwMode="auto">
              <a:xfrm>
                <a:off x="1040392" y="3261679"/>
                <a:ext cx="364615"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B5C8115B-45C5-22AC-3EF5-CC1A599B128E}"/>
                  </a:ext>
                </a:extLst>
              </p:cNvPr>
              <p:cNvCxnSpPr/>
              <p:nvPr/>
            </p:nvCxnSpPr>
            <p:spPr bwMode="auto">
              <a:xfrm>
                <a:off x="1040392" y="2763054"/>
                <a:ext cx="364615" cy="0"/>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74B88D9A-E5CF-8F67-7A08-38D126B8FF0D}"/>
                  </a:ext>
                </a:extLst>
              </p:cNvPr>
              <p:cNvCxnSpPr/>
              <p:nvPr/>
            </p:nvCxnSpPr>
            <p:spPr bwMode="auto">
              <a:xfrm>
                <a:off x="1040392" y="2264429"/>
                <a:ext cx="364615" cy="0"/>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5DB4A2E8-A9BE-2FEF-AFA7-44E1C96ED5D0}"/>
                  </a:ext>
                </a:extLst>
              </p:cNvPr>
              <p:cNvCxnSpPr/>
              <p:nvPr/>
            </p:nvCxnSpPr>
            <p:spPr bwMode="auto">
              <a:xfrm>
                <a:off x="1040392" y="1765804"/>
                <a:ext cx="364615" cy="0"/>
              </a:xfrm>
              <a:prstGeom prst="line">
                <a:avLst/>
              </a:prstGeom>
              <a:noFill/>
              <a:ln w="28575" cap="flat" cmpd="sng" algn="ctr">
                <a:solidFill>
                  <a:schemeClr val="bg1"/>
                </a:solidFill>
                <a:prstDash val="solid"/>
                <a:round/>
                <a:headEnd type="none" w="med" len="med"/>
                <a:tailEnd type="none" w="med" len="med"/>
              </a:ln>
              <a:effectLst/>
            </p:spPr>
          </p:cxnSp>
        </p:grpSp>
        <p:sp>
          <p:nvSpPr>
            <p:cNvPr id="22" name="TextBox 21">
              <a:extLst>
                <a:ext uri="{FF2B5EF4-FFF2-40B4-BE49-F238E27FC236}">
                  <a16:creationId xmlns:a16="http://schemas.microsoft.com/office/drawing/2014/main" id="{77E8ADEF-B10E-C01C-B1C0-B8E6580F6872}"/>
                </a:ext>
              </a:extLst>
            </p:cNvPr>
            <p:cNvSpPr txBox="1"/>
            <p:nvPr/>
          </p:nvSpPr>
          <p:spPr bwMode="auto">
            <a:xfrm>
              <a:off x="5728522" y="424938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44</a:t>
              </a:r>
            </a:p>
          </p:txBody>
        </p:sp>
        <p:sp>
          <p:nvSpPr>
            <p:cNvPr id="23" name="TextBox 22">
              <a:extLst>
                <a:ext uri="{FF2B5EF4-FFF2-40B4-BE49-F238E27FC236}">
                  <a16:creationId xmlns:a16="http://schemas.microsoft.com/office/drawing/2014/main" id="{D8B064B5-6EE0-7391-16E2-E1A383E39251}"/>
                </a:ext>
              </a:extLst>
            </p:cNvPr>
            <p:cNvSpPr txBox="1"/>
            <p:nvPr/>
          </p:nvSpPr>
          <p:spPr bwMode="auto">
            <a:xfrm>
              <a:off x="5531897" y="424938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24" name="TextBox 23">
              <a:extLst>
                <a:ext uri="{FF2B5EF4-FFF2-40B4-BE49-F238E27FC236}">
                  <a16:creationId xmlns:a16="http://schemas.microsoft.com/office/drawing/2014/main" id="{8199262F-8248-17DC-406F-79E61DACDED8}"/>
                </a:ext>
              </a:extLst>
            </p:cNvPr>
            <p:cNvSpPr txBox="1"/>
            <p:nvPr/>
          </p:nvSpPr>
          <p:spPr bwMode="auto">
            <a:xfrm>
              <a:off x="5320000" y="424938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5" name="TextBox 24">
              <a:extLst>
                <a:ext uri="{FF2B5EF4-FFF2-40B4-BE49-F238E27FC236}">
                  <a16:creationId xmlns:a16="http://schemas.microsoft.com/office/drawing/2014/main" id="{4EF569B9-8099-E69F-3B57-361486DE630C}"/>
                </a:ext>
              </a:extLst>
            </p:cNvPr>
            <p:cNvSpPr txBox="1"/>
            <p:nvPr/>
          </p:nvSpPr>
          <p:spPr bwMode="auto">
            <a:xfrm>
              <a:off x="5115739" y="424938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26" name="TextBox 25">
              <a:extLst>
                <a:ext uri="{FF2B5EF4-FFF2-40B4-BE49-F238E27FC236}">
                  <a16:creationId xmlns:a16="http://schemas.microsoft.com/office/drawing/2014/main" id="{460D3855-6407-1E99-B9B6-2364048C9E27}"/>
                </a:ext>
              </a:extLst>
            </p:cNvPr>
            <p:cNvSpPr txBox="1"/>
            <p:nvPr/>
          </p:nvSpPr>
          <p:spPr bwMode="auto">
            <a:xfrm>
              <a:off x="4905752" y="424938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27" name="TextBox 26">
              <a:extLst>
                <a:ext uri="{FF2B5EF4-FFF2-40B4-BE49-F238E27FC236}">
                  <a16:creationId xmlns:a16="http://schemas.microsoft.com/office/drawing/2014/main" id="{6549211F-08FD-D29F-9F41-CBE68D17C2CA}"/>
                </a:ext>
              </a:extLst>
            </p:cNvPr>
            <p:cNvSpPr txBox="1"/>
            <p:nvPr/>
          </p:nvSpPr>
          <p:spPr bwMode="auto">
            <a:xfrm>
              <a:off x="4709128" y="424938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28" name="TextBox 27">
              <a:extLst>
                <a:ext uri="{FF2B5EF4-FFF2-40B4-BE49-F238E27FC236}">
                  <a16:creationId xmlns:a16="http://schemas.microsoft.com/office/drawing/2014/main" id="{8B6B3E27-1805-3661-19E6-6B1EE3D28A66}"/>
                </a:ext>
              </a:extLst>
            </p:cNvPr>
            <p:cNvSpPr txBox="1"/>
            <p:nvPr/>
          </p:nvSpPr>
          <p:spPr bwMode="auto">
            <a:xfrm>
              <a:off x="4493413" y="424938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29" name="TextBox 28">
              <a:extLst>
                <a:ext uri="{FF2B5EF4-FFF2-40B4-BE49-F238E27FC236}">
                  <a16:creationId xmlns:a16="http://schemas.microsoft.com/office/drawing/2014/main" id="{2B3B68DF-93C6-5F68-F748-B5A774C45971}"/>
                </a:ext>
              </a:extLst>
            </p:cNvPr>
            <p:cNvSpPr txBox="1"/>
            <p:nvPr/>
          </p:nvSpPr>
          <p:spPr bwMode="auto">
            <a:xfrm>
              <a:off x="4291062" y="424938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30" name="TextBox 29">
              <a:extLst>
                <a:ext uri="{FF2B5EF4-FFF2-40B4-BE49-F238E27FC236}">
                  <a16:creationId xmlns:a16="http://schemas.microsoft.com/office/drawing/2014/main" id="{D6FB5D19-D1D8-9851-82B1-78C771395838}"/>
                </a:ext>
              </a:extLst>
            </p:cNvPr>
            <p:cNvSpPr txBox="1"/>
            <p:nvPr/>
          </p:nvSpPr>
          <p:spPr bwMode="auto">
            <a:xfrm>
              <a:off x="4086801" y="424938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31" name="TextBox 30">
              <a:extLst>
                <a:ext uri="{FF2B5EF4-FFF2-40B4-BE49-F238E27FC236}">
                  <a16:creationId xmlns:a16="http://schemas.microsoft.com/office/drawing/2014/main" id="{0B6FC5B5-CDC1-D131-6271-328F76199FDF}"/>
                </a:ext>
              </a:extLst>
            </p:cNvPr>
            <p:cNvSpPr txBox="1"/>
            <p:nvPr/>
          </p:nvSpPr>
          <p:spPr bwMode="auto">
            <a:xfrm>
              <a:off x="3886359" y="424938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32" name="TextBox 31">
              <a:extLst>
                <a:ext uri="{FF2B5EF4-FFF2-40B4-BE49-F238E27FC236}">
                  <a16:creationId xmlns:a16="http://schemas.microsoft.com/office/drawing/2014/main" id="{E6C83396-75AB-37D5-4AB8-3CFA534F68D0}"/>
                </a:ext>
              </a:extLst>
            </p:cNvPr>
            <p:cNvSpPr txBox="1"/>
            <p:nvPr/>
          </p:nvSpPr>
          <p:spPr bwMode="auto">
            <a:xfrm>
              <a:off x="3678280" y="424938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33" name="TextBox 32">
              <a:extLst>
                <a:ext uri="{FF2B5EF4-FFF2-40B4-BE49-F238E27FC236}">
                  <a16:creationId xmlns:a16="http://schemas.microsoft.com/office/drawing/2014/main" id="{B13BB88C-26D2-48B2-1DA4-6AC4981A109E}"/>
                </a:ext>
              </a:extLst>
            </p:cNvPr>
            <p:cNvSpPr txBox="1"/>
            <p:nvPr/>
          </p:nvSpPr>
          <p:spPr bwMode="auto">
            <a:xfrm>
              <a:off x="3475929" y="424938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34" name="TextBox 33">
              <a:extLst>
                <a:ext uri="{FF2B5EF4-FFF2-40B4-BE49-F238E27FC236}">
                  <a16:creationId xmlns:a16="http://schemas.microsoft.com/office/drawing/2014/main" id="{9E482231-94B6-8C6F-218B-80552EC49D26}"/>
                </a:ext>
              </a:extLst>
            </p:cNvPr>
            <p:cNvSpPr txBox="1"/>
            <p:nvPr/>
          </p:nvSpPr>
          <p:spPr bwMode="auto">
            <a:xfrm>
              <a:off x="3271669" y="424938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5" name="TextBox 34">
              <a:extLst>
                <a:ext uri="{FF2B5EF4-FFF2-40B4-BE49-F238E27FC236}">
                  <a16:creationId xmlns:a16="http://schemas.microsoft.com/office/drawing/2014/main" id="{A48EC681-FA94-DEF3-E15D-D17C631489F9}"/>
                </a:ext>
              </a:extLst>
            </p:cNvPr>
            <p:cNvSpPr txBox="1"/>
            <p:nvPr/>
          </p:nvSpPr>
          <p:spPr bwMode="auto">
            <a:xfrm>
              <a:off x="3067409" y="424938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36" name="TextBox 35">
              <a:extLst>
                <a:ext uri="{FF2B5EF4-FFF2-40B4-BE49-F238E27FC236}">
                  <a16:creationId xmlns:a16="http://schemas.microsoft.com/office/drawing/2014/main" id="{43D65D1D-D35C-1C3E-FDF9-699986DF9B5E}"/>
                </a:ext>
              </a:extLst>
            </p:cNvPr>
            <p:cNvSpPr txBox="1"/>
            <p:nvPr/>
          </p:nvSpPr>
          <p:spPr bwMode="auto">
            <a:xfrm>
              <a:off x="2857421" y="424938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37" name="TextBox 36">
              <a:extLst>
                <a:ext uri="{FF2B5EF4-FFF2-40B4-BE49-F238E27FC236}">
                  <a16:creationId xmlns:a16="http://schemas.microsoft.com/office/drawing/2014/main" id="{1139DBF7-59FD-9487-9130-A1980D94873D}"/>
                </a:ext>
              </a:extLst>
            </p:cNvPr>
            <p:cNvSpPr txBox="1"/>
            <p:nvPr/>
          </p:nvSpPr>
          <p:spPr bwMode="auto">
            <a:xfrm>
              <a:off x="2662705" y="424938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38" name="TextBox 37">
              <a:extLst>
                <a:ext uri="{FF2B5EF4-FFF2-40B4-BE49-F238E27FC236}">
                  <a16:creationId xmlns:a16="http://schemas.microsoft.com/office/drawing/2014/main" id="{E1791172-FD96-7894-D6C1-CE443D562BF8}"/>
                </a:ext>
              </a:extLst>
            </p:cNvPr>
            <p:cNvSpPr txBox="1"/>
            <p:nvPr/>
          </p:nvSpPr>
          <p:spPr bwMode="auto">
            <a:xfrm>
              <a:off x="2454627" y="424938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39" name="TextBox 38">
              <a:extLst>
                <a:ext uri="{FF2B5EF4-FFF2-40B4-BE49-F238E27FC236}">
                  <a16:creationId xmlns:a16="http://schemas.microsoft.com/office/drawing/2014/main" id="{EFAD035D-9140-5B98-B4B5-71DF1C12F96E}"/>
                </a:ext>
              </a:extLst>
            </p:cNvPr>
            <p:cNvSpPr txBox="1"/>
            <p:nvPr/>
          </p:nvSpPr>
          <p:spPr bwMode="auto">
            <a:xfrm>
              <a:off x="2252275" y="424938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40" name="TextBox 39">
              <a:extLst>
                <a:ext uri="{FF2B5EF4-FFF2-40B4-BE49-F238E27FC236}">
                  <a16:creationId xmlns:a16="http://schemas.microsoft.com/office/drawing/2014/main" id="{D83E9099-540B-7BB5-5F48-9BFF953D8E1D}"/>
                </a:ext>
              </a:extLst>
            </p:cNvPr>
            <p:cNvSpPr txBox="1"/>
            <p:nvPr/>
          </p:nvSpPr>
          <p:spPr bwMode="auto">
            <a:xfrm>
              <a:off x="2097649" y="4249383"/>
              <a:ext cx="1950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41" name="TextBox 40">
              <a:extLst>
                <a:ext uri="{FF2B5EF4-FFF2-40B4-BE49-F238E27FC236}">
                  <a16:creationId xmlns:a16="http://schemas.microsoft.com/office/drawing/2014/main" id="{843B9457-B0BD-E648-2ED5-BB191A197657}"/>
                </a:ext>
              </a:extLst>
            </p:cNvPr>
            <p:cNvSpPr txBox="1"/>
            <p:nvPr/>
          </p:nvSpPr>
          <p:spPr bwMode="auto">
            <a:xfrm>
              <a:off x="1891480" y="4249383"/>
              <a:ext cx="1950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42" name="TextBox 41">
              <a:extLst>
                <a:ext uri="{FF2B5EF4-FFF2-40B4-BE49-F238E27FC236}">
                  <a16:creationId xmlns:a16="http://schemas.microsoft.com/office/drawing/2014/main" id="{FBDC8703-1E07-E7C1-27DB-5350EDC37D03}"/>
                </a:ext>
              </a:extLst>
            </p:cNvPr>
            <p:cNvSpPr txBox="1"/>
            <p:nvPr/>
          </p:nvSpPr>
          <p:spPr bwMode="auto">
            <a:xfrm>
              <a:off x="1689129" y="4249383"/>
              <a:ext cx="1950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43" name="TextBox 42">
              <a:extLst>
                <a:ext uri="{FF2B5EF4-FFF2-40B4-BE49-F238E27FC236}">
                  <a16:creationId xmlns:a16="http://schemas.microsoft.com/office/drawing/2014/main" id="{3D945EEE-4D3F-DD93-3262-9514F88834A1}"/>
                </a:ext>
              </a:extLst>
            </p:cNvPr>
            <p:cNvSpPr txBox="1"/>
            <p:nvPr/>
          </p:nvSpPr>
          <p:spPr bwMode="auto">
            <a:xfrm>
              <a:off x="1469597" y="4249383"/>
              <a:ext cx="1950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44" name="TextBox 43">
              <a:extLst>
                <a:ext uri="{FF2B5EF4-FFF2-40B4-BE49-F238E27FC236}">
                  <a16:creationId xmlns:a16="http://schemas.microsoft.com/office/drawing/2014/main" id="{C68AC414-18C0-6D95-1772-B620568F1131}"/>
                </a:ext>
              </a:extLst>
            </p:cNvPr>
            <p:cNvSpPr txBox="1"/>
            <p:nvPr/>
          </p:nvSpPr>
          <p:spPr bwMode="auto">
            <a:xfrm>
              <a:off x="1280608" y="4249383"/>
              <a:ext cx="1950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5" name="TextBox 44">
              <a:extLst>
                <a:ext uri="{FF2B5EF4-FFF2-40B4-BE49-F238E27FC236}">
                  <a16:creationId xmlns:a16="http://schemas.microsoft.com/office/drawing/2014/main" id="{97255137-C80B-761F-02D0-3DC2EB64E59E}"/>
                </a:ext>
              </a:extLst>
            </p:cNvPr>
            <p:cNvSpPr txBox="1"/>
            <p:nvPr/>
          </p:nvSpPr>
          <p:spPr bwMode="auto">
            <a:xfrm>
              <a:off x="1118346" y="4096665"/>
              <a:ext cx="1950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6" name="TextBox 45">
              <a:extLst>
                <a:ext uri="{FF2B5EF4-FFF2-40B4-BE49-F238E27FC236}">
                  <a16:creationId xmlns:a16="http://schemas.microsoft.com/office/drawing/2014/main" id="{049E8F48-84BF-8400-97D8-33CE0274AE6B}"/>
                </a:ext>
              </a:extLst>
            </p:cNvPr>
            <p:cNvSpPr txBox="1"/>
            <p:nvPr/>
          </p:nvSpPr>
          <p:spPr bwMode="auto">
            <a:xfrm>
              <a:off x="1000304" y="3588877"/>
              <a:ext cx="4123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47" name="TextBox 46">
              <a:extLst>
                <a:ext uri="{FF2B5EF4-FFF2-40B4-BE49-F238E27FC236}">
                  <a16:creationId xmlns:a16="http://schemas.microsoft.com/office/drawing/2014/main" id="{2306DB5D-044A-8718-CA40-1EE3AA22CAE0}"/>
                </a:ext>
              </a:extLst>
            </p:cNvPr>
            <p:cNvSpPr txBox="1"/>
            <p:nvPr/>
          </p:nvSpPr>
          <p:spPr bwMode="auto">
            <a:xfrm>
              <a:off x="1000304" y="3092543"/>
              <a:ext cx="4123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48" name="TextBox 47">
              <a:extLst>
                <a:ext uri="{FF2B5EF4-FFF2-40B4-BE49-F238E27FC236}">
                  <a16:creationId xmlns:a16="http://schemas.microsoft.com/office/drawing/2014/main" id="{239204EB-3467-000B-5730-ADDAD8F3FAE0}"/>
                </a:ext>
              </a:extLst>
            </p:cNvPr>
            <p:cNvSpPr txBox="1"/>
            <p:nvPr/>
          </p:nvSpPr>
          <p:spPr bwMode="auto">
            <a:xfrm>
              <a:off x="1000304" y="2588573"/>
              <a:ext cx="4123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49" name="TextBox 48">
              <a:extLst>
                <a:ext uri="{FF2B5EF4-FFF2-40B4-BE49-F238E27FC236}">
                  <a16:creationId xmlns:a16="http://schemas.microsoft.com/office/drawing/2014/main" id="{6E66722C-6079-500C-F4C4-8A3D80D279C9}"/>
                </a:ext>
              </a:extLst>
            </p:cNvPr>
            <p:cNvSpPr txBox="1"/>
            <p:nvPr/>
          </p:nvSpPr>
          <p:spPr bwMode="auto">
            <a:xfrm>
              <a:off x="1000304" y="2099875"/>
              <a:ext cx="4123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50" name="TextBox 49">
              <a:extLst>
                <a:ext uri="{FF2B5EF4-FFF2-40B4-BE49-F238E27FC236}">
                  <a16:creationId xmlns:a16="http://schemas.microsoft.com/office/drawing/2014/main" id="{E27A3648-995D-236C-9B10-5C21D974DF8C}"/>
                </a:ext>
              </a:extLst>
            </p:cNvPr>
            <p:cNvSpPr txBox="1"/>
            <p:nvPr/>
          </p:nvSpPr>
          <p:spPr bwMode="auto">
            <a:xfrm>
              <a:off x="1149205" y="1600200"/>
              <a:ext cx="2424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51" name="Freeform: Shape 50">
              <a:extLst>
                <a:ext uri="{FF2B5EF4-FFF2-40B4-BE49-F238E27FC236}">
                  <a16:creationId xmlns:a16="http://schemas.microsoft.com/office/drawing/2014/main" id="{4986E1D1-6AB6-F13E-92F8-5FCB342C6600}"/>
                </a:ext>
              </a:extLst>
            </p:cNvPr>
            <p:cNvSpPr/>
            <p:nvPr/>
          </p:nvSpPr>
          <p:spPr bwMode="auto">
            <a:xfrm>
              <a:off x="1416093" y="1767431"/>
              <a:ext cx="3702092" cy="2221562"/>
            </a:xfrm>
            <a:custGeom>
              <a:avLst/>
              <a:gdLst>
                <a:gd name="connsiteX0" fmla="*/ 3702092 w 3702092"/>
                <a:gd name="connsiteY0" fmla="*/ 2221562 h 2221562"/>
                <a:gd name="connsiteX1" fmla="*/ 3252563 w 3702092"/>
                <a:gd name="connsiteY1" fmla="*/ 2221562 h 2221562"/>
                <a:gd name="connsiteX2" fmla="*/ 3252563 w 3702092"/>
                <a:gd name="connsiteY2" fmla="*/ 1957675 h 2221562"/>
                <a:gd name="connsiteX3" fmla="*/ 1996030 w 3702092"/>
                <a:gd name="connsiteY3" fmla="*/ 1957675 h 2221562"/>
                <a:gd name="connsiteX4" fmla="*/ 1996030 w 3702092"/>
                <a:gd name="connsiteY4" fmla="*/ 1848745 h 2221562"/>
                <a:gd name="connsiteX5" fmla="*/ 1908579 w 3702092"/>
                <a:gd name="connsiteY5" fmla="*/ 1848745 h 2221562"/>
                <a:gd name="connsiteX6" fmla="*/ 1908579 w 3702092"/>
                <a:gd name="connsiteY6" fmla="*/ 1755157 h 2221562"/>
                <a:gd name="connsiteX7" fmla="*/ 1887100 w 3702092"/>
                <a:gd name="connsiteY7" fmla="*/ 1755157 h 2221562"/>
                <a:gd name="connsiteX8" fmla="*/ 1887100 w 3702092"/>
                <a:gd name="connsiteY8" fmla="*/ 1661569 h 2221562"/>
                <a:gd name="connsiteX9" fmla="*/ 1630884 w 3702092"/>
                <a:gd name="connsiteY9" fmla="*/ 1661569 h 2221562"/>
                <a:gd name="connsiteX10" fmla="*/ 1630884 w 3702092"/>
                <a:gd name="connsiteY10" fmla="*/ 1571050 h 2221562"/>
                <a:gd name="connsiteX11" fmla="*/ 1339381 w 3702092"/>
                <a:gd name="connsiteY11" fmla="*/ 1571050 h 2221562"/>
                <a:gd name="connsiteX12" fmla="*/ 1339381 w 3702092"/>
                <a:gd name="connsiteY12" fmla="*/ 1423764 h 2221562"/>
                <a:gd name="connsiteX13" fmla="*/ 1267272 w 3702092"/>
                <a:gd name="connsiteY13" fmla="*/ 1423764 h 2221562"/>
                <a:gd name="connsiteX14" fmla="*/ 1267272 w 3702092"/>
                <a:gd name="connsiteY14" fmla="*/ 1301025 h 2221562"/>
                <a:gd name="connsiteX15" fmla="*/ 1026398 w 3702092"/>
                <a:gd name="connsiteY15" fmla="*/ 1301025 h 2221562"/>
                <a:gd name="connsiteX16" fmla="*/ 1026398 w 3702092"/>
                <a:gd name="connsiteY16" fmla="*/ 1236588 h 2221562"/>
                <a:gd name="connsiteX17" fmla="*/ 849962 w 3702092"/>
                <a:gd name="connsiteY17" fmla="*/ 1236588 h 2221562"/>
                <a:gd name="connsiteX18" fmla="*/ 849962 w 3702092"/>
                <a:gd name="connsiteY18" fmla="*/ 1176753 h 2221562"/>
                <a:gd name="connsiteX19" fmla="*/ 843825 w 3702092"/>
                <a:gd name="connsiteY19" fmla="*/ 1170616 h 2221562"/>
                <a:gd name="connsiteX20" fmla="*/ 843825 w 3702092"/>
                <a:gd name="connsiteY20" fmla="*/ 1121521 h 2221562"/>
                <a:gd name="connsiteX21" fmla="*/ 771716 w 3702092"/>
                <a:gd name="connsiteY21" fmla="*/ 1121521 h 2221562"/>
                <a:gd name="connsiteX22" fmla="*/ 771716 w 3702092"/>
                <a:gd name="connsiteY22" fmla="*/ 1066288 h 2221562"/>
                <a:gd name="connsiteX23" fmla="*/ 705745 w 3702092"/>
                <a:gd name="connsiteY23" fmla="*/ 1066288 h 2221562"/>
                <a:gd name="connsiteX24" fmla="*/ 705745 w 3702092"/>
                <a:gd name="connsiteY24" fmla="*/ 1020262 h 2221562"/>
                <a:gd name="connsiteX25" fmla="*/ 440323 w 3702092"/>
                <a:gd name="connsiteY25" fmla="*/ 1020262 h 2221562"/>
                <a:gd name="connsiteX26" fmla="*/ 440323 w 3702092"/>
                <a:gd name="connsiteY26" fmla="*/ 963495 h 2221562"/>
                <a:gd name="connsiteX27" fmla="*/ 426515 w 3702092"/>
                <a:gd name="connsiteY27" fmla="*/ 963495 h 2221562"/>
                <a:gd name="connsiteX28" fmla="*/ 426515 w 3702092"/>
                <a:gd name="connsiteY28" fmla="*/ 853031 h 2221562"/>
                <a:gd name="connsiteX29" fmla="*/ 359009 w 3702092"/>
                <a:gd name="connsiteY29" fmla="*/ 853031 h 2221562"/>
                <a:gd name="connsiteX30" fmla="*/ 359009 w 3702092"/>
                <a:gd name="connsiteY30" fmla="*/ 802401 h 2221562"/>
                <a:gd name="connsiteX31" fmla="*/ 222463 w 3702092"/>
                <a:gd name="connsiteY31" fmla="*/ 802401 h 2221562"/>
                <a:gd name="connsiteX32" fmla="*/ 222463 w 3702092"/>
                <a:gd name="connsiteY32" fmla="*/ 730292 h 2221562"/>
                <a:gd name="connsiteX33" fmla="*/ 219394 w 3702092"/>
                <a:gd name="connsiteY33" fmla="*/ 727223 h 2221562"/>
                <a:gd name="connsiteX34" fmla="*/ 219394 w 3702092"/>
                <a:gd name="connsiteY34" fmla="*/ 590678 h 2221562"/>
                <a:gd name="connsiteX35" fmla="*/ 202518 w 3702092"/>
                <a:gd name="connsiteY35" fmla="*/ 590678 h 2221562"/>
                <a:gd name="connsiteX36" fmla="*/ 202518 w 3702092"/>
                <a:gd name="connsiteY36" fmla="*/ 142683 h 2221562"/>
                <a:gd name="connsiteX37" fmla="*/ 200984 w 3702092"/>
                <a:gd name="connsiteY37" fmla="*/ 141149 h 2221562"/>
                <a:gd name="connsiteX38" fmla="*/ 200984 w 3702092"/>
                <a:gd name="connsiteY38" fmla="*/ 33753 h 2221562"/>
                <a:gd name="connsiteX39" fmla="*/ 181039 w 3702092"/>
                <a:gd name="connsiteY39" fmla="*/ 33753 h 2221562"/>
                <a:gd name="connsiteX40" fmla="*/ 181039 w 3702092"/>
                <a:gd name="connsiteY40" fmla="*/ 0 h 2221562"/>
                <a:gd name="connsiteX41" fmla="*/ 0 w 3702092"/>
                <a:gd name="connsiteY41" fmla="*/ 0 h 222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702092" h="2221562">
                  <a:moveTo>
                    <a:pt x="3702092" y="2221562"/>
                  </a:moveTo>
                  <a:lnTo>
                    <a:pt x="3252563" y="2221562"/>
                  </a:lnTo>
                  <a:lnTo>
                    <a:pt x="3252563" y="1957675"/>
                  </a:lnTo>
                  <a:lnTo>
                    <a:pt x="1996030" y="1957675"/>
                  </a:lnTo>
                  <a:lnTo>
                    <a:pt x="1996030" y="1848745"/>
                  </a:lnTo>
                  <a:lnTo>
                    <a:pt x="1908579" y="1848745"/>
                  </a:lnTo>
                  <a:lnTo>
                    <a:pt x="1908579" y="1755157"/>
                  </a:lnTo>
                  <a:lnTo>
                    <a:pt x="1887100" y="1755157"/>
                  </a:lnTo>
                  <a:lnTo>
                    <a:pt x="1887100" y="1661569"/>
                  </a:lnTo>
                  <a:lnTo>
                    <a:pt x="1630884" y="1661569"/>
                  </a:lnTo>
                  <a:lnTo>
                    <a:pt x="1630884" y="1571050"/>
                  </a:lnTo>
                  <a:lnTo>
                    <a:pt x="1339381" y="1571050"/>
                  </a:lnTo>
                  <a:lnTo>
                    <a:pt x="1339381" y="1423764"/>
                  </a:lnTo>
                  <a:lnTo>
                    <a:pt x="1267272" y="1423764"/>
                  </a:lnTo>
                  <a:lnTo>
                    <a:pt x="1267272" y="1301025"/>
                  </a:lnTo>
                  <a:lnTo>
                    <a:pt x="1026398" y="1301025"/>
                  </a:lnTo>
                  <a:lnTo>
                    <a:pt x="1026398" y="1236588"/>
                  </a:lnTo>
                  <a:lnTo>
                    <a:pt x="849962" y="1236588"/>
                  </a:lnTo>
                  <a:lnTo>
                    <a:pt x="849962" y="1176753"/>
                  </a:lnTo>
                  <a:lnTo>
                    <a:pt x="843825" y="1170616"/>
                  </a:lnTo>
                  <a:lnTo>
                    <a:pt x="843825" y="1121521"/>
                  </a:lnTo>
                  <a:lnTo>
                    <a:pt x="771716" y="1121521"/>
                  </a:lnTo>
                  <a:lnTo>
                    <a:pt x="771716" y="1066288"/>
                  </a:lnTo>
                  <a:lnTo>
                    <a:pt x="705745" y="1066288"/>
                  </a:lnTo>
                  <a:lnTo>
                    <a:pt x="705745" y="1020262"/>
                  </a:lnTo>
                  <a:lnTo>
                    <a:pt x="440323" y="1020262"/>
                  </a:lnTo>
                  <a:lnTo>
                    <a:pt x="440323" y="963495"/>
                  </a:lnTo>
                  <a:lnTo>
                    <a:pt x="426515" y="963495"/>
                  </a:lnTo>
                  <a:lnTo>
                    <a:pt x="426515" y="853031"/>
                  </a:lnTo>
                  <a:lnTo>
                    <a:pt x="359009" y="853031"/>
                  </a:lnTo>
                  <a:lnTo>
                    <a:pt x="359009" y="802401"/>
                  </a:lnTo>
                  <a:lnTo>
                    <a:pt x="222463" y="802401"/>
                  </a:lnTo>
                  <a:lnTo>
                    <a:pt x="222463" y="730292"/>
                  </a:lnTo>
                  <a:lnTo>
                    <a:pt x="219394" y="727223"/>
                  </a:lnTo>
                  <a:lnTo>
                    <a:pt x="219394" y="590678"/>
                  </a:lnTo>
                  <a:lnTo>
                    <a:pt x="202518" y="590678"/>
                  </a:lnTo>
                  <a:lnTo>
                    <a:pt x="202518" y="142683"/>
                  </a:lnTo>
                  <a:lnTo>
                    <a:pt x="200984" y="141149"/>
                  </a:lnTo>
                  <a:lnTo>
                    <a:pt x="200984" y="33753"/>
                  </a:lnTo>
                  <a:lnTo>
                    <a:pt x="181039" y="33753"/>
                  </a:lnTo>
                  <a:lnTo>
                    <a:pt x="181039"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52" name="Freeform: Shape 51">
              <a:extLst>
                <a:ext uri="{FF2B5EF4-FFF2-40B4-BE49-F238E27FC236}">
                  <a16:creationId xmlns:a16="http://schemas.microsoft.com/office/drawing/2014/main" id="{32474958-BAFB-EF7E-916B-579B3436EFB6}"/>
                </a:ext>
              </a:extLst>
            </p:cNvPr>
            <p:cNvSpPr/>
            <p:nvPr/>
          </p:nvSpPr>
          <p:spPr bwMode="auto">
            <a:xfrm>
              <a:off x="1410733" y="1750909"/>
              <a:ext cx="4498917" cy="2508019"/>
            </a:xfrm>
            <a:custGeom>
              <a:avLst/>
              <a:gdLst>
                <a:gd name="connsiteX0" fmla="*/ 0 w 4582480"/>
                <a:gd name="connsiteY0" fmla="*/ 0 h 2580757"/>
                <a:gd name="connsiteX1" fmla="*/ 0 w 4582480"/>
                <a:gd name="connsiteY1" fmla="*/ 2580757 h 2580757"/>
                <a:gd name="connsiteX2" fmla="*/ 4582480 w 4582480"/>
                <a:gd name="connsiteY2" fmla="*/ 2580757 h 2580757"/>
              </a:gdLst>
              <a:ahLst/>
              <a:cxnLst>
                <a:cxn ang="0">
                  <a:pos x="connsiteX0" y="connsiteY0"/>
                </a:cxn>
                <a:cxn ang="0">
                  <a:pos x="connsiteX1" y="connsiteY1"/>
                </a:cxn>
                <a:cxn ang="0">
                  <a:pos x="connsiteX2" y="connsiteY2"/>
                </a:cxn>
              </a:cxnLst>
              <a:rect l="l" t="t" r="r" b="b"/>
              <a:pathLst>
                <a:path w="4582480" h="2580757">
                  <a:moveTo>
                    <a:pt x="0" y="0"/>
                  </a:moveTo>
                  <a:lnTo>
                    <a:pt x="0" y="2580757"/>
                  </a:lnTo>
                  <a:lnTo>
                    <a:pt x="4582480" y="2580757"/>
                  </a:lnTo>
                </a:path>
              </a:pathLst>
            </a:custGeom>
            <a:noFill/>
            <a:ln w="28575">
              <a:solidFill>
                <a:schemeClr val="bg1"/>
              </a:solidFill>
              <a:miter lim="800000"/>
              <a:headEnd/>
              <a:tailEnd/>
            </a:ln>
          </p:spPr>
          <p:txBody>
            <a:bodyPr rtlCol="0" anchor="ctr"/>
            <a:lstStyle/>
            <a:p>
              <a:pPr algn="ctr"/>
              <a:endParaRPr lang="en-US" dirty="0"/>
            </a:p>
          </p:txBody>
        </p:sp>
        <p:grpSp>
          <p:nvGrpSpPr>
            <p:cNvPr id="53" name="Group 52">
              <a:extLst>
                <a:ext uri="{FF2B5EF4-FFF2-40B4-BE49-F238E27FC236}">
                  <a16:creationId xmlns:a16="http://schemas.microsoft.com/office/drawing/2014/main" id="{CB0FE94C-0619-5B4E-96DC-60CED33D4CA9}"/>
                </a:ext>
              </a:extLst>
            </p:cNvPr>
            <p:cNvGrpSpPr/>
            <p:nvPr/>
          </p:nvGrpSpPr>
          <p:grpSpPr>
            <a:xfrm>
              <a:off x="1409702" y="1727946"/>
              <a:ext cx="3737160" cy="2302811"/>
              <a:chOff x="1409702" y="1727946"/>
              <a:chExt cx="3737160" cy="2302811"/>
            </a:xfrm>
          </p:grpSpPr>
          <p:cxnSp>
            <p:nvCxnSpPr>
              <p:cNvPr id="157" name="Straight Connector 156">
                <a:extLst>
                  <a:ext uri="{FF2B5EF4-FFF2-40B4-BE49-F238E27FC236}">
                    <a16:creationId xmlns:a16="http://schemas.microsoft.com/office/drawing/2014/main" id="{6B2EE4A6-12E9-B106-248C-F661E4036A80}"/>
                  </a:ext>
                </a:extLst>
              </p:cNvPr>
              <p:cNvCxnSpPr>
                <a:cxnSpLocks/>
              </p:cNvCxnSpPr>
              <p:nvPr/>
            </p:nvCxnSpPr>
            <p:spPr bwMode="auto">
              <a:xfrm flipH="1">
                <a:off x="1801908" y="2669241"/>
                <a:ext cx="66112" cy="0"/>
              </a:xfrm>
              <a:prstGeom prst="line">
                <a:avLst/>
              </a:prstGeom>
              <a:noFill/>
              <a:ln w="28575"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ED9C8AFD-154F-BF61-D0B4-76B88EAF5300}"/>
                  </a:ext>
                </a:extLst>
              </p:cNvPr>
              <p:cNvCxnSpPr>
                <a:cxnSpLocks/>
              </p:cNvCxnSpPr>
              <p:nvPr/>
            </p:nvCxnSpPr>
            <p:spPr bwMode="auto">
              <a:xfrm flipH="1">
                <a:off x="1585635" y="2110067"/>
                <a:ext cx="66112" cy="0"/>
              </a:xfrm>
              <a:prstGeom prst="line">
                <a:avLst/>
              </a:prstGeom>
              <a:noFill/>
              <a:ln w="2857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1F036C98-ED80-7849-15BC-8BFE988A4484}"/>
                  </a:ext>
                </a:extLst>
              </p:cNvPr>
              <p:cNvCxnSpPr>
                <a:cxnSpLocks/>
              </p:cNvCxnSpPr>
              <p:nvPr/>
            </p:nvCxnSpPr>
            <p:spPr bwMode="auto">
              <a:xfrm flipH="1">
                <a:off x="1585635" y="2347632"/>
                <a:ext cx="66112" cy="0"/>
              </a:xfrm>
              <a:prstGeom prst="line">
                <a:avLst/>
              </a:prstGeom>
              <a:noFill/>
              <a:ln w="28575"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731D3A9F-D150-8CDD-0FB2-B36AB12508C4}"/>
                  </a:ext>
                </a:extLst>
              </p:cNvPr>
              <p:cNvCxnSpPr/>
              <p:nvPr/>
            </p:nvCxnSpPr>
            <p:spPr bwMode="auto">
              <a:xfrm>
                <a:off x="1620372" y="2311773"/>
                <a:ext cx="0" cy="76200"/>
              </a:xfrm>
              <a:prstGeom prst="line">
                <a:avLst/>
              </a:prstGeom>
              <a:noFill/>
              <a:ln w="28575"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6F4BDB65-B47B-B735-18CD-30C40779E60F}"/>
                  </a:ext>
                </a:extLst>
              </p:cNvPr>
              <p:cNvCxnSpPr/>
              <p:nvPr/>
            </p:nvCxnSpPr>
            <p:spPr bwMode="auto">
              <a:xfrm>
                <a:off x="1409702" y="1727946"/>
                <a:ext cx="0" cy="76200"/>
              </a:xfrm>
              <a:prstGeom prst="line">
                <a:avLst/>
              </a:prstGeom>
              <a:noFill/>
              <a:ln w="28575" cap="flat" cmpd="sng" algn="ctr">
                <a:solidFill>
                  <a:schemeClr val="accent1"/>
                </a:solidFill>
                <a:prstDash val="solid"/>
                <a:round/>
                <a:headEnd type="none" w="med" len="med"/>
                <a:tailEnd type="none" w="med" len="med"/>
              </a:ln>
              <a:effectLst/>
            </p:spPr>
          </p:cxnSp>
          <p:grpSp>
            <p:nvGrpSpPr>
              <p:cNvPr id="162" name="Group 161">
                <a:extLst>
                  <a:ext uri="{FF2B5EF4-FFF2-40B4-BE49-F238E27FC236}">
                    <a16:creationId xmlns:a16="http://schemas.microsoft.com/office/drawing/2014/main" id="{281F9881-1D96-A521-3592-FC0435A9A3B6}"/>
                  </a:ext>
                </a:extLst>
              </p:cNvPr>
              <p:cNvGrpSpPr/>
              <p:nvPr/>
            </p:nvGrpSpPr>
            <p:grpSpPr>
              <a:xfrm>
                <a:off x="2460814" y="3034553"/>
                <a:ext cx="2686048" cy="996204"/>
                <a:chOff x="2460814" y="3034553"/>
                <a:chExt cx="2686048" cy="996204"/>
              </a:xfrm>
            </p:grpSpPr>
            <p:cxnSp>
              <p:nvCxnSpPr>
                <p:cNvPr id="163" name="Straight Connector 162">
                  <a:extLst>
                    <a:ext uri="{FF2B5EF4-FFF2-40B4-BE49-F238E27FC236}">
                      <a16:creationId xmlns:a16="http://schemas.microsoft.com/office/drawing/2014/main" id="{28AF0155-F46A-0818-EC3F-2AFD6C411A52}"/>
                    </a:ext>
                  </a:extLst>
                </p:cNvPr>
                <p:cNvCxnSpPr/>
                <p:nvPr/>
              </p:nvCxnSpPr>
              <p:spPr bwMode="auto">
                <a:xfrm>
                  <a:off x="3592607" y="3688977"/>
                  <a:ext cx="0" cy="76200"/>
                </a:xfrm>
                <a:prstGeom prst="line">
                  <a:avLst/>
                </a:prstGeom>
                <a:noFill/>
                <a:ln w="28575"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DBE9B6E0-853F-8FF0-4CE4-91116F5018E6}"/>
                    </a:ext>
                  </a:extLst>
                </p:cNvPr>
                <p:cNvCxnSpPr/>
                <p:nvPr/>
              </p:nvCxnSpPr>
              <p:spPr bwMode="auto">
                <a:xfrm>
                  <a:off x="4046446" y="3688977"/>
                  <a:ext cx="0" cy="76200"/>
                </a:xfrm>
                <a:prstGeom prst="line">
                  <a:avLst/>
                </a:prstGeom>
                <a:noFill/>
                <a:ln w="28575"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D2B6BF5D-1E8C-EF9D-86F3-052F3C902D08}"/>
                    </a:ext>
                  </a:extLst>
                </p:cNvPr>
                <p:cNvCxnSpPr/>
                <p:nvPr/>
              </p:nvCxnSpPr>
              <p:spPr bwMode="auto">
                <a:xfrm>
                  <a:off x="3413314" y="3688977"/>
                  <a:ext cx="0" cy="76200"/>
                </a:xfrm>
                <a:prstGeom prst="line">
                  <a:avLst/>
                </a:prstGeom>
                <a:noFill/>
                <a:ln w="28575"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3B3F400C-3459-21E5-97DC-B063D4EE6CCA}"/>
                    </a:ext>
                  </a:extLst>
                </p:cNvPr>
                <p:cNvCxnSpPr/>
                <p:nvPr/>
              </p:nvCxnSpPr>
              <p:spPr bwMode="auto">
                <a:xfrm>
                  <a:off x="3346078" y="3579159"/>
                  <a:ext cx="0" cy="76200"/>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374B852C-6207-B304-9D02-C305E60E5AA8}"/>
                    </a:ext>
                  </a:extLst>
                </p:cNvPr>
                <p:cNvCxnSpPr/>
                <p:nvPr/>
              </p:nvCxnSpPr>
              <p:spPr bwMode="auto">
                <a:xfrm>
                  <a:off x="2773458" y="3306856"/>
                  <a:ext cx="0" cy="76200"/>
                </a:xfrm>
                <a:prstGeom prst="line">
                  <a:avLst/>
                </a:prstGeom>
                <a:noFill/>
                <a:ln w="28575"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D2484E27-61B0-4C76-90EA-37E1D5258E34}"/>
                    </a:ext>
                  </a:extLst>
                </p:cNvPr>
                <p:cNvCxnSpPr/>
                <p:nvPr/>
              </p:nvCxnSpPr>
              <p:spPr bwMode="auto">
                <a:xfrm>
                  <a:off x="2751046" y="3160059"/>
                  <a:ext cx="0" cy="76200"/>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F508F65F-C846-4F89-33C1-93A9334F1E30}"/>
                    </a:ext>
                  </a:extLst>
                </p:cNvPr>
                <p:cNvCxnSpPr/>
                <p:nvPr/>
              </p:nvCxnSpPr>
              <p:spPr bwMode="auto">
                <a:xfrm>
                  <a:off x="2678208" y="3034553"/>
                  <a:ext cx="0" cy="76200"/>
                </a:xfrm>
                <a:prstGeom prst="line">
                  <a:avLst/>
                </a:prstGeom>
                <a:noFill/>
                <a:ln w="285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2DB6FA0F-85E1-A271-C6A0-BDE0D6FC155D}"/>
                    </a:ext>
                  </a:extLst>
                </p:cNvPr>
                <p:cNvCxnSpPr/>
                <p:nvPr/>
              </p:nvCxnSpPr>
              <p:spPr bwMode="auto">
                <a:xfrm>
                  <a:off x="2610973" y="3034553"/>
                  <a:ext cx="0" cy="76200"/>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A66EC52C-48B0-3F48-9E5F-8C9857ACF483}"/>
                    </a:ext>
                  </a:extLst>
                </p:cNvPr>
                <p:cNvCxnSpPr/>
                <p:nvPr/>
              </p:nvCxnSpPr>
              <p:spPr bwMode="auto">
                <a:xfrm>
                  <a:off x="2460814" y="3034553"/>
                  <a:ext cx="0" cy="76200"/>
                </a:xfrm>
                <a:prstGeom prst="line">
                  <a:avLst/>
                </a:prstGeom>
                <a:noFill/>
                <a:ln w="28575"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6EB44B1B-E3CE-0FBD-2F4F-F999F04C4636}"/>
                    </a:ext>
                  </a:extLst>
                </p:cNvPr>
                <p:cNvCxnSpPr>
                  <a:cxnSpLocks/>
                </p:cNvCxnSpPr>
                <p:nvPr/>
              </p:nvCxnSpPr>
              <p:spPr bwMode="auto">
                <a:xfrm flipH="1">
                  <a:off x="2724153" y="3273238"/>
                  <a:ext cx="66112" cy="0"/>
                </a:xfrm>
                <a:prstGeom prst="line">
                  <a:avLst/>
                </a:prstGeom>
                <a:noFill/>
                <a:ln w="28575"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454B9A50-0F14-1246-D75E-D05207AC1E3C}"/>
                    </a:ext>
                  </a:extLst>
                </p:cNvPr>
                <p:cNvCxnSpPr>
                  <a:cxnSpLocks/>
                </p:cNvCxnSpPr>
                <p:nvPr/>
              </p:nvCxnSpPr>
              <p:spPr bwMode="auto">
                <a:xfrm flipH="1">
                  <a:off x="3377456" y="3727076"/>
                  <a:ext cx="66112" cy="0"/>
                </a:xfrm>
                <a:prstGeom prst="line">
                  <a:avLst/>
                </a:prstGeom>
                <a:noFill/>
                <a:ln w="285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F8D8AB33-3C21-41E5-C91A-671AF331FB16}"/>
                    </a:ext>
                  </a:extLst>
                </p:cNvPr>
                <p:cNvCxnSpPr/>
                <p:nvPr/>
              </p:nvCxnSpPr>
              <p:spPr bwMode="auto">
                <a:xfrm>
                  <a:off x="5117728" y="3954557"/>
                  <a:ext cx="0" cy="76200"/>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DFB30FDE-8E20-7866-FF7F-95F930DE0522}"/>
                    </a:ext>
                  </a:extLst>
                </p:cNvPr>
                <p:cNvCxnSpPr>
                  <a:cxnSpLocks/>
                </p:cNvCxnSpPr>
                <p:nvPr/>
              </p:nvCxnSpPr>
              <p:spPr bwMode="auto">
                <a:xfrm flipH="1">
                  <a:off x="5080750" y="3990414"/>
                  <a:ext cx="66112" cy="0"/>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54" name="Group 53">
              <a:extLst>
                <a:ext uri="{FF2B5EF4-FFF2-40B4-BE49-F238E27FC236}">
                  <a16:creationId xmlns:a16="http://schemas.microsoft.com/office/drawing/2014/main" id="{29D784B8-7D4A-1B84-89CE-C19D4CA80055}"/>
                </a:ext>
              </a:extLst>
            </p:cNvPr>
            <p:cNvGrpSpPr/>
            <p:nvPr/>
          </p:nvGrpSpPr>
          <p:grpSpPr>
            <a:xfrm>
              <a:off x="7096539" y="4285752"/>
              <a:ext cx="4494478" cy="61623"/>
              <a:chOff x="7096539" y="4359302"/>
              <a:chExt cx="4494478" cy="190832"/>
            </a:xfrm>
          </p:grpSpPr>
          <p:cxnSp>
            <p:nvCxnSpPr>
              <p:cNvPr id="134" name="Straight Connector 133">
                <a:extLst>
                  <a:ext uri="{FF2B5EF4-FFF2-40B4-BE49-F238E27FC236}">
                    <a16:creationId xmlns:a16="http://schemas.microsoft.com/office/drawing/2014/main" id="{79759D49-EF1B-AF40-0A64-1F434359DD34}"/>
                  </a:ext>
                </a:extLst>
              </p:cNvPr>
              <p:cNvCxnSpPr>
                <a:cxnSpLocks/>
              </p:cNvCxnSpPr>
              <p:nvPr/>
            </p:nvCxnSpPr>
            <p:spPr bwMode="auto">
              <a:xfrm>
                <a:off x="7096539" y="4359302"/>
                <a:ext cx="0" cy="190832"/>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F2C956A3-799C-1D9A-CCAC-55B1B94D992B}"/>
                  </a:ext>
                </a:extLst>
              </p:cNvPr>
              <p:cNvCxnSpPr>
                <a:cxnSpLocks/>
              </p:cNvCxnSpPr>
              <p:nvPr/>
            </p:nvCxnSpPr>
            <p:spPr bwMode="auto">
              <a:xfrm>
                <a:off x="7300833" y="4359302"/>
                <a:ext cx="0" cy="190832"/>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F99EA54A-7DDD-62A2-A2F9-E7B983D486B1}"/>
                  </a:ext>
                </a:extLst>
              </p:cNvPr>
              <p:cNvCxnSpPr>
                <a:cxnSpLocks/>
              </p:cNvCxnSpPr>
              <p:nvPr/>
            </p:nvCxnSpPr>
            <p:spPr bwMode="auto">
              <a:xfrm>
                <a:off x="7505127" y="4359302"/>
                <a:ext cx="0" cy="190832"/>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B41308C3-7426-2D38-4725-76B8E4FC3543}"/>
                  </a:ext>
                </a:extLst>
              </p:cNvPr>
              <p:cNvCxnSpPr>
                <a:cxnSpLocks/>
              </p:cNvCxnSpPr>
              <p:nvPr/>
            </p:nvCxnSpPr>
            <p:spPr bwMode="auto">
              <a:xfrm>
                <a:off x="7709421" y="4359302"/>
                <a:ext cx="0" cy="190832"/>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CAE601B4-F87D-10D2-262F-64D4F49591E3}"/>
                  </a:ext>
                </a:extLst>
              </p:cNvPr>
              <p:cNvCxnSpPr>
                <a:cxnSpLocks/>
              </p:cNvCxnSpPr>
              <p:nvPr/>
            </p:nvCxnSpPr>
            <p:spPr bwMode="auto">
              <a:xfrm>
                <a:off x="7913715" y="4359302"/>
                <a:ext cx="0" cy="190832"/>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3394274F-66E1-3F99-47BB-4D216A931F37}"/>
                  </a:ext>
                </a:extLst>
              </p:cNvPr>
              <p:cNvCxnSpPr>
                <a:cxnSpLocks/>
              </p:cNvCxnSpPr>
              <p:nvPr/>
            </p:nvCxnSpPr>
            <p:spPr bwMode="auto">
              <a:xfrm>
                <a:off x="8118009" y="4359302"/>
                <a:ext cx="0" cy="190832"/>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E2BFF99F-B28C-D0C1-0620-FD0231E5D6CE}"/>
                  </a:ext>
                </a:extLst>
              </p:cNvPr>
              <p:cNvCxnSpPr>
                <a:cxnSpLocks/>
              </p:cNvCxnSpPr>
              <p:nvPr/>
            </p:nvCxnSpPr>
            <p:spPr bwMode="auto">
              <a:xfrm>
                <a:off x="8322303" y="4359302"/>
                <a:ext cx="0" cy="190832"/>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613D3CD4-CACD-A385-F6FE-59A590A3373E}"/>
                  </a:ext>
                </a:extLst>
              </p:cNvPr>
              <p:cNvCxnSpPr>
                <a:cxnSpLocks/>
              </p:cNvCxnSpPr>
              <p:nvPr/>
            </p:nvCxnSpPr>
            <p:spPr bwMode="auto">
              <a:xfrm>
                <a:off x="8526597" y="4359302"/>
                <a:ext cx="0" cy="190832"/>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A391142F-07D2-8E2C-A5A5-516FBBA03ADA}"/>
                  </a:ext>
                </a:extLst>
              </p:cNvPr>
              <p:cNvCxnSpPr>
                <a:cxnSpLocks/>
              </p:cNvCxnSpPr>
              <p:nvPr/>
            </p:nvCxnSpPr>
            <p:spPr bwMode="auto">
              <a:xfrm>
                <a:off x="8730891" y="4359302"/>
                <a:ext cx="0" cy="190832"/>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1C2E92CF-9C48-4CB4-799C-00192155799C}"/>
                  </a:ext>
                </a:extLst>
              </p:cNvPr>
              <p:cNvCxnSpPr>
                <a:cxnSpLocks/>
              </p:cNvCxnSpPr>
              <p:nvPr/>
            </p:nvCxnSpPr>
            <p:spPr bwMode="auto">
              <a:xfrm>
                <a:off x="8935185" y="4359302"/>
                <a:ext cx="0" cy="190832"/>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F16C94A5-6720-3F5C-0C53-6745340EE5A2}"/>
                  </a:ext>
                </a:extLst>
              </p:cNvPr>
              <p:cNvCxnSpPr>
                <a:cxnSpLocks/>
              </p:cNvCxnSpPr>
              <p:nvPr/>
            </p:nvCxnSpPr>
            <p:spPr bwMode="auto">
              <a:xfrm>
                <a:off x="9139479" y="4359302"/>
                <a:ext cx="0" cy="190832"/>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6D207D86-1DEF-09B8-FCB1-02B7EC30A867}"/>
                  </a:ext>
                </a:extLst>
              </p:cNvPr>
              <p:cNvCxnSpPr>
                <a:cxnSpLocks/>
              </p:cNvCxnSpPr>
              <p:nvPr/>
            </p:nvCxnSpPr>
            <p:spPr bwMode="auto">
              <a:xfrm>
                <a:off x="9343773" y="4359302"/>
                <a:ext cx="0" cy="190832"/>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8345E6DD-C751-1127-30CD-2DA1644B21B0}"/>
                  </a:ext>
                </a:extLst>
              </p:cNvPr>
              <p:cNvCxnSpPr>
                <a:cxnSpLocks/>
              </p:cNvCxnSpPr>
              <p:nvPr/>
            </p:nvCxnSpPr>
            <p:spPr bwMode="auto">
              <a:xfrm>
                <a:off x="9548067" y="4359302"/>
                <a:ext cx="0" cy="190832"/>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9EAA9342-C788-DDDF-3AD2-5F7FB85C21EC}"/>
                  </a:ext>
                </a:extLst>
              </p:cNvPr>
              <p:cNvCxnSpPr>
                <a:cxnSpLocks/>
              </p:cNvCxnSpPr>
              <p:nvPr/>
            </p:nvCxnSpPr>
            <p:spPr bwMode="auto">
              <a:xfrm>
                <a:off x="9752361" y="4359302"/>
                <a:ext cx="0" cy="190832"/>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46F106D4-7651-5BAC-3C1B-4A023AB928DB}"/>
                  </a:ext>
                </a:extLst>
              </p:cNvPr>
              <p:cNvCxnSpPr>
                <a:cxnSpLocks/>
              </p:cNvCxnSpPr>
              <p:nvPr/>
            </p:nvCxnSpPr>
            <p:spPr bwMode="auto">
              <a:xfrm>
                <a:off x="9956655" y="4359302"/>
                <a:ext cx="0" cy="190832"/>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F59D23FB-F315-6058-FACE-97CC1828686C}"/>
                  </a:ext>
                </a:extLst>
              </p:cNvPr>
              <p:cNvCxnSpPr>
                <a:cxnSpLocks/>
              </p:cNvCxnSpPr>
              <p:nvPr/>
            </p:nvCxnSpPr>
            <p:spPr bwMode="auto">
              <a:xfrm>
                <a:off x="10160949" y="4359302"/>
                <a:ext cx="0" cy="190832"/>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B65523F9-B0B6-2A86-A59A-B0D2CCDC7CB0}"/>
                  </a:ext>
                </a:extLst>
              </p:cNvPr>
              <p:cNvCxnSpPr>
                <a:cxnSpLocks/>
              </p:cNvCxnSpPr>
              <p:nvPr/>
            </p:nvCxnSpPr>
            <p:spPr bwMode="auto">
              <a:xfrm>
                <a:off x="10365243" y="4359302"/>
                <a:ext cx="0" cy="190832"/>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1CDB4E25-FE23-540C-40DA-307E3E1FD0BA}"/>
                  </a:ext>
                </a:extLst>
              </p:cNvPr>
              <p:cNvCxnSpPr>
                <a:cxnSpLocks/>
              </p:cNvCxnSpPr>
              <p:nvPr/>
            </p:nvCxnSpPr>
            <p:spPr bwMode="auto">
              <a:xfrm>
                <a:off x="10569537" y="4359302"/>
                <a:ext cx="0" cy="190832"/>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0A943F46-CEAE-B78B-BC58-855C64F21C9C}"/>
                  </a:ext>
                </a:extLst>
              </p:cNvPr>
              <p:cNvCxnSpPr>
                <a:cxnSpLocks/>
              </p:cNvCxnSpPr>
              <p:nvPr/>
            </p:nvCxnSpPr>
            <p:spPr bwMode="auto">
              <a:xfrm>
                <a:off x="10773831" y="4359302"/>
                <a:ext cx="0" cy="190832"/>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C6C2AC70-9ABA-A58D-5F27-B048AD62F59E}"/>
                  </a:ext>
                </a:extLst>
              </p:cNvPr>
              <p:cNvCxnSpPr>
                <a:cxnSpLocks/>
              </p:cNvCxnSpPr>
              <p:nvPr/>
            </p:nvCxnSpPr>
            <p:spPr bwMode="auto">
              <a:xfrm>
                <a:off x="10978125" y="4359302"/>
                <a:ext cx="0" cy="190832"/>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0F29114D-A7A3-BCB2-00E6-D8D922D1BFA8}"/>
                  </a:ext>
                </a:extLst>
              </p:cNvPr>
              <p:cNvCxnSpPr>
                <a:cxnSpLocks/>
              </p:cNvCxnSpPr>
              <p:nvPr/>
            </p:nvCxnSpPr>
            <p:spPr bwMode="auto">
              <a:xfrm>
                <a:off x="11182419" y="4359302"/>
                <a:ext cx="0" cy="190832"/>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0890308D-47D2-83DA-EC8C-A6869B6BDAA5}"/>
                  </a:ext>
                </a:extLst>
              </p:cNvPr>
              <p:cNvCxnSpPr>
                <a:cxnSpLocks/>
              </p:cNvCxnSpPr>
              <p:nvPr/>
            </p:nvCxnSpPr>
            <p:spPr bwMode="auto">
              <a:xfrm>
                <a:off x="11386713" y="4359302"/>
                <a:ext cx="0" cy="190832"/>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943E7A78-16A3-484A-16C6-2F81026F864C}"/>
                  </a:ext>
                </a:extLst>
              </p:cNvPr>
              <p:cNvCxnSpPr>
                <a:cxnSpLocks/>
              </p:cNvCxnSpPr>
              <p:nvPr/>
            </p:nvCxnSpPr>
            <p:spPr bwMode="auto">
              <a:xfrm>
                <a:off x="11591017" y="4359302"/>
                <a:ext cx="0" cy="190832"/>
              </a:xfrm>
              <a:prstGeom prst="line">
                <a:avLst/>
              </a:prstGeom>
              <a:noFill/>
              <a:ln w="28575" cap="flat" cmpd="sng" algn="ctr">
                <a:solidFill>
                  <a:schemeClr val="bg1"/>
                </a:solidFill>
                <a:prstDash val="solid"/>
                <a:round/>
                <a:headEnd type="none" w="med" len="med"/>
                <a:tailEnd type="none" w="med" len="med"/>
              </a:ln>
              <a:effectLst/>
            </p:spPr>
          </p:cxnSp>
        </p:grpSp>
        <p:grpSp>
          <p:nvGrpSpPr>
            <p:cNvPr id="55" name="Group 54">
              <a:extLst>
                <a:ext uri="{FF2B5EF4-FFF2-40B4-BE49-F238E27FC236}">
                  <a16:creationId xmlns:a16="http://schemas.microsoft.com/office/drawing/2014/main" id="{46E85997-BB60-69BA-D07C-25A63A5D31F3}"/>
                </a:ext>
              </a:extLst>
            </p:cNvPr>
            <p:cNvGrpSpPr/>
            <p:nvPr/>
          </p:nvGrpSpPr>
          <p:grpSpPr>
            <a:xfrm>
              <a:off x="7026965" y="1783080"/>
              <a:ext cx="61621" cy="2492733"/>
              <a:chOff x="6714875" y="1783080"/>
              <a:chExt cx="373711" cy="2492733"/>
            </a:xfrm>
          </p:grpSpPr>
          <p:cxnSp>
            <p:nvCxnSpPr>
              <p:cNvPr id="128" name="Straight Connector 127">
                <a:extLst>
                  <a:ext uri="{FF2B5EF4-FFF2-40B4-BE49-F238E27FC236}">
                    <a16:creationId xmlns:a16="http://schemas.microsoft.com/office/drawing/2014/main" id="{F0487F42-3882-AEBE-F7D6-31B2123CA2F3}"/>
                  </a:ext>
                </a:extLst>
              </p:cNvPr>
              <p:cNvCxnSpPr/>
              <p:nvPr/>
            </p:nvCxnSpPr>
            <p:spPr bwMode="auto">
              <a:xfrm>
                <a:off x="6714875" y="4275813"/>
                <a:ext cx="373711"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34CB7B9B-E21E-F053-467D-3B46B0775771}"/>
                  </a:ext>
                </a:extLst>
              </p:cNvPr>
              <p:cNvCxnSpPr/>
              <p:nvPr/>
            </p:nvCxnSpPr>
            <p:spPr bwMode="auto">
              <a:xfrm>
                <a:off x="6714875" y="3739100"/>
                <a:ext cx="373711"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2CB9966C-2FEE-68AD-BF6C-734B0337D286}"/>
                  </a:ext>
                </a:extLst>
              </p:cNvPr>
              <p:cNvCxnSpPr/>
              <p:nvPr/>
            </p:nvCxnSpPr>
            <p:spPr bwMode="auto">
              <a:xfrm>
                <a:off x="6714875" y="3271961"/>
                <a:ext cx="373711"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F3AAB687-9B2E-4DB2-D91E-FA24A861F20B}"/>
                  </a:ext>
                </a:extLst>
              </p:cNvPr>
              <p:cNvCxnSpPr/>
              <p:nvPr/>
            </p:nvCxnSpPr>
            <p:spPr bwMode="auto">
              <a:xfrm>
                <a:off x="6714875" y="2769041"/>
                <a:ext cx="373711"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C201C1B0-27B5-643C-BD28-BF640937B94B}"/>
                  </a:ext>
                </a:extLst>
              </p:cNvPr>
              <p:cNvCxnSpPr/>
              <p:nvPr/>
            </p:nvCxnSpPr>
            <p:spPr bwMode="auto">
              <a:xfrm>
                <a:off x="6714875" y="2276061"/>
                <a:ext cx="373711"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B04A6733-9487-ABB4-6150-1A6FAB406402}"/>
                  </a:ext>
                </a:extLst>
              </p:cNvPr>
              <p:cNvCxnSpPr/>
              <p:nvPr/>
            </p:nvCxnSpPr>
            <p:spPr bwMode="auto">
              <a:xfrm>
                <a:off x="6714875" y="1783080"/>
                <a:ext cx="373711" cy="0"/>
              </a:xfrm>
              <a:prstGeom prst="line">
                <a:avLst/>
              </a:prstGeom>
              <a:noFill/>
              <a:ln w="28575" cap="flat" cmpd="sng" algn="ctr">
                <a:solidFill>
                  <a:schemeClr val="bg1"/>
                </a:solidFill>
                <a:prstDash val="solid"/>
                <a:round/>
                <a:headEnd type="none" w="med" len="med"/>
                <a:tailEnd type="none" w="med" len="med"/>
              </a:ln>
              <a:effectLst/>
            </p:spPr>
          </p:cxnSp>
        </p:grpSp>
        <p:sp>
          <p:nvSpPr>
            <p:cNvPr id="56" name="TextBox 55">
              <a:extLst>
                <a:ext uri="{FF2B5EF4-FFF2-40B4-BE49-F238E27FC236}">
                  <a16:creationId xmlns:a16="http://schemas.microsoft.com/office/drawing/2014/main" id="{04012053-8D9F-E0E0-7729-0819EF5616A8}"/>
                </a:ext>
              </a:extLst>
            </p:cNvPr>
            <p:cNvSpPr txBox="1"/>
            <p:nvPr/>
          </p:nvSpPr>
          <p:spPr bwMode="auto">
            <a:xfrm>
              <a:off x="11419286" y="426929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44</a:t>
              </a:r>
            </a:p>
          </p:txBody>
        </p:sp>
        <p:sp>
          <p:nvSpPr>
            <p:cNvPr id="57" name="TextBox 56">
              <a:extLst>
                <a:ext uri="{FF2B5EF4-FFF2-40B4-BE49-F238E27FC236}">
                  <a16:creationId xmlns:a16="http://schemas.microsoft.com/office/drawing/2014/main" id="{7D725744-8157-531E-8FA2-23F4B7842013}"/>
                </a:ext>
              </a:extLst>
            </p:cNvPr>
            <p:cNvSpPr txBox="1"/>
            <p:nvPr/>
          </p:nvSpPr>
          <p:spPr bwMode="auto">
            <a:xfrm>
              <a:off x="11206849" y="426929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58" name="TextBox 57">
              <a:extLst>
                <a:ext uri="{FF2B5EF4-FFF2-40B4-BE49-F238E27FC236}">
                  <a16:creationId xmlns:a16="http://schemas.microsoft.com/office/drawing/2014/main" id="{213DB121-5CCD-770D-03ED-79334BC951CC}"/>
                </a:ext>
              </a:extLst>
            </p:cNvPr>
            <p:cNvSpPr txBox="1"/>
            <p:nvPr/>
          </p:nvSpPr>
          <p:spPr bwMode="auto">
            <a:xfrm>
              <a:off x="10995952" y="426929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59" name="TextBox 58">
              <a:extLst>
                <a:ext uri="{FF2B5EF4-FFF2-40B4-BE49-F238E27FC236}">
                  <a16:creationId xmlns:a16="http://schemas.microsoft.com/office/drawing/2014/main" id="{6992B221-298F-4318-7D6A-1B306851858D}"/>
                </a:ext>
              </a:extLst>
            </p:cNvPr>
            <p:cNvSpPr txBox="1"/>
            <p:nvPr/>
          </p:nvSpPr>
          <p:spPr bwMode="auto">
            <a:xfrm>
              <a:off x="10795831" y="426929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60" name="TextBox 59">
              <a:extLst>
                <a:ext uri="{FF2B5EF4-FFF2-40B4-BE49-F238E27FC236}">
                  <a16:creationId xmlns:a16="http://schemas.microsoft.com/office/drawing/2014/main" id="{9095A282-1E78-572C-5031-7CE9E9ACE9CC}"/>
                </a:ext>
              </a:extLst>
            </p:cNvPr>
            <p:cNvSpPr txBox="1"/>
            <p:nvPr/>
          </p:nvSpPr>
          <p:spPr bwMode="auto">
            <a:xfrm>
              <a:off x="10583395" y="426929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61" name="TextBox 60">
              <a:extLst>
                <a:ext uri="{FF2B5EF4-FFF2-40B4-BE49-F238E27FC236}">
                  <a16:creationId xmlns:a16="http://schemas.microsoft.com/office/drawing/2014/main" id="{E97F1631-9849-FBC4-58B1-81500D993B4A}"/>
                </a:ext>
              </a:extLst>
            </p:cNvPr>
            <p:cNvSpPr txBox="1"/>
            <p:nvPr/>
          </p:nvSpPr>
          <p:spPr bwMode="auto">
            <a:xfrm>
              <a:off x="10380193" y="426929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62" name="TextBox 61">
              <a:extLst>
                <a:ext uri="{FF2B5EF4-FFF2-40B4-BE49-F238E27FC236}">
                  <a16:creationId xmlns:a16="http://schemas.microsoft.com/office/drawing/2014/main" id="{2DE3AF96-92F5-587A-ABFB-426B89F86B4F}"/>
                </a:ext>
              </a:extLst>
            </p:cNvPr>
            <p:cNvSpPr txBox="1"/>
            <p:nvPr/>
          </p:nvSpPr>
          <p:spPr bwMode="auto">
            <a:xfrm>
              <a:off x="10178534" y="426929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63" name="TextBox 62">
              <a:extLst>
                <a:ext uri="{FF2B5EF4-FFF2-40B4-BE49-F238E27FC236}">
                  <a16:creationId xmlns:a16="http://schemas.microsoft.com/office/drawing/2014/main" id="{4BA280FE-438D-48F3-8074-FD46EF778778}"/>
                </a:ext>
              </a:extLst>
            </p:cNvPr>
            <p:cNvSpPr txBox="1"/>
            <p:nvPr/>
          </p:nvSpPr>
          <p:spPr bwMode="auto">
            <a:xfrm>
              <a:off x="9972256" y="426929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64" name="TextBox 63">
              <a:extLst>
                <a:ext uri="{FF2B5EF4-FFF2-40B4-BE49-F238E27FC236}">
                  <a16:creationId xmlns:a16="http://schemas.microsoft.com/office/drawing/2014/main" id="{19F642F8-C002-56F6-5E7A-BCA2292A99FF}"/>
                </a:ext>
              </a:extLst>
            </p:cNvPr>
            <p:cNvSpPr txBox="1"/>
            <p:nvPr/>
          </p:nvSpPr>
          <p:spPr bwMode="auto">
            <a:xfrm>
              <a:off x="9767516" y="426929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65" name="TextBox 64">
              <a:extLst>
                <a:ext uri="{FF2B5EF4-FFF2-40B4-BE49-F238E27FC236}">
                  <a16:creationId xmlns:a16="http://schemas.microsoft.com/office/drawing/2014/main" id="{B5514745-02CD-B3EA-03A1-35EA882572B3}"/>
                </a:ext>
              </a:extLst>
            </p:cNvPr>
            <p:cNvSpPr txBox="1"/>
            <p:nvPr/>
          </p:nvSpPr>
          <p:spPr bwMode="auto">
            <a:xfrm>
              <a:off x="9564316" y="426929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66" name="TextBox 65">
              <a:extLst>
                <a:ext uri="{FF2B5EF4-FFF2-40B4-BE49-F238E27FC236}">
                  <a16:creationId xmlns:a16="http://schemas.microsoft.com/office/drawing/2014/main" id="{8A8A270C-4CE0-43F4-5B22-BE879789A581}"/>
                </a:ext>
              </a:extLst>
            </p:cNvPr>
            <p:cNvSpPr txBox="1"/>
            <p:nvPr/>
          </p:nvSpPr>
          <p:spPr bwMode="auto">
            <a:xfrm>
              <a:off x="9365735" y="426929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67" name="TextBox 66">
              <a:extLst>
                <a:ext uri="{FF2B5EF4-FFF2-40B4-BE49-F238E27FC236}">
                  <a16:creationId xmlns:a16="http://schemas.microsoft.com/office/drawing/2014/main" id="{FB150C47-9765-4C00-DA8D-3A9FDF51693C}"/>
                </a:ext>
              </a:extLst>
            </p:cNvPr>
            <p:cNvSpPr txBox="1"/>
            <p:nvPr/>
          </p:nvSpPr>
          <p:spPr bwMode="auto">
            <a:xfrm>
              <a:off x="9165614" y="426929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68" name="TextBox 67">
              <a:extLst>
                <a:ext uri="{FF2B5EF4-FFF2-40B4-BE49-F238E27FC236}">
                  <a16:creationId xmlns:a16="http://schemas.microsoft.com/office/drawing/2014/main" id="{C40AF01C-1C27-E67F-DE90-8F466C7A8C1A}"/>
                </a:ext>
              </a:extLst>
            </p:cNvPr>
            <p:cNvSpPr txBox="1"/>
            <p:nvPr/>
          </p:nvSpPr>
          <p:spPr bwMode="auto">
            <a:xfrm>
              <a:off x="8960875" y="426929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69" name="TextBox 68">
              <a:extLst>
                <a:ext uri="{FF2B5EF4-FFF2-40B4-BE49-F238E27FC236}">
                  <a16:creationId xmlns:a16="http://schemas.microsoft.com/office/drawing/2014/main" id="{3538E920-5DA3-4242-D1C3-1621B8CEB809}"/>
                </a:ext>
              </a:extLst>
            </p:cNvPr>
            <p:cNvSpPr txBox="1"/>
            <p:nvPr/>
          </p:nvSpPr>
          <p:spPr bwMode="auto">
            <a:xfrm>
              <a:off x="8754596" y="426929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70" name="TextBox 69">
              <a:extLst>
                <a:ext uri="{FF2B5EF4-FFF2-40B4-BE49-F238E27FC236}">
                  <a16:creationId xmlns:a16="http://schemas.microsoft.com/office/drawing/2014/main" id="{982B9766-0816-3065-CAEE-9061628BF6B0}"/>
                </a:ext>
              </a:extLst>
            </p:cNvPr>
            <p:cNvSpPr txBox="1"/>
            <p:nvPr/>
          </p:nvSpPr>
          <p:spPr bwMode="auto">
            <a:xfrm>
              <a:off x="8545238" y="426929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71" name="TextBox 70">
              <a:extLst>
                <a:ext uri="{FF2B5EF4-FFF2-40B4-BE49-F238E27FC236}">
                  <a16:creationId xmlns:a16="http://schemas.microsoft.com/office/drawing/2014/main" id="{AE0BA2D8-08D0-542A-0AA8-74C6A0AB083D}"/>
                </a:ext>
              </a:extLst>
            </p:cNvPr>
            <p:cNvSpPr txBox="1"/>
            <p:nvPr/>
          </p:nvSpPr>
          <p:spPr bwMode="auto">
            <a:xfrm>
              <a:off x="8342038" y="426929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72" name="TextBox 71">
              <a:extLst>
                <a:ext uri="{FF2B5EF4-FFF2-40B4-BE49-F238E27FC236}">
                  <a16:creationId xmlns:a16="http://schemas.microsoft.com/office/drawing/2014/main" id="{45107800-A5D5-4E43-4D14-3AAF60B12110}"/>
                </a:ext>
              </a:extLst>
            </p:cNvPr>
            <p:cNvSpPr txBox="1"/>
            <p:nvPr/>
          </p:nvSpPr>
          <p:spPr bwMode="auto">
            <a:xfrm>
              <a:off x="8141918" y="426929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73" name="TextBox 72">
              <a:extLst>
                <a:ext uri="{FF2B5EF4-FFF2-40B4-BE49-F238E27FC236}">
                  <a16:creationId xmlns:a16="http://schemas.microsoft.com/office/drawing/2014/main" id="{A9E2CD74-D698-B074-46EB-BD2ADFEC51F0}"/>
                </a:ext>
              </a:extLst>
            </p:cNvPr>
            <p:cNvSpPr txBox="1"/>
            <p:nvPr/>
          </p:nvSpPr>
          <p:spPr bwMode="auto">
            <a:xfrm>
              <a:off x="7929482" y="4269293"/>
              <a:ext cx="408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74" name="TextBox 73">
              <a:extLst>
                <a:ext uri="{FF2B5EF4-FFF2-40B4-BE49-F238E27FC236}">
                  <a16:creationId xmlns:a16="http://schemas.microsoft.com/office/drawing/2014/main" id="{C56F1F2B-3A82-B218-9D71-8CBB52714248}"/>
                </a:ext>
              </a:extLst>
            </p:cNvPr>
            <p:cNvSpPr txBox="1"/>
            <p:nvPr/>
          </p:nvSpPr>
          <p:spPr bwMode="auto">
            <a:xfrm>
              <a:off x="7778622" y="4269293"/>
              <a:ext cx="2293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75" name="TextBox 74">
              <a:extLst>
                <a:ext uri="{FF2B5EF4-FFF2-40B4-BE49-F238E27FC236}">
                  <a16:creationId xmlns:a16="http://schemas.microsoft.com/office/drawing/2014/main" id="{02E16EA0-D3D6-4B2C-ABC3-40524BC39B6A}"/>
                </a:ext>
              </a:extLst>
            </p:cNvPr>
            <p:cNvSpPr txBox="1"/>
            <p:nvPr/>
          </p:nvSpPr>
          <p:spPr bwMode="auto">
            <a:xfrm>
              <a:off x="7570804" y="4269293"/>
              <a:ext cx="2293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76" name="TextBox 75">
              <a:extLst>
                <a:ext uri="{FF2B5EF4-FFF2-40B4-BE49-F238E27FC236}">
                  <a16:creationId xmlns:a16="http://schemas.microsoft.com/office/drawing/2014/main" id="{D7519128-6112-EAA6-0935-3469ABC1EA6B}"/>
                </a:ext>
              </a:extLst>
            </p:cNvPr>
            <p:cNvSpPr txBox="1"/>
            <p:nvPr/>
          </p:nvSpPr>
          <p:spPr bwMode="auto">
            <a:xfrm>
              <a:off x="7366065" y="4269293"/>
              <a:ext cx="2293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77" name="TextBox 76">
              <a:extLst>
                <a:ext uri="{FF2B5EF4-FFF2-40B4-BE49-F238E27FC236}">
                  <a16:creationId xmlns:a16="http://schemas.microsoft.com/office/drawing/2014/main" id="{94493242-0031-264D-381F-5EC0743160E8}"/>
                </a:ext>
              </a:extLst>
            </p:cNvPr>
            <p:cNvSpPr txBox="1"/>
            <p:nvPr/>
          </p:nvSpPr>
          <p:spPr bwMode="auto">
            <a:xfrm>
              <a:off x="7170562" y="4269293"/>
              <a:ext cx="2293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78" name="TextBox 77">
              <a:extLst>
                <a:ext uri="{FF2B5EF4-FFF2-40B4-BE49-F238E27FC236}">
                  <a16:creationId xmlns:a16="http://schemas.microsoft.com/office/drawing/2014/main" id="{CF407C2F-6DCF-F7D9-C637-10749ACA6851}"/>
                </a:ext>
              </a:extLst>
            </p:cNvPr>
            <p:cNvSpPr txBox="1"/>
            <p:nvPr/>
          </p:nvSpPr>
          <p:spPr bwMode="auto">
            <a:xfrm>
              <a:off x="6965822" y="4269293"/>
              <a:ext cx="2293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79" name="TextBox 78">
              <a:extLst>
                <a:ext uri="{FF2B5EF4-FFF2-40B4-BE49-F238E27FC236}">
                  <a16:creationId xmlns:a16="http://schemas.microsoft.com/office/drawing/2014/main" id="{A7AFE6EE-8533-8B78-26AB-ACE9B9F86117}"/>
                </a:ext>
              </a:extLst>
            </p:cNvPr>
            <p:cNvSpPr txBox="1"/>
            <p:nvPr/>
          </p:nvSpPr>
          <p:spPr bwMode="auto">
            <a:xfrm>
              <a:off x="6818040" y="4112275"/>
              <a:ext cx="2293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80" name="TextBox 79">
              <a:extLst>
                <a:ext uri="{FF2B5EF4-FFF2-40B4-BE49-F238E27FC236}">
                  <a16:creationId xmlns:a16="http://schemas.microsoft.com/office/drawing/2014/main" id="{11869330-5566-0B37-B5E2-5CDD6615964E}"/>
                </a:ext>
              </a:extLst>
            </p:cNvPr>
            <p:cNvSpPr txBox="1"/>
            <p:nvPr/>
          </p:nvSpPr>
          <p:spPr bwMode="auto">
            <a:xfrm>
              <a:off x="6676351" y="3567330"/>
              <a:ext cx="4495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81" name="TextBox 80">
              <a:extLst>
                <a:ext uri="{FF2B5EF4-FFF2-40B4-BE49-F238E27FC236}">
                  <a16:creationId xmlns:a16="http://schemas.microsoft.com/office/drawing/2014/main" id="{52BFB7F3-F580-0EB5-7D1A-435F13804F15}"/>
                </a:ext>
              </a:extLst>
            </p:cNvPr>
            <p:cNvSpPr txBox="1"/>
            <p:nvPr/>
          </p:nvSpPr>
          <p:spPr bwMode="auto">
            <a:xfrm>
              <a:off x="6676351" y="3102433"/>
              <a:ext cx="4495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82" name="TextBox 81">
              <a:extLst>
                <a:ext uri="{FF2B5EF4-FFF2-40B4-BE49-F238E27FC236}">
                  <a16:creationId xmlns:a16="http://schemas.microsoft.com/office/drawing/2014/main" id="{EC3FDF9A-90E7-B2DD-0AAD-478FD5EEF040}"/>
                </a:ext>
              </a:extLst>
            </p:cNvPr>
            <p:cNvSpPr txBox="1"/>
            <p:nvPr/>
          </p:nvSpPr>
          <p:spPr bwMode="auto">
            <a:xfrm>
              <a:off x="6676351" y="2605208"/>
              <a:ext cx="4495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83" name="TextBox 82">
              <a:extLst>
                <a:ext uri="{FF2B5EF4-FFF2-40B4-BE49-F238E27FC236}">
                  <a16:creationId xmlns:a16="http://schemas.microsoft.com/office/drawing/2014/main" id="{AFB612B5-BB39-A4FE-314B-74F88A4B6B5E}"/>
                </a:ext>
              </a:extLst>
            </p:cNvPr>
            <p:cNvSpPr txBox="1"/>
            <p:nvPr/>
          </p:nvSpPr>
          <p:spPr bwMode="auto">
            <a:xfrm>
              <a:off x="6676351" y="2127996"/>
              <a:ext cx="4495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84" name="TextBox 83">
              <a:extLst>
                <a:ext uri="{FF2B5EF4-FFF2-40B4-BE49-F238E27FC236}">
                  <a16:creationId xmlns:a16="http://schemas.microsoft.com/office/drawing/2014/main" id="{D3969122-051C-2BD2-A0BC-1B05C9B838EC}"/>
                </a:ext>
              </a:extLst>
            </p:cNvPr>
            <p:cNvSpPr txBox="1"/>
            <p:nvPr/>
          </p:nvSpPr>
          <p:spPr bwMode="auto">
            <a:xfrm>
              <a:off x="6819515" y="1619996"/>
              <a:ext cx="2555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85" name="Freeform: Shape 84">
              <a:extLst>
                <a:ext uri="{FF2B5EF4-FFF2-40B4-BE49-F238E27FC236}">
                  <a16:creationId xmlns:a16="http://schemas.microsoft.com/office/drawing/2014/main" id="{26903725-8696-17BC-15C0-974D74CA93F2}"/>
                </a:ext>
              </a:extLst>
            </p:cNvPr>
            <p:cNvSpPr/>
            <p:nvPr/>
          </p:nvSpPr>
          <p:spPr bwMode="auto">
            <a:xfrm>
              <a:off x="7102764" y="1788776"/>
              <a:ext cx="4190230" cy="1146848"/>
            </a:xfrm>
            <a:custGeom>
              <a:avLst/>
              <a:gdLst>
                <a:gd name="connsiteX0" fmla="*/ 4190230 w 4190230"/>
                <a:gd name="connsiteY0" fmla="*/ 1146848 h 1146848"/>
                <a:gd name="connsiteX1" fmla="*/ 3248121 w 4190230"/>
                <a:gd name="connsiteY1" fmla="*/ 1146848 h 1146848"/>
                <a:gd name="connsiteX2" fmla="*/ 3248121 w 4190230"/>
                <a:gd name="connsiteY2" fmla="*/ 974436 h 1146848"/>
                <a:gd name="connsiteX3" fmla="*/ 3240424 w 4190230"/>
                <a:gd name="connsiteY3" fmla="*/ 974436 h 1146848"/>
                <a:gd name="connsiteX4" fmla="*/ 3240424 w 4190230"/>
                <a:gd name="connsiteY4" fmla="*/ 812800 h 1146848"/>
                <a:gd name="connsiteX5" fmla="*/ 2629284 w 4190230"/>
                <a:gd name="connsiteY5" fmla="*/ 812800 h 1146848"/>
                <a:gd name="connsiteX6" fmla="*/ 2629284 w 4190230"/>
                <a:gd name="connsiteY6" fmla="*/ 714279 h 1146848"/>
                <a:gd name="connsiteX7" fmla="*/ 2455333 w 4190230"/>
                <a:gd name="connsiteY7" fmla="*/ 714279 h 1146848"/>
                <a:gd name="connsiteX8" fmla="*/ 2455333 w 4190230"/>
                <a:gd name="connsiteY8" fmla="*/ 615757 h 1146848"/>
                <a:gd name="connsiteX9" fmla="*/ 2004291 w 4190230"/>
                <a:gd name="connsiteY9" fmla="*/ 615757 h 1146848"/>
                <a:gd name="connsiteX10" fmla="*/ 2004291 w 4190230"/>
                <a:gd name="connsiteY10" fmla="*/ 578812 h 1146848"/>
                <a:gd name="connsiteX11" fmla="*/ 1990436 w 4190230"/>
                <a:gd name="connsiteY11" fmla="*/ 578812 h 1146848"/>
                <a:gd name="connsiteX12" fmla="*/ 1990436 w 4190230"/>
                <a:gd name="connsiteY12" fmla="*/ 535709 h 1146848"/>
                <a:gd name="connsiteX13" fmla="*/ 1611745 w 4190230"/>
                <a:gd name="connsiteY13" fmla="*/ 535709 h 1146848"/>
                <a:gd name="connsiteX14" fmla="*/ 1611745 w 4190230"/>
                <a:gd name="connsiteY14" fmla="*/ 484909 h 1146848"/>
                <a:gd name="connsiteX15" fmla="*/ 1425478 w 4190230"/>
                <a:gd name="connsiteY15" fmla="*/ 484909 h 1146848"/>
                <a:gd name="connsiteX16" fmla="*/ 1425478 w 4190230"/>
                <a:gd name="connsiteY16" fmla="*/ 440266 h 1146848"/>
                <a:gd name="connsiteX17" fmla="*/ 1266921 w 4190230"/>
                <a:gd name="connsiteY17" fmla="*/ 440266 h 1146848"/>
                <a:gd name="connsiteX18" fmla="*/ 1266921 w 4190230"/>
                <a:gd name="connsiteY18" fmla="*/ 386388 h 1146848"/>
                <a:gd name="connsiteX19" fmla="*/ 1026775 w 4190230"/>
                <a:gd name="connsiteY19" fmla="*/ 386388 h 1146848"/>
                <a:gd name="connsiteX20" fmla="*/ 1026775 w 4190230"/>
                <a:gd name="connsiteY20" fmla="*/ 327891 h 1146848"/>
                <a:gd name="connsiteX21" fmla="*/ 780472 w 4190230"/>
                <a:gd name="connsiteY21" fmla="*/ 327891 h 1146848"/>
                <a:gd name="connsiteX22" fmla="*/ 780472 w 4190230"/>
                <a:gd name="connsiteY22" fmla="*/ 277091 h 1146848"/>
                <a:gd name="connsiteX23" fmla="*/ 765078 w 4190230"/>
                <a:gd name="connsiteY23" fmla="*/ 277091 h 1146848"/>
                <a:gd name="connsiteX24" fmla="*/ 765078 w 4190230"/>
                <a:gd name="connsiteY24" fmla="*/ 230909 h 1146848"/>
                <a:gd name="connsiteX25" fmla="*/ 706581 w 4190230"/>
                <a:gd name="connsiteY25" fmla="*/ 230909 h 1146848"/>
                <a:gd name="connsiteX26" fmla="*/ 706581 w 4190230"/>
                <a:gd name="connsiteY26" fmla="*/ 189345 h 1146848"/>
                <a:gd name="connsiteX27" fmla="*/ 695806 w 4190230"/>
                <a:gd name="connsiteY27" fmla="*/ 189345 h 1146848"/>
                <a:gd name="connsiteX28" fmla="*/ 695806 w 4190230"/>
                <a:gd name="connsiteY28" fmla="*/ 130848 h 1146848"/>
                <a:gd name="connsiteX29" fmla="*/ 672715 w 4190230"/>
                <a:gd name="connsiteY29" fmla="*/ 130848 h 1146848"/>
                <a:gd name="connsiteX30" fmla="*/ 672715 w 4190230"/>
                <a:gd name="connsiteY30" fmla="*/ 87745 h 1146848"/>
                <a:gd name="connsiteX31" fmla="*/ 552642 w 4190230"/>
                <a:gd name="connsiteY31" fmla="*/ 87745 h 1146848"/>
                <a:gd name="connsiteX32" fmla="*/ 552642 w 4190230"/>
                <a:gd name="connsiteY32" fmla="*/ 38485 h 1146848"/>
                <a:gd name="connsiteX33" fmla="*/ 186266 w 4190230"/>
                <a:gd name="connsiteY33" fmla="*/ 38485 h 1146848"/>
                <a:gd name="connsiteX34" fmla="*/ 186266 w 4190230"/>
                <a:gd name="connsiteY34" fmla="*/ 0 h 1146848"/>
                <a:gd name="connsiteX35" fmla="*/ 0 w 4190230"/>
                <a:gd name="connsiteY35" fmla="*/ 0 h 1146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190230" h="1146848">
                  <a:moveTo>
                    <a:pt x="4190230" y="1146848"/>
                  </a:moveTo>
                  <a:lnTo>
                    <a:pt x="3248121" y="1146848"/>
                  </a:lnTo>
                  <a:lnTo>
                    <a:pt x="3248121" y="974436"/>
                  </a:lnTo>
                  <a:lnTo>
                    <a:pt x="3240424" y="974436"/>
                  </a:lnTo>
                  <a:lnTo>
                    <a:pt x="3240424" y="812800"/>
                  </a:lnTo>
                  <a:lnTo>
                    <a:pt x="2629284" y="812800"/>
                  </a:lnTo>
                  <a:lnTo>
                    <a:pt x="2629284" y="714279"/>
                  </a:lnTo>
                  <a:lnTo>
                    <a:pt x="2455333" y="714279"/>
                  </a:lnTo>
                  <a:lnTo>
                    <a:pt x="2455333" y="615757"/>
                  </a:lnTo>
                  <a:lnTo>
                    <a:pt x="2004291" y="615757"/>
                  </a:lnTo>
                  <a:lnTo>
                    <a:pt x="2004291" y="578812"/>
                  </a:lnTo>
                  <a:lnTo>
                    <a:pt x="1990436" y="578812"/>
                  </a:lnTo>
                  <a:lnTo>
                    <a:pt x="1990436" y="535709"/>
                  </a:lnTo>
                  <a:lnTo>
                    <a:pt x="1611745" y="535709"/>
                  </a:lnTo>
                  <a:lnTo>
                    <a:pt x="1611745" y="484909"/>
                  </a:lnTo>
                  <a:lnTo>
                    <a:pt x="1425478" y="484909"/>
                  </a:lnTo>
                  <a:lnTo>
                    <a:pt x="1425478" y="440266"/>
                  </a:lnTo>
                  <a:lnTo>
                    <a:pt x="1266921" y="440266"/>
                  </a:lnTo>
                  <a:lnTo>
                    <a:pt x="1266921" y="386388"/>
                  </a:lnTo>
                  <a:lnTo>
                    <a:pt x="1026775" y="386388"/>
                  </a:lnTo>
                  <a:lnTo>
                    <a:pt x="1026775" y="327891"/>
                  </a:lnTo>
                  <a:lnTo>
                    <a:pt x="780472" y="327891"/>
                  </a:lnTo>
                  <a:lnTo>
                    <a:pt x="780472" y="277091"/>
                  </a:lnTo>
                  <a:lnTo>
                    <a:pt x="765078" y="277091"/>
                  </a:lnTo>
                  <a:lnTo>
                    <a:pt x="765078" y="230909"/>
                  </a:lnTo>
                  <a:lnTo>
                    <a:pt x="706581" y="230909"/>
                  </a:lnTo>
                  <a:lnTo>
                    <a:pt x="706581" y="189345"/>
                  </a:lnTo>
                  <a:lnTo>
                    <a:pt x="695806" y="189345"/>
                  </a:lnTo>
                  <a:lnTo>
                    <a:pt x="695806" y="130848"/>
                  </a:lnTo>
                  <a:lnTo>
                    <a:pt x="672715" y="130848"/>
                  </a:lnTo>
                  <a:lnTo>
                    <a:pt x="672715" y="87745"/>
                  </a:lnTo>
                  <a:lnTo>
                    <a:pt x="552642" y="87745"/>
                  </a:lnTo>
                  <a:lnTo>
                    <a:pt x="552642" y="38485"/>
                  </a:lnTo>
                  <a:lnTo>
                    <a:pt x="186266" y="38485"/>
                  </a:lnTo>
                  <a:lnTo>
                    <a:pt x="186266"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86" name="Group 85">
              <a:extLst>
                <a:ext uri="{FF2B5EF4-FFF2-40B4-BE49-F238E27FC236}">
                  <a16:creationId xmlns:a16="http://schemas.microsoft.com/office/drawing/2014/main" id="{78C87001-0B3D-51B0-9427-6B984018A4BC}"/>
                </a:ext>
              </a:extLst>
            </p:cNvPr>
            <p:cNvGrpSpPr/>
            <p:nvPr/>
          </p:nvGrpSpPr>
          <p:grpSpPr>
            <a:xfrm>
              <a:off x="7408790" y="1789594"/>
              <a:ext cx="3908016" cy="1185049"/>
              <a:chOff x="7408790" y="1789594"/>
              <a:chExt cx="3908016" cy="1185049"/>
            </a:xfrm>
          </p:grpSpPr>
          <p:cxnSp>
            <p:nvCxnSpPr>
              <p:cNvPr id="94" name="Straight Connector 93">
                <a:extLst>
                  <a:ext uri="{FF2B5EF4-FFF2-40B4-BE49-F238E27FC236}">
                    <a16:creationId xmlns:a16="http://schemas.microsoft.com/office/drawing/2014/main" id="{B02BD639-3C69-E0FD-8DB5-633E96D04EBB}"/>
                  </a:ext>
                </a:extLst>
              </p:cNvPr>
              <p:cNvCxnSpPr>
                <a:cxnSpLocks/>
              </p:cNvCxnSpPr>
              <p:nvPr/>
            </p:nvCxnSpPr>
            <p:spPr bwMode="auto">
              <a:xfrm>
                <a:off x="8289043" y="2136130"/>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C2B6B411-2296-4840-239C-43072F5284C4}"/>
                  </a:ext>
                </a:extLst>
              </p:cNvPr>
              <p:cNvCxnSpPr>
                <a:cxnSpLocks/>
              </p:cNvCxnSpPr>
              <p:nvPr/>
            </p:nvCxnSpPr>
            <p:spPr bwMode="auto">
              <a:xfrm>
                <a:off x="7740150" y="1838919"/>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AECBD6B3-93C4-BF9C-C575-C925353B2F7C}"/>
                  </a:ext>
                </a:extLst>
              </p:cNvPr>
              <p:cNvCxnSpPr>
                <a:cxnSpLocks/>
              </p:cNvCxnSpPr>
              <p:nvPr/>
            </p:nvCxnSpPr>
            <p:spPr bwMode="auto">
              <a:xfrm>
                <a:off x="7526410" y="1789594"/>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D029B22F-F3D3-3598-1F1B-67BE9EF06138}"/>
                  </a:ext>
                </a:extLst>
              </p:cNvPr>
              <p:cNvCxnSpPr>
                <a:cxnSpLocks/>
              </p:cNvCxnSpPr>
              <p:nvPr/>
            </p:nvCxnSpPr>
            <p:spPr bwMode="auto">
              <a:xfrm>
                <a:off x="7408790" y="1789594"/>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09A2C0D9-9E8E-9B65-FCE7-B2C330CDF24D}"/>
                  </a:ext>
                </a:extLst>
              </p:cNvPr>
              <p:cNvCxnSpPr>
                <a:cxnSpLocks/>
              </p:cNvCxnSpPr>
              <p:nvPr/>
            </p:nvCxnSpPr>
            <p:spPr bwMode="auto">
              <a:xfrm>
                <a:off x="8363662" y="2187984"/>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9D5A11AD-E6BA-70D3-12E5-6718686BF779}"/>
                  </a:ext>
                </a:extLst>
              </p:cNvPr>
              <p:cNvCxnSpPr>
                <a:cxnSpLocks/>
              </p:cNvCxnSpPr>
              <p:nvPr/>
            </p:nvCxnSpPr>
            <p:spPr bwMode="auto">
              <a:xfrm>
                <a:off x="8391486" y="2187984"/>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9459D186-FA3B-F624-FAC0-F8F876615516}"/>
                  </a:ext>
                </a:extLst>
              </p:cNvPr>
              <p:cNvCxnSpPr>
                <a:cxnSpLocks/>
              </p:cNvCxnSpPr>
              <p:nvPr/>
            </p:nvCxnSpPr>
            <p:spPr bwMode="auto">
              <a:xfrm>
                <a:off x="8471164" y="2187984"/>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6796DC73-C13B-88B9-B4F0-10221EA492A7}"/>
                  </a:ext>
                </a:extLst>
              </p:cNvPr>
              <p:cNvCxnSpPr>
                <a:cxnSpLocks/>
              </p:cNvCxnSpPr>
              <p:nvPr/>
            </p:nvCxnSpPr>
            <p:spPr bwMode="auto">
              <a:xfrm>
                <a:off x="8511635" y="2187984"/>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462FD82E-8F83-6D5D-C00B-762C1ED59778}"/>
                  </a:ext>
                </a:extLst>
              </p:cNvPr>
              <p:cNvCxnSpPr>
                <a:cxnSpLocks/>
              </p:cNvCxnSpPr>
              <p:nvPr/>
            </p:nvCxnSpPr>
            <p:spPr bwMode="auto">
              <a:xfrm>
                <a:off x="8602696" y="2241102"/>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88417BE4-963B-6DB4-274E-5BEB53ECB3E6}"/>
                  </a:ext>
                </a:extLst>
              </p:cNvPr>
              <p:cNvCxnSpPr>
                <a:cxnSpLocks/>
              </p:cNvCxnSpPr>
              <p:nvPr/>
            </p:nvCxnSpPr>
            <p:spPr bwMode="auto">
              <a:xfrm>
                <a:off x="8676051" y="2241102"/>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C0FC661D-81F8-6A2B-20F9-09E354B2A086}"/>
                  </a:ext>
                </a:extLst>
              </p:cNvPr>
              <p:cNvCxnSpPr>
                <a:cxnSpLocks/>
              </p:cNvCxnSpPr>
              <p:nvPr/>
            </p:nvCxnSpPr>
            <p:spPr bwMode="auto">
              <a:xfrm>
                <a:off x="8796200" y="2289161"/>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291C89B5-BCDD-715B-FD73-0F31D90C792C}"/>
                  </a:ext>
                </a:extLst>
              </p:cNvPr>
              <p:cNvCxnSpPr>
                <a:cxnSpLocks/>
              </p:cNvCxnSpPr>
              <p:nvPr/>
            </p:nvCxnSpPr>
            <p:spPr bwMode="auto">
              <a:xfrm>
                <a:off x="9021322" y="2289161"/>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3159748E-C4FC-590D-5664-894C94390D3F}"/>
                  </a:ext>
                </a:extLst>
              </p:cNvPr>
              <p:cNvCxnSpPr>
                <a:cxnSpLocks/>
              </p:cNvCxnSpPr>
              <p:nvPr/>
            </p:nvCxnSpPr>
            <p:spPr bwMode="auto">
              <a:xfrm>
                <a:off x="9097206" y="2296749"/>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AEF2B2CA-5761-428B-9176-CC064CA79FB9}"/>
                  </a:ext>
                </a:extLst>
              </p:cNvPr>
              <p:cNvCxnSpPr>
                <a:cxnSpLocks/>
              </p:cNvCxnSpPr>
              <p:nvPr/>
            </p:nvCxnSpPr>
            <p:spPr bwMode="auto">
              <a:xfrm>
                <a:off x="9111118" y="2370103"/>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753AE530-4701-B928-70C4-FE7C1481C3D7}"/>
                  </a:ext>
                </a:extLst>
              </p:cNvPr>
              <p:cNvCxnSpPr>
                <a:cxnSpLocks/>
              </p:cNvCxnSpPr>
              <p:nvPr/>
            </p:nvCxnSpPr>
            <p:spPr bwMode="auto">
              <a:xfrm>
                <a:off x="9150325" y="2370103"/>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E4455D15-5F34-3BA0-7544-485BA07AA4B5}"/>
                  </a:ext>
                </a:extLst>
              </p:cNvPr>
              <p:cNvCxnSpPr>
                <a:cxnSpLocks/>
              </p:cNvCxnSpPr>
              <p:nvPr/>
            </p:nvCxnSpPr>
            <p:spPr bwMode="auto">
              <a:xfrm>
                <a:off x="9222415" y="2370103"/>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63813D3A-61BB-DC55-EA5C-D6E882A4BB57}"/>
                  </a:ext>
                </a:extLst>
              </p:cNvPr>
              <p:cNvCxnSpPr>
                <a:cxnSpLocks/>
              </p:cNvCxnSpPr>
              <p:nvPr/>
            </p:nvCxnSpPr>
            <p:spPr bwMode="auto">
              <a:xfrm>
                <a:off x="9361535" y="2370103"/>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5C23B8E0-151A-2900-8AB2-1B48E0893163}"/>
                  </a:ext>
                </a:extLst>
              </p:cNvPr>
              <p:cNvCxnSpPr>
                <a:cxnSpLocks/>
              </p:cNvCxnSpPr>
              <p:nvPr/>
            </p:nvCxnSpPr>
            <p:spPr bwMode="auto">
              <a:xfrm>
                <a:off x="9418448" y="2370103"/>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2E68449D-DBBE-E197-777D-B6929CE6A4DF}"/>
                  </a:ext>
                </a:extLst>
              </p:cNvPr>
              <p:cNvCxnSpPr>
                <a:cxnSpLocks/>
              </p:cNvCxnSpPr>
              <p:nvPr/>
            </p:nvCxnSpPr>
            <p:spPr bwMode="auto">
              <a:xfrm>
                <a:off x="9448800" y="2370103"/>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FA2BF57C-56DA-8DE1-8FC5-E53057C6F72E}"/>
                  </a:ext>
                </a:extLst>
              </p:cNvPr>
              <p:cNvCxnSpPr>
                <a:cxnSpLocks/>
              </p:cNvCxnSpPr>
              <p:nvPr/>
            </p:nvCxnSpPr>
            <p:spPr bwMode="auto">
              <a:xfrm>
                <a:off x="9766247" y="2567401"/>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FE97EFD1-4D2A-BC4C-0AFF-A16210A1F79A}"/>
                  </a:ext>
                </a:extLst>
              </p:cNvPr>
              <p:cNvCxnSpPr>
                <a:cxnSpLocks/>
              </p:cNvCxnSpPr>
              <p:nvPr/>
            </p:nvCxnSpPr>
            <p:spPr bwMode="auto">
              <a:xfrm>
                <a:off x="9796601" y="2567401"/>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D4D5F67C-9ED4-06B9-FD4F-F0E545DDC096}"/>
                  </a:ext>
                </a:extLst>
              </p:cNvPr>
              <p:cNvCxnSpPr>
                <a:cxnSpLocks/>
              </p:cNvCxnSpPr>
              <p:nvPr/>
            </p:nvCxnSpPr>
            <p:spPr bwMode="auto">
              <a:xfrm>
                <a:off x="9844661" y="2567401"/>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934D33F7-68EF-0B31-F0E8-390C496E81A4}"/>
                  </a:ext>
                </a:extLst>
              </p:cNvPr>
              <p:cNvCxnSpPr>
                <a:cxnSpLocks/>
              </p:cNvCxnSpPr>
              <p:nvPr/>
            </p:nvCxnSpPr>
            <p:spPr bwMode="auto">
              <a:xfrm>
                <a:off x="9958487" y="2567401"/>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67F6B744-98F0-7B91-BEB2-E7789049E2AE}"/>
                  </a:ext>
                </a:extLst>
              </p:cNvPr>
              <p:cNvCxnSpPr>
                <a:cxnSpLocks/>
              </p:cNvCxnSpPr>
              <p:nvPr/>
            </p:nvCxnSpPr>
            <p:spPr bwMode="auto">
              <a:xfrm>
                <a:off x="10141872" y="2567401"/>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C7E92E31-A710-A068-2948-CC15C8A2EAA0}"/>
                  </a:ext>
                </a:extLst>
              </p:cNvPr>
              <p:cNvCxnSpPr>
                <a:cxnSpLocks/>
              </p:cNvCxnSpPr>
              <p:nvPr/>
            </p:nvCxnSpPr>
            <p:spPr bwMode="auto">
              <a:xfrm>
                <a:off x="10279728" y="2567401"/>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87A29D72-25E4-B559-CCAB-A0DBE23F647C}"/>
                  </a:ext>
                </a:extLst>
              </p:cNvPr>
              <p:cNvCxnSpPr>
                <a:cxnSpLocks/>
              </p:cNvCxnSpPr>
              <p:nvPr/>
            </p:nvCxnSpPr>
            <p:spPr bwMode="auto">
              <a:xfrm>
                <a:off x="10512438" y="2902554"/>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448DEC61-8643-4EC7-AB8E-078EEB40BC6F}"/>
                  </a:ext>
                </a:extLst>
              </p:cNvPr>
              <p:cNvCxnSpPr>
                <a:cxnSpLocks/>
              </p:cNvCxnSpPr>
              <p:nvPr/>
            </p:nvCxnSpPr>
            <p:spPr bwMode="auto">
              <a:xfrm>
                <a:off x="10698353" y="2902554"/>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A1670EF5-81C8-47D0-B8E4-F32B2194F366}"/>
                  </a:ext>
                </a:extLst>
              </p:cNvPr>
              <p:cNvCxnSpPr>
                <a:cxnSpLocks/>
              </p:cNvCxnSpPr>
              <p:nvPr/>
            </p:nvCxnSpPr>
            <p:spPr bwMode="auto">
              <a:xfrm>
                <a:off x="10800797" y="2902554"/>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81A406FF-65D4-FEBC-06BD-4A6C66E60958}"/>
                  </a:ext>
                </a:extLst>
              </p:cNvPr>
              <p:cNvCxnSpPr>
                <a:cxnSpLocks/>
              </p:cNvCxnSpPr>
              <p:nvPr/>
            </p:nvCxnSpPr>
            <p:spPr bwMode="auto">
              <a:xfrm>
                <a:off x="10815973" y="2902554"/>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1A37781A-EEB5-E132-85C1-D577481056E2}"/>
                  </a:ext>
                </a:extLst>
              </p:cNvPr>
              <p:cNvCxnSpPr>
                <a:cxnSpLocks/>
              </p:cNvCxnSpPr>
              <p:nvPr/>
            </p:nvCxnSpPr>
            <p:spPr bwMode="auto">
              <a:xfrm>
                <a:off x="10900710" y="2902554"/>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B1A63406-5595-D5B2-3B98-787544A6A15B}"/>
                  </a:ext>
                </a:extLst>
              </p:cNvPr>
              <p:cNvCxnSpPr>
                <a:cxnSpLocks/>
              </p:cNvCxnSpPr>
              <p:nvPr/>
            </p:nvCxnSpPr>
            <p:spPr bwMode="auto">
              <a:xfrm>
                <a:off x="11030978" y="2902554"/>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B9F91328-15D9-CAFC-F7A9-8C5B7EB52235}"/>
                  </a:ext>
                </a:extLst>
              </p:cNvPr>
              <p:cNvCxnSpPr>
                <a:cxnSpLocks/>
              </p:cNvCxnSpPr>
              <p:nvPr/>
            </p:nvCxnSpPr>
            <p:spPr bwMode="auto">
              <a:xfrm>
                <a:off x="11283924" y="2902554"/>
                <a:ext cx="0" cy="72089"/>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34155750-B960-0B75-DD59-8D82FBCC1201}"/>
                  </a:ext>
                </a:extLst>
              </p:cNvPr>
              <p:cNvCxnSpPr>
                <a:cxnSpLocks/>
              </p:cNvCxnSpPr>
              <p:nvPr/>
            </p:nvCxnSpPr>
            <p:spPr bwMode="auto">
              <a:xfrm flipH="1">
                <a:off x="11253570" y="2934172"/>
                <a:ext cx="63236" cy="0"/>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768EF8D9-B6E5-D73A-B5D0-CEB03C011B58}"/>
                  </a:ext>
                </a:extLst>
              </p:cNvPr>
              <p:cNvCxnSpPr>
                <a:cxnSpLocks/>
              </p:cNvCxnSpPr>
              <p:nvPr/>
            </p:nvCxnSpPr>
            <p:spPr bwMode="auto">
              <a:xfrm flipH="1">
                <a:off x="9073175" y="2405515"/>
                <a:ext cx="63236" cy="0"/>
              </a:xfrm>
              <a:prstGeom prst="line">
                <a:avLst/>
              </a:prstGeom>
              <a:noFill/>
              <a:ln w="28575" cap="flat" cmpd="sng" algn="ctr">
                <a:solidFill>
                  <a:schemeClr val="accent1"/>
                </a:solidFill>
                <a:prstDash val="solid"/>
                <a:round/>
                <a:headEnd type="none" w="med" len="med"/>
                <a:tailEnd type="none" w="med" len="med"/>
              </a:ln>
              <a:effectLst/>
            </p:spPr>
          </p:cxnSp>
        </p:grpSp>
        <p:sp>
          <p:nvSpPr>
            <p:cNvPr id="87" name="Freeform: Shape 86">
              <a:extLst>
                <a:ext uri="{FF2B5EF4-FFF2-40B4-BE49-F238E27FC236}">
                  <a16:creationId xmlns:a16="http://schemas.microsoft.com/office/drawing/2014/main" id="{9AA45AC4-2184-1323-3FA6-258D85A943DC}"/>
                </a:ext>
              </a:extLst>
            </p:cNvPr>
            <p:cNvSpPr/>
            <p:nvPr/>
          </p:nvSpPr>
          <p:spPr bwMode="auto">
            <a:xfrm>
              <a:off x="7096539" y="1769165"/>
              <a:ext cx="4512031" cy="2506649"/>
            </a:xfrm>
            <a:custGeom>
              <a:avLst/>
              <a:gdLst>
                <a:gd name="connsiteX0" fmla="*/ 0 w 4597842"/>
                <a:gd name="connsiteY0" fmla="*/ 0 h 2576222"/>
                <a:gd name="connsiteX1" fmla="*/ 0 w 4597842"/>
                <a:gd name="connsiteY1" fmla="*/ 2576222 h 2576222"/>
                <a:gd name="connsiteX2" fmla="*/ 4597842 w 4597842"/>
                <a:gd name="connsiteY2" fmla="*/ 2576222 h 2576222"/>
              </a:gdLst>
              <a:ahLst/>
              <a:cxnLst>
                <a:cxn ang="0">
                  <a:pos x="connsiteX0" y="connsiteY0"/>
                </a:cxn>
                <a:cxn ang="0">
                  <a:pos x="connsiteX1" y="connsiteY1"/>
                </a:cxn>
                <a:cxn ang="0">
                  <a:pos x="connsiteX2" y="connsiteY2"/>
                </a:cxn>
              </a:cxnLst>
              <a:rect l="l" t="t" r="r" b="b"/>
              <a:pathLst>
                <a:path w="4597842" h="2576222">
                  <a:moveTo>
                    <a:pt x="0" y="0"/>
                  </a:moveTo>
                  <a:lnTo>
                    <a:pt x="0" y="2576222"/>
                  </a:lnTo>
                  <a:lnTo>
                    <a:pt x="4597842" y="2576222"/>
                  </a:lnTo>
                </a:path>
              </a:pathLst>
            </a:custGeom>
            <a:noFill/>
            <a:ln w="28575">
              <a:solidFill>
                <a:schemeClr val="bg1"/>
              </a:solidFill>
              <a:miter lim="800000"/>
              <a:headEnd/>
              <a:tailEnd/>
            </a:ln>
          </p:spPr>
          <p:txBody>
            <a:bodyPr rtlCol="0" anchor="ctr"/>
            <a:lstStyle/>
            <a:p>
              <a:pPr algn="ctr"/>
              <a:endParaRPr lang="en-US" dirty="0"/>
            </a:p>
          </p:txBody>
        </p:sp>
        <p:sp>
          <p:nvSpPr>
            <p:cNvPr id="88" name="TextBox 87">
              <a:extLst>
                <a:ext uri="{FF2B5EF4-FFF2-40B4-BE49-F238E27FC236}">
                  <a16:creationId xmlns:a16="http://schemas.microsoft.com/office/drawing/2014/main" id="{A9FF968B-2CBE-60CA-0D8E-91615B2716ED}"/>
                </a:ext>
              </a:extLst>
            </p:cNvPr>
            <p:cNvSpPr txBox="1"/>
            <p:nvPr/>
          </p:nvSpPr>
          <p:spPr bwMode="auto">
            <a:xfrm>
              <a:off x="1232402" y="4837147"/>
              <a:ext cx="49630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tabLst>
                  <a:tab pos="207963" algn="l"/>
                  <a:tab pos="423863" algn="l"/>
                  <a:tab pos="623888" algn="l"/>
                  <a:tab pos="831850" algn="l"/>
                  <a:tab pos="1036638" algn="l"/>
                  <a:tab pos="1249363" algn="l"/>
                  <a:tab pos="1446213" algn="l"/>
                  <a:tab pos="1689100" algn="l"/>
                  <a:tab pos="1878013" algn="l"/>
                  <a:tab pos="2082800" algn="l"/>
                  <a:tab pos="2287588" algn="l"/>
                  <a:tab pos="2486025" algn="l"/>
                  <a:tab pos="2713038" algn="l"/>
                  <a:tab pos="2917825" algn="l"/>
                  <a:tab pos="3108325" algn="l"/>
                  <a:tab pos="3317875" algn="l"/>
                  <a:tab pos="3519488" algn="l"/>
                  <a:tab pos="3724275" algn="l"/>
                  <a:tab pos="3929063" algn="l"/>
                </a:tabLst>
              </a:pPr>
              <a:r>
                <a:rPr lang="en-US" sz="1200" b="0" dirty="0">
                  <a:solidFill>
                    <a:schemeClr val="bg1"/>
                  </a:solidFill>
                  <a:latin typeface="Calibri" panose="020F0502020204030204" pitchFamily="34" charset="0"/>
                </a:rPr>
                <a:t>54	50	31	26	24	22	19	10	9	9	4	3	3	2	2	2	1	1	1	0    0   0    0</a:t>
              </a:r>
            </a:p>
          </p:txBody>
        </p:sp>
        <p:sp>
          <p:nvSpPr>
            <p:cNvPr id="89" name="TextBox 88">
              <a:extLst>
                <a:ext uri="{FF2B5EF4-FFF2-40B4-BE49-F238E27FC236}">
                  <a16:creationId xmlns:a16="http://schemas.microsoft.com/office/drawing/2014/main" id="{7C5571D7-2104-B8DE-8A18-6CECB644C3F0}"/>
                </a:ext>
              </a:extLst>
            </p:cNvPr>
            <p:cNvSpPr txBox="1"/>
            <p:nvPr/>
          </p:nvSpPr>
          <p:spPr bwMode="auto">
            <a:xfrm>
              <a:off x="257760" y="4843602"/>
              <a:ext cx="12332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tabLst>
                  <a:tab pos="207963" algn="l"/>
                  <a:tab pos="423863" algn="l"/>
                  <a:tab pos="623888" algn="l"/>
                  <a:tab pos="831850" algn="l"/>
                  <a:tab pos="1036638" algn="l"/>
                  <a:tab pos="1249363" algn="l"/>
                  <a:tab pos="1446213" algn="l"/>
                  <a:tab pos="1689100" algn="l"/>
                  <a:tab pos="1878013" algn="l"/>
                  <a:tab pos="2082800" algn="l"/>
                  <a:tab pos="2287588" algn="l"/>
                  <a:tab pos="2486025" algn="l"/>
                  <a:tab pos="2713038" algn="l"/>
                  <a:tab pos="2917825" algn="l"/>
                  <a:tab pos="3108325" algn="l"/>
                  <a:tab pos="3317875" algn="l"/>
                  <a:tab pos="3519488" algn="l"/>
                  <a:tab pos="3724275" algn="l"/>
                  <a:tab pos="3929063" algn="l"/>
                </a:tabLst>
              </a:pPr>
              <a:r>
                <a:rPr lang="en-US" sz="1200" b="0" dirty="0">
                  <a:solidFill>
                    <a:schemeClr val="bg1"/>
                  </a:solidFill>
                  <a:latin typeface="Calibri" panose="020F0502020204030204" pitchFamily="34" charset="0"/>
                </a:rPr>
                <a:t>Group 1: mBCC</a:t>
              </a:r>
            </a:p>
          </p:txBody>
        </p:sp>
        <p:sp>
          <p:nvSpPr>
            <p:cNvPr id="90" name="TextBox 89">
              <a:extLst>
                <a:ext uri="{FF2B5EF4-FFF2-40B4-BE49-F238E27FC236}">
                  <a16:creationId xmlns:a16="http://schemas.microsoft.com/office/drawing/2014/main" id="{8988C209-388F-2DC4-F6E0-82BF662F3B8D}"/>
                </a:ext>
              </a:extLst>
            </p:cNvPr>
            <p:cNvSpPr txBox="1"/>
            <p:nvPr/>
          </p:nvSpPr>
          <p:spPr bwMode="auto">
            <a:xfrm>
              <a:off x="524549" y="4643509"/>
              <a:ext cx="20400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Patients at Risk, n</a:t>
              </a:r>
            </a:p>
          </p:txBody>
        </p:sp>
        <p:sp>
          <p:nvSpPr>
            <p:cNvPr id="91" name="TextBox 90">
              <a:extLst>
                <a:ext uri="{FF2B5EF4-FFF2-40B4-BE49-F238E27FC236}">
                  <a16:creationId xmlns:a16="http://schemas.microsoft.com/office/drawing/2014/main" id="{1305056F-3D3B-CD52-11C9-710DFBDB434C}"/>
                </a:ext>
              </a:extLst>
            </p:cNvPr>
            <p:cNvSpPr txBox="1"/>
            <p:nvPr/>
          </p:nvSpPr>
          <p:spPr bwMode="auto">
            <a:xfrm>
              <a:off x="6910289" y="4854360"/>
              <a:ext cx="49630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tabLst>
                  <a:tab pos="222250" algn="l"/>
                  <a:tab pos="425450" algn="l"/>
                  <a:tab pos="623888" algn="l"/>
                  <a:tab pos="831850" algn="l"/>
                  <a:tab pos="1036638" algn="l"/>
                  <a:tab pos="1239838" algn="l"/>
                  <a:tab pos="1446213" algn="l"/>
                  <a:tab pos="1647825" algn="l"/>
                  <a:tab pos="1858963" algn="l"/>
                  <a:tab pos="2060575" algn="l"/>
                  <a:tab pos="2270125" algn="l"/>
                  <a:tab pos="2463800" algn="l"/>
                  <a:tab pos="2690813" algn="l"/>
                  <a:tab pos="2884488" algn="l"/>
                  <a:tab pos="3081338" algn="l"/>
                  <a:tab pos="3317875" algn="l"/>
                  <a:tab pos="3519488" algn="l"/>
                  <a:tab pos="3724275" algn="l"/>
                  <a:tab pos="3929063" algn="l"/>
                </a:tabLst>
              </a:pPr>
              <a:r>
                <a:rPr lang="en-US" sz="1200" b="0" dirty="0">
                  <a:solidFill>
                    <a:schemeClr val="bg1"/>
                  </a:solidFill>
                  <a:latin typeface="Calibri" panose="020F0502020204030204" pitchFamily="34" charset="0"/>
                </a:rPr>
                <a:t>54	53	52	50	44	44	41	35	31	30	26	22	19	17	12	11	8	7	6	2    </a:t>
              </a:r>
              <a:r>
                <a:rPr lang="en-US" sz="1200" dirty="0">
                  <a:solidFill>
                    <a:schemeClr val="bg1"/>
                  </a:solidFill>
                  <a:latin typeface="Calibri" panose="020F0502020204030204" pitchFamily="34" charset="0"/>
                </a:rPr>
                <a:t>1</a:t>
              </a:r>
              <a:r>
                <a:rPr lang="en-US" sz="1200" b="0" dirty="0">
                  <a:solidFill>
                    <a:schemeClr val="bg1"/>
                  </a:solidFill>
                  <a:latin typeface="Calibri" panose="020F0502020204030204" pitchFamily="34" charset="0"/>
                </a:rPr>
                <a:t>   0    0</a:t>
              </a:r>
            </a:p>
          </p:txBody>
        </p:sp>
        <p:sp>
          <p:nvSpPr>
            <p:cNvPr id="92" name="TextBox 91">
              <a:extLst>
                <a:ext uri="{FF2B5EF4-FFF2-40B4-BE49-F238E27FC236}">
                  <a16:creationId xmlns:a16="http://schemas.microsoft.com/office/drawing/2014/main" id="{EA6E8E1E-54A4-90A3-7414-375D554FF220}"/>
                </a:ext>
              </a:extLst>
            </p:cNvPr>
            <p:cNvSpPr txBox="1"/>
            <p:nvPr/>
          </p:nvSpPr>
          <p:spPr bwMode="auto">
            <a:xfrm>
              <a:off x="5929192" y="4854359"/>
              <a:ext cx="12332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tabLst>
                  <a:tab pos="207963" algn="l"/>
                  <a:tab pos="423863" algn="l"/>
                  <a:tab pos="623888" algn="l"/>
                  <a:tab pos="831850" algn="l"/>
                  <a:tab pos="1036638" algn="l"/>
                  <a:tab pos="1249363" algn="l"/>
                  <a:tab pos="1446213" algn="l"/>
                  <a:tab pos="1689100" algn="l"/>
                  <a:tab pos="1878013" algn="l"/>
                  <a:tab pos="2082800" algn="l"/>
                  <a:tab pos="2287588" algn="l"/>
                  <a:tab pos="2486025" algn="l"/>
                  <a:tab pos="2713038" algn="l"/>
                  <a:tab pos="2917825" algn="l"/>
                  <a:tab pos="3108325" algn="l"/>
                  <a:tab pos="3317875" algn="l"/>
                  <a:tab pos="3519488" algn="l"/>
                  <a:tab pos="3724275" algn="l"/>
                  <a:tab pos="3929063" algn="l"/>
                </a:tabLst>
              </a:pPr>
              <a:r>
                <a:rPr lang="en-US" sz="1200" b="0" dirty="0">
                  <a:solidFill>
                    <a:schemeClr val="bg1"/>
                  </a:solidFill>
                  <a:latin typeface="Calibri" panose="020F0502020204030204" pitchFamily="34" charset="0"/>
                </a:rPr>
                <a:t>Group 1: mBCC</a:t>
              </a:r>
            </a:p>
          </p:txBody>
        </p:sp>
        <p:sp>
          <p:nvSpPr>
            <p:cNvPr id="93" name="TextBox 92">
              <a:extLst>
                <a:ext uri="{FF2B5EF4-FFF2-40B4-BE49-F238E27FC236}">
                  <a16:creationId xmlns:a16="http://schemas.microsoft.com/office/drawing/2014/main" id="{ABDE31BF-56FD-DC85-A1C2-1659DDF7B624}"/>
                </a:ext>
              </a:extLst>
            </p:cNvPr>
            <p:cNvSpPr txBox="1"/>
            <p:nvPr/>
          </p:nvSpPr>
          <p:spPr bwMode="auto">
            <a:xfrm>
              <a:off x="6174466" y="4643509"/>
              <a:ext cx="20400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Patients at Risk, n</a:t>
              </a:r>
            </a:p>
          </p:txBody>
        </p:sp>
      </p:grpSp>
    </p:spTree>
    <p:extLst>
      <p:ext uri="{BB962C8B-B14F-4D97-AF65-F5344CB8AC3E}">
        <p14:creationId xmlns:p14="http://schemas.microsoft.com/office/powerpoint/2010/main" val="1521477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EDF23-7CD9-A32C-4896-65DC65CEE2EA}"/>
              </a:ext>
            </a:extLst>
          </p:cNvPr>
          <p:cNvSpPr>
            <a:spLocks noGrp="1"/>
          </p:cNvSpPr>
          <p:nvPr>
            <p:ph type="title"/>
          </p:nvPr>
        </p:nvSpPr>
        <p:spPr/>
        <p:txBody>
          <a:bodyPr/>
          <a:lstStyle/>
          <a:p>
            <a:r>
              <a:rPr lang="en-US" dirty="0"/>
              <a:t>Cemiplimab Safety in laBCC or mBCC</a:t>
            </a:r>
          </a:p>
        </p:txBody>
      </p:sp>
      <p:sp>
        <p:nvSpPr>
          <p:cNvPr id="4" name="Text Box 11">
            <a:extLst>
              <a:ext uri="{FF2B5EF4-FFF2-40B4-BE49-F238E27FC236}">
                <a16:creationId xmlns:a16="http://schemas.microsoft.com/office/drawing/2014/main" id="{BF0192EA-2245-AABC-C603-C7090C1300D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Stratigos. EADO 2022. Abstr 29.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Lewis. EADO 2022. </a:t>
            </a:r>
            <a:r>
              <a:rPr lang="en-US" altLang="en-US" sz="1200" b="0" dirty="0">
                <a:solidFill>
                  <a:srgbClr val="455560"/>
                </a:solidFill>
                <a:latin typeface="Calibri" panose="020F0502020204030204" pitchFamily="34" charset="0"/>
              </a:rPr>
              <a:t>Abstr 48.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2">
            <a:extLst>
              <a:ext uri="{FF2B5EF4-FFF2-40B4-BE49-F238E27FC236}">
                <a16:creationId xmlns:a16="http://schemas.microsoft.com/office/drawing/2014/main" id="{AE964CA6-83A9-9653-8B4D-7DC1BC4D2AFA}"/>
              </a:ext>
            </a:extLst>
          </p:cNvPr>
          <p:cNvGraphicFramePr>
            <a:graphicFrameLocks noGrp="1"/>
          </p:cNvGraphicFramePr>
          <p:nvPr>
            <p:extLst>
              <p:ext uri="{D42A27DB-BD31-4B8C-83A1-F6EECF244321}">
                <p14:modId xmlns:p14="http://schemas.microsoft.com/office/powerpoint/2010/main" val="2310865836"/>
              </p:ext>
            </p:extLst>
          </p:nvPr>
        </p:nvGraphicFramePr>
        <p:xfrm>
          <a:off x="709797" y="1600200"/>
          <a:ext cx="5186178" cy="4572240"/>
        </p:xfrm>
        <a:graphic>
          <a:graphicData uri="http://schemas.openxmlformats.org/drawingml/2006/table">
            <a:tbl>
              <a:tblPr/>
              <a:tblGrid>
                <a:gridCol w="2549138">
                  <a:extLst>
                    <a:ext uri="{9D8B030D-6E8A-4147-A177-3AD203B41FA5}">
                      <a16:colId xmlns:a16="http://schemas.microsoft.com/office/drawing/2014/main" val="20000"/>
                    </a:ext>
                  </a:extLst>
                </a:gridCol>
                <a:gridCol w="1318520">
                  <a:extLst>
                    <a:ext uri="{9D8B030D-6E8A-4147-A177-3AD203B41FA5}">
                      <a16:colId xmlns:a16="http://schemas.microsoft.com/office/drawing/2014/main" val="20001"/>
                    </a:ext>
                  </a:extLst>
                </a:gridCol>
                <a:gridCol w="1318520">
                  <a:extLst>
                    <a:ext uri="{9D8B030D-6E8A-4147-A177-3AD203B41FA5}">
                      <a16:colId xmlns:a16="http://schemas.microsoft.com/office/drawing/2014/main" val="718167438"/>
                    </a:ext>
                  </a:extLst>
                </a:gridCol>
              </a:tblGrid>
              <a:tr h="29896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TEAEs,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mn-lt"/>
                        </a:rPr>
                        <a:t>Any TEAE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baseline="0" dirty="0">
                          <a:solidFill>
                            <a:schemeClr val="bg1"/>
                          </a:solidFill>
                          <a:latin typeface="+mn-lt"/>
                        </a:rPr>
                        <a:t>83 (98.8)</a:t>
                      </a:r>
                      <a:endParaRPr kumimoji="0" lang="en-US" sz="1400" b="0" i="0" u="none" strike="noStrike" cap="none" normalizeH="0" baseline="0" dirty="0">
                        <a:ln>
                          <a:noFill/>
                        </a:ln>
                        <a:solidFill>
                          <a:schemeClr val="bg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baseline="0" dirty="0">
                          <a:solidFill>
                            <a:schemeClr val="bg1"/>
                          </a:solidFill>
                          <a:latin typeface="+mn-lt"/>
                        </a:rPr>
                        <a:t>44 (52.4)</a:t>
                      </a:r>
                      <a:endParaRPr kumimoji="0" lang="en-US" sz="1400" b="0" i="0" u="none" strike="noStrike" cap="none" normalizeH="0" baseline="0" dirty="0">
                        <a:ln>
                          <a:noFill/>
                        </a:ln>
                        <a:solidFill>
                          <a:schemeClr val="bg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25518995"/>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mn-lt"/>
                        </a:rPr>
                        <a:t>Serious TEAE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baseline="0" dirty="0">
                          <a:solidFill>
                            <a:schemeClr val="bg1"/>
                          </a:solidFill>
                          <a:latin typeface="+mn-lt"/>
                        </a:rPr>
                        <a:t>31 (36.9)</a:t>
                      </a:r>
                      <a:endParaRPr kumimoji="0" lang="en-US" sz="1400" b="0" i="0" u="none" strike="noStrike" cap="none" normalizeH="0" baseline="0" dirty="0">
                        <a:ln>
                          <a:noFill/>
                        </a:ln>
                        <a:solidFill>
                          <a:schemeClr val="bg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baseline="0" dirty="0">
                          <a:solidFill>
                            <a:schemeClr val="bg1"/>
                          </a:solidFill>
                          <a:latin typeface="+mn-lt"/>
                        </a:rPr>
                        <a:t>24 (28.6)</a:t>
                      </a:r>
                      <a:endParaRPr kumimoji="0" lang="en-US" sz="1400" b="0" i="0" u="none" strike="noStrike" cap="none" normalizeH="0" baseline="0" dirty="0">
                        <a:ln>
                          <a:noFill/>
                        </a:ln>
                        <a:solidFill>
                          <a:schemeClr val="bg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265907645"/>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mn-lt"/>
                        </a:rPr>
                        <a:t>TEAE leading to d/c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baseline="0" dirty="0">
                          <a:solidFill>
                            <a:schemeClr val="bg1"/>
                          </a:solidFill>
                          <a:latin typeface="+mn-lt"/>
                        </a:rPr>
                        <a:t>15 (17.9)</a:t>
                      </a:r>
                      <a:endParaRPr kumimoji="0" lang="en-US" sz="1400" b="0" i="0" u="none" strike="noStrike" cap="none" normalizeH="0" baseline="0" dirty="0">
                        <a:ln>
                          <a:noFill/>
                        </a:ln>
                        <a:solidFill>
                          <a:schemeClr val="bg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baseline="0" dirty="0">
                          <a:solidFill>
                            <a:schemeClr val="bg1"/>
                          </a:solidFill>
                          <a:latin typeface="+mn-lt"/>
                        </a:rPr>
                        <a:t>9 (10.7)</a:t>
                      </a:r>
                      <a:endParaRPr kumimoji="0" lang="en-US" sz="1400" b="0" i="0" u="none" strike="noStrike" cap="none" normalizeH="0" baseline="0" dirty="0">
                        <a:ln>
                          <a:noFill/>
                        </a:ln>
                        <a:solidFill>
                          <a:schemeClr val="bg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2260008"/>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mn-lt"/>
                        </a:rPr>
                        <a:t>TEAE associated with 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baseline="0" dirty="0">
                          <a:solidFill>
                            <a:schemeClr val="bg1"/>
                          </a:solidFill>
                          <a:latin typeface="+mn-lt"/>
                        </a:rPr>
                        <a:t>4 (4.8)</a:t>
                      </a:r>
                      <a:endParaRPr kumimoji="0" lang="en-US" sz="1400" b="0" i="0" u="none" strike="noStrike" cap="none" normalizeH="0" baseline="0" dirty="0">
                        <a:ln>
                          <a:noFill/>
                        </a:ln>
                        <a:solidFill>
                          <a:schemeClr val="bg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baseline="0" dirty="0">
                          <a:solidFill>
                            <a:schemeClr val="bg1"/>
                          </a:solidFill>
                          <a:latin typeface="+mn-lt"/>
                        </a:rPr>
                        <a:t>4 (4.8)</a:t>
                      </a:r>
                      <a:endParaRPr kumimoji="0" lang="en-US" sz="1400" b="0" i="0" u="none" strike="noStrike" cap="none" normalizeH="0" baseline="0" dirty="0">
                        <a:ln>
                          <a:noFill/>
                        </a:ln>
                        <a:solidFill>
                          <a:schemeClr val="bg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632592808"/>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mn-lt"/>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26 (31.0)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4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74186220"/>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mn-lt"/>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20 (23.8)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913116748"/>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mn-lt"/>
                        </a:rPr>
                        <a:t>Pruritus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18 (21.4)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48495290"/>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mn-lt"/>
                        </a:rPr>
                        <a:t>Asthenia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17 (20.2)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1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62010350"/>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mn-lt"/>
                        </a:rPr>
                        <a:t>Arthralgia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16 (19.0)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50645425"/>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mn-lt"/>
                        </a:rPr>
                        <a:t>Appetite decrease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13 (15.5)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1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304659684"/>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mn-lt"/>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13 (15.5)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1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14704668"/>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mn-lt"/>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12 (14.3)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1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811040788"/>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mn-lt"/>
                        </a:rPr>
                        <a:t>Headache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12 (14.3)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1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558360939"/>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mn-lt"/>
                        </a:rPr>
                        <a:t>UTI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12 (14.3)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3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610475785"/>
                  </a:ext>
                </a:extLst>
              </a:tr>
            </a:tbl>
          </a:graphicData>
        </a:graphic>
      </p:graphicFrame>
      <p:sp>
        <p:nvSpPr>
          <p:cNvPr id="6" name="TextBox 5">
            <a:extLst>
              <a:ext uri="{FF2B5EF4-FFF2-40B4-BE49-F238E27FC236}">
                <a16:creationId xmlns:a16="http://schemas.microsoft.com/office/drawing/2014/main" id="{89406FEB-CCC2-1F67-7B1A-64617AF8F7C4}"/>
              </a:ext>
            </a:extLst>
          </p:cNvPr>
          <p:cNvSpPr txBox="1"/>
          <p:nvPr/>
        </p:nvSpPr>
        <p:spPr bwMode="auto">
          <a:xfrm>
            <a:off x="2614043" y="1230868"/>
            <a:ext cx="1377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laBCC Group</a:t>
            </a:r>
          </a:p>
        </p:txBody>
      </p:sp>
      <p:graphicFrame>
        <p:nvGraphicFramePr>
          <p:cNvPr id="7" name="Group 32">
            <a:extLst>
              <a:ext uri="{FF2B5EF4-FFF2-40B4-BE49-F238E27FC236}">
                <a16:creationId xmlns:a16="http://schemas.microsoft.com/office/drawing/2014/main" id="{F45E812F-4029-AB2A-07EE-9A60D221C433}"/>
              </a:ext>
            </a:extLst>
          </p:cNvPr>
          <p:cNvGraphicFramePr>
            <a:graphicFrameLocks noGrp="1"/>
          </p:cNvGraphicFramePr>
          <p:nvPr>
            <p:extLst>
              <p:ext uri="{D42A27DB-BD31-4B8C-83A1-F6EECF244321}">
                <p14:modId xmlns:p14="http://schemas.microsoft.com/office/powerpoint/2010/main" val="2102023564"/>
              </p:ext>
            </p:extLst>
          </p:nvPr>
        </p:nvGraphicFramePr>
        <p:xfrm>
          <a:off x="6296025" y="1600200"/>
          <a:ext cx="5210175" cy="4572240"/>
        </p:xfrm>
        <a:graphic>
          <a:graphicData uri="http://schemas.openxmlformats.org/drawingml/2006/table">
            <a:tbl>
              <a:tblPr/>
              <a:tblGrid>
                <a:gridCol w="2560933">
                  <a:extLst>
                    <a:ext uri="{9D8B030D-6E8A-4147-A177-3AD203B41FA5}">
                      <a16:colId xmlns:a16="http://schemas.microsoft.com/office/drawing/2014/main" val="20000"/>
                    </a:ext>
                  </a:extLst>
                </a:gridCol>
                <a:gridCol w="1324621">
                  <a:extLst>
                    <a:ext uri="{9D8B030D-6E8A-4147-A177-3AD203B41FA5}">
                      <a16:colId xmlns:a16="http://schemas.microsoft.com/office/drawing/2014/main" val="20001"/>
                    </a:ext>
                  </a:extLst>
                </a:gridCol>
                <a:gridCol w="1324621">
                  <a:extLst>
                    <a:ext uri="{9D8B030D-6E8A-4147-A177-3AD203B41FA5}">
                      <a16:colId xmlns:a16="http://schemas.microsoft.com/office/drawing/2014/main" val="718167438"/>
                    </a:ext>
                  </a:extLst>
                </a:gridCol>
              </a:tblGrid>
              <a:tr h="29896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TEAEs,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mn-lt"/>
                        </a:rPr>
                        <a:t>Any TEAE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51 (94.4)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23 (42.6)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25518995"/>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mn-lt"/>
                        </a:rPr>
                        <a:t>Serious TEAE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16 (29.6)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15 (27.8)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265907645"/>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mn-lt"/>
                        </a:rPr>
                        <a:t>TEAE leading to d/c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4 (7.4)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3 (5.6)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2260008"/>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mn-lt"/>
                        </a:rPr>
                        <a:t>TEAE associated with 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2 (3.7)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2 (3.7)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632592808"/>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mn-lt"/>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23 (42.6)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74186220"/>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mn-lt"/>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20 (37.0)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913116748"/>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12 (22.2)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48495290"/>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11 (20.4)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6 (11.1)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62010350"/>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9 (16.7)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50645425"/>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Pruritus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8 (14.8)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304659684"/>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Pyrexia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8 (14.8)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1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14704668"/>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weight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8 (14.8)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811040788"/>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7 (13.0)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052165041"/>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Peripheral edema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6 (11.1)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u="none" strike="noStrike" kern="1200" baseline="0" dirty="0">
                          <a:solidFill>
                            <a:schemeClr val="bg1"/>
                          </a:solidFill>
                          <a:latin typeface="+mn-lt"/>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16131217"/>
                  </a:ext>
                </a:extLst>
              </a:tr>
            </a:tbl>
          </a:graphicData>
        </a:graphic>
      </p:graphicFrame>
      <p:sp>
        <p:nvSpPr>
          <p:cNvPr id="8" name="TextBox 7">
            <a:extLst>
              <a:ext uri="{FF2B5EF4-FFF2-40B4-BE49-F238E27FC236}">
                <a16:creationId xmlns:a16="http://schemas.microsoft.com/office/drawing/2014/main" id="{859C1ED5-0632-2760-4270-67373A1E7786}"/>
              </a:ext>
            </a:extLst>
          </p:cNvPr>
          <p:cNvSpPr txBox="1"/>
          <p:nvPr/>
        </p:nvSpPr>
        <p:spPr bwMode="auto">
          <a:xfrm>
            <a:off x="8203453" y="1230868"/>
            <a:ext cx="13953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mBCC Group</a:t>
            </a:r>
          </a:p>
        </p:txBody>
      </p:sp>
    </p:spTree>
    <p:extLst>
      <p:ext uri="{BB962C8B-B14F-4D97-AF65-F5344CB8AC3E}">
        <p14:creationId xmlns:p14="http://schemas.microsoft.com/office/powerpoint/2010/main" val="2300351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32469-EF65-512E-2202-ACF1C8793D94}"/>
              </a:ext>
            </a:extLst>
          </p:cNvPr>
          <p:cNvSpPr>
            <a:spLocks noGrp="1"/>
          </p:cNvSpPr>
          <p:nvPr>
            <p:ph type="title"/>
          </p:nvPr>
        </p:nvSpPr>
        <p:spPr/>
        <p:txBody>
          <a:bodyPr/>
          <a:lstStyle/>
          <a:p>
            <a:r>
              <a:rPr lang="en-US" sz="3600" dirty="0"/>
              <a:t>Select Ongoing Studies With PD-1 </a:t>
            </a:r>
            <a:r>
              <a:rPr lang="en-US" dirty="0"/>
              <a:t>Inhibitors Alone or in </a:t>
            </a:r>
            <a:r>
              <a:rPr lang="en-US" sz="3600" dirty="0"/>
              <a:t>Combination </a:t>
            </a:r>
            <a:r>
              <a:rPr lang="en-US" dirty="0"/>
              <a:t>W</a:t>
            </a:r>
            <a:r>
              <a:rPr lang="en-US" sz="3600" dirty="0"/>
              <a:t>ith Other Therapeutics in Advanced BCC</a:t>
            </a:r>
            <a:endParaRPr lang="en-US" dirty="0"/>
          </a:p>
        </p:txBody>
      </p:sp>
      <p:graphicFrame>
        <p:nvGraphicFramePr>
          <p:cNvPr id="5" name="Table 4">
            <a:extLst>
              <a:ext uri="{FF2B5EF4-FFF2-40B4-BE49-F238E27FC236}">
                <a16:creationId xmlns:a16="http://schemas.microsoft.com/office/drawing/2014/main" id="{134800E3-A7DE-1E3C-8CFA-4989ABB791A3}"/>
              </a:ext>
            </a:extLst>
          </p:cNvPr>
          <p:cNvGraphicFramePr>
            <a:graphicFrameLocks noGrp="1"/>
          </p:cNvGraphicFramePr>
          <p:nvPr>
            <p:extLst>
              <p:ext uri="{D42A27DB-BD31-4B8C-83A1-F6EECF244321}">
                <p14:modId xmlns:p14="http://schemas.microsoft.com/office/powerpoint/2010/main" val="3704410400"/>
              </p:ext>
            </p:extLst>
          </p:nvPr>
        </p:nvGraphicFramePr>
        <p:xfrm>
          <a:off x="719138" y="1600200"/>
          <a:ext cx="10787062" cy="3868000"/>
        </p:xfrm>
        <a:graphic>
          <a:graphicData uri="http://schemas.openxmlformats.org/drawingml/2006/table">
            <a:tbl>
              <a:tblPr firstRow="1" bandRow="1"/>
              <a:tblGrid>
                <a:gridCol w="1256558">
                  <a:extLst>
                    <a:ext uri="{9D8B030D-6E8A-4147-A177-3AD203B41FA5}">
                      <a16:colId xmlns:a16="http://schemas.microsoft.com/office/drawing/2014/main" val="1458732332"/>
                    </a:ext>
                  </a:extLst>
                </a:gridCol>
                <a:gridCol w="708433">
                  <a:extLst>
                    <a:ext uri="{9D8B030D-6E8A-4147-A177-3AD203B41FA5}">
                      <a16:colId xmlns:a16="http://schemas.microsoft.com/office/drawing/2014/main" val="868819199"/>
                    </a:ext>
                  </a:extLst>
                </a:gridCol>
                <a:gridCol w="2142986">
                  <a:extLst>
                    <a:ext uri="{9D8B030D-6E8A-4147-A177-3AD203B41FA5}">
                      <a16:colId xmlns:a16="http://schemas.microsoft.com/office/drawing/2014/main" val="620358975"/>
                    </a:ext>
                  </a:extLst>
                </a:gridCol>
                <a:gridCol w="2455119">
                  <a:extLst>
                    <a:ext uri="{9D8B030D-6E8A-4147-A177-3AD203B41FA5}">
                      <a16:colId xmlns:a16="http://schemas.microsoft.com/office/drawing/2014/main" val="20003"/>
                    </a:ext>
                  </a:extLst>
                </a:gridCol>
                <a:gridCol w="1140568">
                  <a:extLst>
                    <a:ext uri="{9D8B030D-6E8A-4147-A177-3AD203B41FA5}">
                      <a16:colId xmlns:a16="http://schemas.microsoft.com/office/drawing/2014/main" val="20004"/>
                    </a:ext>
                  </a:extLst>
                </a:gridCol>
                <a:gridCol w="1964657">
                  <a:extLst>
                    <a:ext uri="{9D8B030D-6E8A-4147-A177-3AD203B41FA5}">
                      <a16:colId xmlns:a16="http://schemas.microsoft.com/office/drawing/2014/main" val="517028002"/>
                    </a:ext>
                  </a:extLst>
                </a:gridCol>
                <a:gridCol w="1118741">
                  <a:extLst>
                    <a:ext uri="{9D8B030D-6E8A-4147-A177-3AD203B41FA5}">
                      <a16:colId xmlns:a16="http://schemas.microsoft.com/office/drawing/2014/main" val="1906217660"/>
                    </a:ext>
                  </a:extLst>
                </a:gridCol>
              </a:tblGrid>
              <a:tr h="19414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85000"/>
                        </a:lnSpc>
                        <a:spcAft>
                          <a:spcPts val="0"/>
                        </a:spcAft>
                      </a:pPr>
                      <a:r>
                        <a:rPr lang="en-GB" sz="1400" b="1" dirty="0">
                          <a:solidFill>
                            <a:schemeClr val="tx1"/>
                          </a:solidFill>
                          <a:latin typeface="+mn-lt"/>
                        </a:rPr>
                        <a:t>Study</a:t>
                      </a:r>
                    </a:p>
                  </a:txBody>
                  <a:tcPr marL="91416" marR="91416" marT="45708" marB="45708" anchor="ctr">
                    <a:lnL>
                      <a:noFill/>
                    </a:lnL>
                    <a:lnR>
                      <a:noFill/>
                    </a:lnR>
                    <a:lnT>
                      <a:noFill/>
                    </a:lnT>
                    <a:lnB>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85000"/>
                        </a:lnSpc>
                        <a:spcAft>
                          <a:spcPts val="0"/>
                        </a:spcAft>
                      </a:pPr>
                      <a:r>
                        <a:rPr lang="en-GB" sz="1400" b="1" dirty="0">
                          <a:solidFill>
                            <a:schemeClr val="tx1"/>
                          </a:solidFill>
                          <a:latin typeface="+mn-lt"/>
                        </a:rPr>
                        <a:t>Phase</a:t>
                      </a:r>
                    </a:p>
                  </a:txBody>
                  <a:tcPr marL="91416" marR="91416" marT="45708" marB="45708" anchor="ctr">
                    <a:lnL>
                      <a:noFill/>
                    </a:lnL>
                    <a:lnR>
                      <a:noFill/>
                    </a:lnR>
                    <a:lnT>
                      <a:noFill/>
                    </a:lnT>
                    <a:lnB>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85000"/>
                        </a:lnSpc>
                        <a:spcAft>
                          <a:spcPts val="0"/>
                        </a:spcAft>
                      </a:pPr>
                      <a:r>
                        <a:rPr lang="en-GB" sz="1400" b="1" dirty="0">
                          <a:solidFill>
                            <a:schemeClr val="tx1"/>
                          </a:solidFill>
                          <a:latin typeface="+mn-lt"/>
                        </a:rPr>
                        <a:t>Intervention</a:t>
                      </a:r>
                    </a:p>
                  </a:txBody>
                  <a:tcPr marL="91416" marR="91416" marT="45708" marB="45708" anchor="ctr">
                    <a:lnL>
                      <a:noFill/>
                    </a:lnL>
                    <a:lnR>
                      <a:noFill/>
                    </a:lnR>
                    <a:lnT>
                      <a:noFill/>
                    </a:lnT>
                    <a:lnB>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85000"/>
                        </a:lnSpc>
                        <a:spcAft>
                          <a:spcPts val="0"/>
                        </a:spcAft>
                      </a:pPr>
                      <a:r>
                        <a:rPr lang="en-GB" sz="1400" b="1" dirty="0">
                          <a:solidFill>
                            <a:schemeClr val="tx1"/>
                          </a:solidFill>
                          <a:latin typeface="+mn-lt"/>
                        </a:rPr>
                        <a:t>BCC Population</a:t>
                      </a:r>
                    </a:p>
                  </a:txBody>
                  <a:tcPr marL="91416" marR="91416" marT="45708" marB="45708" anchor="ctr">
                    <a:lnL>
                      <a:noFill/>
                    </a:lnL>
                    <a:lnR>
                      <a:noFill/>
                    </a:lnR>
                    <a:lnT>
                      <a:noFill/>
                    </a:lnT>
                    <a:lnB>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85000"/>
                        </a:lnSpc>
                        <a:spcAft>
                          <a:spcPts val="0"/>
                        </a:spcAft>
                      </a:pPr>
                      <a:r>
                        <a:rPr lang="en-GB" sz="1400" b="1" dirty="0">
                          <a:solidFill>
                            <a:schemeClr val="tx1"/>
                          </a:solidFill>
                          <a:latin typeface="+mn-lt"/>
                        </a:rPr>
                        <a:t>N</a:t>
                      </a:r>
                      <a:endParaRPr lang="en-GB" sz="1400" b="1" baseline="0" dirty="0">
                        <a:solidFill>
                          <a:schemeClr val="tx1"/>
                        </a:solidFill>
                        <a:latin typeface="+mn-lt"/>
                      </a:endParaRPr>
                    </a:p>
                  </a:txBody>
                  <a:tcPr marL="91416" marR="91416" marT="45708" marB="45708" anchor="ctr">
                    <a:lnL>
                      <a:noFill/>
                    </a:lnL>
                    <a:lnR>
                      <a:noFill/>
                    </a:lnR>
                    <a:lnT>
                      <a:noFill/>
                    </a:lnT>
                    <a:lnB>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85000"/>
                        </a:lnSpc>
                        <a:spcAft>
                          <a:spcPts val="0"/>
                        </a:spcAft>
                      </a:pPr>
                      <a:r>
                        <a:rPr lang="en-GB" sz="1400" b="1" dirty="0">
                          <a:solidFill>
                            <a:schemeClr val="tx1"/>
                          </a:solidFill>
                          <a:latin typeface="+mn-lt"/>
                        </a:rPr>
                        <a:t>Primary</a:t>
                      </a:r>
                      <a:r>
                        <a:rPr lang="en-GB" sz="1400" b="1" baseline="0" dirty="0">
                          <a:solidFill>
                            <a:schemeClr val="tx1"/>
                          </a:solidFill>
                          <a:latin typeface="+mn-lt"/>
                        </a:rPr>
                        <a:t> Endpoint</a:t>
                      </a:r>
                    </a:p>
                  </a:txBody>
                  <a:tcPr marL="91416" marR="91416" marT="45708" marB="45708" anchor="ctr">
                    <a:lnL>
                      <a:noFill/>
                    </a:lnL>
                    <a:lnR>
                      <a:noFill/>
                    </a:lnR>
                    <a:lnT>
                      <a:noFill/>
                    </a:lnT>
                    <a:lnB>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85000"/>
                        </a:lnSpc>
                        <a:spcAft>
                          <a:spcPts val="0"/>
                        </a:spcAft>
                      </a:pPr>
                      <a:r>
                        <a:rPr lang="en-GB" sz="1400" b="1" dirty="0">
                          <a:solidFill>
                            <a:schemeClr val="tx1"/>
                          </a:solidFill>
                          <a:latin typeface="+mn-lt"/>
                        </a:rPr>
                        <a:t>Current Status</a:t>
                      </a:r>
                    </a:p>
                  </a:txBody>
                  <a:tcPr marL="91416" marR="91416" marT="45708" marB="45708" anchor="ctr">
                    <a:lnL>
                      <a:noFill/>
                    </a:lnL>
                    <a:lnR>
                      <a:noFill/>
                    </a:lnR>
                    <a:lnT>
                      <a:noFill/>
                    </a:lnT>
                    <a:lnB>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150375438"/>
                  </a:ext>
                </a:extLst>
              </a:tr>
              <a:tr h="21652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457200" rtl="0" eaLnBrk="1" fontAlgn="auto" latinLnBrk="0" hangingPunct="1">
                        <a:lnSpc>
                          <a:spcPct val="85000"/>
                        </a:lnSpc>
                        <a:spcBef>
                          <a:spcPts val="0"/>
                        </a:spcBef>
                        <a:spcAft>
                          <a:spcPts val="0"/>
                        </a:spcAft>
                        <a:buClrTx/>
                        <a:buSzTx/>
                        <a:buFont typeface="Arial" charset="0"/>
                        <a:buNone/>
                        <a:tabLst/>
                        <a:defRPr/>
                      </a:pPr>
                      <a:r>
                        <a:rPr lang="en-US" sz="1400" b="0" i="0" u="none" kern="1200" dirty="0">
                          <a:solidFill>
                            <a:schemeClr val="bg1"/>
                          </a:solidFill>
                          <a:effectLst/>
                          <a:latin typeface="+mn-lt"/>
                        </a:rPr>
                        <a:t>NCT04679480</a:t>
                      </a:r>
                      <a:endParaRPr lang="en-GB" sz="1400" b="0" i="0" u="none" kern="1200" dirty="0">
                        <a:solidFill>
                          <a:schemeClr val="bg1"/>
                        </a:solidFill>
                        <a:effectLst/>
                        <a:latin typeface="+mn-lt"/>
                        <a:ea typeface="+mn-ea"/>
                        <a:cs typeface="+mn-cs"/>
                      </a:endParaRPr>
                    </a:p>
                  </a:txBody>
                  <a:tcPr marL="91416" marR="91416" marT="71981" marB="71981"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b="0" kern="1200" dirty="0">
                          <a:solidFill>
                            <a:schemeClr val="bg1"/>
                          </a:solidFill>
                          <a:effectLst/>
                          <a:latin typeface="+mn-lt"/>
                        </a:rPr>
                        <a:t>II</a:t>
                      </a:r>
                      <a:endParaRPr lang="en-GB" sz="1400" b="0" kern="1200" dirty="0">
                        <a:solidFill>
                          <a:schemeClr val="bg1"/>
                        </a:solidFill>
                        <a:effectLst/>
                        <a:latin typeface="+mn-lt"/>
                        <a:ea typeface="+mn-ea"/>
                        <a:cs typeface="+mn-cs"/>
                      </a:endParaRPr>
                    </a:p>
                  </a:txBody>
                  <a:tcPr marL="91416" marR="91416" marT="71981" marB="71981"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b="0" baseline="0" dirty="0">
                          <a:solidFill>
                            <a:schemeClr val="bg1"/>
                          </a:solidFill>
                          <a:latin typeface="+mn-lt"/>
                        </a:rPr>
                        <a:t>Cemiplimab + pulsed sonidegib (2 wk on/off)</a:t>
                      </a:r>
                    </a:p>
                  </a:txBody>
                  <a:tcPr marL="91416" marR="91416" marT="71981" marB="71981"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b="0" kern="1200" dirty="0">
                          <a:solidFill>
                            <a:schemeClr val="bg1"/>
                          </a:solidFill>
                          <a:effectLst/>
                          <a:latin typeface="+mn-lt"/>
                        </a:rPr>
                        <a:t>Locally advanced unresectable or metastatic</a:t>
                      </a:r>
                      <a:r>
                        <a:rPr lang="en-GB" sz="1400" b="0" kern="1200" baseline="0" dirty="0">
                          <a:solidFill>
                            <a:schemeClr val="bg1"/>
                          </a:solidFill>
                          <a:effectLst/>
                          <a:latin typeface="+mn-lt"/>
                        </a:rPr>
                        <a:t> BCC</a:t>
                      </a:r>
                      <a:endParaRPr lang="en-GB" sz="1400" b="0" kern="1200" dirty="0">
                        <a:solidFill>
                          <a:schemeClr val="bg1"/>
                        </a:solidFill>
                        <a:effectLst/>
                        <a:latin typeface="+mn-lt"/>
                        <a:ea typeface="+mn-ea"/>
                        <a:cs typeface="+mn-cs"/>
                      </a:endParaRPr>
                    </a:p>
                  </a:txBody>
                  <a:tcPr marL="91416" marR="91416" marT="71981" marB="71981"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b="0" kern="1200" dirty="0">
                          <a:solidFill>
                            <a:schemeClr val="bg1"/>
                          </a:solidFill>
                          <a:effectLst/>
                          <a:latin typeface="+mn-lt"/>
                        </a:rPr>
                        <a:t>20</a:t>
                      </a:r>
                      <a:endParaRPr lang="en-GB" sz="1400" b="0" kern="1200" dirty="0">
                        <a:solidFill>
                          <a:schemeClr val="bg1"/>
                        </a:solidFill>
                        <a:effectLst/>
                        <a:latin typeface="+mn-lt"/>
                        <a:ea typeface="+mn-ea"/>
                        <a:cs typeface="+mn-cs"/>
                      </a:endParaRPr>
                    </a:p>
                  </a:txBody>
                  <a:tcPr marL="91416" marR="91416" marT="71981" marB="71981"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b="0" kern="1200" dirty="0">
                          <a:solidFill>
                            <a:schemeClr val="bg1"/>
                          </a:solidFill>
                          <a:effectLst/>
                          <a:latin typeface="+mn-lt"/>
                        </a:rPr>
                        <a:t>ORR</a:t>
                      </a:r>
                      <a:endParaRPr lang="en-GB" sz="1400" b="0" kern="1200" dirty="0">
                        <a:solidFill>
                          <a:schemeClr val="bg1"/>
                        </a:solidFill>
                        <a:effectLst/>
                        <a:latin typeface="+mn-lt"/>
                        <a:ea typeface="+mn-ea"/>
                        <a:cs typeface="+mn-cs"/>
                      </a:endParaRPr>
                    </a:p>
                  </a:txBody>
                  <a:tcPr marL="91416" marR="91416" marT="71981" marB="71981"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b="0" kern="1200" dirty="0">
                          <a:solidFill>
                            <a:schemeClr val="bg1"/>
                          </a:solidFill>
                          <a:effectLst/>
                          <a:latin typeface="+mn-lt"/>
                        </a:rPr>
                        <a:t>Recruiting</a:t>
                      </a:r>
                      <a:endParaRPr lang="en-GB" sz="1400" b="0" kern="1200" dirty="0">
                        <a:solidFill>
                          <a:schemeClr val="bg1"/>
                        </a:solidFill>
                        <a:effectLst/>
                        <a:latin typeface="+mn-lt"/>
                        <a:ea typeface="+mn-ea"/>
                        <a:cs typeface="+mn-cs"/>
                      </a:endParaRPr>
                    </a:p>
                  </a:txBody>
                  <a:tcPr marL="91416" marR="91416" marT="71981" marB="71981"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92234655"/>
                  </a:ext>
                </a:extLst>
              </a:tr>
              <a:tr h="216527">
                <a:tc>
                  <a:txBody>
                    <a:bodyPr/>
                    <a:lstStyle>
                      <a:lvl1pPr marL="0" algn="l" defTabSz="914400" rtl="0" eaLnBrk="1" latinLnBrk="0" hangingPunct="1">
                        <a:defRPr sz="1800" kern="1200">
                          <a:solidFill>
                            <a:schemeClr val="tx1"/>
                          </a:solidFill>
                          <a:latin typeface="Calibri"/>
                          <a:cs typeface="Arial"/>
                        </a:defRPr>
                      </a:lvl1pPr>
                      <a:lvl2pPr marL="457200" algn="l" defTabSz="914400" rtl="0" eaLnBrk="1" latinLnBrk="0" hangingPunct="1">
                        <a:defRPr sz="1800" kern="1200">
                          <a:solidFill>
                            <a:schemeClr val="tx1"/>
                          </a:solidFill>
                          <a:latin typeface="Calibri"/>
                          <a:cs typeface="Arial"/>
                        </a:defRPr>
                      </a:lvl2pPr>
                      <a:lvl3pPr marL="914400" algn="l" defTabSz="914400" rtl="0" eaLnBrk="1" latinLnBrk="0" hangingPunct="1">
                        <a:defRPr sz="1800" kern="1200">
                          <a:solidFill>
                            <a:schemeClr val="tx1"/>
                          </a:solidFill>
                          <a:latin typeface="Calibri"/>
                          <a:cs typeface="Arial"/>
                        </a:defRPr>
                      </a:lvl3pPr>
                      <a:lvl4pPr marL="1371600" algn="l" defTabSz="914400" rtl="0" eaLnBrk="1" latinLnBrk="0" hangingPunct="1">
                        <a:defRPr sz="1800" kern="1200">
                          <a:solidFill>
                            <a:schemeClr val="tx1"/>
                          </a:solidFill>
                          <a:latin typeface="Calibri"/>
                          <a:cs typeface="Arial"/>
                        </a:defRPr>
                      </a:lvl4pPr>
                      <a:lvl5pPr marL="1828800" algn="l" defTabSz="914400" rtl="0" eaLnBrk="1" latinLnBrk="0" hangingPunct="1">
                        <a:defRPr sz="1800" kern="1200">
                          <a:solidFill>
                            <a:schemeClr val="tx1"/>
                          </a:solidFill>
                          <a:latin typeface="Calibri"/>
                          <a:cs typeface="Arial"/>
                        </a:defRPr>
                      </a:lvl5pPr>
                      <a:lvl6pPr marL="2286000" algn="l" defTabSz="914400" rtl="0" eaLnBrk="1" latinLnBrk="0" hangingPunct="1">
                        <a:defRPr sz="1800" kern="1200">
                          <a:solidFill>
                            <a:schemeClr val="tx1"/>
                          </a:solidFill>
                          <a:latin typeface="Calibri"/>
                          <a:cs typeface="Arial"/>
                        </a:defRPr>
                      </a:lvl6pPr>
                      <a:lvl7pPr marL="2743200" algn="l" defTabSz="914400" rtl="0" eaLnBrk="1" latinLnBrk="0" hangingPunct="1">
                        <a:defRPr sz="1800" kern="1200">
                          <a:solidFill>
                            <a:schemeClr val="tx1"/>
                          </a:solidFill>
                          <a:latin typeface="Calibri"/>
                          <a:cs typeface="Arial"/>
                        </a:defRPr>
                      </a:lvl7pPr>
                      <a:lvl8pPr marL="3200400" algn="l" defTabSz="914400" rtl="0" eaLnBrk="1" latinLnBrk="0" hangingPunct="1">
                        <a:defRPr sz="1800" kern="1200">
                          <a:solidFill>
                            <a:schemeClr val="tx1"/>
                          </a:solidFill>
                          <a:latin typeface="Calibri"/>
                          <a:cs typeface="Arial"/>
                        </a:defRPr>
                      </a:lvl8pPr>
                      <a:lvl9pPr marL="3657600" algn="l" defTabSz="914400" rtl="0" eaLnBrk="1" latinLnBrk="0" hangingPunct="1">
                        <a:defRPr sz="1800" kern="1200">
                          <a:solidFill>
                            <a:schemeClr val="tx1"/>
                          </a:solidFill>
                          <a:latin typeface="Calibri"/>
                          <a:cs typeface="Arial"/>
                        </a:defRPr>
                      </a:lvl9pPr>
                    </a:lstStyle>
                    <a:p>
                      <a:pPr marL="0" marR="0" lvl="0" indent="0" algn="l" defTabSz="914400" rtl="0" eaLnBrk="1" fontAlgn="base" latinLnBrk="0" hangingPunct="1">
                        <a:lnSpc>
                          <a:spcPct val="85000"/>
                        </a:lnSpc>
                        <a:spcBef>
                          <a:spcPts val="0"/>
                        </a:spcBef>
                        <a:spcAft>
                          <a:spcPts val="0"/>
                        </a:spcAft>
                        <a:buClr>
                          <a:schemeClr val="bg2"/>
                        </a:buClr>
                        <a:buSzPct val="100000"/>
                        <a:buFont typeface="Arial" panose="020B0604020202020204" pitchFamily="34" charset="0"/>
                        <a:buNone/>
                        <a:tabLst/>
                        <a:defRPr/>
                      </a:pPr>
                      <a:r>
                        <a:rPr lang="en-US" sz="1400" i="0" u="none" kern="1200" dirty="0">
                          <a:solidFill>
                            <a:schemeClr val="bg1"/>
                          </a:solidFill>
                          <a:effectLst/>
                          <a:latin typeface="+mn-lt"/>
                        </a:rPr>
                        <a:t>NCT02978625</a:t>
                      </a:r>
                      <a:endParaRPr kumimoji="0" lang="en-US" sz="1400" b="1" i="0" u="none" strike="noStrike" kern="1200" cap="none" normalizeH="0" baseline="30000" dirty="0">
                        <a:ln>
                          <a:noFill/>
                        </a:ln>
                        <a:solidFill>
                          <a:schemeClr val="bg1"/>
                        </a:solidFill>
                        <a:effectLst/>
                        <a:latin typeface="+mn-lt"/>
                        <a:ea typeface="+mn-ea"/>
                        <a:cs typeface="Arial"/>
                      </a:endParaRPr>
                    </a:p>
                  </a:txBody>
                  <a:tcPr marL="97486" marR="97486" marT="71981" marB="71981" anchor="ctr" horzOverflow="overflow">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b="0" kern="1200" dirty="0">
                          <a:solidFill>
                            <a:schemeClr val="bg1"/>
                          </a:solidFill>
                          <a:effectLst/>
                          <a:latin typeface="Calibri" panose="020F0502020204030204"/>
                          <a:ea typeface="+mn-ea"/>
                          <a:cs typeface="+mn-cs"/>
                        </a:rPr>
                        <a:t>II</a:t>
                      </a:r>
                    </a:p>
                  </a:txBody>
                  <a:tcPr marL="91416" marR="91416" marT="71981" marB="71981"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b="0" baseline="0" dirty="0">
                          <a:solidFill>
                            <a:schemeClr val="bg1"/>
                          </a:solidFill>
                          <a:latin typeface="+mn-lt"/>
                        </a:rPr>
                        <a:t>T-VEC (oncolytic herpes virus) ± Nivo</a:t>
                      </a:r>
                    </a:p>
                  </a:txBody>
                  <a:tcPr marL="91416" marR="91416" marT="71981" marB="71981"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kern="1200" dirty="0">
                          <a:solidFill>
                            <a:schemeClr val="bg1"/>
                          </a:solidFill>
                          <a:effectLst/>
                          <a:latin typeface="+mn-lt"/>
                        </a:rPr>
                        <a:t>Advanced</a:t>
                      </a:r>
                      <a:r>
                        <a:rPr lang="en-GB" sz="1400" kern="1200" baseline="0" dirty="0">
                          <a:solidFill>
                            <a:schemeClr val="bg1"/>
                          </a:solidFill>
                          <a:effectLst/>
                          <a:latin typeface="+mn-lt"/>
                        </a:rPr>
                        <a:t> </a:t>
                      </a:r>
                      <a:r>
                        <a:rPr lang="en-GB" sz="1400" kern="1200" dirty="0">
                          <a:solidFill>
                            <a:schemeClr val="bg1"/>
                          </a:solidFill>
                          <a:effectLst/>
                          <a:latin typeface="+mn-lt"/>
                        </a:rPr>
                        <a:t>or refractory NMSCs, including</a:t>
                      </a:r>
                      <a:r>
                        <a:rPr lang="en-GB" sz="1400" kern="1200" baseline="0" dirty="0">
                          <a:solidFill>
                            <a:schemeClr val="bg1"/>
                          </a:solidFill>
                          <a:effectLst/>
                          <a:latin typeface="+mn-lt"/>
                        </a:rPr>
                        <a:t> BCC</a:t>
                      </a:r>
                      <a:endParaRPr lang="en-GB" sz="1400" kern="1200" dirty="0">
                        <a:solidFill>
                          <a:schemeClr val="bg1"/>
                        </a:solidFill>
                        <a:effectLst/>
                        <a:latin typeface="+mn-lt"/>
                        <a:ea typeface="+mn-ea"/>
                        <a:cs typeface="+mn-cs"/>
                      </a:endParaRPr>
                    </a:p>
                  </a:txBody>
                  <a:tcPr marL="35991" marR="35991" marT="71981" marB="71981"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kern="1200" baseline="0" dirty="0">
                          <a:solidFill>
                            <a:schemeClr val="bg1"/>
                          </a:solidFill>
                          <a:effectLst/>
                          <a:latin typeface="+mn-lt"/>
                        </a:rPr>
                        <a:t>68 across all cancers</a:t>
                      </a:r>
                      <a:endParaRPr lang="en-GB" sz="1400" kern="1200" baseline="30000" dirty="0">
                        <a:solidFill>
                          <a:schemeClr val="bg1"/>
                        </a:solidFill>
                        <a:effectLst/>
                        <a:latin typeface="+mn-lt"/>
                        <a:ea typeface="+mn-ea"/>
                        <a:cs typeface="+mn-cs"/>
                      </a:endParaRPr>
                    </a:p>
                  </a:txBody>
                  <a:tcPr marL="91416" marR="91416" marT="71981" marB="71981"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kern="1200" dirty="0">
                          <a:solidFill>
                            <a:schemeClr val="bg1"/>
                          </a:solidFill>
                          <a:effectLst/>
                          <a:latin typeface="+mn-lt"/>
                        </a:rPr>
                        <a:t>Best</a:t>
                      </a:r>
                      <a:r>
                        <a:rPr lang="en-GB" sz="1400" kern="1200" baseline="0" dirty="0">
                          <a:solidFill>
                            <a:schemeClr val="bg1"/>
                          </a:solidFill>
                          <a:effectLst/>
                          <a:latin typeface="+mn-lt"/>
                        </a:rPr>
                        <a:t> ORR to T-VEC alone</a:t>
                      </a:r>
                      <a:endParaRPr lang="en-GB" sz="1400" kern="1200" baseline="30000" dirty="0">
                        <a:solidFill>
                          <a:schemeClr val="bg1"/>
                        </a:solidFill>
                        <a:effectLst/>
                        <a:latin typeface="+mn-lt"/>
                        <a:ea typeface="+mn-ea"/>
                        <a:cs typeface="+mn-cs"/>
                      </a:endParaRPr>
                    </a:p>
                  </a:txBody>
                  <a:tcPr marL="91416" marR="91416" marT="71981" marB="71981"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US" sz="1400" kern="1200" dirty="0">
                          <a:solidFill>
                            <a:schemeClr val="bg1"/>
                          </a:solidFill>
                          <a:effectLst/>
                          <a:latin typeface="+mn-lt"/>
                        </a:rPr>
                        <a:t>Recruiting</a:t>
                      </a:r>
                      <a:endParaRPr lang="en-GB" sz="1400" kern="1200" dirty="0">
                        <a:solidFill>
                          <a:schemeClr val="bg1"/>
                        </a:solidFill>
                        <a:effectLst/>
                        <a:latin typeface="+mn-lt"/>
                        <a:ea typeface="+mn-ea"/>
                        <a:cs typeface="+mn-cs"/>
                      </a:endParaRPr>
                    </a:p>
                  </a:txBody>
                  <a:tcPr marL="91416" marR="91416" marT="71981" marB="71981" anchor="ctr">
                    <a:lnL>
                      <a:noFill/>
                    </a:lnL>
                    <a:lnR>
                      <a:noFill/>
                    </a:lnR>
                    <a:lnT>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622878469"/>
                  </a:ext>
                </a:extLst>
              </a:tr>
              <a:tr h="21652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base" latinLnBrk="0" hangingPunct="1">
                        <a:lnSpc>
                          <a:spcPct val="85000"/>
                        </a:lnSpc>
                        <a:spcBef>
                          <a:spcPts val="0"/>
                        </a:spcBef>
                        <a:spcAft>
                          <a:spcPts val="0"/>
                        </a:spcAft>
                        <a:buClr>
                          <a:schemeClr val="bg2"/>
                        </a:buClr>
                        <a:buSzPct val="100000"/>
                        <a:buFont typeface="Arial" panose="020B0604020202020204" pitchFamily="34" charset="0"/>
                        <a:buNone/>
                        <a:tabLst/>
                        <a:defRPr/>
                      </a:pPr>
                      <a:r>
                        <a:rPr lang="en-US" sz="1400" i="0" u="none" kern="1200" dirty="0">
                          <a:solidFill>
                            <a:schemeClr val="bg1"/>
                          </a:solidFill>
                          <a:effectLst/>
                          <a:latin typeface="+mn-lt"/>
                        </a:rPr>
                        <a:t>NCT03521830</a:t>
                      </a:r>
                      <a:r>
                        <a:rPr kumimoji="0" lang="en-US" sz="1400" i="0" u="none" strike="noStrike" kern="1200" cap="none" normalizeH="0" baseline="30000" dirty="0">
                          <a:ln>
                            <a:noFill/>
                          </a:ln>
                          <a:solidFill>
                            <a:schemeClr val="bg1"/>
                          </a:solidFill>
                          <a:effectLst/>
                          <a:latin typeface="+mn-lt"/>
                        </a:rPr>
                        <a:t> </a:t>
                      </a:r>
                      <a:endParaRPr kumimoji="0" lang="en-US" sz="1400" b="1" i="0" u="none" strike="noStrike" kern="1200" cap="none" normalizeH="0" baseline="30000" dirty="0">
                        <a:ln>
                          <a:noFill/>
                        </a:ln>
                        <a:solidFill>
                          <a:schemeClr val="bg1"/>
                        </a:solidFill>
                        <a:effectLst/>
                        <a:latin typeface="+mn-lt"/>
                        <a:ea typeface="+mn-ea"/>
                        <a:cs typeface="Arial"/>
                      </a:endParaRPr>
                    </a:p>
                  </a:txBody>
                  <a:tcPr marL="97486" marR="97486" marT="71981" marB="71981" anchor="ctr" horzOverflow="overflow">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b="0" kern="1200" dirty="0">
                          <a:solidFill>
                            <a:schemeClr val="bg1"/>
                          </a:solidFill>
                          <a:effectLst/>
                          <a:latin typeface="Calibri" panose="020F0502020204030204"/>
                          <a:ea typeface="+mn-ea"/>
                          <a:cs typeface="+mn-cs"/>
                        </a:rPr>
                        <a:t>II</a:t>
                      </a:r>
                    </a:p>
                  </a:txBody>
                  <a:tcPr marL="91416" marR="91416" marT="71981" marB="71981"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b="0" baseline="0" dirty="0">
                          <a:solidFill>
                            <a:schemeClr val="bg1"/>
                          </a:solidFill>
                          <a:latin typeface="+mn-lt"/>
                        </a:rPr>
                        <a:t>Nivo ± Ipi or ± relatlimab </a:t>
                      </a:r>
                    </a:p>
                  </a:txBody>
                  <a:tcPr marL="91416" marR="91416" marT="71981" marB="71981"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kern="1200" dirty="0">
                          <a:solidFill>
                            <a:schemeClr val="bg1"/>
                          </a:solidFill>
                          <a:effectLst/>
                          <a:latin typeface="+mn-lt"/>
                        </a:rPr>
                        <a:t>Locally advanced unresectable or metastatic</a:t>
                      </a:r>
                      <a:r>
                        <a:rPr lang="en-GB" sz="1400" kern="1200" baseline="0" dirty="0">
                          <a:solidFill>
                            <a:schemeClr val="bg1"/>
                          </a:solidFill>
                          <a:effectLst/>
                          <a:latin typeface="+mn-lt"/>
                        </a:rPr>
                        <a:t> BCC</a:t>
                      </a:r>
                      <a:endParaRPr lang="en-GB" sz="1400" kern="1200" dirty="0">
                        <a:solidFill>
                          <a:schemeClr val="bg1"/>
                        </a:solidFill>
                        <a:effectLst/>
                        <a:latin typeface="+mn-lt"/>
                        <a:ea typeface="+mn-ea"/>
                        <a:cs typeface="+mn-cs"/>
                      </a:endParaRPr>
                    </a:p>
                  </a:txBody>
                  <a:tcPr marL="91416" marR="91416" marT="71981" marB="71981"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kern="1200" dirty="0">
                          <a:solidFill>
                            <a:schemeClr val="bg1"/>
                          </a:solidFill>
                          <a:effectLst/>
                          <a:latin typeface="+mn-lt"/>
                        </a:rPr>
                        <a:t>40</a:t>
                      </a:r>
                      <a:endParaRPr lang="en-GB" sz="1400" kern="1200" dirty="0">
                        <a:solidFill>
                          <a:schemeClr val="bg1"/>
                        </a:solidFill>
                        <a:effectLst/>
                        <a:latin typeface="+mn-lt"/>
                        <a:ea typeface="+mn-ea"/>
                        <a:cs typeface="+mn-cs"/>
                      </a:endParaRPr>
                    </a:p>
                  </a:txBody>
                  <a:tcPr marL="91416" marR="91416" marT="71981" marB="71981"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kern="1200" dirty="0">
                          <a:solidFill>
                            <a:schemeClr val="bg1"/>
                          </a:solidFill>
                          <a:effectLst/>
                          <a:latin typeface="+mn-lt"/>
                        </a:rPr>
                        <a:t>ORR</a:t>
                      </a:r>
                      <a:endParaRPr lang="en-GB" sz="1400" kern="1200" dirty="0">
                        <a:solidFill>
                          <a:schemeClr val="bg1"/>
                        </a:solidFill>
                        <a:effectLst/>
                        <a:latin typeface="+mn-lt"/>
                        <a:ea typeface="+mn-ea"/>
                        <a:cs typeface="+mn-cs"/>
                      </a:endParaRPr>
                    </a:p>
                  </a:txBody>
                  <a:tcPr marL="91416" marR="91416" marT="71981" marB="71981"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US" sz="1400" kern="1200" dirty="0">
                          <a:solidFill>
                            <a:schemeClr val="bg1"/>
                          </a:solidFill>
                          <a:effectLst/>
                          <a:latin typeface="+mn-lt"/>
                        </a:rPr>
                        <a:t>Recruiting</a:t>
                      </a:r>
                      <a:endParaRPr lang="en-GB" sz="1400" kern="1200" dirty="0">
                        <a:solidFill>
                          <a:schemeClr val="bg1"/>
                        </a:solidFill>
                        <a:effectLst/>
                        <a:latin typeface="+mn-lt"/>
                        <a:ea typeface="+mn-ea"/>
                        <a:cs typeface="+mn-cs"/>
                      </a:endParaRPr>
                    </a:p>
                  </a:txBody>
                  <a:tcPr marL="97486" marR="97486" marT="71981" marB="71981" anchor="ctr" horzOverflow="overflow">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r h="21652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base" latinLnBrk="0" hangingPunct="1">
                        <a:lnSpc>
                          <a:spcPct val="85000"/>
                        </a:lnSpc>
                        <a:spcBef>
                          <a:spcPts val="0"/>
                        </a:spcBef>
                        <a:spcAft>
                          <a:spcPts val="0"/>
                        </a:spcAft>
                        <a:buClr>
                          <a:schemeClr val="bg2"/>
                        </a:buClr>
                        <a:buSzPct val="100000"/>
                        <a:buFont typeface="Arial" panose="020B0604020202020204" pitchFamily="34" charset="0"/>
                        <a:buNone/>
                        <a:tabLst/>
                        <a:defRPr/>
                      </a:pPr>
                      <a:r>
                        <a:rPr kumimoji="0" lang="en-US" sz="1400" i="0" u="none" strike="noStrike" kern="1200" cap="none" normalizeH="0" baseline="0" dirty="0">
                          <a:ln>
                            <a:noFill/>
                          </a:ln>
                          <a:solidFill>
                            <a:schemeClr val="bg1"/>
                          </a:solidFill>
                          <a:effectLst/>
                          <a:latin typeface="+mn-lt"/>
                        </a:rPr>
                        <a:t>NCT02834013</a:t>
                      </a:r>
                      <a:endParaRPr kumimoji="0" lang="en-US" sz="1400" b="1" i="0" u="none" strike="noStrike" kern="1200" cap="none" normalizeH="0" baseline="30000" dirty="0">
                        <a:ln>
                          <a:noFill/>
                        </a:ln>
                        <a:solidFill>
                          <a:schemeClr val="bg1"/>
                        </a:solidFill>
                        <a:effectLst/>
                        <a:latin typeface="+mn-lt"/>
                        <a:ea typeface="+mn-ea"/>
                        <a:cs typeface="Arial"/>
                      </a:endParaRPr>
                    </a:p>
                  </a:txBody>
                  <a:tcPr marL="97486" marR="97486" marT="71981" marB="71981" anchor="ctr" horzOverflow="overflow">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b="0" kern="1200" dirty="0">
                          <a:solidFill>
                            <a:schemeClr val="bg1"/>
                          </a:solidFill>
                          <a:effectLst/>
                          <a:latin typeface="Calibri" panose="020F0502020204030204"/>
                          <a:ea typeface="+mn-ea"/>
                          <a:cs typeface="+mn-cs"/>
                        </a:rPr>
                        <a:t>II</a:t>
                      </a:r>
                    </a:p>
                  </a:txBody>
                  <a:tcPr marL="91416" marR="91416" marT="71981" marB="71981"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b="0" baseline="0" dirty="0">
                          <a:solidFill>
                            <a:schemeClr val="bg1"/>
                          </a:solidFill>
                          <a:latin typeface="+mn-lt"/>
                        </a:rPr>
                        <a:t>Nivo ± Ipi</a:t>
                      </a:r>
                    </a:p>
                  </a:txBody>
                  <a:tcPr marL="91416" marR="91416" marT="71981" marB="71981"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kern="1200" dirty="0">
                          <a:solidFill>
                            <a:schemeClr val="bg1"/>
                          </a:solidFill>
                          <a:effectLst/>
                          <a:latin typeface="+mn-lt"/>
                        </a:rPr>
                        <a:t>Rare</a:t>
                      </a:r>
                      <a:r>
                        <a:rPr lang="en-GB" sz="1400" kern="1200" baseline="0" dirty="0">
                          <a:solidFill>
                            <a:schemeClr val="bg1"/>
                          </a:solidFill>
                          <a:effectLst/>
                          <a:latin typeface="+mn-lt"/>
                        </a:rPr>
                        <a:t> tumors, including BCC</a:t>
                      </a:r>
                      <a:endParaRPr lang="en-GB" sz="1400" kern="1200" dirty="0">
                        <a:solidFill>
                          <a:schemeClr val="bg1"/>
                        </a:solidFill>
                        <a:effectLst/>
                        <a:latin typeface="+mn-lt"/>
                        <a:ea typeface="+mn-ea"/>
                        <a:cs typeface="+mn-cs"/>
                      </a:endParaRPr>
                    </a:p>
                  </a:txBody>
                  <a:tcPr marL="91416" marR="91416" marT="71981" marB="71981"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kern="1200" dirty="0">
                          <a:solidFill>
                            <a:schemeClr val="bg1"/>
                          </a:solidFill>
                          <a:effectLst/>
                          <a:latin typeface="+mn-lt"/>
                        </a:rPr>
                        <a:t>818 across all cancers</a:t>
                      </a:r>
                      <a:endParaRPr lang="en-GB" sz="1400" kern="1200" dirty="0">
                        <a:solidFill>
                          <a:schemeClr val="bg1"/>
                        </a:solidFill>
                        <a:effectLst/>
                        <a:latin typeface="+mn-lt"/>
                        <a:ea typeface="+mn-ea"/>
                        <a:cs typeface="+mn-cs"/>
                      </a:endParaRPr>
                    </a:p>
                  </a:txBody>
                  <a:tcPr marL="91416" marR="91416" marT="71981" marB="71981"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kern="1200" dirty="0">
                          <a:solidFill>
                            <a:schemeClr val="bg1"/>
                          </a:solidFill>
                          <a:effectLst/>
                          <a:latin typeface="+mn-lt"/>
                        </a:rPr>
                        <a:t>ORR</a:t>
                      </a:r>
                      <a:endParaRPr lang="en-GB" sz="1400" kern="1200" dirty="0">
                        <a:solidFill>
                          <a:schemeClr val="bg1"/>
                        </a:solidFill>
                        <a:effectLst/>
                        <a:latin typeface="+mn-lt"/>
                        <a:ea typeface="+mn-ea"/>
                        <a:cs typeface="+mn-cs"/>
                      </a:endParaRPr>
                    </a:p>
                  </a:txBody>
                  <a:tcPr marL="91416" marR="91416" marT="71981" marB="71981"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kern="1200" dirty="0">
                          <a:solidFill>
                            <a:schemeClr val="bg1"/>
                          </a:solidFill>
                          <a:effectLst/>
                          <a:latin typeface="+mn-lt"/>
                        </a:rPr>
                        <a:t>Recruiting</a:t>
                      </a:r>
                      <a:endParaRPr lang="en-GB" sz="1400" kern="1200" dirty="0">
                        <a:solidFill>
                          <a:schemeClr val="bg1"/>
                        </a:solidFill>
                        <a:effectLst/>
                        <a:latin typeface="+mn-lt"/>
                        <a:ea typeface="+mn-ea"/>
                        <a:cs typeface="+mn-cs"/>
                      </a:endParaRPr>
                    </a:p>
                  </a:txBody>
                  <a:tcPr marL="91416" marR="91416" marT="71981" marB="71981" anchor="ctr">
                    <a:lnL>
                      <a:noFill/>
                    </a:lnL>
                    <a:lnR>
                      <a:noFill/>
                    </a:lnR>
                    <a:lnT>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6"/>
                  </a:ext>
                </a:extLst>
              </a:tr>
              <a:tr h="29378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base" latinLnBrk="0" hangingPunct="1">
                        <a:lnSpc>
                          <a:spcPct val="85000"/>
                        </a:lnSpc>
                        <a:spcBef>
                          <a:spcPts val="0"/>
                        </a:spcBef>
                        <a:spcAft>
                          <a:spcPts val="0"/>
                        </a:spcAft>
                        <a:buClr>
                          <a:schemeClr val="bg2"/>
                        </a:buClr>
                        <a:buSzPct val="100000"/>
                        <a:buFont typeface="Arial" panose="020B0604020202020204" pitchFamily="34" charset="0"/>
                        <a:buNone/>
                        <a:tabLst/>
                        <a:defRPr/>
                      </a:pPr>
                      <a:r>
                        <a:rPr lang="en-US" sz="1400" i="0" u="none" kern="1200" dirty="0">
                          <a:solidFill>
                            <a:schemeClr val="bg1"/>
                          </a:solidFill>
                          <a:effectLst/>
                          <a:latin typeface="+mn-lt"/>
                        </a:rPr>
                        <a:t>NCT03816332</a:t>
                      </a:r>
                      <a:endParaRPr kumimoji="0" lang="en-US" sz="1400" b="1" i="0" u="none" strike="noStrike" kern="1200" cap="none" normalizeH="0" baseline="30000" dirty="0">
                        <a:ln>
                          <a:noFill/>
                        </a:ln>
                        <a:solidFill>
                          <a:schemeClr val="bg1"/>
                        </a:solidFill>
                        <a:effectLst/>
                        <a:latin typeface="+mn-lt"/>
                        <a:ea typeface="+mn-ea"/>
                        <a:cs typeface="Arial"/>
                      </a:endParaRPr>
                    </a:p>
                  </a:txBody>
                  <a:tcPr marL="97486" marR="97486" marT="71981" marB="71981" anchor="ctr" horzOverflow="overflow">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kern="1200" dirty="0">
                          <a:solidFill>
                            <a:schemeClr val="bg1"/>
                          </a:solidFill>
                          <a:effectLst/>
                          <a:latin typeface="+mn-lt"/>
                          <a:ea typeface="+mn-ea"/>
                          <a:cs typeface="+mn-cs"/>
                        </a:rPr>
                        <a:t>I</a:t>
                      </a:r>
                    </a:p>
                  </a:txBody>
                  <a:tcPr marL="91416" marR="91416" marT="71981" marB="71981"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b="0" baseline="0" dirty="0">
                          <a:solidFill>
                            <a:schemeClr val="bg1"/>
                          </a:solidFill>
                          <a:latin typeface="+mn-lt"/>
                        </a:rPr>
                        <a:t>Nivo ± Ipi ± tacrolimus </a:t>
                      </a:r>
                    </a:p>
                  </a:txBody>
                  <a:tcPr marL="91416" marR="91416" marT="71981" marB="71981"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kern="1200" dirty="0">
                          <a:solidFill>
                            <a:schemeClr val="bg1"/>
                          </a:solidFill>
                          <a:effectLst/>
                          <a:latin typeface="+mn-lt"/>
                        </a:rPr>
                        <a:t>Kidney transplant</a:t>
                      </a:r>
                      <a:r>
                        <a:rPr lang="en-GB" sz="1400" kern="1200" baseline="0" dirty="0">
                          <a:solidFill>
                            <a:schemeClr val="bg1"/>
                          </a:solidFill>
                          <a:effectLst/>
                          <a:latin typeface="+mn-lt"/>
                        </a:rPr>
                        <a:t> recipients with selected cancers, including metastatic BCC</a:t>
                      </a:r>
                      <a:endParaRPr lang="en-GB" sz="1400" kern="1200" dirty="0">
                        <a:solidFill>
                          <a:schemeClr val="bg1"/>
                        </a:solidFill>
                        <a:effectLst/>
                        <a:latin typeface="+mn-lt"/>
                        <a:ea typeface="+mn-ea"/>
                        <a:cs typeface="+mn-cs"/>
                      </a:endParaRPr>
                    </a:p>
                  </a:txBody>
                  <a:tcPr marL="91416" marR="91416" marT="71981" marB="71981"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kern="1200" dirty="0">
                          <a:solidFill>
                            <a:schemeClr val="bg1"/>
                          </a:solidFill>
                          <a:effectLst/>
                          <a:latin typeface="+mn-lt"/>
                        </a:rPr>
                        <a:t>16 across all cancers</a:t>
                      </a:r>
                      <a:endParaRPr lang="en-GB" sz="1400" kern="1200" dirty="0">
                        <a:solidFill>
                          <a:schemeClr val="bg1"/>
                        </a:solidFill>
                        <a:effectLst/>
                        <a:latin typeface="+mn-lt"/>
                        <a:ea typeface="+mn-ea"/>
                        <a:cs typeface="+mn-cs"/>
                      </a:endParaRPr>
                    </a:p>
                  </a:txBody>
                  <a:tcPr marL="91416" marR="91416" marT="71981" marB="71981"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 typeface="Arial" charset="0"/>
                        <a:buNone/>
                        <a:tabLst/>
                        <a:defRPr/>
                      </a:pPr>
                      <a:r>
                        <a:rPr lang="en-GB" sz="1400" kern="1200" dirty="0">
                          <a:solidFill>
                            <a:schemeClr val="bg1"/>
                          </a:solidFill>
                          <a:effectLst/>
                          <a:latin typeface="+mn-lt"/>
                        </a:rPr>
                        <a:t>CR</a:t>
                      </a:r>
                      <a:r>
                        <a:rPr lang="en-GB" sz="1400" kern="1200" baseline="0" dirty="0">
                          <a:solidFill>
                            <a:schemeClr val="bg1"/>
                          </a:solidFill>
                          <a:effectLst/>
                          <a:latin typeface="+mn-lt"/>
                        </a:rPr>
                        <a:t>, PR or SD, and</a:t>
                      </a:r>
                    </a:p>
                    <a:p>
                      <a:pPr marL="0" marR="0" lvl="0" indent="0" algn="ctr" defTabSz="457200" rtl="0" eaLnBrk="1" fontAlgn="auto" latinLnBrk="0" hangingPunct="1">
                        <a:lnSpc>
                          <a:spcPct val="85000"/>
                        </a:lnSpc>
                        <a:spcBef>
                          <a:spcPts val="0"/>
                        </a:spcBef>
                        <a:spcAft>
                          <a:spcPts val="0"/>
                        </a:spcAft>
                        <a:buClrTx/>
                        <a:buSzTx/>
                        <a:buFont typeface="Arial" charset="0"/>
                        <a:buNone/>
                        <a:tabLst/>
                        <a:defRPr/>
                      </a:pPr>
                      <a:r>
                        <a:rPr lang="en-GB" sz="1400" kern="1200" baseline="0" dirty="0">
                          <a:solidFill>
                            <a:schemeClr val="bg1"/>
                          </a:solidFill>
                          <a:effectLst/>
                          <a:latin typeface="+mn-lt"/>
                        </a:rPr>
                        <a:t>% without allograft loss</a:t>
                      </a:r>
                      <a:endParaRPr lang="en-GB" sz="1400" kern="1200" dirty="0">
                        <a:solidFill>
                          <a:schemeClr val="bg1"/>
                        </a:solidFill>
                        <a:effectLst/>
                        <a:latin typeface="+mn-lt"/>
                        <a:ea typeface="+mn-ea"/>
                        <a:cs typeface="+mn-cs"/>
                      </a:endParaRPr>
                    </a:p>
                  </a:txBody>
                  <a:tcPr marL="91416" marR="91416" marT="71981" marB="71981"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kern="1200" dirty="0">
                          <a:solidFill>
                            <a:schemeClr val="bg1"/>
                          </a:solidFill>
                          <a:effectLst/>
                          <a:latin typeface="+mn-lt"/>
                        </a:rPr>
                        <a:t>Active, not recruiting</a:t>
                      </a:r>
                      <a:endParaRPr lang="en-GB" sz="1400" kern="1200" dirty="0">
                        <a:solidFill>
                          <a:schemeClr val="bg1"/>
                        </a:solidFill>
                        <a:effectLst/>
                        <a:latin typeface="+mn-lt"/>
                        <a:ea typeface="+mn-ea"/>
                        <a:cs typeface="+mn-cs"/>
                      </a:endParaRPr>
                    </a:p>
                  </a:txBody>
                  <a:tcPr marL="91416" marR="91416" marT="71981" marB="71981"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7"/>
                  </a:ext>
                </a:extLst>
              </a:tr>
              <a:tr h="293787">
                <a:tc>
                  <a:txBody>
                    <a:bodyPr/>
                    <a:lstStyle>
                      <a:lvl1pPr marL="0" algn="l" defTabSz="914400" rtl="0" eaLnBrk="1" latinLnBrk="0" hangingPunct="1">
                        <a:defRPr sz="1800" kern="1200">
                          <a:solidFill>
                            <a:schemeClr val="tx1"/>
                          </a:solidFill>
                          <a:latin typeface="Calibri"/>
                          <a:cs typeface="Arial"/>
                        </a:defRPr>
                      </a:lvl1pPr>
                      <a:lvl2pPr marL="457200" algn="l" defTabSz="914400" rtl="0" eaLnBrk="1" latinLnBrk="0" hangingPunct="1">
                        <a:defRPr sz="1800" kern="1200">
                          <a:solidFill>
                            <a:schemeClr val="tx1"/>
                          </a:solidFill>
                          <a:latin typeface="Calibri"/>
                          <a:cs typeface="Arial"/>
                        </a:defRPr>
                      </a:lvl2pPr>
                      <a:lvl3pPr marL="914400" algn="l" defTabSz="914400" rtl="0" eaLnBrk="1" latinLnBrk="0" hangingPunct="1">
                        <a:defRPr sz="1800" kern="1200">
                          <a:solidFill>
                            <a:schemeClr val="tx1"/>
                          </a:solidFill>
                          <a:latin typeface="Calibri"/>
                          <a:cs typeface="Arial"/>
                        </a:defRPr>
                      </a:lvl3pPr>
                      <a:lvl4pPr marL="1371600" algn="l" defTabSz="914400" rtl="0" eaLnBrk="1" latinLnBrk="0" hangingPunct="1">
                        <a:defRPr sz="1800" kern="1200">
                          <a:solidFill>
                            <a:schemeClr val="tx1"/>
                          </a:solidFill>
                          <a:latin typeface="Calibri"/>
                          <a:cs typeface="Arial"/>
                        </a:defRPr>
                      </a:lvl4pPr>
                      <a:lvl5pPr marL="1828800" algn="l" defTabSz="914400" rtl="0" eaLnBrk="1" latinLnBrk="0" hangingPunct="1">
                        <a:defRPr sz="1800" kern="1200">
                          <a:solidFill>
                            <a:schemeClr val="tx1"/>
                          </a:solidFill>
                          <a:latin typeface="Calibri"/>
                          <a:cs typeface="Arial"/>
                        </a:defRPr>
                      </a:lvl5pPr>
                      <a:lvl6pPr marL="2286000" algn="l" defTabSz="914400" rtl="0" eaLnBrk="1" latinLnBrk="0" hangingPunct="1">
                        <a:defRPr sz="1800" kern="1200">
                          <a:solidFill>
                            <a:schemeClr val="tx1"/>
                          </a:solidFill>
                          <a:latin typeface="Calibri"/>
                          <a:cs typeface="Arial"/>
                        </a:defRPr>
                      </a:lvl6pPr>
                      <a:lvl7pPr marL="2743200" algn="l" defTabSz="914400" rtl="0" eaLnBrk="1" latinLnBrk="0" hangingPunct="1">
                        <a:defRPr sz="1800" kern="1200">
                          <a:solidFill>
                            <a:schemeClr val="tx1"/>
                          </a:solidFill>
                          <a:latin typeface="Calibri"/>
                          <a:cs typeface="Arial"/>
                        </a:defRPr>
                      </a:lvl7pPr>
                      <a:lvl8pPr marL="3200400" algn="l" defTabSz="914400" rtl="0" eaLnBrk="1" latinLnBrk="0" hangingPunct="1">
                        <a:defRPr sz="1800" kern="1200">
                          <a:solidFill>
                            <a:schemeClr val="tx1"/>
                          </a:solidFill>
                          <a:latin typeface="Calibri"/>
                          <a:cs typeface="Arial"/>
                        </a:defRPr>
                      </a:lvl8pPr>
                      <a:lvl9pPr marL="3657600" algn="l" defTabSz="914400" rtl="0" eaLnBrk="1" latinLnBrk="0" hangingPunct="1">
                        <a:defRPr sz="1800" kern="1200">
                          <a:solidFill>
                            <a:schemeClr val="tx1"/>
                          </a:solidFill>
                          <a:latin typeface="Calibri"/>
                          <a:cs typeface="Arial"/>
                        </a:defRPr>
                      </a:lvl9pPr>
                    </a:lstStyle>
                    <a:p>
                      <a:pPr marL="0" marR="0" lvl="0" indent="0" algn="l" defTabSz="914400" rtl="0" eaLnBrk="1" fontAlgn="base" latinLnBrk="0" hangingPunct="1">
                        <a:lnSpc>
                          <a:spcPct val="85000"/>
                        </a:lnSpc>
                        <a:spcBef>
                          <a:spcPts val="0"/>
                        </a:spcBef>
                        <a:spcAft>
                          <a:spcPts val="0"/>
                        </a:spcAft>
                        <a:buClr>
                          <a:schemeClr val="bg2"/>
                        </a:buClr>
                        <a:buSzPct val="100000"/>
                        <a:buFont typeface="Arial" panose="020B0604020202020204" pitchFamily="34" charset="0"/>
                        <a:buNone/>
                        <a:tabLst/>
                        <a:defRPr/>
                      </a:pPr>
                      <a:r>
                        <a:rPr lang="en-US" sz="1400" b="0" i="0" u="none" kern="1200" dirty="0">
                          <a:solidFill>
                            <a:schemeClr val="bg1"/>
                          </a:solidFill>
                          <a:effectLst/>
                          <a:latin typeface="+mn-lt"/>
                        </a:rPr>
                        <a:t>NCT04323202</a:t>
                      </a:r>
                      <a:endParaRPr kumimoji="0" lang="en-US" sz="1400" b="0" i="0" u="none" strike="noStrike" kern="1200" cap="none" normalizeH="0" baseline="30000" dirty="0">
                        <a:ln>
                          <a:noFill/>
                        </a:ln>
                        <a:solidFill>
                          <a:schemeClr val="bg1"/>
                        </a:solidFill>
                        <a:effectLst/>
                        <a:latin typeface="+mn-lt"/>
                        <a:ea typeface="+mn-ea"/>
                        <a:cs typeface="Arial"/>
                      </a:endParaRPr>
                    </a:p>
                  </a:txBody>
                  <a:tcPr marL="97486" marR="97486" marT="71981" marB="71981" anchor="ctr" horzOverflow="overflow">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kern="1200" dirty="0">
                          <a:solidFill>
                            <a:schemeClr val="bg1"/>
                          </a:solidFill>
                          <a:effectLst/>
                          <a:latin typeface="Calibri" panose="020F0502020204030204"/>
                          <a:ea typeface="+mn-ea"/>
                          <a:cs typeface="+mn-cs"/>
                        </a:rPr>
                        <a:t>I</a:t>
                      </a:r>
                    </a:p>
                  </a:txBody>
                  <a:tcPr marL="91416" marR="91416" marT="71981" marB="71981"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b="0" baseline="0" dirty="0">
                          <a:solidFill>
                            <a:schemeClr val="bg1"/>
                          </a:solidFill>
                          <a:latin typeface="+mn-lt"/>
                        </a:rPr>
                        <a:t>Neoadjuvant Pembro in resectable BCC of the </a:t>
                      </a:r>
                      <a:br>
                        <a:rPr lang="en-GB" sz="1400" b="0" baseline="0" dirty="0">
                          <a:solidFill>
                            <a:schemeClr val="bg1"/>
                          </a:solidFill>
                          <a:latin typeface="+mn-lt"/>
                        </a:rPr>
                      </a:br>
                      <a:r>
                        <a:rPr lang="en-GB" sz="1400" b="0" baseline="0" dirty="0">
                          <a:solidFill>
                            <a:schemeClr val="bg1"/>
                          </a:solidFill>
                          <a:latin typeface="+mn-lt"/>
                        </a:rPr>
                        <a:t>head or neck</a:t>
                      </a:r>
                    </a:p>
                  </a:txBody>
                  <a:tcPr marL="91416" marR="91416" marT="71981" marB="71981"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b="0" kern="1200" dirty="0">
                          <a:solidFill>
                            <a:schemeClr val="bg1"/>
                          </a:solidFill>
                          <a:effectLst/>
                          <a:latin typeface="+mn-lt"/>
                        </a:rPr>
                        <a:t>Advanced BCC</a:t>
                      </a:r>
                      <a:endParaRPr lang="en-GB" sz="1400" b="0" kern="1200" dirty="0">
                        <a:solidFill>
                          <a:schemeClr val="bg1"/>
                        </a:solidFill>
                        <a:effectLst/>
                        <a:latin typeface="+mn-lt"/>
                        <a:ea typeface="+mn-ea"/>
                        <a:cs typeface="+mn-cs"/>
                      </a:endParaRPr>
                    </a:p>
                  </a:txBody>
                  <a:tcPr marL="35991" marR="35991" marT="71981" marB="71981"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kern="1200" dirty="0">
                          <a:solidFill>
                            <a:schemeClr val="bg1"/>
                          </a:solidFill>
                          <a:effectLst/>
                          <a:latin typeface="+mn-lt"/>
                        </a:rPr>
                        <a:t>15</a:t>
                      </a:r>
                      <a:endParaRPr lang="en-GB" sz="1400" kern="1200" dirty="0">
                        <a:solidFill>
                          <a:schemeClr val="bg1"/>
                        </a:solidFill>
                        <a:effectLst/>
                        <a:latin typeface="+mn-lt"/>
                        <a:ea typeface="+mn-ea"/>
                        <a:cs typeface="+mn-cs"/>
                      </a:endParaRPr>
                    </a:p>
                  </a:txBody>
                  <a:tcPr marL="91416" marR="91416" marT="71981" marB="71981"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US" sz="1400" kern="1200" baseline="0" dirty="0">
                          <a:solidFill>
                            <a:schemeClr val="bg1"/>
                          </a:solidFill>
                          <a:effectLst/>
                          <a:latin typeface="+mn-lt"/>
                        </a:rPr>
                        <a:t>Pathologic response as assessed by change in tumor volume </a:t>
                      </a:r>
                      <a:endParaRPr lang="en-GB" sz="1400" kern="1200" baseline="0" dirty="0">
                        <a:solidFill>
                          <a:schemeClr val="bg1"/>
                        </a:solidFill>
                        <a:effectLst/>
                        <a:latin typeface="+mn-lt"/>
                        <a:ea typeface="+mn-ea"/>
                        <a:cs typeface="+mn-cs"/>
                      </a:endParaRPr>
                    </a:p>
                  </a:txBody>
                  <a:tcPr marL="91416" marR="91416" marT="71981" marB="71981"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GB" sz="1400" kern="1200" dirty="0">
                          <a:solidFill>
                            <a:schemeClr val="bg1"/>
                          </a:solidFill>
                          <a:effectLst/>
                          <a:latin typeface="+mn-lt"/>
                        </a:rPr>
                        <a:t>Recruiting</a:t>
                      </a:r>
                      <a:endParaRPr lang="en-GB" sz="1400" b="0" kern="1200" dirty="0">
                        <a:solidFill>
                          <a:schemeClr val="bg1"/>
                        </a:solidFill>
                        <a:effectLst/>
                        <a:latin typeface="+mn-lt"/>
                        <a:ea typeface="+mn-ea"/>
                        <a:cs typeface="+mn-cs"/>
                      </a:endParaRPr>
                    </a:p>
                  </a:txBody>
                  <a:tcPr marL="91416" marR="91416" marT="71981" marB="71981" anchor="ctr">
                    <a:lnL>
                      <a:noFill/>
                    </a:lnL>
                    <a:lnR>
                      <a:noFill/>
                    </a:lnR>
                    <a:lnT>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8"/>
                  </a:ext>
                </a:extLst>
              </a:tr>
            </a:tbl>
          </a:graphicData>
        </a:graphic>
      </p:graphicFrame>
      <p:sp>
        <p:nvSpPr>
          <p:cNvPr id="4" name="Text Box 11">
            <a:extLst>
              <a:ext uri="{FF2B5EF4-FFF2-40B4-BE49-F238E27FC236}">
                <a16:creationId xmlns:a16="http://schemas.microsoft.com/office/drawing/2014/main" id="{1C7CCDAE-A165-DC7F-6BED-8ACA7E908D0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NCT04679480. NCT02978625. NCT03521830. NCT02834013. NCT03816332. NCT04323202.   </a:t>
            </a:r>
          </a:p>
        </p:txBody>
      </p:sp>
    </p:spTree>
    <p:extLst>
      <p:ext uri="{BB962C8B-B14F-4D97-AF65-F5344CB8AC3E}">
        <p14:creationId xmlns:p14="http://schemas.microsoft.com/office/powerpoint/2010/main" val="14549446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40101-F70D-45D6-975B-654970326C7D}"/>
              </a:ext>
            </a:extLst>
          </p:cNvPr>
          <p:cNvSpPr>
            <a:spLocks noGrp="1"/>
          </p:cNvSpPr>
          <p:nvPr>
            <p:ph type="title"/>
          </p:nvPr>
        </p:nvSpPr>
        <p:spPr/>
        <p:txBody>
          <a:bodyPr/>
          <a:lstStyle/>
          <a:p>
            <a:r>
              <a:rPr lang="en-US" dirty="0"/>
              <a:t>Cutaneous SCC</a:t>
            </a:r>
            <a:br>
              <a:rPr lang="en-US" dirty="0"/>
            </a:br>
            <a:endParaRPr lang="en-US" dirty="0"/>
          </a:p>
        </p:txBody>
      </p:sp>
      <p:sp>
        <p:nvSpPr>
          <p:cNvPr id="4" name="Slide Number Placeholder 3">
            <a:extLst>
              <a:ext uri="{FF2B5EF4-FFF2-40B4-BE49-F238E27FC236}">
                <a16:creationId xmlns:a16="http://schemas.microsoft.com/office/drawing/2014/main" id="{0032A75B-DAC4-47F2-90B2-5D02026E4B4C}"/>
              </a:ext>
            </a:extLst>
          </p:cNvPr>
          <p:cNvSpPr>
            <a:spLocks noGrp="1"/>
          </p:cNvSpPr>
          <p:nvPr>
            <p:ph type="sldNum" sz="quarter" idx="4294967295"/>
          </p:nvPr>
        </p:nvSpPr>
        <p:spPr>
          <a:xfrm>
            <a:off x="11742738" y="6356350"/>
            <a:ext cx="449262" cy="365125"/>
          </a:xfrm>
          <a:prstGeom prst="rect">
            <a:avLst/>
          </a:prstGeom>
        </p:spPr>
        <p:txBody>
          <a:bodyPr/>
          <a:lstStyle/>
          <a:p>
            <a:fld id="{6BA4E481-929C-6B40-8F72-F01C1848538C}" type="slidenum">
              <a:rPr lang="en-US" smtClean="0"/>
              <a:t>15</a:t>
            </a:fld>
            <a:endParaRPr lang="en-US" dirty="0"/>
          </a:p>
        </p:txBody>
      </p:sp>
    </p:spTree>
    <p:extLst>
      <p:ext uri="{BB962C8B-B14F-4D97-AF65-F5344CB8AC3E}">
        <p14:creationId xmlns:p14="http://schemas.microsoft.com/office/powerpoint/2010/main" val="17636706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6C304-915A-4E53-821C-B35DE6BC8AC0}"/>
              </a:ext>
            </a:extLst>
          </p:cNvPr>
          <p:cNvSpPr>
            <a:spLocks noGrp="1"/>
          </p:cNvSpPr>
          <p:nvPr>
            <p:ph type="title"/>
          </p:nvPr>
        </p:nvSpPr>
        <p:spPr/>
        <p:txBody>
          <a:bodyPr/>
          <a:lstStyle/>
          <a:p>
            <a:r>
              <a:rPr lang="en-US" dirty="0"/>
              <a:t>Cutaneous Squamous Cell Carcinoma</a:t>
            </a:r>
          </a:p>
        </p:txBody>
      </p:sp>
      <p:sp>
        <p:nvSpPr>
          <p:cNvPr id="3" name="Content Placeholder 2">
            <a:extLst>
              <a:ext uri="{FF2B5EF4-FFF2-40B4-BE49-F238E27FC236}">
                <a16:creationId xmlns:a16="http://schemas.microsoft.com/office/drawing/2014/main" id="{047E0D90-3035-48B6-A6E5-4619196E5F71}"/>
              </a:ext>
            </a:extLst>
          </p:cNvPr>
          <p:cNvSpPr>
            <a:spLocks noGrp="1"/>
          </p:cNvSpPr>
          <p:nvPr>
            <p:ph idx="1"/>
          </p:nvPr>
        </p:nvSpPr>
        <p:spPr>
          <a:xfrm>
            <a:off x="604675" y="1513047"/>
            <a:ext cx="11155525" cy="4650686"/>
          </a:xfrm>
        </p:spPr>
        <p:txBody>
          <a:bodyPr/>
          <a:lstStyle/>
          <a:p>
            <a:r>
              <a:rPr lang="en-US" sz="2600" dirty="0" err="1"/>
              <a:t>cSCC</a:t>
            </a:r>
            <a:r>
              <a:rPr lang="en-US" sz="2600" dirty="0"/>
              <a:t> is very common form of skin cancer </a:t>
            </a:r>
          </a:p>
          <a:p>
            <a:r>
              <a:rPr lang="en-US" sz="2600" dirty="0"/>
              <a:t>Most tumors are small, local tumors treated with surgery alone</a:t>
            </a:r>
          </a:p>
          <a:p>
            <a:r>
              <a:rPr lang="en-US" sz="2600" dirty="0"/>
              <a:t>A small subset of patients present with locally advanced SCC (not eligible for curative surgery or radiation) or metastatic disease</a:t>
            </a:r>
          </a:p>
          <a:p>
            <a:r>
              <a:rPr lang="en-US" sz="2600" dirty="0"/>
              <a:t>Risk factors for </a:t>
            </a:r>
            <a:r>
              <a:rPr lang="en-US" sz="2600" dirty="0" err="1"/>
              <a:t>cSCC</a:t>
            </a:r>
            <a:r>
              <a:rPr lang="en-US" sz="2600" dirty="0"/>
              <a:t> is exposure to UV radiation, and the mutational landscape of </a:t>
            </a:r>
            <a:r>
              <a:rPr lang="en-US" sz="2600" dirty="0" err="1"/>
              <a:t>cSCC</a:t>
            </a:r>
            <a:r>
              <a:rPr lang="en-US" sz="2600" dirty="0"/>
              <a:t> tumors shows a high mutational burden with a UV signature </a:t>
            </a:r>
          </a:p>
          <a:p>
            <a:r>
              <a:rPr lang="en-US" sz="2600" dirty="0"/>
              <a:t>Immunosuppression is another risk factor </a:t>
            </a:r>
            <a:r>
              <a:rPr lang="en-US" sz="2600" dirty="0" err="1"/>
              <a:t>cSCC</a:t>
            </a:r>
            <a:endParaRPr lang="en-US" sz="2600" dirty="0"/>
          </a:p>
          <a:p>
            <a:r>
              <a:rPr lang="en-US" sz="2600" dirty="0"/>
              <a:t>2 anti–PD-1 antibodies, cemiplimab and pembrolizumab, are approved by the FDA for the treatment of </a:t>
            </a:r>
            <a:r>
              <a:rPr lang="en-US" sz="2600" dirty="0" err="1"/>
              <a:t>cSCC</a:t>
            </a:r>
            <a:r>
              <a:rPr lang="en-US" sz="2600" dirty="0"/>
              <a:t> </a:t>
            </a:r>
          </a:p>
        </p:txBody>
      </p:sp>
      <p:sp>
        <p:nvSpPr>
          <p:cNvPr id="4" name="Text Box 11">
            <a:extLst>
              <a:ext uri="{FF2B5EF4-FFF2-40B4-BE49-F238E27FC236}">
                <a16:creationId xmlns:a16="http://schemas.microsoft.com/office/drawing/2014/main" id="{D690F712-0888-E08D-4852-2FD37285703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Chong. Am J Clin Dermatol. 2023;24:25. Cemiplimab PI. Pembrolizumab PI. </a:t>
            </a:r>
          </a:p>
        </p:txBody>
      </p:sp>
    </p:spTree>
    <p:extLst>
      <p:ext uri="{BB962C8B-B14F-4D97-AF65-F5344CB8AC3E}">
        <p14:creationId xmlns:p14="http://schemas.microsoft.com/office/powerpoint/2010/main" val="33328026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F567D-F2B0-606B-1997-90235BF4555B}"/>
              </a:ext>
            </a:extLst>
          </p:cNvPr>
          <p:cNvSpPr>
            <a:spLocks noGrp="1"/>
          </p:cNvSpPr>
          <p:nvPr>
            <p:ph type="title"/>
          </p:nvPr>
        </p:nvSpPr>
        <p:spPr/>
        <p:txBody>
          <a:bodyPr/>
          <a:lstStyle/>
          <a:p>
            <a:r>
              <a:rPr lang="en-US" dirty="0"/>
              <a:t>EMPOWER-CSCC-1: Cemiplimab in Advanced </a:t>
            </a:r>
            <a:r>
              <a:rPr lang="en-US" dirty="0" err="1"/>
              <a:t>cSCC</a:t>
            </a:r>
            <a:r>
              <a:rPr lang="en-US" dirty="0"/>
              <a:t> </a:t>
            </a:r>
          </a:p>
        </p:txBody>
      </p:sp>
      <p:sp>
        <p:nvSpPr>
          <p:cNvPr id="3" name="Content Placeholder 2">
            <a:extLst>
              <a:ext uri="{FF2B5EF4-FFF2-40B4-BE49-F238E27FC236}">
                <a16:creationId xmlns:a16="http://schemas.microsoft.com/office/drawing/2014/main" id="{92AD6988-0F9E-0655-4F1E-B62E6477AE45}"/>
              </a:ext>
            </a:extLst>
          </p:cNvPr>
          <p:cNvSpPr>
            <a:spLocks noGrp="1"/>
          </p:cNvSpPr>
          <p:nvPr>
            <p:ph idx="1"/>
          </p:nvPr>
        </p:nvSpPr>
        <p:spPr/>
        <p:txBody>
          <a:bodyPr/>
          <a:lstStyle/>
          <a:p>
            <a:r>
              <a:rPr lang="en-US" sz="2400" dirty="0"/>
              <a:t>Nonrandomized, open-label, interventional phase II trial</a:t>
            </a:r>
          </a:p>
          <a:p>
            <a:endParaRPr lang="en-US" sz="2400" dirty="0"/>
          </a:p>
          <a:p>
            <a:endParaRPr lang="en-US" sz="2400" dirty="0"/>
          </a:p>
          <a:p>
            <a:endParaRPr lang="en-US" sz="2400" dirty="0"/>
          </a:p>
          <a:p>
            <a:endParaRPr lang="en-US" sz="2400" dirty="0"/>
          </a:p>
          <a:p>
            <a:endParaRPr lang="en-US" sz="2400" dirty="0"/>
          </a:p>
          <a:p>
            <a:endParaRPr lang="en-US" sz="2400" dirty="0"/>
          </a:p>
          <a:p>
            <a:r>
              <a:rPr lang="en-US" sz="2400" b="1" dirty="0"/>
              <a:t>Primary endpoint: </a:t>
            </a:r>
            <a:r>
              <a:rPr lang="en-US" sz="2400" dirty="0"/>
              <a:t>ORR per RECIST v1.1</a:t>
            </a:r>
          </a:p>
          <a:p>
            <a:r>
              <a:rPr lang="en-US" sz="2400" b="1" dirty="0"/>
              <a:t>Key secondary endpoints: </a:t>
            </a:r>
            <a:r>
              <a:rPr lang="en-US" sz="2400" dirty="0"/>
              <a:t>DoR, PFS, OS, CR, safety</a:t>
            </a:r>
            <a:r>
              <a:rPr lang="en-US" sz="2400"/>
              <a:t>, PK </a:t>
            </a:r>
            <a:endParaRPr lang="en-US" sz="2400" dirty="0"/>
          </a:p>
        </p:txBody>
      </p:sp>
      <p:sp>
        <p:nvSpPr>
          <p:cNvPr id="5" name="TextBox 4">
            <a:extLst>
              <a:ext uri="{FF2B5EF4-FFF2-40B4-BE49-F238E27FC236}">
                <a16:creationId xmlns:a16="http://schemas.microsoft.com/office/drawing/2014/main" id="{D788E454-BA57-37F4-5A2A-FE9F1CFF0FC3}"/>
              </a:ext>
            </a:extLst>
          </p:cNvPr>
          <p:cNvSpPr txBox="1"/>
          <p:nvPr/>
        </p:nvSpPr>
        <p:spPr bwMode="auto">
          <a:xfrm>
            <a:off x="571503" y="2655926"/>
            <a:ext cx="2528486"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457200" eaLnBrk="1" fontAlgn="auto" hangingPunct="1">
              <a:spcBef>
                <a:spcPts val="0"/>
              </a:spcBef>
              <a:spcAft>
                <a:spcPts val="0"/>
              </a:spcAft>
            </a:pPr>
            <a:r>
              <a:rPr lang="en-US" b="0" dirty="0">
                <a:solidFill>
                  <a:srgbClr val="000000"/>
                </a:solidFill>
                <a:latin typeface="Calibri" panose="020F0502020204030204" pitchFamily="34" charset="0"/>
                <a:cs typeface="Calibri" panose="020F0502020204030204" pitchFamily="34" charset="0"/>
              </a:rPr>
              <a:t>Adults with invasive </a:t>
            </a:r>
            <a:r>
              <a:rPr lang="en-US" b="0" dirty="0" err="1">
                <a:solidFill>
                  <a:srgbClr val="000000"/>
                </a:solidFill>
                <a:latin typeface="Calibri" panose="020F0502020204030204" pitchFamily="34" charset="0"/>
                <a:cs typeface="Calibri" panose="020F0502020204030204" pitchFamily="34" charset="0"/>
              </a:rPr>
              <a:t>cSSC</a:t>
            </a:r>
            <a:r>
              <a:rPr lang="en-US" b="0" dirty="0">
                <a:solidFill>
                  <a:srgbClr val="000000"/>
                </a:solidFill>
                <a:latin typeface="Calibri" panose="020F0502020204030204" pitchFamily="34" charset="0"/>
                <a:cs typeface="Calibri" panose="020F0502020204030204" pitchFamily="34" charset="0"/>
              </a:rPr>
              <a:t> with ≥1 measurable lesion*; ECOG PS 0/1; no prior anti–PD-1/PD-L1 inhibitor</a:t>
            </a:r>
          </a:p>
          <a:p>
            <a:pPr algn="ctr" defTabSz="457200" eaLnBrk="1" fontAlgn="auto" hangingPunct="1">
              <a:spcBef>
                <a:spcPts val="0"/>
              </a:spcBef>
              <a:spcAft>
                <a:spcPts val="0"/>
              </a:spcAft>
            </a:pPr>
            <a:r>
              <a:rPr lang="en-US" b="0" dirty="0">
                <a:solidFill>
                  <a:srgbClr val="000000"/>
                </a:solidFill>
                <a:latin typeface="Calibri" panose="020F0502020204030204" pitchFamily="34" charset="0"/>
                <a:cs typeface="Calibri" panose="020F0502020204030204" pitchFamily="34" charset="0"/>
              </a:rPr>
              <a:t>(N = 432)</a:t>
            </a:r>
          </a:p>
        </p:txBody>
      </p:sp>
      <p:sp>
        <p:nvSpPr>
          <p:cNvPr id="7" name="Text Box 11">
            <a:extLst>
              <a:ext uri="{FF2B5EF4-FFF2-40B4-BE49-F238E27FC236}">
                <a16:creationId xmlns:a16="http://schemas.microsoft.com/office/drawing/2014/main" id="{792E0391-B29C-D588-D533-B0205F2E281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Migden. ESMO 2022. Abstr 814P. NCT02760498. </a:t>
            </a:r>
          </a:p>
        </p:txBody>
      </p:sp>
      <p:sp>
        <p:nvSpPr>
          <p:cNvPr id="8" name="TextBox 7">
            <a:extLst>
              <a:ext uri="{FF2B5EF4-FFF2-40B4-BE49-F238E27FC236}">
                <a16:creationId xmlns:a16="http://schemas.microsoft.com/office/drawing/2014/main" id="{7E00132F-5025-88F6-6A0F-D469FB993E4C}"/>
              </a:ext>
            </a:extLst>
          </p:cNvPr>
          <p:cNvSpPr txBox="1"/>
          <p:nvPr/>
        </p:nvSpPr>
        <p:spPr bwMode="auto">
          <a:xfrm>
            <a:off x="779067" y="4495271"/>
            <a:ext cx="22693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*Per RECIST v1.1 or digital medical photography</a:t>
            </a:r>
          </a:p>
        </p:txBody>
      </p:sp>
      <p:sp>
        <p:nvSpPr>
          <p:cNvPr id="9" name="Rectangle 8">
            <a:extLst>
              <a:ext uri="{FF2B5EF4-FFF2-40B4-BE49-F238E27FC236}">
                <a16:creationId xmlns:a16="http://schemas.microsoft.com/office/drawing/2014/main" id="{050E26B1-9650-911C-2BF7-0F1100B48B24}"/>
              </a:ext>
            </a:extLst>
          </p:cNvPr>
          <p:cNvSpPr/>
          <p:nvPr/>
        </p:nvSpPr>
        <p:spPr bwMode="auto">
          <a:xfrm>
            <a:off x="3598605" y="2160399"/>
            <a:ext cx="2192594" cy="916970"/>
          </a:xfrm>
          <a:prstGeom prst="rect">
            <a:avLst/>
          </a:prstGeom>
          <a:solidFill>
            <a:srgbClr val="CDCDCF"/>
          </a:solidFill>
          <a:ln w="0">
            <a:solidFill>
              <a:schemeClr val="tx2"/>
            </a:solidFill>
            <a:miter lim="800000"/>
            <a:headEnd/>
            <a:tailEnd/>
          </a:ln>
        </p:spPr>
        <p:txBody>
          <a:bodyPr rtlCol="0" anchor="ctr"/>
          <a:lstStyle/>
          <a:p>
            <a:pPr algn="ctr" eaLnBrk="1" hangingPunct="1">
              <a:spcBef>
                <a:spcPts val="0"/>
              </a:spcBef>
              <a:spcAft>
                <a:spcPts val="0"/>
              </a:spcAft>
              <a:buClr>
                <a:schemeClr val="folHlink"/>
              </a:buClr>
              <a:buNone/>
            </a:pPr>
            <a:r>
              <a:rPr lang="en-US" dirty="0">
                <a:solidFill>
                  <a:schemeClr val="bg1"/>
                </a:solidFill>
                <a:latin typeface="Calibri" panose="020F0502020204030204" pitchFamily="34" charset="0"/>
              </a:rPr>
              <a:t>Group 1</a:t>
            </a:r>
          </a:p>
          <a:p>
            <a:pPr algn="ctr" eaLnBrk="1" hangingPunct="1">
              <a:spcBef>
                <a:spcPts val="0"/>
              </a:spcBef>
              <a:spcAft>
                <a:spcPts val="0"/>
              </a:spcAft>
              <a:buClr>
                <a:schemeClr val="folHlink"/>
              </a:buClr>
              <a:buNone/>
            </a:pPr>
            <a:r>
              <a:rPr lang="en-US" b="0" dirty="0" err="1">
                <a:solidFill>
                  <a:schemeClr val="bg1"/>
                </a:solidFill>
                <a:latin typeface="Calibri" panose="020F0502020204030204" pitchFamily="34" charset="0"/>
              </a:rPr>
              <a:t>mcSCC</a:t>
            </a:r>
            <a:r>
              <a:rPr lang="en-US" b="0" dirty="0">
                <a:solidFill>
                  <a:schemeClr val="bg1"/>
                </a:solidFill>
                <a:latin typeface="Calibri" panose="020F0502020204030204" pitchFamily="34" charset="0"/>
              </a:rPr>
              <a:t> (nodal/distant)</a:t>
            </a:r>
            <a:endParaRPr lang="en-US" sz="1800" b="0" dirty="0">
              <a:solidFill>
                <a:schemeClr val="bg1"/>
              </a:solidFill>
              <a:latin typeface="Calibri" panose="020F0502020204030204" pitchFamily="34" charset="0"/>
            </a:endParaRPr>
          </a:p>
        </p:txBody>
      </p:sp>
      <p:sp>
        <p:nvSpPr>
          <p:cNvPr id="10" name="Rectangle 9">
            <a:extLst>
              <a:ext uri="{FF2B5EF4-FFF2-40B4-BE49-F238E27FC236}">
                <a16:creationId xmlns:a16="http://schemas.microsoft.com/office/drawing/2014/main" id="{D307806E-7B6D-77CB-4E5C-46DDA740C31B}"/>
              </a:ext>
            </a:extLst>
          </p:cNvPr>
          <p:cNvSpPr/>
          <p:nvPr/>
        </p:nvSpPr>
        <p:spPr bwMode="auto">
          <a:xfrm>
            <a:off x="3598605" y="3181448"/>
            <a:ext cx="2192594" cy="914400"/>
          </a:xfrm>
          <a:prstGeom prst="rect">
            <a:avLst/>
          </a:prstGeom>
          <a:solidFill>
            <a:srgbClr val="CDCDCF"/>
          </a:solidFill>
          <a:ln w="0">
            <a:solidFill>
              <a:schemeClr val="tx2"/>
            </a:solidFill>
            <a:miter lim="800000"/>
            <a:headEnd/>
            <a:tailEnd/>
          </a:ln>
        </p:spPr>
        <p:txBody>
          <a:bodyPr rtlCol="0" anchor="ctr"/>
          <a:lstStyle/>
          <a:p>
            <a:pPr algn="ctr" eaLnBrk="1" hangingPunct="1">
              <a:spcBef>
                <a:spcPts val="0"/>
              </a:spcBef>
              <a:spcAft>
                <a:spcPts val="0"/>
              </a:spcAft>
              <a:buClr>
                <a:schemeClr val="folHlink"/>
              </a:buClr>
              <a:buNone/>
            </a:pPr>
            <a:r>
              <a:rPr lang="en-US" dirty="0">
                <a:solidFill>
                  <a:schemeClr val="bg1"/>
                </a:solidFill>
                <a:latin typeface="Calibri" panose="020F0502020204030204" pitchFamily="34" charset="0"/>
              </a:rPr>
              <a:t>Group 2</a:t>
            </a:r>
          </a:p>
          <a:p>
            <a:pPr algn="ctr" eaLnBrk="1" hangingPunct="1">
              <a:spcBef>
                <a:spcPts val="0"/>
              </a:spcBef>
              <a:spcAft>
                <a:spcPts val="0"/>
              </a:spcAft>
              <a:buClr>
                <a:schemeClr val="folHlink"/>
              </a:buClr>
              <a:buNone/>
            </a:pPr>
            <a:r>
              <a:rPr lang="en-US" sz="1800" b="0" dirty="0" err="1">
                <a:solidFill>
                  <a:schemeClr val="bg1"/>
                </a:solidFill>
                <a:latin typeface="Calibri" panose="020F0502020204030204" pitchFamily="34" charset="0"/>
              </a:rPr>
              <a:t>lacSCC</a:t>
            </a:r>
            <a:endParaRPr lang="en-US" sz="1800" b="0" dirty="0">
              <a:solidFill>
                <a:schemeClr val="bg1"/>
              </a:solidFill>
              <a:latin typeface="Calibri" panose="020F0502020204030204" pitchFamily="34" charset="0"/>
            </a:endParaRPr>
          </a:p>
        </p:txBody>
      </p:sp>
      <p:sp>
        <p:nvSpPr>
          <p:cNvPr id="15" name="Rectangle 14">
            <a:extLst>
              <a:ext uri="{FF2B5EF4-FFF2-40B4-BE49-F238E27FC236}">
                <a16:creationId xmlns:a16="http://schemas.microsoft.com/office/drawing/2014/main" id="{6BCA4AE7-7CE6-5900-9382-5BBD973DE950}"/>
              </a:ext>
            </a:extLst>
          </p:cNvPr>
          <p:cNvSpPr/>
          <p:nvPr/>
        </p:nvSpPr>
        <p:spPr bwMode="auto">
          <a:xfrm>
            <a:off x="3598605" y="4199927"/>
            <a:ext cx="2192594" cy="914400"/>
          </a:xfrm>
          <a:prstGeom prst="rect">
            <a:avLst/>
          </a:prstGeom>
          <a:solidFill>
            <a:srgbClr val="CDCDCF"/>
          </a:solidFill>
          <a:ln w="0">
            <a:solidFill>
              <a:schemeClr val="tx2"/>
            </a:solidFill>
            <a:miter lim="800000"/>
            <a:headEnd/>
            <a:tailEnd/>
          </a:ln>
        </p:spPr>
        <p:txBody>
          <a:bodyPr rtlCol="0" anchor="ctr"/>
          <a:lstStyle/>
          <a:p>
            <a:pPr algn="ctr" eaLnBrk="1" hangingPunct="1">
              <a:spcBef>
                <a:spcPts val="0"/>
              </a:spcBef>
              <a:spcAft>
                <a:spcPts val="0"/>
              </a:spcAft>
              <a:buClr>
                <a:schemeClr val="folHlink"/>
              </a:buClr>
              <a:buNone/>
            </a:pPr>
            <a:r>
              <a:rPr lang="en-US" dirty="0">
                <a:solidFill>
                  <a:schemeClr val="bg1"/>
                </a:solidFill>
                <a:latin typeface="Calibri" panose="020F0502020204030204" pitchFamily="34" charset="0"/>
              </a:rPr>
              <a:t>Group 3</a:t>
            </a:r>
          </a:p>
          <a:p>
            <a:pPr algn="ctr" eaLnBrk="1" hangingPunct="1">
              <a:spcBef>
                <a:spcPts val="0"/>
              </a:spcBef>
              <a:spcAft>
                <a:spcPts val="0"/>
              </a:spcAft>
              <a:buClr>
                <a:schemeClr val="folHlink"/>
              </a:buClr>
              <a:buNone/>
            </a:pPr>
            <a:r>
              <a:rPr lang="en-US" sz="1800" b="0" dirty="0" err="1">
                <a:solidFill>
                  <a:schemeClr val="bg1"/>
                </a:solidFill>
                <a:latin typeface="Calibri" panose="020F0502020204030204" pitchFamily="34" charset="0"/>
              </a:rPr>
              <a:t>mcSCC</a:t>
            </a:r>
            <a:endParaRPr lang="en-US" sz="1800" b="0" dirty="0">
              <a:solidFill>
                <a:schemeClr val="bg1"/>
              </a:solidFill>
              <a:latin typeface="Calibri" panose="020F0502020204030204" pitchFamily="34" charset="0"/>
            </a:endParaRPr>
          </a:p>
          <a:p>
            <a:pPr algn="ctr" eaLnBrk="1" hangingPunct="1">
              <a:spcBef>
                <a:spcPts val="0"/>
              </a:spcBef>
              <a:spcAft>
                <a:spcPts val="0"/>
              </a:spcAft>
              <a:buClr>
                <a:schemeClr val="folHlink"/>
              </a:buClr>
              <a:buNone/>
            </a:pPr>
            <a:r>
              <a:rPr lang="en-US" sz="1800" b="0" dirty="0">
                <a:solidFill>
                  <a:schemeClr val="bg1"/>
                </a:solidFill>
                <a:latin typeface="Calibri" panose="020F0502020204030204" pitchFamily="34" charset="0"/>
              </a:rPr>
              <a:t>(nodal/distant)</a:t>
            </a:r>
          </a:p>
        </p:txBody>
      </p:sp>
      <p:cxnSp>
        <p:nvCxnSpPr>
          <p:cNvPr id="18" name="Straight Arrow Connector 17">
            <a:extLst>
              <a:ext uri="{FF2B5EF4-FFF2-40B4-BE49-F238E27FC236}">
                <a16:creationId xmlns:a16="http://schemas.microsoft.com/office/drawing/2014/main" id="{0F83D825-624F-C5B0-06DA-F3D27E1D5520}"/>
              </a:ext>
            </a:extLst>
          </p:cNvPr>
          <p:cNvCxnSpPr>
            <a:cxnSpLocks/>
          </p:cNvCxnSpPr>
          <p:nvPr/>
        </p:nvCxnSpPr>
        <p:spPr bwMode="auto">
          <a:xfrm>
            <a:off x="5899353" y="3128404"/>
            <a:ext cx="412955" cy="0"/>
          </a:xfrm>
          <a:prstGeom prst="straightConnector1">
            <a:avLst/>
          </a:prstGeom>
          <a:noFill/>
          <a:ln w="28575" cap="flat" cmpd="sng" algn="ctr">
            <a:solidFill>
              <a:schemeClr val="bg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F510E6C4-CDD4-65EB-142A-4E3E9FCB8620}"/>
              </a:ext>
            </a:extLst>
          </p:cNvPr>
          <p:cNvCxnSpPr>
            <a:cxnSpLocks/>
          </p:cNvCxnSpPr>
          <p:nvPr/>
        </p:nvCxnSpPr>
        <p:spPr bwMode="auto">
          <a:xfrm>
            <a:off x="5889522" y="4669137"/>
            <a:ext cx="412955" cy="0"/>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Connector 20">
            <a:extLst>
              <a:ext uri="{FF2B5EF4-FFF2-40B4-BE49-F238E27FC236}">
                <a16:creationId xmlns:a16="http://schemas.microsoft.com/office/drawing/2014/main" id="{F01CADB9-18CB-FD87-F2C3-3774F4088B29}"/>
              </a:ext>
            </a:extLst>
          </p:cNvPr>
          <p:cNvCxnSpPr>
            <a:cxnSpLocks/>
          </p:cNvCxnSpPr>
          <p:nvPr/>
        </p:nvCxnSpPr>
        <p:spPr bwMode="auto">
          <a:xfrm>
            <a:off x="5889522" y="2342054"/>
            <a:ext cx="0" cy="1623166"/>
          </a:xfrm>
          <a:prstGeom prst="line">
            <a:avLst/>
          </a:prstGeom>
          <a:noFill/>
          <a:ln w="28575" cap="flat" cmpd="sng" algn="ctr">
            <a:solidFill>
              <a:schemeClr val="bg1"/>
            </a:solidFill>
            <a:prstDash val="solid"/>
            <a:round/>
            <a:headEnd type="none" w="med" len="med"/>
            <a:tailEnd type="none" w="med" len="med"/>
          </a:ln>
          <a:effectLst/>
        </p:spPr>
      </p:cxnSp>
      <p:sp>
        <p:nvSpPr>
          <p:cNvPr id="22" name="Rectangle 21">
            <a:extLst>
              <a:ext uri="{FF2B5EF4-FFF2-40B4-BE49-F238E27FC236}">
                <a16:creationId xmlns:a16="http://schemas.microsoft.com/office/drawing/2014/main" id="{96B824C4-C748-2A8D-04C6-F0A826BF4323}"/>
              </a:ext>
            </a:extLst>
          </p:cNvPr>
          <p:cNvSpPr/>
          <p:nvPr/>
        </p:nvSpPr>
        <p:spPr bwMode="auto">
          <a:xfrm>
            <a:off x="6451378" y="2670482"/>
            <a:ext cx="1933629" cy="915845"/>
          </a:xfrm>
          <a:prstGeom prst="rect">
            <a:avLst/>
          </a:prstGeom>
          <a:solidFill>
            <a:schemeClr val="accent2">
              <a:lumMod val="75000"/>
            </a:schemeClr>
          </a:solidFill>
          <a:ln w="0">
            <a:noFill/>
            <a:miter lim="800000"/>
            <a:headEnd/>
            <a:tailEnd/>
          </a:ln>
        </p:spPr>
        <p:txBody>
          <a:bodyPr rtlCol="0" anchor="b"/>
          <a:lstStyle/>
          <a:p>
            <a:pPr algn="ctr" eaLnBrk="1" hangingPunct="1">
              <a:spcBef>
                <a:spcPts val="0"/>
              </a:spcBef>
              <a:spcAft>
                <a:spcPts val="0"/>
              </a:spcAft>
              <a:buClr>
                <a:schemeClr val="folHlink"/>
              </a:buClr>
              <a:buNone/>
            </a:pPr>
            <a:r>
              <a:rPr lang="en-US" dirty="0">
                <a:latin typeface="Calibri" panose="020F0502020204030204" pitchFamily="34" charset="0"/>
              </a:rPr>
              <a:t>Cemiplimab</a:t>
            </a:r>
            <a:endParaRPr lang="en-US" b="0" dirty="0">
              <a:latin typeface="Calibri" panose="020F0502020204030204" pitchFamily="34" charset="0"/>
            </a:endParaRPr>
          </a:p>
          <a:p>
            <a:pPr algn="ctr" eaLnBrk="1" hangingPunct="1">
              <a:spcBef>
                <a:spcPts val="0"/>
              </a:spcBef>
              <a:spcAft>
                <a:spcPts val="0"/>
              </a:spcAft>
              <a:buClr>
                <a:schemeClr val="folHlink"/>
              </a:buClr>
              <a:buNone/>
            </a:pPr>
            <a:r>
              <a:rPr lang="en-US" sz="1800" b="0" dirty="0">
                <a:solidFill>
                  <a:schemeClr val="tx1"/>
                </a:solidFill>
                <a:latin typeface="Calibri" panose="020F0502020204030204" pitchFamily="34" charset="0"/>
              </a:rPr>
              <a:t>3 mg/kg Q2W for up to 96 wk</a:t>
            </a:r>
            <a:endParaRPr lang="en-US" sz="1800" dirty="0">
              <a:solidFill>
                <a:schemeClr val="tx1"/>
              </a:solidFill>
              <a:latin typeface="Calibri" panose="020F0502020204030204" pitchFamily="34" charset="0"/>
            </a:endParaRPr>
          </a:p>
        </p:txBody>
      </p:sp>
      <p:sp>
        <p:nvSpPr>
          <p:cNvPr id="23" name="Rectangle 22">
            <a:extLst>
              <a:ext uri="{FF2B5EF4-FFF2-40B4-BE49-F238E27FC236}">
                <a16:creationId xmlns:a16="http://schemas.microsoft.com/office/drawing/2014/main" id="{0585CFDD-484E-A1D0-50A8-FC2848FA4273}"/>
              </a:ext>
            </a:extLst>
          </p:cNvPr>
          <p:cNvSpPr/>
          <p:nvPr/>
        </p:nvSpPr>
        <p:spPr bwMode="auto">
          <a:xfrm>
            <a:off x="6445469" y="4211937"/>
            <a:ext cx="1933629" cy="914400"/>
          </a:xfrm>
          <a:prstGeom prst="rect">
            <a:avLst/>
          </a:prstGeom>
          <a:solidFill>
            <a:schemeClr val="accent1"/>
          </a:solidFill>
          <a:ln w="0">
            <a:noFill/>
            <a:miter lim="800000"/>
            <a:headEnd/>
            <a:tailEnd/>
          </a:ln>
        </p:spPr>
        <p:txBody>
          <a:bodyPr rtlCol="0" anchor="b"/>
          <a:lstStyle/>
          <a:p>
            <a:pPr algn="ctr" eaLnBrk="1" hangingPunct="1">
              <a:spcBef>
                <a:spcPts val="0"/>
              </a:spcBef>
              <a:spcAft>
                <a:spcPts val="0"/>
              </a:spcAft>
              <a:buClr>
                <a:schemeClr val="folHlink"/>
              </a:buClr>
              <a:buNone/>
            </a:pPr>
            <a:r>
              <a:rPr lang="en-US" dirty="0">
                <a:latin typeface="Calibri" panose="020F0502020204030204" pitchFamily="34" charset="0"/>
              </a:rPr>
              <a:t>Cemiplimab</a:t>
            </a:r>
            <a:endParaRPr lang="en-US" b="0" dirty="0">
              <a:latin typeface="Calibri" panose="020F0502020204030204" pitchFamily="34" charset="0"/>
            </a:endParaRPr>
          </a:p>
          <a:p>
            <a:pPr algn="ctr" eaLnBrk="1" hangingPunct="1">
              <a:spcBef>
                <a:spcPts val="0"/>
              </a:spcBef>
              <a:spcAft>
                <a:spcPts val="0"/>
              </a:spcAft>
              <a:buClr>
                <a:schemeClr val="folHlink"/>
              </a:buClr>
              <a:buNone/>
            </a:pPr>
            <a:r>
              <a:rPr lang="en-US" sz="1800" b="0" dirty="0">
                <a:solidFill>
                  <a:schemeClr val="tx1"/>
                </a:solidFill>
                <a:latin typeface="Calibri" panose="020F0502020204030204" pitchFamily="34" charset="0"/>
              </a:rPr>
              <a:t>350 mg Q2W for up to 54 wk</a:t>
            </a:r>
            <a:endParaRPr lang="en-US" sz="1800" dirty="0">
              <a:solidFill>
                <a:schemeClr val="tx1"/>
              </a:solidFill>
              <a:latin typeface="Calibri" panose="020F0502020204030204" pitchFamily="34" charset="0"/>
            </a:endParaRPr>
          </a:p>
        </p:txBody>
      </p:sp>
      <p:cxnSp>
        <p:nvCxnSpPr>
          <p:cNvPr id="24" name="Straight Arrow Connector 23">
            <a:extLst>
              <a:ext uri="{FF2B5EF4-FFF2-40B4-BE49-F238E27FC236}">
                <a16:creationId xmlns:a16="http://schemas.microsoft.com/office/drawing/2014/main" id="{95969C7F-7F09-61D4-C4DD-BB5804D07214}"/>
              </a:ext>
            </a:extLst>
          </p:cNvPr>
          <p:cNvCxnSpPr>
            <a:cxnSpLocks/>
          </p:cNvCxnSpPr>
          <p:nvPr/>
        </p:nvCxnSpPr>
        <p:spPr bwMode="auto">
          <a:xfrm>
            <a:off x="8455008" y="3128404"/>
            <a:ext cx="412955" cy="0"/>
          </a:xfrm>
          <a:prstGeom prst="straightConnector1">
            <a:avLst/>
          </a:prstGeom>
          <a:noFill/>
          <a:ln w="28575" cap="flat" cmpd="sng" algn="ctr">
            <a:solidFill>
              <a:schemeClr val="bg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5B2FBA55-52CF-7DED-58E7-371BC70A0D10}"/>
              </a:ext>
            </a:extLst>
          </p:cNvPr>
          <p:cNvCxnSpPr>
            <a:cxnSpLocks/>
          </p:cNvCxnSpPr>
          <p:nvPr/>
        </p:nvCxnSpPr>
        <p:spPr bwMode="auto">
          <a:xfrm>
            <a:off x="8455008" y="4647139"/>
            <a:ext cx="412955" cy="0"/>
          </a:xfrm>
          <a:prstGeom prst="straightConnector1">
            <a:avLst/>
          </a:prstGeom>
          <a:noFill/>
          <a:ln w="28575" cap="flat" cmpd="sng" algn="ctr">
            <a:solidFill>
              <a:schemeClr val="bg1"/>
            </a:solidFill>
            <a:prstDash val="solid"/>
            <a:round/>
            <a:headEnd type="none" w="med" len="med"/>
            <a:tailEnd type="triangle"/>
          </a:ln>
          <a:effectLst/>
        </p:spPr>
      </p:cxnSp>
      <p:sp>
        <p:nvSpPr>
          <p:cNvPr id="26" name="TextBox 25">
            <a:extLst>
              <a:ext uri="{FF2B5EF4-FFF2-40B4-BE49-F238E27FC236}">
                <a16:creationId xmlns:a16="http://schemas.microsoft.com/office/drawing/2014/main" id="{D45F2C91-78B8-1C99-63E3-0097079C2851}"/>
              </a:ext>
            </a:extLst>
          </p:cNvPr>
          <p:cNvSpPr txBox="1"/>
          <p:nvPr/>
        </p:nvSpPr>
        <p:spPr bwMode="auto">
          <a:xfrm>
            <a:off x="8946862" y="2805239"/>
            <a:ext cx="16230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Tumor imaging Q8W per ICR</a:t>
            </a:r>
          </a:p>
        </p:txBody>
      </p:sp>
      <p:sp>
        <p:nvSpPr>
          <p:cNvPr id="27" name="TextBox 26">
            <a:extLst>
              <a:ext uri="{FF2B5EF4-FFF2-40B4-BE49-F238E27FC236}">
                <a16:creationId xmlns:a16="http://schemas.microsoft.com/office/drawing/2014/main" id="{60851861-DFFE-27A3-A94E-768567B133F8}"/>
              </a:ext>
            </a:extLst>
          </p:cNvPr>
          <p:cNvSpPr txBox="1"/>
          <p:nvPr/>
        </p:nvSpPr>
        <p:spPr bwMode="auto">
          <a:xfrm>
            <a:off x="9033368" y="4323973"/>
            <a:ext cx="193363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Tumor imaging Q9W per ICR</a:t>
            </a:r>
          </a:p>
        </p:txBody>
      </p:sp>
      <p:cxnSp>
        <p:nvCxnSpPr>
          <p:cNvPr id="30" name="Straight Connector 29">
            <a:extLst>
              <a:ext uri="{FF2B5EF4-FFF2-40B4-BE49-F238E27FC236}">
                <a16:creationId xmlns:a16="http://schemas.microsoft.com/office/drawing/2014/main" id="{1435C3D6-7B8F-0CEE-F71C-07DD5F3E796B}"/>
              </a:ext>
            </a:extLst>
          </p:cNvPr>
          <p:cNvCxnSpPr/>
          <p:nvPr/>
        </p:nvCxnSpPr>
        <p:spPr bwMode="auto">
          <a:xfrm>
            <a:off x="3191437" y="2623139"/>
            <a:ext cx="0" cy="202996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Arrow Connector 31">
            <a:extLst>
              <a:ext uri="{FF2B5EF4-FFF2-40B4-BE49-F238E27FC236}">
                <a16:creationId xmlns:a16="http://schemas.microsoft.com/office/drawing/2014/main" id="{547BB0F4-A4B6-7FB3-E7FC-1DBD5478AECE}"/>
              </a:ext>
            </a:extLst>
          </p:cNvPr>
          <p:cNvCxnSpPr>
            <a:cxnSpLocks/>
          </p:cNvCxnSpPr>
          <p:nvPr/>
        </p:nvCxnSpPr>
        <p:spPr bwMode="auto">
          <a:xfrm>
            <a:off x="3181605" y="2618884"/>
            <a:ext cx="334297" cy="0"/>
          </a:xfrm>
          <a:prstGeom prst="straightConnector1">
            <a:avLst/>
          </a:prstGeom>
          <a:noFill/>
          <a:ln w="28575" cap="flat" cmpd="sng" algn="ctr">
            <a:solidFill>
              <a:schemeClr val="bg1"/>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0A264884-889E-0D8C-00FB-A1E99CC8F15E}"/>
              </a:ext>
            </a:extLst>
          </p:cNvPr>
          <p:cNvCxnSpPr>
            <a:cxnSpLocks/>
          </p:cNvCxnSpPr>
          <p:nvPr/>
        </p:nvCxnSpPr>
        <p:spPr bwMode="auto">
          <a:xfrm>
            <a:off x="3181605" y="4657127"/>
            <a:ext cx="334297" cy="0"/>
          </a:xfrm>
          <a:prstGeom prst="straightConnector1">
            <a:avLst/>
          </a:prstGeom>
          <a:noFill/>
          <a:ln w="28575" cap="flat" cmpd="sng" algn="ctr">
            <a:solidFill>
              <a:schemeClr val="bg1"/>
            </a:solidFill>
            <a:prstDash val="solid"/>
            <a:round/>
            <a:headEnd type="none" w="med" len="med"/>
            <a:tailEnd type="triangle"/>
          </a:ln>
          <a:effectLst/>
        </p:spPr>
      </p:cxnSp>
      <p:cxnSp>
        <p:nvCxnSpPr>
          <p:cNvPr id="34" name="Straight Arrow Connector 33">
            <a:extLst>
              <a:ext uri="{FF2B5EF4-FFF2-40B4-BE49-F238E27FC236}">
                <a16:creationId xmlns:a16="http://schemas.microsoft.com/office/drawing/2014/main" id="{DD7E77C5-8194-9CAA-81DE-F72CD19D1692}"/>
              </a:ext>
            </a:extLst>
          </p:cNvPr>
          <p:cNvCxnSpPr>
            <a:cxnSpLocks/>
          </p:cNvCxnSpPr>
          <p:nvPr/>
        </p:nvCxnSpPr>
        <p:spPr bwMode="auto">
          <a:xfrm>
            <a:off x="3181605" y="3638648"/>
            <a:ext cx="334297" cy="0"/>
          </a:xfrm>
          <a:prstGeom prst="straightConnector1">
            <a:avLst/>
          </a:prstGeom>
          <a:noFill/>
          <a:ln w="28575" cap="flat" cmpd="sng" algn="ctr">
            <a:solidFill>
              <a:schemeClr val="bg1"/>
            </a:solidFill>
            <a:prstDash val="solid"/>
            <a:round/>
            <a:headEnd type="none" w="med" len="med"/>
            <a:tailEnd type="triangle"/>
          </a:ln>
          <a:effectLst/>
        </p:spPr>
      </p:cxnSp>
      <p:cxnSp>
        <p:nvCxnSpPr>
          <p:cNvPr id="6" name="Straight Connector 5">
            <a:extLst>
              <a:ext uri="{FF2B5EF4-FFF2-40B4-BE49-F238E27FC236}">
                <a16:creationId xmlns:a16="http://schemas.microsoft.com/office/drawing/2014/main" id="{B52493BD-26E5-F84C-9EBA-5CA2C6E99BBA}"/>
              </a:ext>
            </a:extLst>
          </p:cNvPr>
          <p:cNvCxnSpPr/>
          <p:nvPr/>
        </p:nvCxnSpPr>
        <p:spPr bwMode="auto">
          <a:xfrm>
            <a:off x="2959510" y="3640611"/>
            <a:ext cx="231927"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9561060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DAB01-70C1-4FDA-8B4B-E6A1E641588B}"/>
              </a:ext>
            </a:extLst>
          </p:cNvPr>
          <p:cNvSpPr>
            <a:spLocks noGrp="1"/>
          </p:cNvSpPr>
          <p:nvPr>
            <p:ph type="title"/>
          </p:nvPr>
        </p:nvSpPr>
        <p:spPr/>
        <p:txBody>
          <a:bodyPr/>
          <a:lstStyle/>
          <a:p>
            <a:r>
              <a:rPr lang="en-US" dirty="0"/>
              <a:t>EMPOWER-CSCC-1: Response</a:t>
            </a:r>
          </a:p>
        </p:txBody>
      </p:sp>
      <p:graphicFrame>
        <p:nvGraphicFramePr>
          <p:cNvPr id="7" name="Group 32">
            <a:extLst>
              <a:ext uri="{FF2B5EF4-FFF2-40B4-BE49-F238E27FC236}">
                <a16:creationId xmlns:a16="http://schemas.microsoft.com/office/drawing/2014/main" id="{239E8D94-4603-85A8-5DE5-44956BE66854}"/>
              </a:ext>
            </a:extLst>
          </p:cNvPr>
          <p:cNvGraphicFramePr>
            <a:graphicFrameLocks noGrp="1"/>
          </p:cNvGraphicFramePr>
          <p:nvPr>
            <p:extLst>
              <p:ext uri="{D42A27DB-BD31-4B8C-83A1-F6EECF244321}">
                <p14:modId xmlns:p14="http://schemas.microsoft.com/office/powerpoint/2010/main" val="1500013475"/>
              </p:ext>
            </p:extLst>
          </p:nvPr>
        </p:nvGraphicFramePr>
        <p:xfrm>
          <a:off x="724280" y="1600200"/>
          <a:ext cx="10781920" cy="3826860"/>
        </p:xfrm>
        <a:graphic>
          <a:graphicData uri="http://schemas.openxmlformats.org/drawingml/2006/table">
            <a:tbl>
              <a:tblPr/>
              <a:tblGrid>
                <a:gridCol w="2610360">
                  <a:extLst>
                    <a:ext uri="{9D8B030D-6E8A-4147-A177-3AD203B41FA5}">
                      <a16:colId xmlns:a16="http://schemas.microsoft.com/office/drawing/2014/main" val="20000"/>
                    </a:ext>
                  </a:extLst>
                </a:gridCol>
                <a:gridCol w="2042890">
                  <a:extLst>
                    <a:ext uri="{9D8B030D-6E8A-4147-A177-3AD203B41FA5}">
                      <a16:colId xmlns:a16="http://schemas.microsoft.com/office/drawing/2014/main" val="20001"/>
                    </a:ext>
                  </a:extLst>
                </a:gridCol>
                <a:gridCol w="2042890">
                  <a:extLst>
                    <a:ext uri="{9D8B030D-6E8A-4147-A177-3AD203B41FA5}">
                      <a16:colId xmlns:a16="http://schemas.microsoft.com/office/drawing/2014/main" val="718167438"/>
                    </a:ext>
                  </a:extLst>
                </a:gridCol>
                <a:gridCol w="2042890">
                  <a:extLst>
                    <a:ext uri="{9D8B030D-6E8A-4147-A177-3AD203B41FA5}">
                      <a16:colId xmlns:a16="http://schemas.microsoft.com/office/drawing/2014/main" val="403293853"/>
                    </a:ext>
                  </a:extLst>
                </a:gridCol>
                <a:gridCol w="2042890">
                  <a:extLst>
                    <a:ext uri="{9D8B030D-6E8A-4147-A177-3AD203B41FA5}">
                      <a16:colId xmlns:a16="http://schemas.microsoft.com/office/drawing/2014/main" val="2988560131"/>
                    </a:ext>
                  </a:extLst>
                </a:gridCol>
              </a:tblGrid>
              <a:tr h="695574">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Tumor Response per ICR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Group 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err="1">
                          <a:ln>
                            <a:noFill/>
                          </a:ln>
                          <a:solidFill>
                            <a:schemeClr val="tx1"/>
                          </a:solidFill>
                          <a:effectLst/>
                          <a:latin typeface="Calibri" panose="020F0502020204030204" pitchFamily="34" charset="0"/>
                        </a:rPr>
                        <a:t>mcSCC</a:t>
                      </a:r>
                      <a:endParaRPr kumimoji="0" lang="en-US" sz="1800" b="1" i="0" u="none" strike="noStrike" cap="none" normalizeH="0" baseline="0" dirty="0">
                        <a:ln>
                          <a:noFill/>
                        </a:ln>
                        <a:solidFill>
                          <a:schemeClr val="tx1"/>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3 mg/kg Q2W</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 (n = 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Group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err="1">
                          <a:ln>
                            <a:noFill/>
                          </a:ln>
                          <a:solidFill>
                            <a:schemeClr val="tx1"/>
                          </a:solidFill>
                          <a:effectLst/>
                          <a:latin typeface="Calibri" panose="020F0502020204030204" pitchFamily="34" charset="0"/>
                        </a:rPr>
                        <a:t>lacSCC</a:t>
                      </a:r>
                      <a:endParaRPr kumimoji="0" lang="en-US" sz="1800" b="1" i="0" u="none" strike="noStrike" cap="none" normalizeH="0" baseline="0" dirty="0">
                        <a:ln>
                          <a:noFill/>
                        </a:ln>
                        <a:solidFill>
                          <a:schemeClr val="tx1"/>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3 mg/kg Q2W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Group 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err="1">
                          <a:ln>
                            <a:noFill/>
                          </a:ln>
                          <a:solidFill>
                            <a:schemeClr val="tx1"/>
                          </a:solidFill>
                          <a:effectLst/>
                          <a:latin typeface="Calibri" panose="020F0502020204030204" pitchFamily="34" charset="0"/>
                        </a:rPr>
                        <a:t>mcSCC</a:t>
                      </a:r>
                      <a:endParaRPr kumimoji="0" lang="en-US" sz="1800" b="1" i="0" u="none" strike="noStrike" cap="none" normalizeH="0" baseline="0" dirty="0">
                        <a:ln>
                          <a:noFill/>
                        </a:ln>
                        <a:solidFill>
                          <a:schemeClr val="tx1"/>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350 mg Q3W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Total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8983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f/u, mo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18.5 (1.1-41.0)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15.5 (0.8-43.2)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17.3 (0.6-43.4)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15.7 (0.6-43.4)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88830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 (95% CI)</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 n (%)</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50.8 (37.5-64.1)</a:t>
                      </a:r>
                    </a:p>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(20.3)</a:t>
                      </a:r>
                    </a:p>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(30.5)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44.9 (33.6-56.6)</a:t>
                      </a:r>
                    </a:p>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(12.8)</a:t>
                      </a:r>
                    </a:p>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 (32.1)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46.4 (33.0-60.3)</a:t>
                      </a:r>
                    </a:p>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(19.6)</a:t>
                      </a:r>
                    </a:p>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(26.8)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47.2 (39.9-54.4)</a:t>
                      </a:r>
                    </a:p>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 (17.1)</a:t>
                      </a:r>
                    </a:p>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 (30.1)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02237043"/>
                  </a:ext>
                </a:extLst>
              </a:tr>
              <a:tr h="28983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mDoR,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 (20.7-NE)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41.9 (20.5-54.6)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41.3 (40.8-46.3)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41.3 (38.8-46.3)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725518995"/>
                  </a:ext>
                </a:extLst>
              </a:tr>
              <a:tr h="28983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mPFS,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18.4 (7.3-53.2)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18.5 (11.1-43.8)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21.7 (3.8-43.3)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22.1 (10.4-32.3)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265907645"/>
                  </a:ext>
                </a:extLst>
              </a:tr>
              <a:tr h="28983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mOS,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57.7 (29.3-NE)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 (58.3-NE)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48.4 (29.5-NE)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 (56.0)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12260008"/>
                  </a:ext>
                </a:extLst>
              </a:tr>
            </a:tbl>
          </a:graphicData>
        </a:graphic>
      </p:graphicFrame>
      <p:sp>
        <p:nvSpPr>
          <p:cNvPr id="8" name="Text Box 11">
            <a:extLst>
              <a:ext uri="{FF2B5EF4-FFF2-40B4-BE49-F238E27FC236}">
                <a16:creationId xmlns:a16="http://schemas.microsoft.com/office/drawing/2014/main" id="{C51D903F-83AE-8681-DCA9-061AFDCA65E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Migden. ESMO 2022. Abstr 814P.</a:t>
            </a:r>
          </a:p>
        </p:txBody>
      </p:sp>
    </p:spTree>
    <p:extLst>
      <p:ext uri="{BB962C8B-B14F-4D97-AF65-F5344CB8AC3E}">
        <p14:creationId xmlns:p14="http://schemas.microsoft.com/office/powerpoint/2010/main" val="38985405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34AAD-B6DB-4FAD-8C0F-FD1BD863A4E2}"/>
              </a:ext>
            </a:extLst>
          </p:cNvPr>
          <p:cNvSpPr>
            <a:spLocks noGrp="1"/>
          </p:cNvSpPr>
          <p:nvPr>
            <p:ph type="title"/>
          </p:nvPr>
        </p:nvSpPr>
        <p:spPr/>
        <p:txBody>
          <a:bodyPr/>
          <a:lstStyle/>
          <a:p>
            <a:r>
              <a:rPr lang="en-US" dirty="0"/>
              <a:t>EMPOWER-CSCC-1: Progression-Free Survival</a:t>
            </a:r>
          </a:p>
        </p:txBody>
      </p:sp>
      <p:sp>
        <p:nvSpPr>
          <p:cNvPr id="14" name="Text Box 11">
            <a:extLst>
              <a:ext uri="{FF2B5EF4-FFF2-40B4-BE49-F238E27FC236}">
                <a16:creationId xmlns:a16="http://schemas.microsoft.com/office/drawing/2014/main" id="{605FB289-7951-DEAA-3090-A5F2B4AE729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Midgen. ESMO 2022. Abstr 814P.</a:t>
            </a:r>
          </a:p>
        </p:txBody>
      </p:sp>
      <p:sp>
        <p:nvSpPr>
          <p:cNvPr id="3" name="Content Placeholder 2">
            <a:extLst>
              <a:ext uri="{FF2B5EF4-FFF2-40B4-BE49-F238E27FC236}">
                <a16:creationId xmlns:a16="http://schemas.microsoft.com/office/drawing/2014/main" id="{C170021E-8812-17D9-3693-96D28ED11BF8}"/>
              </a:ext>
            </a:extLst>
          </p:cNvPr>
          <p:cNvSpPr>
            <a:spLocks noGrp="1"/>
          </p:cNvSpPr>
          <p:nvPr>
            <p:ph idx="1"/>
          </p:nvPr>
        </p:nvSpPr>
        <p:spPr>
          <a:xfrm>
            <a:off x="612348" y="5661720"/>
            <a:ext cx="11438240" cy="667748"/>
          </a:xfrm>
        </p:spPr>
        <p:txBody>
          <a:bodyPr/>
          <a:lstStyle/>
          <a:p>
            <a:pPr>
              <a:spcBef>
                <a:spcPts val="0"/>
              </a:spcBef>
            </a:pPr>
            <a:r>
              <a:rPr lang="it-IT" sz="1800" dirty="0">
                <a:solidFill>
                  <a:schemeClr val="accent3"/>
                </a:solidFill>
              </a:rPr>
              <a:t>Cemiplimab is approved by the FDA for the treatment of patients with mcSCC or lacSCC who are not </a:t>
            </a:r>
            <a:br>
              <a:rPr lang="it-IT" sz="1800" dirty="0">
                <a:solidFill>
                  <a:schemeClr val="accent3"/>
                </a:solidFill>
              </a:rPr>
            </a:br>
            <a:r>
              <a:rPr lang="it-IT" sz="1800" dirty="0">
                <a:solidFill>
                  <a:schemeClr val="accent3"/>
                </a:solidFill>
              </a:rPr>
              <a:t>candidates for curative surgery or curative radiation</a:t>
            </a:r>
            <a:endParaRPr lang="en-US" sz="1800" dirty="0">
              <a:solidFill>
                <a:schemeClr val="accent3"/>
              </a:solidFill>
            </a:endParaRPr>
          </a:p>
        </p:txBody>
      </p:sp>
      <p:sp>
        <p:nvSpPr>
          <p:cNvPr id="6" name="TextBox 5">
            <a:extLst>
              <a:ext uri="{FF2B5EF4-FFF2-40B4-BE49-F238E27FC236}">
                <a16:creationId xmlns:a16="http://schemas.microsoft.com/office/drawing/2014/main" id="{93E77361-5775-1290-BFB3-9818B8B28ADF}"/>
              </a:ext>
            </a:extLst>
          </p:cNvPr>
          <p:cNvSpPr txBox="1"/>
          <p:nvPr/>
        </p:nvSpPr>
        <p:spPr bwMode="auto">
          <a:xfrm>
            <a:off x="5959067" y="1600200"/>
            <a:ext cx="5198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a:t>
            </a:r>
          </a:p>
        </p:txBody>
      </p:sp>
      <p:sp>
        <p:nvSpPr>
          <p:cNvPr id="12" name="TextBox 11">
            <a:extLst>
              <a:ext uri="{FF2B5EF4-FFF2-40B4-BE49-F238E27FC236}">
                <a16:creationId xmlns:a16="http://schemas.microsoft.com/office/drawing/2014/main" id="{57F70AB9-DCC4-6F34-625C-24F1D87BB1E5}"/>
              </a:ext>
            </a:extLst>
          </p:cNvPr>
          <p:cNvSpPr txBox="1"/>
          <p:nvPr/>
        </p:nvSpPr>
        <p:spPr bwMode="auto">
          <a:xfrm rot="16200000">
            <a:off x="1163806" y="2720678"/>
            <a:ext cx="1923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Probability of PFS</a:t>
            </a:r>
          </a:p>
        </p:txBody>
      </p:sp>
      <p:sp>
        <p:nvSpPr>
          <p:cNvPr id="15" name="TextBox 14">
            <a:extLst>
              <a:ext uri="{FF2B5EF4-FFF2-40B4-BE49-F238E27FC236}">
                <a16:creationId xmlns:a16="http://schemas.microsoft.com/office/drawing/2014/main" id="{B7289ABA-BC06-969E-0292-3015A19ED09F}"/>
              </a:ext>
            </a:extLst>
          </p:cNvPr>
          <p:cNvSpPr txBox="1"/>
          <p:nvPr/>
        </p:nvSpPr>
        <p:spPr bwMode="auto">
          <a:xfrm>
            <a:off x="6630529" y="4379632"/>
            <a:ext cx="869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17" name="TextBox 16">
            <a:extLst>
              <a:ext uri="{FF2B5EF4-FFF2-40B4-BE49-F238E27FC236}">
                <a16:creationId xmlns:a16="http://schemas.microsoft.com/office/drawing/2014/main" id="{0F53679C-BDBD-8412-0CBA-50903E1AB509}"/>
              </a:ext>
            </a:extLst>
          </p:cNvPr>
          <p:cNvSpPr txBox="1"/>
          <p:nvPr/>
        </p:nvSpPr>
        <p:spPr bwMode="auto">
          <a:xfrm>
            <a:off x="32625" y="4751036"/>
            <a:ext cx="277054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mcSCC</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cemiplimab 3 mg/kg Q2W</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lacSCC</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cemiplimab 3 mg/kg Q2W</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mcSCC</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cemiplimab 350 mg Q3W</a:t>
            </a:r>
          </a:p>
        </p:txBody>
      </p:sp>
      <p:grpSp>
        <p:nvGrpSpPr>
          <p:cNvPr id="74" name="Group 73">
            <a:extLst>
              <a:ext uri="{FF2B5EF4-FFF2-40B4-BE49-F238E27FC236}">
                <a16:creationId xmlns:a16="http://schemas.microsoft.com/office/drawing/2014/main" id="{B6EF6E84-51D4-83B0-533A-DF40B5295DCC}"/>
              </a:ext>
            </a:extLst>
          </p:cNvPr>
          <p:cNvGrpSpPr/>
          <p:nvPr/>
        </p:nvGrpSpPr>
        <p:grpSpPr>
          <a:xfrm>
            <a:off x="2869707" y="4174725"/>
            <a:ext cx="8364594" cy="60571"/>
            <a:chOff x="2869707" y="4174725"/>
            <a:chExt cx="8369428" cy="190870"/>
          </a:xfrm>
        </p:grpSpPr>
        <p:cxnSp>
          <p:nvCxnSpPr>
            <p:cNvPr id="21" name="Straight Connector 20">
              <a:extLst>
                <a:ext uri="{FF2B5EF4-FFF2-40B4-BE49-F238E27FC236}">
                  <a16:creationId xmlns:a16="http://schemas.microsoft.com/office/drawing/2014/main" id="{810FA725-2C0F-FF7D-0FF9-2DCE63C364B3}"/>
                </a:ext>
              </a:extLst>
            </p:cNvPr>
            <p:cNvCxnSpPr>
              <a:cxnSpLocks/>
            </p:cNvCxnSpPr>
            <p:nvPr/>
          </p:nvCxnSpPr>
          <p:spPr bwMode="auto">
            <a:xfrm>
              <a:off x="2869707"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786765AD-7B5D-D10D-811C-B66569A5635C}"/>
                </a:ext>
              </a:extLst>
            </p:cNvPr>
            <p:cNvCxnSpPr>
              <a:cxnSpLocks/>
            </p:cNvCxnSpPr>
            <p:nvPr/>
          </p:nvCxnSpPr>
          <p:spPr bwMode="auto">
            <a:xfrm>
              <a:off x="3108834"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8A6204B6-11D3-AD06-288A-173C4BB23C78}"/>
                </a:ext>
              </a:extLst>
            </p:cNvPr>
            <p:cNvCxnSpPr>
              <a:cxnSpLocks/>
            </p:cNvCxnSpPr>
            <p:nvPr/>
          </p:nvCxnSpPr>
          <p:spPr bwMode="auto">
            <a:xfrm>
              <a:off x="3347961"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19E7B0C-EE23-6AC0-1096-B28C224FF861}"/>
                </a:ext>
              </a:extLst>
            </p:cNvPr>
            <p:cNvCxnSpPr>
              <a:cxnSpLocks/>
            </p:cNvCxnSpPr>
            <p:nvPr/>
          </p:nvCxnSpPr>
          <p:spPr bwMode="auto">
            <a:xfrm>
              <a:off x="3587088"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BBE3A2D-7331-C145-2F6B-465C3CDA0A1F}"/>
                </a:ext>
              </a:extLst>
            </p:cNvPr>
            <p:cNvCxnSpPr>
              <a:cxnSpLocks/>
            </p:cNvCxnSpPr>
            <p:nvPr/>
          </p:nvCxnSpPr>
          <p:spPr bwMode="auto">
            <a:xfrm>
              <a:off x="3826215"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B90781D9-B930-6C12-CED0-48AE1EB338F3}"/>
                </a:ext>
              </a:extLst>
            </p:cNvPr>
            <p:cNvCxnSpPr>
              <a:cxnSpLocks/>
            </p:cNvCxnSpPr>
            <p:nvPr/>
          </p:nvCxnSpPr>
          <p:spPr bwMode="auto">
            <a:xfrm>
              <a:off x="4065342"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253ED8F-5232-CD22-B094-EA6E5A799E20}"/>
                </a:ext>
              </a:extLst>
            </p:cNvPr>
            <p:cNvCxnSpPr>
              <a:cxnSpLocks/>
            </p:cNvCxnSpPr>
            <p:nvPr/>
          </p:nvCxnSpPr>
          <p:spPr bwMode="auto">
            <a:xfrm>
              <a:off x="4304469"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45857EC-357A-925F-A806-21DE0D0095B2}"/>
                </a:ext>
              </a:extLst>
            </p:cNvPr>
            <p:cNvCxnSpPr>
              <a:cxnSpLocks/>
            </p:cNvCxnSpPr>
            <p:nvPr/>
          </p:nvCxnSpPr>
          <p:spPr bwMode="auto">
            <a:xfrm>
              <a:off x="4543596"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F420BCE7-8C30-E6DE-AB95-FA8E8F212F93}"/>
                </a:ext>
              </a:extLst>
            </p:cNvPr>
            <p:cNvCxnSpPr>
              <a:cxnSpLocks/>
            </p:cNvCxnSpPr>
            <p:nvPr/>
          </p:nvCxnSpPr>
          <p:spPr bwMode="auto">
            <a:xfrm>
              <a:off x="4782723"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00EB596C-6398-0196-8A66-20AF5022A9C0}"/>
                </a:ext>
              </a:extLst>
            </p:cNvPr>
            <p:cNvCxnSpPr>
              <a:cxnSpLocks/>
            </p:cNvCxnSpPr>
            <p:nvPr/>
          </p:nvCxnSpPr>
          <p:spPr bwMode="auto">
            <a:xfrm>
              <a:off x="5021850"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061C9AC6-8BC3-8E9F-576A-E38E5D4EF9B8}"/>
                </a:ext>
              </a:extLst>
            </p:cNvPr>
            <p:cNvCxnSpPr>
              <a:cxnSpLocks/>
            </p:cNvCxnSpPr>
            <p:nvPr/>
          </p:nvCxnSpPr>
          <p:spPr bwMode="auto">
            <a:xfrm>
              <a:off x="5260977"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3CE8E5B-A681-556D-1902-16EEC6D9A6F5}"/>
                </a:ext>
              </a:extLst>
            </p:cNvPr>
            <p:cNvCxnSpPr>
              <a:cxnSpLocks/>
            </p:cNvCxnSpPr>
            <p:nvPr/>
          </p:nvCxnSpPr>
          <p:spPr bwMode="auto">
            <a:xfrm>
              <a:off x="5500104"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3B8480F-22BB-6A54-648E-082006D7DCB0}"/>
                </a:ext>
              </a:extLst>
            </p:cNvPr>
            <p:cNvCxnSpPr>
              <a:cxnSpLocks/>
            </p:cNvCxnSpPr>
            <p:nvPr/>
          </p:nvCxnSpPr>
          <p:spPr bwMode="auto">
            <a:xfrm>
              <a:off x="5739231"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6A76CFA9-A5D5-10F4-8797-CB399B598A4E}"/>
                </a:ext>
              </a:extLst>
            </p:cNvPr>
            <p:cNvCxnSpPr>
              <a:cxnSpLocks/>
            </p:cNvCxnSpPr>
            <p:nvPr/>
          </p:nvCxnSpPr>
          <p:spPr bwMode="auto">
            <a:xfrm>
              <a:off x="5978358"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AC131398-FADC-AEE2-3219-7D9B852C9A9D}"/>
                </a:ext>
              </a:extLst>
            </p:cNvPr>
            <p:cNvCxnSpPr>
              <a:cxnSpLocks/>
            </p:cNvCxnSpPr>
            <p:nvPr/>
          </p:nvCxnSpPr>
          <p:spPr bwMode="auto">
            <a:xfrm>
              <a:off x="6217485"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588A7E90-8FD8-A2D2-2A16-42BA83736226}"/>
                </a:ext>
              </a:extLst>
            </p:cNvPr>
            <p:cNvCxnSpPr>
              <a:cxnSpLocks/>
            </p:cNvCxnSpPr>
            <p:nvPr/>
          </p:nvCxnSpPr>
          <p:spPr bwMode="auto">
            <a:xfrm>
              <a:off x="6456612"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B817784D-4AF6-B854-F951-E7C26B08EAFF}"/>
                </a:ext>
              </a:extLst>
            </p:cNvPr>
            <p:cNvCxnSpPr>
              <a:cxnSpLocks/>
            </p:cNvCxnSpPr>
            <p:nvPr/>
          </p:nvCxnSpPr>
          <p:spPr bwMode="auto">
            <a:xfrm>
              <a:off x="6695739"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D5D7A964-F504-74E4-55ED-BE078A0E5745}"/>
                </a:ext>
              </a:extLst>
            </p:cNvPr>
            <p:cNvCxnSpPr>
              <a:cxnSpLocks/>
            </p:cNvCxnSpPr>
            <p:nvPr/>
          </p:nvCxnSpPr>
          <p:spPr bwMode="auto">
            <a:xfrm>
              <a:off x="6934866"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2F45F23E-6220-9AA7-EBAA-39639CCA5CBD}"/>
                </a:ext>
              </a:extLst>
            </p:cNvPr>
            <p:cNvCxnSpPr>
              <a:cxnSpLocks/>
            </p:cNvCxnSpPr>
            <p:nvPr/>
          </p:nvCxnSpPr>
          <p:spPr bwMode="auto">
            <a:xfrm>
              <a:off x="7173993"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4421610E-3AD1-432C-7DB8-E651C23F1097}"/>
                </a:ext>
              </a:extLst>
            </p:cNvPr>
            <p:cNvCxnSpPr>
              <a:cxnSpLocks/>
            </p:cNvCxnSpPr>
            <p:nvPr/>
          </p:nvCxnSpPr>
          <p:spPr bwMode="auto">
            <a:xfrm>
              <a:off x="7413120"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32222026-E5C9-D6DB-8B64-DD344D52BAEF}"/>
                </a:ext>
              </a:extLst>
            </p:cNvPr>
            <p:cNvCxnSpPr>
              <a:cxnSpLocks/>
            </p:cNvCxnSpPr>
            <p:nvPr/>
          </p:nvCxnSpPr>
          <p:spPr bwMode="auto">
            <a:xfrm>
              <a:off x="7652247"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E120B69A-538A-7E58-9AD5-6CBEA50C720A}"/>
                </a:ext>
              </a:extLst>
            </p:cNvPr>
            <p:cNvCxnSpPr>
              <a:cxnSpLocks/>
            </p:cNvCxnSpPr>
            <p:nvPr/>
          </p:nvCxnSpPr>
          <p:spPr bwMode="auto">
            <a:xfrm>
              <a:off x="7891374"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3B34C159-2F05-74D5-E1E1-034131DA1D37}"/>
                </a:ext>
              </a:extLst>
            </p:cNvPr>
            <p:cNvCxnSpPr>
              <a:cxnSpLocks/>
            </p:cNvCxnSpPr>
            <p:nvPr/>
          </p:nvCxnSpPr>
          <p:spPr bwMode="auto">
            <a:xfrm>
              <a:off x="8130501"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D16C000E-7B5E-6308-6FA5-9BC31A5D990A}"/>
                </a:ext>
              </a:extLst>
            </p:cNvPr>
            <p:cNvCxnSpPr>
              <a:cxnSpLocks/>
            </p:cNvCxnSpPr>
            <p:nvPr/>
          </p:nvCxnSpPr>
          <p:spPr bwMode="auto">
            <a:xfrm>
              <a:off x="8369628"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3DFD3EC1-A155-CC99-DD9E-AF1F7EFF4A86}"/>
                </a:ext>
              </a:extLst>
            </p:cNvPr>
            <p:cNvCxnSpPr>
              <a:cxnSpLocks/>
            </p:cNvCxnSpPr>
            <p:nvPr/>
          </p:nvCxnSpPr>
          <p:spPr bwMode="auto">
            <a:xfrm>
              <a:off x="8608755"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89AEA3FC-81E4-033D-4999-B0F5E10D0A86}"/>
                </a:ext>
              </a:extLst>
            </p:cNvPr>
            <p:cNvCxnSpPr>
              <a:cxnSpLocks/>
            </p:cNvCxnSpPr>
            <p:nvPr/>
          </p:nvCxnSpPr>
          <p:spPr bwMode="auto">
            <a:xfrm>
              <a:off x="8847882"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34AE9A89-9B77-2646-7AD8-A82C368C6FFD}"/>
                </a:ext>
              </a:extLst>
            </p:cNvPr>
            <p:cNvCxnSpPr>
              <a:cxnSpLocks/>
            </p:cNvCxnSpPr>
            <p:nvPr/>
          </p:nvCxnSpPr>
          <p:spPr bwMode="auto">
            <a:xfrm>
              <a:off x="9087009"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598FCB9A-A489-5A86-7C59-E1AF821927DE}"/>
                </a:ext>
              </a:extLst>
            </p:cNvPr>
            <p:cNvCxnSpPr>
              <a:cxnSpLocks/>
            </p:cNvCxnSpPr>
            <p:nvPr/>
          </p:nvCxnSpPr>
          <p:spPr bwMode="auto">
            <a:xfrm>
              <a:off x="9326136"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6524A9E7-E577-67FA-8261-548027641259}"/>
                </a:ext>
              </a:extLst>
            </p:cNvPr>
            <p:cNvCxnSpPr>
              <a:cxnSpLocks/>
            </p:cNvCxnSpPr>
            <p:nvPr/>
          </p:nvCxnSpPr>
          <p:spPr bwMode="auto">
            <a:xfrm>
              <a:off x="9565263"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042CB66A-F5EC-3049-BA23-C9CCB62EB61F}"/>
                </a:ext>
              </a:extLst>
            </p:cNvPr>
            <p:cNvCxnSpPr>
              <a:cxnSpLocks/>
            </p:cNvCxnSpPr>
            <p:nvPr/>
          </p:nvCxnSpPr>
          <p:spPr bwMode="auto">
            <a:xfrm>
              <a:off x="9804390"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CABE7301-0406-9901-59C4-771BFE28D870}"/>
                </a:ext>
              </a:extLst>
            </p:cNvPr>
            <p:cNvCxnSpPr>
              <a:cxnSpLocks/>
            </p:cNvCxnSpPr>
            <p:nvPr/>
          </p:nvCxnSpPr>
          <p:spPr bwMode="auto">
            <a:xfrm>
              <a:off x="10043517"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DF86ABB7-AEE6-C529-C2A6-F0430AFDC6D3}"/>
                </a:ext>
              </a:extLst>
            </p:cNvPr>
            <p:cNvCxnSpPr>
              <a:cxnSpLocks/>
            </p:cNvCxnSpPr>
            <p:nvPr/>
          </p:nvCxnSpPr>
          <p:spPr bwMode="auto">
            <a:xfrm>
              <a:off x="10282644"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61520563-D198-11C0-819F-AA367B91DB45}"/>
                </a:ext>
              </a:extLst>
            </p:cNvPr>
            <p:cNvCxnSpPr>
              <a:cxnSpLocks/>
            </p:cNvCxnSpPr>
            <p:nvPr/>
          </p:nvCxnSpPr>
          <p:spPr bwMode="auto">
            <a:xfrm>
              <a:off x="10521771"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CBF81B59-26C8-8F0D-54C5-F2AF1C6E9A65}"/>
                </a:ext>
              </a:extLst>
            </p:cNvPr>
            <p:cNvCxnSpPr>
              <a:cxnSpLocks/>
            </p:cNvCxnSpPr>
            <p:nvPr/>
          </p:nvCxnSpPr>
          <p:spPr bwMode="auto">
            <a:xfrm>
              <a:off x="10760898"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E9358151-2D05-83E4-01B8-FC35BBF11689}"/>
                </a:ext>
              </a:extLst>
            </p:cNvPr>
            <p:cNvCxnSpPr>
              <a:cxnSpLocks/>
            </p:cNvCxnSpPr>
            <p:nvPr/>
          </p:nvCxnSpPr>
          <p:spPr bwMode="auto">
            <a:xfrm>
              <a:off x="11000025" y="4174725"/>
              <a:ext cx="0" cy="19087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CB603C35-44FA-D949-CE9A-7B4B66443F87}"/>
                </a:ext>
              </a:extLst>
            </p:cNvPr>
            <p:cNvCxnSpPr>
              <a:cxnSpLocks/>
            </p:cNvCxnSpPr>
            <p:nvPr/>
          </p:nvCxnSpPr>
          <p:spPr bwMode="auto">
            <a:xfrm>
              <a:off x="11239135" y="4174725"/>
              <a:ext cx="0" cy="190870"/>
            </a:xfrm>
            <a:prstGeom prst="line">
              <a:avLst/>
            </a:prstGeom>
            <a:noFill/>
            <a:ln w="28575" cap="flat" cmpd="sng" algn="ctr">
              <a:solidFill>
                <a:schemeClr val="bg1"/>
              </a:solidFill>
              <a:prstDash val="solid"/>
              <a:round/>
              <a:headEnd type="none" w="med" len="med"/>
              <a:tailEnd type="none" w="med" len="med"/>
            </a:ln>
            <a:effectLst/>
          </p:spPr>
        </p:cxnSp>
      </p:grpSp>
      <p:sp>
        <p:nvSpPr>
          <p:cNvPr id="75" name="TextBox 74">
            <a:extLst>
              <a:ext uri="{FF2B5EF4-FFF2-40B4-BE49-F238E27FC236}">
                <a16:creationId xmlns:a16="http://schemas.microsoft.com/office/drawing/2014/main" id="{3D1BDEEB-ADFF-60F1-83E6-98D38445642B}"/>
              </a:ext>
            </a:extLst>
          </p:cNvPr>
          <p:cNvSpPr txBox="1"/>
          <p:nvPr/>
        </p:nvSpPr>
        <p:spPr bwMode="auto">
          <a:xfrm>
            <a:off x="11059966" y="4170348"/>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70</a:t>
            </a:r>
          </a:p>
        </p:txBody>
      </p:sp>
      <p:sp>
        <p:nvSpPr>
          <p:cNvPr id="76" name="TextBox 75">
            <a:extLst>
              <a:ext uri="{FF2B5EF4-FFF2-40B4-BE49-F238E27FC236}">
                <a16:creationId xmlns:a16="http://schemas.microsoft.com/office/drawing/2014/main" id="{E9120F73-E345-F7FB-8DD0-F6E91D512FFC}"/>
              </a:ext>
            </a:extLst>
          </p:cNvPr>
          <p:cNvSpPr txBox="1"/>
          <p:nvPr/>
        </p:nvSpPr>
        <p:spPr bwMode="auto">
          <a:xfrm>
            <a:off x="10801883" y="4170348"/>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68</a:t>
            </a:r>
          </a:p>
        </p:txBody>
      </p:sp>
      <p:sp>
        <p:nvSpPr>
          <p:cNvPr id="77" name="TextBox 76">
            <a:extLst>
              <a:ext uri="{FF2B5EF4-FFF2-40B4-BE49-F238E27FC236}">
                <a16:creationId xmlns:a16="http://schemas.microsoft.com/office/drawing/2014/main" id="{599162F6-052A-3663-8196-710F7E9FC573}"/>
              </a:ext>
            </a:extLst>
          </p:cNvPr>
          <p:cNvSpPr txBox="1"/>
          <p:nvPr/>
        </p:nvSpPr>
        <p:spPr bwMode="auto">
          <a:xfrm>
            <a:off x="10560892" y="4170348"/>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66</a:t>
            </a:r>
          </a:p>
        </p:txBody>
      </p:sp>
      <p:sp>
        <p:nvSpPr>
          <p:cNvPr id="80" name="TextBox 79">
            <a:extLst>
              <a:ext uri="{FF2B5EF4-FFF2-40B4-BE49-F238E27FC236}">
                <a16:creationId xmlns:a16="http://schemas.microsoft.com/office/drawing/2014/main" id="{34CDFECE-686D-BCFB-570C-DDD2BEBF1FA6}"/>
              </a:ext>
            </a:extLst>
          </p:cNvPr>
          <p:cNvSpPr txBox="1"/>
          <p:nvPr/>
        </p:nvSpPr>
        <p:spPr bwMode="auto">
          <a:xfrm>
            <a:off x="10330155" y="4170348"/>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64</a:t>
            </a:r>
          </a:p>
        </p:txBody>
      </p:sp>
      <p:sp>
        <p:nvSpPr>
          <p:cNvPr id="81" name="TextBox 80">
            <a:extLst>
              <a:ext uri="{FF2B5EF4-FFF2-40B4-BE49-F238E27FC236}">
                <a16:creationId xmlns:a16="http://schemas.microsoft.com/office/drawing/2014/main" id="{15136D3E-4286-C573-F42D-88A8C06A5FDA}"/>
              </a:ext>
            </a:extLst>
          </p:cNvPr>
          <p:cNvSpPr txBox="1"/>
          <p:nvPr/>
        </p:nvSpPr>
        <p:spPr bwMode="auto">
          <a:xfrm>
            <a:off x="10087455" y="4170348"/>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62</a:t>
            </a:r>
          </a:p>
        </p:txBody>
      </p:sp>
      <p:sp>
        <p:nvSpPr>
          <p:cNvPr id="82" name="TextBox 81">
            <a:extLst>
              <a:ext uri="{FF2B5EF4-FFF2-40B4-BE49-F238E27FC236}">
                <a16:creationId xmlns:a16="http://schemas.microsoft.com/office/drawing/2014/main" id="{812CEBB1-56E7-B6FC-7006-32D0EE082C52}"/>
              </a:ext>
            </a:extLst>
          </p:cNvPr>
          <p:cNvSpPr txBox="1"/>
          <p:nvPr/>
        </p:nvSpPr>
        <p:spPr bwMode="auto">
          <a:xfrm>
            <a:off x="9844755" y="4170348"/>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83" name="TextBox 82">
            <a:extLst>
              <a:ext uri="{FF2B5EF4-FFF2-40B4-BE49-F238E27FC236}">
                <a16:creationId xmlns:a16="http://schemas.microsoft.com/office/drawing/2014/main" id="{10BF81F2-7DB4-4238-29A2-AB2859E0F909}"/>
              </a:ext>
            </a:extLst>
          </p:cNvPr>
          <p:cNvSpPr txBox="1"/>
          <p:nvPr/>
        </p:nvSpPr>
        <p:spPr bwMode="auto">
          <a:xfrm>
            <a:off x="9605472" y="4170348"/>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58</a:t>
            </a:r>
          </a:p>
        </p:txBody>
      </p:sp>
      <p:sp>
        <p:nvSpPr>
          <p:cNvPr id="84" name="TextBox 83">
            <a:extLst>
              <a:ext uri="{FF2B5EF4-FFF2-40B4-BE49-F238E27FC236}">
                <a16:creationId xmlns:a16="http://schemas.microsoft.com/office/drawing/2014/main" id="{BAA1E650-8BE3-F662-EF13-762EF657339E}"/>
              </a:ext>
            </a:extLst>
          </p:cNvPr>
          <p:cNvSpPr txBox="1"/>
          <p:nvPr/>
        </p:nvSpPr>
        <p:spPr bwMode="auto">
          <a:xfrm>
            <a:off x="9364481" y="4170348"/>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56</a:t>
            </a:r>
          </a:p>
        </p:txBody>
      </p:sp>
      <p:sp>
        <p:nvSpPr>
          <p:cNvPr id="85" name="TextBox 84">
            <a:extLst>
              <a:ext uri="{FF2B5EF4-FFF2-40B4-BE49-F238E27FC236}">
                <a16:creationId xmlns:a16="http://schemas.microsoft.com/office/drawing/2014/main" id="{4CD4DEFF-0153-0DB7-2473-B6FF2966297C}"/>
              </a:ext>
            </a:extLst>
          </p:cNvPr>
          <p:cNvSpPr txBox="1"/>
          <p:nvPr/>
        </p:nvSpPr>
        <p:spPr bwMode="auto">
          <a:xfrm>
            <a:off x="9128617" y="4170348"/>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p>
        </p:txBody>
      </p:sp>
      <p:sp>
        <p:nvSpPr>
          <p:cNvPr id="86" name="TextBox 85">
            <a:extLst>
              <a:ext uri="{FF2B5EF4-FFF2-40B4-BE49-F238E27FC236}">
                <a16:creationId xmlns:a16="http://schemas.microsoft.com/office/drawing/2014/main" id="{7111628D-D2E7-6307-371A-964F43670CE7}"/>
              </a:ext>
            </a:extLst>
          </p:cNvPr>
          <p:cNvSpPr txBox="1"/>
          <p:nvPr/>
        </p:nvSpPr>
        <p:spPr bwMode="auto">
          <a:xfrm>
            <a:off x="8889335" y="4170348"/>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52</a:t>
            </a:r>
          </a:p>
        </p:txBody>
      </p:sp>
      <p:sp>
        <p:nvSpPr>
          <p:cNvPr id="87" name="TextBox 86">
            <a:extLst>
              <a:ext uri="{FF2B5EF4-FFF2-40B4-BE49-F238E27FC236}">
                <a16:creationId xmlns:a16="http://schemas.microsoft.com/office/drawing/2014/main" id="{AF87AB10-134F-8248-AF85-1EFCDC6CDD8C}"/>
              </a:ext>
            </a:extLst>
          </p:cNvPr>
          <p:cNvSpPr txBox="1"/>
          <p:nvPr/>
        </p:nvSpPr>
        <p:spPr bwMode="auto">
          <a:xfrm>
            <a:off x="8644926" y="4170348"/>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88" name="TextBox 87">
            <a:extLst>
              <a:ext uri="{FF2B5EF4-FFF2-40B4-BE49-F238E27FC236}">
                <a16:creationId xmlns:a16="http://schemas.microsoft.com/office/drawing/2014/main" id="{5CEEB047-AD25-7DF5-2710-EDF28F14BB04}"/>
              </a:ext>
            </a:extLst>
          </p:cNvPr>
          <p:cNvSpPr txBox="1"/>
          <p:nvPr/>
        </p:nvSpPr>
        <p:spPr bwMode="auto">
          <a:xfrm>
            <a:off x="8409062" y="4170348"/>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89" name="TextBox 88">
            <a:extLst>
              <a:ext uri="{FF2B5EF4-FFF2-40B4-BE49-F238E27FC236}">
                <a16:creationId xmlns:a16="http://schemas.microsoft.com/office/drawing/2014/main" id="{3606BB84-E494-F40A-DBE6-99A4FB42518C}"/>
              </a:ext>
            </a:extLst>
          </p:cNvPr>
          <p:cNvSpPr txBox="1"/>
          <p:nvPr/>
        </p:nvSpPr>
        <p:spPr bwMode="auto">
          <a:xfrm>
            <a:off x="8171488" y="4170348"/>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46</a:t>
            </a:r>
          </a:p>
        </p:txBody>
      </p:sp>
      <p:sp>
        <p:nvSpPr>
          <p:cNvPr id="90" name="TextBox 89">
            <a:extLst>
              <a:ext uri="{FF2B5EF4-FFF2-40B4-BE49-F238E27FC236}">
                <a16:creationId xmlns:a16="http://schemas.microsoft.com/office/drawing/2014/main" id="{BDC38480-5392-29CB-1045-562B77BE312E}"/>
              </a:ext>
            </a:extLst>
          </p:cNvPr>
          <p:cNvSpPr txBox="1"/>
          <p:nvPr/>
        </p:nvSpPr>
        <p:spPr bwMode="auto">
          <a:xfrm>
            <a:off x="7927078" y="4170348"/>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44</a:t>
            </a:r>
          </a:p>
        </p:txBody>
      </p:sp>
      <p:sp>
        <p:nvSpPr>
          <p:cNvPr id="91" name="TextBox 90">
            <a:extLst>
              <a:ext uri="{FF2B5EF4-FFF2-40B4-BE49-F238E27FC236}">
                <a16:creationId xmlns:a16="http://schemas.microsoft.com/office/drawing/2014/main" id="{A5FB44BC-A651-43C8-0839-E2E616569ECA}"/>
              </a:ext>
            </a:extLst>
          </p:cNvPr>
          <p:cNvSpPr txBox="1"/>
          <p:nvPr/>
        </p:nvSpPr>
        <p:spPr bwMode="auto">
          <a:xfrm>
            <a:off x="7698051" y="4170348"/>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92" name="TextBox 91">
            <a:extLst>
              <a:ext uri="{FF2B5EF4-FFF2-40B4-BE49-F238E27FC236}">
                <a16:creationId xmlns:a16="http://schemas.microsoft.com/office/drawing/2014/main" id="{75D1AACA-EB68-8CC3-2171-7661BF20D6D4}"/>
              </a:ext>
            </a:extLst>
          </p:cNvPr>
          <p:cNvSpPr txBox="1"/>
          <p:nvPr/>
        </p:nvSpPr>
        <p:spPr bwMode="auto">
          <a:xfrm>
            <a:off x="7455350" y="4170348"/>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93" name="TextBox 92">
            <a:extLst>
              <a:ext uri="{FF2B5EF4-FFF2-40B4-BE49-F238E27FC236}">
                <a16:creationId xmlns:a16="http://schemas.microsoft.com/office/drawing/2014/main" id="{F2CC9D97-562C-AD1A-1264-A8D4A73A5AA0}"/>
              </a:ext>
            </a:extLst>
          </p:cNvPr>
          <p:cNvSpPr txBox="1"/>
          <p:nvPr/>
        </p:nvSpPr>
        <p:spPr bwMode="auto">
          <a:xfrm>
            <a:off x="7212650" y="4170348"/>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a:t>
            </a:r>
          </a:p>
        </p:txBody>
      </p:sp>
      <p:sp>
        <p:nvSpPr>
          <p:cNvPr id="94" name="TextBox 93">
            <a:extLst>
              <a:ext uri="{FF2B5EF4-FFF2-40B4-BE49-F238E27FC236}">
                <a16:creationId xmlns:a16="http://schemas.microsoft.com/office/drawing/2014/main" id="{040EDC5B-B9C2-59F3-40AC-A19FD13932BD}"/>
              </a:ext>
            </a:extLst>
          </p:cNvPr>
          <p:cNvSpPr txBox="1"/>
          <p:nvPr/>
        </p:nvSpPr>
        <p:spPr bwMode="auto">
          <a:xfrm>
            <a:off x="6975077" y="4170348"/>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95" name="TextBox 94">
            <a:extLst>
              <a:ext uri="{FF2B5EF4-FFF2-40B4-BE49-F238E27FC236}">
                <a16:creationId xmlns:a16="http://schemas.microsoft.com/office/drawing/2014/main" id="{4BB88551-D8C2-75C5-3B5F-1AC12F6DC42C}"/>
              </a:ext>
            </a:extLst>
          </p:cNvPr>
          <p:cNvSpPr txBox="1"/>
          <p:nvPr/>
        </p:nvSpPr>
        <p:spPr bwMode="auto">
          <a:xfrm>
            <a:off x="6735795" y="4170348"/>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34</a:t>
            </a:r>
          </a:p>
        </p:txBody>
      </p:sp>
      <p:sp>
        <p:nvSpPr>
          <p:cNvPr id="96" name="TextBox 95">
            <a:extLst>
              <a:ext uri="{FF2B5EF4-FFF2-40B4-BE49-F238E27FC236}">
                <a16:creationId xmlns:a16="http://schemas.microsoft.com/office/drawing/2014/main" id="{5F55E91C-B4CF-FA25-E1D6-F124C8D4E067}"/>
              </a:ext>
            </a:extLst>
          </p:cNvPr>
          <p:cNvSpPr txBox="1"/>
          <p:nvPr/>
        </p:nvSpPr>
        <p:spPr bwMode="auto">
          <a:xfrm>
            <a:off x="6501639" y="4172057"/>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32</a:t>
            </a:r>
          </a:p>
        </p:txBody>
      </p:sp>
      <p:sp>
        <p:nvSpPr>
          <p:cNvPr id="97" name="TextBox 96">
            <a:extLst>
              <a:ext uri="{FF2B5EF4-FFF2-40B4-BE49-F238E27FC236}">
                <a16:creationId xmlns:a16="http://schemas.microsoft.com/office/drawing/2014/main" id="{87870C74-CB5C-9753-2F4B-788AEC831112}"/>
              </a:ext>
            </a:extLst>
          </p:cNvPr>
          <p:cNvSpPr txBox="1"/>
          <p:nvPr/>
        </p:nvSpPr>
        <p:spPr bwMode="auto">
          <a:xfrm>
            <a:off x="6264067" y="4170348"/>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98" name="TextBox 97">
            <a:extLst>
              <a:ext uri="{FF2B5EF4-FFF2-40B4-BE49-F238E27FC236}">
                <a16:creationId xmlns:a16="http://schemas.microsoft.com/office/drawing/2014/main" id="{6C5227AE-14CC-53ED-BFCA-806D28DC08FB}"/>
              </a:ext>
            </a:extLst>
          </p:cNvPr>
          <p:cNvSpPr txBox="1"/>
          <p:nvPr/>
        </p:nvSpPr>
        <p:spPr bwMode="auto">
          <a:xfrm>
            <a:off x="6019657" y="4170348"/>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28</a:t>
            </a:r>
          </a:p>
        </p:txBody>
      </p:sp>
      <p:sp>
        <p:nvSpPr>
          <p:cNvPr id="99" name="TextBox 98">
            <a:extLst>
              <a:ext uri="{FF2B5EF4-FFF2-40B4-BE49-F238E27FC236}">
                <a16:creationId xmlns:a16="http://schemas.microsoft.com/office/drawing/2014/main" id="{302F54F9-DC1E-ADA8-00C5-49B00A03026A}"/>
              </a:ext>
            </a:extLst>
          </p:cNvPr>
          <p:cNvSpPr txBox="1"/>
          <p:nvPr/>
        </p:nvSpPr>
        <p:spPr bwMode="auto">
          <a:xfrm>
            <a:off x="5792339" y="4170348"/>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26</a:t>
            </a:r>
          </a:p>
        </p:txBody>
      </p:sp>
      <p:sp>
        <p:nvSpPr>
          <p:cNvPr id="100" name="TextBox 99">
            <a:extLst>
              <a:ext uri="{FF2B5EF4-FFF2-40B4-BE49-F238E27FC236}">
                <a16:creationId xmlns:a16="http://schemas.microsoft.com/office/drawing/2014/main" id="{41E4D42B-F339-DD48-5DFD-6367E93A4DD7}"/>
              </a:ext>
            </a:extLst>
          </p:cNvPr>
          <p:cNvSpPr txBox="1"/>
          <p:nvPr/>
        </p:nvSpPr>
        <p:spPr bwMode="auto">
          <a:xfrm>
            <a:off x="5551347" y="4170348"/>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101" name="TextBox 100">
            <a:extLst>
              <a:ext uri="{FF2B5EF4-FFF2-40B4-BE49-F238E27FC236}">
                <a16:creationId xmlns:a16="http://schemas.microsoft.com/office/drawing/2014/main" id="{C8B71586-961A-0D7F-C87E-B18EC32E17F5}"/>
              </a:ext>
            </a:extLst>
          </p:cNvPr>
          <p:cNvSpPr txBox="1"/>
          <p:nvPr/>
        </p:nvSpPr>
        <p:spPr bwMode="auto">
          <a:xfrm>
            <a:off x="5313773" y="4170348"/>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a:t>
            </a:r>
          </a:p>
        </p:txBody>
      </p:sp>
      <p:sp>
        <p:nvSpPr>
          <p:cNvPr id="102" name="TextBox 101">
            <a:extLst>
              <a:ext uri="{FF2B5EF4-FFF2-40B4-BE49-F238E27FC236}">
                <a16:creationId xmlns:a16="http://schemas.microsoft.com/office/drawing/2014/main" id="{F63B254E-9046-DFFC-2DEC-BD4CAFA4F3C8}"/>
              </a:ext>
            </a:extLst>
          </p:cNvPr>
          <p:cNvSpPr txBox="1"/>
          <p:nvPr/>
        </p:nvSpPr>
        <p:spPr bwMode="auto">
          <a:xfrm>
            <a:off x="5071072" y="4170348"/>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03" name="TextBox 102">
            <a:extLst>
              <a:ext uri="{FF2B5EF4-FFF2-40B4-BE49-F238E27FC236}">
                <a16:creationId xmlns:a16="http://schemas.microsoft.com/office/drawing/2014/main" id="{27FBD672-7775-06D9-AC04-EBAB0EB1723A}"/>
              </a:ext>
            </a:extLst>
          </p:cNvPr>
          <p:cNvSpPr txBox="1"/>
          <p:nvPr/>
        </p:nvSpPr>
        <p:spPr bwMode="auto">
          <a:xfrm>
            <a:off x="4828371" y="4170348"/>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104" name="TextBox 103">
            <a:extLst>
              <a:ext uri="{FF2B5EF4-FFF2-40B4-BE49-F238E27FC236}">
                <a16:creationId xmlns:a16="http://schemas.microsoft.com/office/drawing/2014/main" id="{F3062374-68CD-4BCF-E743-1CC96205BDA5}"/>
              </a:ext>
            </a:extLst>
          </p:cNvPr>
          <p:cNvSpPr txBox="1"/>
          <p:nvPr/>
        </p:nvSpPr>
        <p:spPr bwMode="auto">
          <a:xfrm>
            <a:off x="4585670" y="4170348"/>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105" name="TextBox 104">
            <a:extLst>
              <a:ext uri="{FF2B5EF4-FFF2-40B4-BE49-F238E27FC236}">
                <a16:creationId xmlns:a16="http://schemas.microsoft.com/office/drawing/2014/main" id="{AD4824D9-64F2-683B-DC76-80A17EB55C72}"/>
              </a:ext>
            </a:extLst>
          </p:cNvPr>
          <p:cNvSpPr txBox="1"/>
          <p:nvPr/>
        </p:nvSpPr>
        <p:spPr bwMode="auto">
          <a:xfrm>
            <a:off x="4346388" y="4170348"/>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106" name="TextBox 105">
            <a:extLst>
              <a:ext uri="{FF2B5EF4-FFF2-40B4-BE49-F238E27FC236}">
                <a16:creationId xmlns:a16="http://schemas.microsoft.com/office/drawing/2014/main" id="{30F85612-EC23-25EE-A96F-960A34050386}"/>
              </a:ext>
            </a:extLst>
          </p:cNvPr>
          <p:cNvSpPr txBox="1"/>
          <p:nvPr/>
        </p:nvSpPr>
        <p:spPr bwMode="auto">
          <a:xfrm>
            <a:off x="4107106" y="4170348"/>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07" name="TextBox 106">
            <a:extLst>
              <a:ext uri="{FF2B5EF4-FFF2-40B4-BE49-F238E27FC236}">
                <a16:creationId xmlns:a16="http://schemas.microsoft.com/office/drawing/2014/main" id="{F808DAF8-F1D9-9608-1AE8-2EF157C7BF53}"/>
              </a:ext>
            </a:extLst>
          </p:cNvPr>
          <p:cNvSpPr txBox="1"/>
          <p:nvPr/>
        </p:nvSpPr>
        <p:spPr bwMode="auto">
          <a:xfrm>
            <a:off x="3878079" y="4170348"/>
            <a:ext cx="46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08" name="TextBox 107">
            <a:extLst>
              <a:ext uri="{FF2B5EF4-FFF2-40B4-BE49-F238E27FC236}">
                <a16:creationId xmlns:a16="http://schemas.microsoft.com/office/drawing/2014/main" id="{8B1A436F-D5B1-3BCE-BDD1-7A37DDE61735}"/>
              </a:ext>
            </a:extLst>
          </p:cNvPr>
          <p:cNvSpPr txBox="1"/>
          <p:nvPr/>
        </p:nvSpPr>
        <p:spPr bwMode="auto">
          <a:xfrm>
            <a:off x="3674689" y="4170348"/>
            <a:ext cx="2307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109" name="TextBox 108">
            <a:extLst>
              <a:ext uri="{FF2B5EF4-FFF2-40B4-BE49-F238E27FC236}">
                <a16:creationId xmlns:a16="http://schemas.microsoft.com/office/drawing/2014/main" id="{C7A2366C-55A4-2DBB-B933-2B10E3AD6E79}"/>
              </a:ext>
            </a:extLst>
          </p:cNvPr>
          <p:cNvSpPr txBox="1"/>
          <p:nvPr/>
        </p:nvSpPr>
        <p:spPr bwMode="auto">
          <a:xfrm>
            <a:off x="3449080" y="4170348"/>
            <a:ext cx="2307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110" name="TextBox 109">
            <a:extLst>
              <a:ext uri="{FF2B5EF4-FFF2-40B4-BE49-F238E27FC236}">
                <a16:creationId xmlns:a16="http://schemas.microsoft.com/office/drawing/2014/main" id="{91FEC91B-C16C-000F-0EA3-0EB0AD09779F}"/>
              </a:ext>
            </a:extLst>
          </p:cNvPr>
          <p:cNvSpPr txBox="1"/>
          <p:nvPr/>
        </p:nvSpPr>
        <p:spPr bwMode="auto">
          <a:xfrm>
            <a:off x="3208088" y="4170348"/>
            <a:ext cx="2307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111" name="TextBox 110">
            <a:extLst>
              <a:ext uri="{FF2B5EF4-FFF2-40B4-BE49-F238E27FC236}">
                <a16:creationId xmlns:a16="http://schemas.microsoft.com/office/drawing/2014/main" id="{CEA0E0B5-576F-810F-47F7-51EE68774B2C}"/>
              </a:ext>
            </a:extLst>
          </p:cNvPr>
          <p:cNvSpPr txBox="1"/>
          <p:nvPr/>
        </p:nvSpPr>
        <p:spPr bwMode="auto">
          <a:xfrm>
            <a:off x="2967097" y="4170348"/>
            <a:ext cx="2307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112" name="TextBox 111">
            <a:extLst>
              <a:ext uri="{FF2B5EF4-FFF2-40B4-BE49-F238E27FC236}">
                <a16:creationId xmlns:a16="http://schemas.microsoft.com/office/drawing/2014/main" id="{17F909F8-8B92-4EEC-B2A0-D8880FF395E6}"/>
              </a:ext>
            </a:extLst>
          </p:cNvPr>
          <p:cNvSpPr txBox="1"/>
          <p:nvPr/>
        </p:nvSpPr>
        <p:spPr bwMode="auto">
          <a:xfrm>
            <a:off x="2726106" y="4170348"/>
            <a:ext cx="2307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13" name="TextBox 112">
            <a:extLst>
              <a:ext uri="{FF2B5EF4-FFF2-40B4-BE49-F238E27FC236}">
                <a16:creationId xmlns:a16="http://schemas.microsoft.com/office/drawing/2014/main" id="{4FEDB359-854C-9B6F-AE52-0A6767A1DA0D}"/>
              </a:ext>
            </a:extLst>
          </p:cNvPr>
          <p:cNvSpPr txBox="1"/>
          <p:nvPr/>
        </p:nvSpPr>
        <p:spPr bwMode="auto">
          <a:xfrm>
            <a:off x="2530136" y="3990887"/>
            <a:ext cx="2307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14" name="TextBox 113">
            <a:extLst>
              <a:ext uri="{FF2B5EF4-FFF2-40B4-BE49-F238E27FC236}">
                <a16:creationId xmlns:a16="http://schemas.microsoft.com/office/drawing/2014/main" id="{275FC777-C2C8-3038-4D95-E41CFE0078EB}"/>
              </a:ext>
            </a:extLst>
          </p:cNvPr>
          <p:cNvSpPr txBox="1"/>
          <p:nvPr/>
        </p:nvSpPr>
        <p:spPr bwMode="auto">
          <a:xfrm>
            <a:off x="2366740" y="3520685"/>
            <a:ext cx="4803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115" name="TextBox 114">
            <a:extLst>
              <a:ext uri="{FF2B5EF4-FFF2-40B4-BE49-F238E27FC236}">
                <a16:creationId xmlns:a16="http://schemas.microsoft.com/office/drawing/2014/main" id="{6BD7F907-774E-D688-9CD1-C2E449911769}"/>
              </a:ext>
            </a:extLst>
          </p:cNvPr>
          <p:cNvSpPr txBox="1"/>
          <p:nvPr/>
        </p:nvSpPr>
        <p:spPr bwMode="auto">
          <a:xfrm>
            <a:off x="2366740" y="3084869"/>
            <a:ext cx="4803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116" name="TextBox 115">
            <a:extLst>
              <a:ext uri="{FF2B5EF4-FFF2-40B4-BE49-F238E27FC236}">
                <a16:creationId xmlns:a16="http://schemas.microsoft.com/office/drawing/2014/main" id="{077E6BE1-30CE-F255-9035-6099019AE74D}"/>
              </a:ext>
            </a:extLst>
          </p:cNvPr>
          <p:cNvSpPr txBox="1"/>
          <p:nvPr/>
        </p:nvSpPr>
        <p:spPr bwMode="auto">
          <a:xfrm>
            <a:off x="2366740" y="2612395"/>
            <a:ext cx="4803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117" name="TextBox 116">
            <a:extLst>
              <a:ext uri="{FF2B5EF4-FFF2-40B4-BE49-F238E27FC236}">
                <a16:creationId xmlns:a16="http://schemas.microsoft.com/office/drawing/2014/main" id="{8F130F1B-B208-7F2E-F9FF-B23061DF6072}"/>
              </a:ext>
            </a:extLst>
          </p:cNvPr>
          <p:cNvSpPr txBox="1"/>
          <p:nvPr/>
        </p:nvSpPr>
        <p:spPr bwMode="auto">
          <a:xfrm>
            <a:off x="2366740" y="2166396"/>
            <a:ext cx="4803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118" name="TextBox 117">
            <a:extLst>
              <a:ext uri="{FF2B5EF4-FFF2-40B4-BE49-F238E27FC236}">
                <a16:creationId xmlns:a16="http://schemas.microsoft.com/office/drawing/2014/main" id="{E90DA417-D802-873E-3267-74B5E90FA616}"/>
              </a:ext>
            </a:extLst>
          </p:cNvPr>
          <p:cNvSpPr txBox="1"/>
          <p:nvPr/>
        </p:nvSpPr>
        <p:spPr bwMode="auto">
          <a:xfrm>
            <a:off x="2325334" y="1700031"/>
            <a:ext cx="4897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19" name="Freeform: Shape 118">
            <a:extLst>
              <a:ext uri="{FF2B5EF4-FFF2-40B4-BE49-F238E27FC236}">
                <a16:creationId xmlns:a16="http://schemas.microsoft.com/office/drawing/2014/main" id="{9AFC94E0-A732-43B7-7BD4-C35A5AD0083A}"/>
              </a:ext>
            </a:extLst>
          </p:cNvPr>
          <p:cNvSpPr/>
          <p:nvPr/>
        </p:nvSpPr>
        <p:spPr bwMode="auto">
          <a:xfrm>
            <a:off x="2879452" y="1880273"/>
            <a:ext cx="6362952" cy="2266319"/>
          </a:xfrm>
          <a:custGeom>
            <a:avLst/>
            <a:gdLst>
              <a:gd name="connsiteX0" fmla="*/ 6362952 w 6362952"/>
              <a:gd name="connsiteY0" fmla="*/ 2266319 h 2266319"/>
              <a:gd name="connsiteX1" fmla="*/ 6362952 w 6362952"/>
              <a:gd name="connsiteY1" fmla="*/ 1400364 h 2266319"/>
              <a:gd name="connsiteX2" fmla="*/ 3908908 w 6362952"/>
              <a:gd name="connsiteY2" fmla="*/ 1400364 h 2266319"/>
              <a:gd name="connsiteX3" fmla="*/ 3908908 w 6362952"/>
              <a:gd name="connsiteY3" fmla="*/ 1362516 h 2266319"/>
              <a:gd name="connsiteX4" fmla="*/ 3784768 w 6362952"/>
              <a:gd name="connsiteY4" fmla="*/ 1362516 h 2266319"/>
              <a:gd name="connsiteX5" fmla="*/ 3784768 w 6362952"/>
              <a:gd name="connsiteY5" fmla="*/ 1314071 h 2266319"/>
              <a:gd name="connsiteX6" fmla="*/ 2879451 w 6362952"/>
              <a:gd name="connsiteY6" fmla="*/ 1314071 h 2266319"/>
              <a:gd name="connsiteX7" fmla="*/ 2879451 w 6362952"/>
              <a:gd name="connsiteY7" fmla="*/ 1271682 h 2266319"/>
              <a:gd name="connsiteX8" fmla="*/ 2802242 w 6362952"/>
              <a:gd name="connsiteY8" fmla="*/ 1271682 h 2266319"/>
              <a:gd name="connsiteX9" fmla="*/ 2802242 w 6362952"/>
              <a:gd name="connsiteY9" fmla="*/ 1227779 h 2266319"/>
              <a:gd name="connsiteX10" fmla="*/ 2679616 w 6362952"/>
              <a:gd name="connsiteY10" fmla="*/ 1227779 h 2266319"/>
              <a:gd name="connsiteX11" fmla="*/ 2679616 w 6362952"/>
              <a:gd name="connsiteY11" fmla="*/ 1179334 h 2266319"/>
              <a:gd name="connsiteX12" fmla="*/ 2638740 w 6362952"/>
              <a:gd name="connsiteY12" fmla="*/ 1179334 h 2266319"/>
              <a:gd name="connsiteX13" fmla="*/ 2638740 w 6362952"/>
              <a:gd name="connsiteY13" fmla="*/ 1136944 h 2266319"/>
              <a:gd name="connsiteX14" fmla="*/ 2190623 w 6362952"/>
              <a:gd name="connsiteY14" fmla="*/ 1136944 h 2266319"/>
              <a:gd name="connsiteX15" fmla="*/ 2190623 w 6362952"/>
              <a:gd name="connsiteY15" fmla="*/ 1040054 h 2266319"/>
              <a:gd name="connsiteX16" fmla="*/ 1094555 w 6362952"/>
              <a:gd name="connsiteY16" fmla="*/ 1040054 h 2266319"/>
              <a:gd name="connsiteX17" fmla="*/ 1094555 w 6362952"/>
              <a:gd name="connsiteY17" fmla="*/ 1005234 h 2266319"/>
              <a:gd name="connsiteX18" fmla="*/ 1079416 w 6362952"/>
              <a:gd name="connsiteY18" fmla="*/ 1005234 h 2266319"/>
              <a:gd name="connsiteX19" fmla="*/ 1079416 w 6362952"/>
              <a:gd name="connsiteY19" fmla="*/ 973442 h 2266319"/>
              <a:gd name="connsiteX20" fmla="*/ 952247 w 6362952"/>
              <a:gd name="connsiteY20" fmla="*/ 973442 h 2266319"/>
              <a:gd name="connsiteX21" fmla="*/ 952247 w 6362952"/>
              <a:gd name="connsiteY21" fmla="*/ 929539 h 2266319"/>
              <a:gd name="connsiteX22" fmla="*/ 876552 w 6362952"/>
              <a:gd name="connsiteY22" fmla="*/ 929539 h 2266319"/>
              <a:gd name="connsiteX23" fmla="*/ 876552 w 6362952"/>
              <a:gd name="connsiteY23" fmla="*/ 844760 h 2266319"/>
              <a:gd name="connsiteX24" fmla="*/ 858385 w 6362952"/>
              <a:gd name="connsiteY24" fmla="*/ 844760 h 2266319"/>
              <a:gd name="connsiteX25" fmla="*/ 858385 w 6362952"/>
              <a:gd name="connsiteY25" fmla="*/ 800857 h 2266319"/>
              <a:gd name="connsiteX26" fmla="*/ 805398 w 6362952"/>
              <a:gd name="connsiteY26" fmla="*/ 800857 h 2266319"/>
              <a:gd name="connsiteX27" fmla="*/ 805398 w 6362952"/>
              <a:gd name="connsiteY27" fmla="*/ 759981 h 2266319"/>
              <a:gd name="connsiteX28" fmla="*/ 654008 w 6362952"/>
              <a:gd name="connsiteY28" fmla="*/ 759981 h 2266319"/>
              <a:gd name="connsiteX29" fmla="*/ 654008 w 6362952"/>
              <a:gd name="connsiteY29" fmla="*/ 720620 h 2266319"/>
              <a:gd name="connsiteX30" fmla="*/ 607076 w 6362952"/>
              <a:gd name="connsiteY30" fmla="*/ 720620 h 2266319"/>
              <a:gd name="connsiteX31" fmla="*/ 607076 w 6362952"/>
              <a:gd name="connsiteY31" fmla="*/ 678230 h 2266319"/>
              <a:gd name="connsiteX32" fmla="*/ 437519 w 6362952"/>
              <a:gd name="connsiteY32" fmla="*/ 678230 h 2266319"/>
              <a:gd name="connsiteX33" fmla="*/ 437519 w 6362952"/>
              <a:gd name="connsiteY33" fmla="*/ 591938 h 2266319"/>
              <a:gd name="connsiteX34" fmla="*/ 357282 w 6362952"/>
              <a:gd name="connsiteY34" fmla="*/ 591938 h 2266319"/>
              <a:gd name="connsiteX35" fmla="*/ 357282 w 6362952"/>
              <a:gd name="connsiteY35" fmla="*/ 552576 h 2266319"/>
              <a:gd name="connsiteX36" fmla="*/ 304295 w 6362952"/>
              <a:gd name="connsiteY36" fmla="*/ 552576 h 2266319"/>
              <a:gd name="connsiteX37" fmla="*/ 304295 w 6362952"/>
              <a:gd name="connsiteY37" fmla="*/ 507159 h 2266319"/>
              <a:gd name="connsiteX38" fmla="*/ 237683 w 6362952"/>
              <a:gd name="connsiteY38" fmla="*/ 507159 h 2266319"/>
              <a:gd name="connsiteX39" fmla="*/ 237683 w 6362952"/>
              <a:gd name="connsiteY39" fmla="*/ 467797 h 2266319"/>
              <a:gd name="connsiteX40" fmla="*/ 216488 w 6362952"/>
              <a:gd name="connsiteY40" fmla="*/ 467797 h 2266319"/>
              <a:gd name="connsiteX41" fmla="*/ 216488 w 6362952"/>
              <a:gd name="connsiteY41" fmla="*/ 270989 h 2266319"/>
              <a:gd name="connsiteX42" fmla="*/ 181669 w 6362952"/>
              <a:gd name="connsiteY42" fmla="*/ 270989 h 2266319"/>
              <a:gd name="connsiteX43" fmla="*/ 181669 w 6362952"/>
              <a:gd name="connsiteY43" fmla="*/ 228600 h 2266319"/>
              <a:gd name="connsiteX44" fmla="*/ 165016 w 6362952"/>
              <a:gd name="connsiteY44" fmla="*/ 228600 h 2266319"/>
              <a:gd name="connsiteX45" fmla="*/ 165016 w 6362952"/>
              <a:gd name="connsiteY45" fmla="*/ 192266 h 2266319"/>
              <a:gd name="connsiteX46" fmla="*/ 151390 w 6362952"/>
              <a:gd name="connsiteY46" fmla="*/ 192266 h 2266319"/>
              <a:gd name="connsiteX47" fmla="*/ 151390 w 6362952"/>
              <a:gd name="connsiteY47" fmla="*/ 131710 h 2266319"/>
              <a:gd name="connsiteX48" fmla="*/ 134737 w 6362952"/>
              <a:gd name="connsiteY48" fmla="*/ 131710 h 2266319"/>
              <a:gd name="connsiteX49" fmla="*/ 134737 w 6362952"/>
              <a:gd name="connsiteY49" fmla="*/ 104459 h 2266319"/>
              <a:gd name="connsiteX50" fmla="*/ 134737 w 6362952"/>
              <a:gd name="connsiteY50" fmla="*/ 104459 h 2266319"/>
              <a:gd name="connsiteX51" fmla="*/ 134737 w 6362952"/>
              <a:gd name="connsiteY51" fmla="*/ 74181 h 2266319"/>
              <a:gd name="connsiteX52" fmla="*/ 113543 w 6362952"/>
              <a:gd name="connsiteY52" fmla="*/ 74181 h 2266319"/>
              <a:gd name="connsiteX53" fmla="*/ 113543 w 6362952"/>
              <a:gd name="connsiteY53" fmla="*/ 34820 h 2266319"/>
              <a:gd name="connsiteX54" fmla="*/ 77209 w 6362952"/>
              <a:gd name="connsiteY54" fmla="*/ 34820 h 2266319"/>
              <a:gd name="connsiteX55" fmla="*/ 77209 w 6362952"/>
              <a:gd name="connsiteY55" fmla="*/ 0 h 2266319"/>
              <a:gd name="connsiteX56" fmla="*/ 0 w 6362952"/>
              <a:gd name="connsiteY56" fmla="*/ 0 h 2266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6362952" h="2266319">
                <a:moveTo>
                  <a:pt x="6362952" y="2266319"/>
                </a:moveTo>
                <a:lnTo>
                  <a:pt x="6362952" y="1400364"/>
                </a:lnTo>
                <a:lnTo>
                  <a:pt x="3908908" y="1400364"/>
                </a:lnTo>
                <a:lnTo>
                  <a:pt x="3908908" y="1362516"/>
                </a:lnTo>
                <a:lnTo>
                  <a:pt x="3784768" y="1362516"/>
                </a:lnTo>
                <a:lnTo>
                  <a:pt x="3784768" y="1314071"/>
                </a:lnTo>
                <a:lnTo>
                  <a:pt x="2879451" y="1314071"/>
                </a:lnTo>
                <a:lnTo>
                  <a:pt x="2879451" y="1271682"/>
                </a:lnTo>
                <a:lnTo>
                  <a:pt x="2802242" y="1271682"/>
                </a:lnTo>
                <a:lnTo>
                  <a:pt x="2802242" y="1227779"/>
                </a:lnTo>
                <a:lnTo>
                  <a:pt x="2679616" y="1227779"/>
                </a:lnTo>
                <a:lnTo>
                  <a:pt x="2679616" y="1179334"/>
                </a:lnTo>
                <a:lnTo>
                  <a:pt x="2638740" y="1179334"/>
                </a:lnTo>
                <a:lnTo>
                  <a:pt x="2638740" y="1136944"/>
                </a:lnTo>
                <a:lnTo>
                  <a:pt x="2190623" y="1136944"/>
                </a:lnTo>
                <a:lnTo>
                  <a:pt x="2190623" y="1040054"/>
                </a:lnTo>
                <a:lnTo>
                  <a:pt x="1094555" y="1040054"/>
                </a:lnTo>
                <a:lnTo>
                  <a:pt x="1094555" y="1005234"/>
                </a:lnTo>
                <a:lnTo>
                  <a:pt x="1079416" y="1005234"/>
                </a:lnTo>
                <a:lnTo>
                  <a:pt x="1079416" y="973442"/>
                </a:lnTo>
                <a:lnTo>
                  <a:pt x="952247" y="973442"/>
                </a:lnTo>
                <a:lnTo>
                  <a:pt x="952247" y="929539"/>
                </a:lnTo>
                <a:lnTo>
                  <a:pt x="876552" y="929539"/>
                </a:lnTo>
                <a:lnTo>
                  <a:pt x="876552" y="844760"/>
                </a:lnTo>
                <a:lnTo>
                  <a:pt x="858385" y="844760"/>
                </a:lnTo>
                <a:lnTo>
                  <a:pt x="858385" y="800857"/>
                </a:lnTo>
                <a:lnTo>
                  <a:pt x="805398" y="800857"/>
                </a:lnTo>
                <a:lnTo>
                  <a:pt x="805398" y="759981"/>
                </a:lnTo>
                <a:lnTo>
                  <a:pt x="654008" y="759981"/>
                </a:lnTo>
                <a:lnTo>
                  <a:pt x="654008" y="720620"/>
                </a:lnTo>
                <a:lnTo>
                  <a:pt x="607076" y="720620"/>
                </a:lnTo>
                <a:lnTo>
                  <a:pt x="607076" y="678230"/>
                </a:lnTo>
                <a:lnTo>
                  <a:pt x="437519" y="678230"/>
                </a:lnTo>
                <a:lnTo>
                  <a:pt x="437519" y="591938"/>
                </a:lnTo>
                <a:lnTo>
                  <a:pt x="357282" y="591938"/>
                </a:lnTo>
                <a:lnTo>
                  <a:pt x="357282" y="552576"/>
                </a:lnTo>
                <a:lnTo>
                  <a:pt x="304295" y="552576"/>
                </a:lnTo>
                <a:lnTo>
                  <a:pt x="304295" y="507159"/>
                </a:lnTo>
                <a:lnTo>
                  <a:pt x="237683" y="507159"/>
                </a:lnTo>
                <a:lnTo>
                  <a:pt x="237683" y="467797"/>
                </a:lnTo>
                <a:lnTo>
                  <a:pt x="216488" y="467797"/>
                </a:lnTo>
                <a:lnTo>
                  <a:pt x="216488" y="270989"/>
                </a:lnTo>
                <a:lnTo>
                  <a:pt x="181669" y="270989"/>
                </a:lnTo>
                <a:lnTo>
                  <a:pt x="181669" y="228600"/>
                </a:lnTo>
                <a:lnTo>
                  <a:pt x="165016" y="228600"/>
                </a:lnTo>
                <a:lnTo>
                  <a:pt x="165016" y="192266"/>
                </a:lnTo>
                <a:lnTo>
                  <a:pt x="151390" y="192266"/>
                </a:lnTo>
                <a:lnTo>
                  <a:pt x="151390" y="131710"/>
                </a:lnTo>
                <a:lnTo>
                  <a:pt x="134737" y="131710"/>
                </a:lnTo>
                <a:lnTo>
                  <a:pt x="134737" y="104459"/>
                </a:lnTo>
                <a:lnTo>
                  <a:pt x="134737" y="104459"/>
                </a:lnTo>
                <a:lnTo>
                  <a:pt x="134737" y="74181"/>
                </a:lnTo>
                <a:lnTo>
                  <a:pt x="113543" y="74181"/>
                </a:lnTo>
                <a:lnTo>
                  <a:pt x="113543" y="34820"/>
                </a:lnTo>
                <a:lnTo>
                  <a:pt x="77209" y="34820"/>
                </a:lnTo>
                <a:lnTo>
                  <a:pt x="77209"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82" name="Group 181">
            <a:extLst>
              <a:ext uri="{FF2B5EF4-FFF2-40B4-BE49-F238E27FC236}">
                <a16:creationId xmlns:a16="http://schemas.microsoft.com/office/drawing/2014/main" id="{7814B8B3-2FD6-AA2B-E93C-48BDBA5D5A77}"/>
              </a:ext>
            </a:extLst>
          </p:cNvPr>
          <p:cNvGrpSpPr/>
          <p:nvPr/>
        </p:nvGrpSpPr>
        <p:grpSpPr>
          <a:xfrm>
            <a:off x="3055411" y="2336801"/>
            <a:ext cx="4758265" cy="1000125"/>
            <a:chOff x="3055411" y="2336801"/>
            <a:chExt cx="4758265" cy="1000125"/>
          </a:xfrm>
        </p:grpSpPr>
        <p:grpSp>
          <p:nvGrpSpPr>
            <p:cNvPr id="181" name="Group 180">
              <a:extLst>
                <a:ext uri="{FF2B5EF4-FFF2-40B4-BE49-F238E27FC236}">
                  <a16:creationId xmlns:a16="http://schemas.microsoft.com/office/drawing/2014/main" id="{1A1006BB-4765-2E4E-2861-130271F7C3C7}"/>
                </a:ext>
              </a:extLst>
            </p:cNvPr>
            <p:cNvGrpSpPr/>
            <p:nvPr/>
          </p:nvGrpSpPr>
          <p:grpSpPr>
            <a:xfrm>
              <a:off x="6606119" y="3189817"/>
              <a:ext cx="1207557" cy="147109"/>
              <a:chOff x="6606119" y="3189817"/>
              <a:chExt cx="1207557" cy="147109"/>
            </a:xfrm>
          </p:grpSpPr>
          <p:grpSp>
            <p:nvGrpSpPr>
              <p:cNvPr id="126" name="Group 125">
                <a:extLst>
                  <a:ext uri="{FF2B5EF4-FFF2-40B4-BE49-F238E27FC236}">
                    <a16:creationId xmlns:a16="http://schemas.microsoft.com/office/drawing/2014/main" id="{81966C20-0C05-F0E4-6EFE-EB4EA861CCB7}"/>
                  </a:ext>
                </a:extLst>
              </p:cNvPr>
              <p:cNvGrpSpPr/>
              <p:nvPr/>
            </p:nvGrpSpPr>
            <p:grpSpPr>
              <a:xfrm>
                <a:off x="7694084" y="3226859"/>
                <a:ext cx="119592" cy="110067"/>
                <a:chOff x="7973483" y="3346451"/>
                <a:chExt cx="119592" cy="110067"/>
              </a:xfrm>
            </p:grpSpPr>
            <p:cxnSp>
              <p:nvCxnSpPr>
                <p:cNvPr id="121" name="Straight Connector 120">
                  <a:extLst>
                    <a:ext uri="{FF2B5EF4-FFF2-40B4-BE49-F238E27FC236}">
                      <a16:creationId xmlns:a16="http://schemas.microsoft.com/office/drawing/2014/main" id="{368BF8B1-2EBB-F2AD-D332-A11E4E1A6302}"/>
                    </a:ext>
                  </a:extLst>
                </p:cNvPr>
                <p:cNvCxnSpPr/>
                <p:nvPr/>
              </p:nvCxnSpPr>
              <p:spPr bwMode="auto">
                <a:xfrm>
                  <a:off x="8026400" y="3346451"/>
                  <a:ext cx="0" cy="110067"/>
                </a:xfrm>
                <a:prstGeom prst="line">
                  <a:avLst/>
                </a:prstGeom>
                <a:noFill/>
                <a:ln w="1270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DAFA2E53-B6B0-028A-C0FD-E4BDEF66D74D}"/>
                    </a:ext>
                  </a:extLst>
                </p:cNvPr>
                <p:cNvCxnSpPr>
                  <a:cxnSpLocks/>
                </p:cNvCxnSpPr>
                <p:nvPr/>
              </p:nvCxnSpPr>
              <p:spPr bwMode="auto">
                <a:xfrm>
                  <a:off x="7973483" y="3402542"/>
                  <a:ext cx="11959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27" name="Group 126">
                <a:extLst>
                  <a:ext uri="{FF2B5EF4-FFF2-40B4-BE49-F238E27FC236}">
                    <a16:creationId xmlns:a16="http://schemas.microsoft.com/office/drawing/2014/main" id="{F2E37193-F3C5-DB24-5ECA-A1A15642CF4D}"/>
                  </a:ext>
                </a:extLst>
              </p:cNvPr>
              <p:cNvGrpSpPr/>
              <p:nvPr/>
            </p:nvGrpSpPr>
            <p:grpSpPr>
              <a:xfrm>
                <a:off x="7646459" y="3226859"/>
                <a:ext cx="119592" cy="110067"/>
                <a:chOff x="7973483" y="3346451"/>
                <a:chExt cx="119592" cy="110067"/>
              </a:xfrm>
            </p:grpSpPr>
            <p:cxnSp>
              <p:nvCxnSpPr>
                <p:cNvPr id="128" name="Straight Connector 127">
                  <a:extLst>
                    <a:ext uri="{FF2B5EF4-FFF2-40B4-BE49-F238E27FC236}">
                      <a16:creationId xmlns:a16="http://schemas.microsoft.com/office/drawing/2014/main" id="{89A70FDA-EF21-0335-6022-392E99FC4238}"/>
                    </a:ext>
                  </a:extLst>
                </p:cNvPr>
                <p:cNvCxnSpPr/>
                <p:nvPr/>
              </p:nvCxnSpPr>
              <p:spPr bwMode="auto">
                <a:xfrm>
                  <a:off x="8026400" y="3346451"/>
                  <a:ext cx="0" cy="110067"/>
                </a:xfrm>
                <a:prstGeom prst="line">
                  <a:avLst/>
                </a:prstGeom>
                <a:noFill/>
                <a:ln w="1270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7FE15169-E7DC-B57C-2D07-3436339DD5A0}"/>
                    </a:ext>
                  </a:extLst>
                </p:cNvPr>
                <p:cNvCxnSpPr>
                  <a:cxnSpLocks/>
                </p:cNvCxnSpPr>
                <p:nvPr/>
              </p:nvCxnSpPr>
              <p:spPr bwMode="auto">
                <a:xfrm>
                  <a:off x="7973483" y="3402542"/>
                  <a:ext cx="11959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5620AA05-9921-5040-2FFE-62563AD9041D}"/>
                  </a:ext>
                </a:extLst>
              </p:cNvPr>
              <p:cNvGrpSpPr/>
              <p:nvPr/>
            </p:nvGrpSpPr>
            <p:grpSpPr>
              <a:xfrm>
                <a:off x="7622118" y="3226859"/>
                <a:ext cx="119592" cy="110067"/>
                <a:chOff x="7973483" y="3346451"/>
                <a:chExt cx="119592" cy="110067"/>
              </a:xfrm>
            </p:grpSpPr>
            <p:cxnSp>
              <p:nvCxnSpPr>
                <p:cNvPr id="131" name="Straight Connector 130">
                  <a:extLst>
                    <a:ext uri="{FF2B5EF4-FFF2-40B4-BE49-F238E27FC236}">
                      <a16:creationId xmlns:a16="http://schemas.microsoft.com/office/drawing/2014/main" id="{B1BBAA55-80C0-CAEB-2663-1C3CDA526DCF}"/>
                    </a:ext>
                  </a:extLst>
                </p:cNvPr>
                <p:cNvCxnSpPr/>
                <p:nvPr/>
              </p:nvCxnSpPr>
              <p:spPr bwMode="auto">
                <a:xfrm>
                  <a:off x="8026400" y="3346451"/>
                  <a:ext cx="0" cy="110067"/>
                </a:xfrm>
                <a:prstGeom prst="line">
                  <a:avLst/>
                </a:prstGeom>
                <a:noFill/>
                <a:ln w="1270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0EC59468-6B41-CE91-069F-1FDE6AFF5EAE}"/>
                    </a:ext>
                  </a:extLst>
                </p:cNvPr>
                <p:cNvCxnSpPr>
                  <a:cxnSpLocks/>
                </p:cNvCxnSpPr>
                <p:nvPr/>
              </p:nvCxnSpPr>
              <p:spPr bwMode="auto">
                <a:xfrm>
                  <a:off x="7973483" y="3402542"/>
                  <a:ext cx="11959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33" name="Group 132">
                <a:extLst>
                  <a:ext uri="{FF2B5EF4-FFF2-40B4-BE49-F238E27FC236}">
                    <a16:creationId xmlns:a16="http://schemas.microsoft.com/office/drawing/2014/main" id="{DA0C0C12-BB65-5EA4-819A-36F2FCABFCB8}"/>
                  </a:ext>
                </a:extLst>
              </p:cNvPr>
              <p:cNvGrpSpPr/>
              <p:nvPr/>
            </p:nvGrpSpPr>
            <p:grpSpPr>
              <a:xfrm>
                <a:off x="7610476" y="3226859"/>
                <a:ext cx="119592" cy="110067"/>
                <a:chOff x="7973483" y="3346451"/>
                <a:chExt cx="119592" cy="110067"/>
              </a:xfrm>
            </p:grpSpPr>
            <p:cxnSp>
              <p:nvCxnSpPr>
                <p:cNvPr id="134" name="Straight Connector 133">
                  <a:extLst>
                    <a:ext uri="{FF2B5EF4-FFF2-40B4-BE49-F238E27FC236}">
                      <a16:creationId xmlns:a16="http://schemas.microsoft.com/office/drawing/2014/main" id="{2109DE7A-1EBF-529A-23AE-FD16EA9A58EC}"/>
                    </a:ext>
                  </a:extLst>
                </p:cNvPr>
                <p:cNvCxnSpPr/>
                <p:nvPr/>
              </p:nvCxnSpPr>
              <p:spPr bwMode="auto">
                <a:xfrm>
                  <a:off x="8026400" y="3346451"/>
                  <a:ext cx="0" cy="110067"/>
                </a:xfrm>
                <a:prstGeom prst="line">
                  <a:avLst/>
                </a:prstGeom>
                <a:noFill/>
                <a:ln w="12700"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D16A3B6A-F01F-023E-D77D-67EEE5077DEE}"/>
                    </a:ext>
                  </a:extLst>
                </p:cNvPr>
                <p:cNvCxnSpPr>
                  <a:cxnSpLocks/>
                </p:cNvCxnSpPr>
                <p:nvPr/>
              </p:nvCxnSpPr>
              <p:spPr bwMode="auto">
                <a:xfrm>
                  <a:off x="7973483" y="3402542"/>
                  <a:ext cx="11959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36" name="Group 135">
                <a:extLst>
                  <a:ext uri="{FF2B5EF4-FFF2-40B4-BE49-F238E27FC236}">
                    <a16:creationId xmlns:a16="http://schemas.microsoft.com/office/drawing/2014/main" id="{94B64722-1F99-FB1F-C8E6-EE91EA6962AD}"/>
                  </a:ext>
                </a:extLst>
              </p:cNvPr>
              <p:cNvGrpSpPr/>
              <p:nvPr/>
            </p:nvGrpSpPr>
            <p:grpSpPr>
              <a:xfrm>
                <a:off x="7603068" y="3226859"/>
                <a:ext cx="119592" cy="110067"/>
                <a:chOff x="7973483" y="3346451"/>
                <a:chExt cx="119592" cy="110067"/>
              </a:xfrm>
            </p:grpSpPr>
            <p:cxnSp>
              <p:nvCxnSpPr>
                <p:cNvPr id="137" name="Straight Connector 136">
                  <a:extLst>
                    <a:ext uri="{FF2B5EF4-FFF2-40B4-BE49-F238E27FC236}">
                      <a16:creationId xmlns:a16="http://schemas.microsoft.com/office/drawing/2014/main" id="{16C6B806-22F0-2A47-8553-06DB0DCE77F6}"/>
                    </a:ext>
                  </a:extLst>
                </p:cNvPr>
                <p:cNvCxnSpPr/>
                <p:nvPr/>
              </p:nvCxnSpPr>
              <p:spPr bwMode="auto">
                <a:xfrm>
                  <a:off x="8026400" y="3346451"/>
                  <a:ext cx="0" cy="110067"/>
                </a:xfrm>
                <a:prstGeom prst="line">
                  <a:avLst/>
                </a:prstGeom>
                <a:noFill/>
                <a:ln w="12700"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9D89BF98-5E02-66D9-C748-8E6FF3278313}"/>
                    </a:ext>
                  </a:extLst>
                </p:cNvPr>
                <p:cNvCxnSpPr>
                  <a:cxnSpLocks/>
                </p:cNvCxnSpPr>
                <p:nvPr/>
              </p:nvCxnSpPr>
              <p:spPr bwMode="auto">
                <a:xfrm>
                  <a:off x="7973483" y="3402542"/>
                  <a:ext cx="11959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39" name="Group 138">
                <a:extLst>
                  <a:ext uri="{FF2B5EF4-FFF2-40B4-BE49-F238E27FC236}">
                    <a16:creationId xmlns:a16="http://schemas.microsoft.com/office/drawing/2014/main" id="{96B9C2F1-0446-E0DA-E470-5E347799087A}"/>
                  </a:ext>
                </a:extLst>
              </p:cNvPr>
              <p:cNvGrpSpPr/>
              <p:nvPr/>
            </p:nvGrpSpPr>
            <p:grpSpPr>
              <a:xfrm>
                <a:off x="7599893" y="3226859"/>
                <a:ext cx="119592" cy="110067"/>
                <a:chOff x="7973483" y="3346451"/>
                <a:chExt cx="119592" cy="110067"/>
              </a:xfrm>
            </p:grpSpPr>
            <p:cxnSp>
              <p:nvCxnSpPr>
                <p:cNvPr id="140" name="Straight Connector 139">
                  <a:extLst>
                    <a:ext uri="{FF2B5EF4-FFF2-40B4-BE49-F238E27FC236}">
                      <a16:creationId xmlns:a16="http://schemas.microsoft.com/office/drawing/2014/main" id="{2DA3FD90-5888-743B-32F1-99FB42C89211}"/>
                    </a:ext>
                  </a:extLst>
                </p:cNvPr>
                <p:cNvCxnSpPr/>
                <p:nvPr/>
              </p:nvCxnSpPr>
              <p:spPr bwMode="auto">
                <a:xfrm>
                  <a:off x="8026400" y="3346451"/>
                  <a:ext cx="0" cy="110067"/>
                </a:xfrm>
                <a:prstGeom prst="line">
                  <a:avLst/>
                </a:prstGeom>
                <a:noFill/>
                <a:ln w="12700"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71D55F67-7350-6155-D76E-77F6C0B89A3D}"/>
                    </a:ext>
                  </a:extLst>
                </p:cNvPr>
                <p:cNvCxnSpPr>
                  <a:cxnSpLocks/>
                </p:cNvCxnSpPr>
                <p:nvPr/>
              </p:nvCxnSpPr>
              <p:spPr bwMode="auto">
                <a:xfrm>
                  <a:off x="7973483" y="3402542"/>
                  <a:ext cx="11959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42" name="Group 141">
                <a:extLst>
                  <a:ext uri="{FF2B5EF4-FFF2-40B4-BE49-F238E27FC236}">
                    <a16:creationId xmlns:a16="http://schemas.microsoft.com/office/drawing/2014/main" id="{E51958C6-B931-0E71-64DE-BDB7E674F1BA}"/>
                  </a:ext>
                </a:extLst>
              </p:cNvPr>
              <p:cNvGrpSpPr/>
              <p:nvPr/>
            </p:nvGrpSpPr>
            <p:grpSpPr>
              <a:xfrm>
                <a:off x="7575551" y="3226859"/>
                <a:ext cx="119592" cy="110067"/>
                <a:chOff x="7973483" y="3346451"/>
                <a:chExt cx="119592" cy="110067"/>
              </a:xfrm>
            </p:grpSpPr>
            <p:cxnSp>
              <p:nvCxnSpPr>
                <p:cNvPr id="143" name="Straight Connector 142">
                  <a:extLst>
                    <a:ext uri="{FF2B5EF4-FFF2-40B4-BE49-F238E27FC236}">
                      <a16:creationId xmlns:a16="http://schemas.microsoft.com/office/drawing/2014/main" id="{8DE96317-0BEF-EBEF-B1AF-E9AF95278953}"/>
                    </a:ext>
                  </a:extLst>
                </p:cNvPr>
                <p:cNvCxnSpPr/>
                <p:nvPr/>
              </p:nvCxnSpPr>
              <p:spPr bwMode="auto">
                <a:xfrm>
                  <a:off x="8026400" y="3346451"/>
                  <a:ext cx="0" cy="110067"/>
                </a:xfrm>
                <a:prstGeom prst="line">
                  <a:avLst/>
                </a:prstGeom>
                <a:noFill/>
                <a:ln w="12700"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A178AB35-43B0-54B4-41C4-94FD73B2AB10}"/>
                    </a:ext>
                  </a:extLst>
                </p:cNvPr>
                <p:cNvCxnSpPr>
                  <a:cxnSpLocks/>
                </p:cNvCxnSpPr>
                <p:nvPr/>
              </p:nvCxnSpPr>
              <p:spPr bwMode="auto">
                <a:xfrm>
                  <a:off x="7973483" y="3402542"/>
                  <a:ext cx="11959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45" name="Group 144">
                <a:extLst>
                  <a:ext uri="{FF2B5EF4-FFF2-40B4-BE49-F238E27FC236}">
                    <a16:creationId xmlns:a16="http://schemas.microsoft.com/office/drawing/2014/main" id="{012676A3-A118-3F67-0861-2ECECC0CC498}"/>
                  </a:ext>
                </a:extLst>
              </p:cNvPr>
              <p:cNvGrpSpPr/>
              <p:nvPr/>
            </p:nvGrpSpPr>
            <p:grpSpPr>
              <a:xfrm>
                <a:off x="7512051" y="3226859"/>
                <a:ext cx="119592" cy="110067"/>
                <a:chOff x="7973483" y="3346451"/>
                <a:chExt cx="119592" cy="110067"/>
              </a:xfrm>
            </p:grpSpPr>
            <p:cxnSp>
              <p:nvCxnSpPr>
                <p:cNvPr id="146" name="Straight Connector 145">
                  <a:extLst>
                    <a:ext uri="{FF2B5EF4-FFF2-40B4-BE49-F238E27FC236}">
                      <a16:creationId xmlns:a16="http://schemas.microsoft.com/office/drawing/2014/main" id="{F634AC5B-7EAE-A847-00A2-9757A1D607D1}"/>
                    </a:ext>
                  </a:extLst>
                </p:cNvPr>
                <p:cNvCxnSpPr/>
                <p:nvPr/>
              </p:nvCxnSpPr>
              <p:spPr bwMode="auto">
                <a:xfrm>
                  <a:off x="8026400" y="3346451"/>
                  <a:ext cx="0" cy="110067"/>
                </a:xfrm>
                <a:prstGeom prst="line">
                  <a:avLst/>
                </a:prstGeom>
                <a:noFill/>
                <a:ln w="12700"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1F4916BE-D1BC-EFB0-7414-2F8D778A0AE5}"/>
                    </a:ext>
                  </a:extLst>
                </p:cNvPr>
                <p:cNvCxnSpPr>
                  <a:cxnSpLocks/>
                </p:cNvCxnSpPr>
                <p:nvPr/>
              </p:nvCxnSpPr>
              <p:spPr bwMode="auto">
                <a:xfrm>
                  <a:off x="7973483" y="3402542"/>
                  <a:ext cx="11959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48" name="Group 147">
                <a:extLst>
                  <a:ext uri="{FF2B5EF4-FFF2-40B4-BE49-F238E27FC236}">
                    <a16:creationId xmlns:a16="http://schemas.microsoft.com/office/drawing/2014/main" id="{5CCF0AB3-703F-B531-26AF-575FD9029581}"/>
                  </a:ext>
                </a:extLst>
              </p:cNvPr>
              <p:cNvGrpSpPr/>
              <p:nvPr/>
            </p:nvGrpSpPr>
            <p:grpSpPr>
              <a:xfrm>
                <a:off x="7504643" y="3226859"/>
                <a:ext cx="119592" cy="110067"/>
                <a:chOff x="7973483" y="3346451"/>
                <a:chExt cx="119592" cy="110067"/>
              </a:xfrm>
            </p:grpSpPr>
            <p:cxnSp>
              <p:nvCxnSpPr>
                <p:cNvPr id="149" name="Straight Connector 148">
                  <a:extLst>
                    <a:ext uri="{FF2B5EF4-FFF2-40B4-BE49-F238E27FC236}">
                      <a16:creationId xmlns:a16="http://schemas.microsoft.com/office/drawing/2014/main" id="{E25C90BF-AB59-4A2F-77EB-40E0E5569EF9}"/>
                    </a:ext>
                  </a:extLst>
                </p:cNvPr>
                <p:cNvCxnSpPr/>
                <p:nvPr/>
              </p:nvCxnSpPr>
              <p:spPr bwMode="auto">
                <a:xfrm>
                  <a:off x="8026400" y="3346451"/>
                  <a:ext cx="0" cy="110067"/>
                </a:xfrm>
                <a:prstGeom prst="line">
                  <a:avLst/>
                </a:prstGeom>
                <a:noFill/>
                <a:ln w="12700"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8255989B-DAC5-90B5-2757-03EDC26190B3}"/>
                    </a:ext>
                  </a:extLst>
                </p:cNvPr>
                <p:cNvCxnSpPr>
                  <a:cxnSpLocks/>
                </p:cNvCxnSpPr>
                <p:nvPr/>
              </p:nvCxnSpPr>
              <p:spPr bwMode="auto">
                <a:xfrm>
                  <a:off x="7973483" y="3402542"/>
                  <a:ext cx="11959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51" name="Group 150">
                <a:extLst>
                  <a:ext uri="{FF2B5EF4-FFF2-40B4-BE49-F238E27FC236}">
                    <a16:creationId xmlns:a16="http://schemas.microsoft.com/office/drawing/2014/main" id="{845469B2-1D6F-0FBE-3F29-86B53EC381D1}"/>
                  </a:ext>
                </a:extLst>
              </p:cNvPr>
              <p:cNvGrpSpPr/>
              <p:nvPr/>
            </p:nvGrpSpPr>
            <p:grpSpPr>
              <a:xfrm>
                <a:off x="7478185" y="3226859"/>
                <a:ext cx="119592" cy="110067"/>
                <a:chOff x="7973483" y="3346451"/>
                <a:chExt cx="119592" cy="110067"/>
              </a:xfrm>
            </p:grpSpPr>
            <p:cxnSp>
              <p:nvCxnSpPr>
                <p:cNvPr id="152" name="Straight Connector 151">
                  <a:extLst>
                    <a:ext uri="{FF2B5EF4-FFF2-40B4-BE49-F238E27FC236}">
                      <a16:creationId xmlns:a16="http://schemas.microsoft.com/office/drawing/2014/main" id="{A1840EAB-DEC3-DE95-CFDA-B1A55CD0CDA7}"/>
                    </a:ext>
                  </a:extLst>
                </p:cNvPr>
                <p:cNvCxnSpPr/>
                <p:nvPr/>
              </p:nvCxnSpPr>
              <p:spPr bwMode="auto">
                <a:xfrm>
                  <a:off x="8026400" y="3346451"/>
                  <a:ext cx="0" cy="110067"/>
                </a:xfrm>
                <a:prstGeom prst="line">
                  <a:avLst/>
                </a:prstGeom>
                <a:noFill/>
                <a:ln w="12700"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167E331D-A97E-558C-EBA7-163EB53AFE67}"/>
                    </a:ext>
                  </a:extLst>
                </p:cNvPr>
                <p:cNvCxnSpPr>
                  <a:cxnSpLocks/>
                </p:cNvCxnSpPr>
                <p:nvPr/>
              </p:nvCxnSpPr>
              <p:spPr bwMode="auto">
                <a:xfrm>
                  <a:off x="7973483" y="3402542"/>
                  <a:ext cx="11959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54" name="Group 153">
                <a:extLst>
                  <a:ext uri="{FF2B5EF4-FFF2-40B4-BE49-F238E27FC236}">
                    <a16:creationId xmlns:a16="http://schemas.microsoft.com/office/drawing/2014/main" id="{FE4973B4-5DD6-D649-5CF6-2AB61D1E81EC}"/>
                  </a:ext>
                </a:extLst>
              </p:cNvPr>
              <p:cNvGrpSpPr/>
              <p:nvPr/>
            </p:nvGrpSpPr>
            <p:grpSpPr>
              <a:xfrm>
                <a:off x="7391402" y="3226859"/>
                <a:ext cx="119592" cy="110067"/>
                <a:chOff x="7973483" y="3346451"/>
                <a:chExt cx="119592" cy="110067"/>
              </a:xfrm>
            </p:grpSpPr>
            <p:cxnSp>
              <p:nvCxnSpPr>
                <p:cNvPr id="155" name="Straight Connector 154">
                  <a:extLst>
                    <a:ext uri="{FF2B5EF4-FFF2-40B4-BE49-F238E27FC236}">
                      <a16:creationId xmlns:a16="http://schemas.microsoft.com/office/drawing/2014/main" id="{AA1C1260-2C71-B9B5-3672-344EAC552C88}"/>
                    </a:ext>
                  </a:extLst>
                </p:cNvPr>
                <p:cNvCxnSpPr/>
                <p:nvPr/>
              </p:nvCxnSpPr>
              <p:spPr bwMode="auto">
                <a:xfrm>
                  <a:off x="8026400" y="3346451"/>
                  <a:ext cx="0" cy="110067"/>
                </a:xfrm>
                <a:prstGeom prst="line">
                  <a:avLst/>
                </a:prstGeom>
                <a:noFill/>
                <a:ln w="12700"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05433658-4DCD-32B8-CE1D-07380EFE2903}"/>
                    </a:ext>
                  </a:extLst>
                </p:cNvPr>
                <p:cNvCxnSpPr>
                  <a:cxnSpLocks/>
                </p:cNvCxnSpPr>
                <p:nvPr/>
              </p:nvCxnSpPr>
              <p:spPr bwMode="auto">
                <a:xfrm>
                  <a:off x="7973483" y="3402542"/>
                  <a:ext cx="11959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57" name="Group 156">
                <a:extLst>
                  <a:ext uri="{FF2B5EF4-FFF2-40B4-BE49-F238E27FC236}">
                    <a16:creationId xmlns:a16="http://schemas.microsoft.com/office/drawing/2014/main" id="{3D6C4D70-19B8-FDB9-0562-E0FD767604C1}"/>
                  </a:ext>
                </a:extLst>
              </p:cNvPr>
              <p:cNvGrpSpPr/>
              <p:nvPr/>
            </p:nvGrpSpPr>
            <p:grpSpPr>
              <a:xfrm>
                <a:off x="7192436" y="3226859"/>
                <a:ext cx="119592" cy="110067"/>
                <a:chOff x="7973483" y="3346451"/>
                <a:chExt cx="119592" cy="110067"/>
              </a:xfrm>
            </p:grpSpPr>
            <p:cxnSp>
              <p:nvCxnSpPr>
                <p:cNvPr id="158" name="Straight Connector 157">
                  <a:extLst>
                    <a:ext uri="{FF2B5EF4-FFF2-40B4-BE49-F238E27FC236}">
                      <a16:creationId xmlns:a16="http://schemas.microsoft.com/office/drawing/2014/main" id="{6C006C99-C43B-384A-832A-127BEF1ACE1D}"/>
                    </a:ext>
                  </a:extLst>
                </p:cNvPr>
                <p:cNvCxnSpPr/>
                <p:nvPr/>
              </p:nvCxnSpPr>
              <p:spPr bwMode="auto">
                <a:xfrm>
                  <a:off x="8026400" y="3346451"/>
                  <a:ext cx="0" cy="110067"/>
                </a:xfrm>
                <a:prstGeom prst="line">
                  <a:avLst/>
                </a:prstGeom>
                <a:noFill/>
                <a:ln w="12700"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F48E5E70-B053-C57A-9D45-3E13F2D1F163}"/>
                    </a:ext>
                  </a:extLst>
                </p:cNvPr>
                <p:cNvCxnSpPr>
                  <a:cxnSpLocks/>
                </p:cNvCxnSpPr>
                <p:nvPr/>
              </p:nvCxnSpPr>
              <p:spPr bwMode="auto">
                <a:xfrm>
                  <a:off x="7973483" y="3402542"/>
                  <a:ext cx="11959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60" name="Group 159">
                <a:extLst>
                  <a:ext uri="{FF2B5EF4-FFF2-40B4-BE49-F238E27FC236}">
                    <a16:creationId xmlns:a16="http://schemas.microsoft.com/office/drawing/2014/main" id="{A5B0DE34-6CD2-CEEB-053B-0FFEF3D5A36C}"/>
                  </a:ext>
                </a:extLst>
              </p:cNvPr>
              <p:cNvGrpSpPr/>
              <p:nvPr/>
            </p:nvGrpSpPr>
            <p:grpSpPr>
              <a:xfrm>
                <a:off x="6855886" y="3226859"/>
                <a:ext cx="119592" cy="110067"/>
                <a:chOff x="7973483" y="3346451"/>
                <a:chExt cx="119592" cy="110067"/>
              </a:xfrm>
            </p:grpSpPr>
            <p:cxnSp>
              <p:nvCxnSpPr>
                <p:cNvPr id="161" name="Straight Connector 160">
                  <a:extLst>
                    <a:ext uri="{FF2B5EF4-FFF2-40B4-BE49-F238E27FC236}">
                      <a16:creationId xmlns:a16="http://schemas.microsoft.com/office/drawing/2014/main" id="{88EC382C-9599-3D1E-377A-A4DD29A3812F}"/>
                    </a:ext>
                  </a:extLst>
                </p:cNvPr>
                <p:cNvCxnSpPr/>
                <p:nvPr/>
              </p:nvCxnSpPr>
              <p:spPr bwMode="auto">
                <a:xfrm>
                  <a:off x="8026400" y="3346451"/>
                  <a:ext cx="0" cy="110067"/>
                </a:xfrm>
                <a:prstGeom prst="line">
                  <a:avLst/>
                </a:prstGeom>
                <a:noFill/>
                <a:ln w="12700"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36BF5BA7-D443-F18E-5439-E3189F6AE2C9}"/>
                    </a:ext>
                  </a:extLst>
                </p:cNvPr>
                <p:cNvCxnSpPr>
                  <a:cxnSpLocks/>
                </p:cNvCxnSpPr>
                <p:nvPr/>
              </p:nvCxnSpPr>
              <p:spPr bwMode="auto">
                <a:xfrm>
                  <a:off x="7973483" y="3402542"/>
                  <a:ext cx="11959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63" name="Group 162">
                <a:extLst>
                  <a:ext uri="{FF2B5EF4-FFF2-40B4-BE49-F238E27FC236}">
                    <a16:creationId xmlns:a16="http://schemas.microsoft.com/office/drawing/2014/main" id="{DA8D0358-E349-0A2E-E674-D87C60352CAC}"/>
                  </a:ext>
                </a:extLst>
              </p:cNvPr>
              <p:cNvGrpSpPr/>
              <p:nvPr/>
            </p:nvGrpSpPr>
            <p:grpSpPr>
              <a:xfrm>
                <a:off x="6720419" y="3189817"/>
                <a:ext cx="119592" cy="110067"/>
                <a:chOff x="7973483" y="3346451"/>
                <a:chExt cx="119592" cy="110067"/>
              </a:xfrm>
            </p:grpSpPr>
            <p:cxnSp>
              <p:nvCxnSpPr>
                <p:cNvPr id="164" name="Straight Connector 163">
                  <a:extLst>
                    <a:ext uri="{FF2B5EF4-FFF2-40B4-BE49-F238E27FC236}">
                      <a16:creationId xmlns:a16="http://schemas.microsoft.com/office/drawing/2014/main" id="{C018D9D5-7C41-75DF-40ED-77F71EBE949F}"/>
                    </a:ext>
                  </a:extLst>
                </p:cNvPr>
                <p:cNvCxnSpPr/>
                <p:nvPr/>
              </p:nvCxnSpPr>
              <p:spPr bwMode="auto">
                <a:xfrm>
                  <a:off x="8026400" y="3346451"/>
                  <a:ext cx="0" cy="110067"/>
                </a:xfrm>
                <a:prstGeom prst="line">
                  <a:avLst/>
                </a:prstGeom>
                <a:noFill/>
                <a:ln w="1270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981F62E2-6943-7C94-57E4-F3F4C4DCD1F2}"/>
                    </a:ext>
                  </a:extLst>
                </p:cNvPr>
                <p:cNvCxnSpPr>
                  <a:cxnSpLocks/>
                </p:cNvCxnSpPr>
                <p:nvPr/>
              </p:nvCxnSpPr>
              <p:spPr bwMode="auto">
                <a:xfrm>
                  <a:off x="7973483" y="3402542"/>
                  <a:ext cx="11959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66" name="Group 165">
                <a:extLst>
                  <a:ext uri="{FF2B5EF4-FFF2-40B4-BE49-F238E27FC236}">
                    <a16:creationId xmlns:a16="http://schemas.microsoft.com/office/drawing/2014/main" id="{4AE333A1-E78C-D912-3C69-96BD285E5B32}"/>
                  </a:ext>
                </a:extLst>
              </p:cNvPr>
              <p:cNvGrpSpPr/>
              <p:nvPr/>
            </p:nvGrpSpPr>
            <p:grpSpPr>
              <a:xfrm>
                <a:off x="6606119" y="3189817"/>
                <a:ext cx="119592" cy="110067"/>
                <a:chOff x="7973483" y="3346451"/>
                <a:chExt cx="119592" cy="110067"/>
              </a:xfrm>
            </p:grpSpPr>
            <p:cxnSp>
              <p:nvCxnSpPr>
                <p:cNvPr id="167" name="Straight Connector 166">
                  <a:extLst>
                    <a:ext uri="{FF2B5EF4-FFF2-40B4-BE49-F238E27FC236}">
                      <a16:creationId xmlns:a16="http://schemas.microsoft.com/office/drawing/2014/main" id="{6B54B08A-410F-E51E-3E41-E8F591D65BCE}"/>
                    </a:ext>
                  </a:extLst>
                </p:cNvPr>
                <p:cNvCxnSpPr/>
                <p:nvPr/>
              </p:nvCxnSpPr>
              <p:spPr bwMode="auto">
                <a:xfrm>
                  <a:off x="8026400" y="3346451"/>
                  <a:ext cx="0" cy="110067"/>
                </a:xfrm>
                <a:prstGeom prst="line">
                  <a:avLst/>
                </a:prstGeom>
                <a:noFill/>
                <a:ln w="12700"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669CE231-CA08-5CD4-D2E6-8ADBFD803045}"/>
                    </a:ext>
                  </a:extLst>
                </p:cNvPr>
                <p:cNvCxnSpPr>
                  <a:cxnSpLocks/>
                </p:cNvCxnSpPr>
                <p:nvPr/>
              </p:nvCxnSpPr>
              <p:spPr bwMode="auto">
                <a:xfrm>
                  <a:off x="7973483" y="3402542"/>
                  <a:ext cx="119592" cy="0"/>
                </a:xfrm>
                <a:prstGeom prst="line">
                  <a:avLst/>
                </a:prstGeom>
                <a:noFill/>
                <a:ln w="12700" cap="flat" cmpd="sng" algn="ctr">
                  <a:solidFill>
                    <a:schemeClr val="accent1"/>
                  </a:solidFill>
                  <a:prstDash val="solid"/>
                  <a:round/>
                  <a:headEnd type="none" w="med" len="med"/>
                  <a:tailEnd type="none" w="med" len="med"/>
                </a:ln>
                <a:effectLst/>
              </p:spPr>
            </p:cxnSp>
          </p:grpSp>
        </p:grpSp>
        <p:grpSp>
          <p:nvGrpSpPr>
            <p:cNvPr id="169" name="Group 168">
              <a:extLst>
                <a:ext uri="{FF2B5EF4-FFF2-40B4-BE49-F238E27FC236}">
                  <a16:creationId xmlns:a16="http://schemas.microsoft.com/office/drawing/2014/main" id="{2562DE01-A134-2D1A-F1E4-CEA86DA37985}"/>
                </a:ext>
              </a:extLst>
            </p:cNvPr>
            <p:cNvGrpSpPr/>
            <p:nvPr/>
          </p:nvGrpSpPr>
          <p:grpSpPr>
            <a:xfrm>
              <a:off x="3960286" y="2872317"/>
              <a:ext cx="119592" cy="110067"/>
              <a:chOff x="7973483" y="3346451"/>
              <a:chExt cx="119592" cy="110067"/>
            </a:xfrm>
          </p:grpSpPr>
          <p:cxnSp>
            <p:nvCxnSpPr>
              <p:cNvPr id="170" name="Straight Connector 169">
                <a:extLst>
                  <a:ext uri="{FF2B5EF4-FFF2-40B4-BE49-F238E27FC236}">
                    <a16:creationId xmlns:a16="http://schemas.microsoft.com/office/drawing/2014/main" id="{FF1F58A4-B134-1DBC-A405-D19147761139}"/>
                  </a:ext>
                </a:extLst>
              </p:cNvPr>
              <p:cNvCxnSpPr/>
              <p:nvPr/>
            </p:nvCxnSpPr>
            <p:spPr bwMode="auto">
              <a:xfrm>
                <a:off x="8026400" y="3346451"/>
                <a:ext cx="0" cy="110067"/>
              </a:xfrm>
              <a:prstGeom prst="line">
                <a:avLst/>
              </a:prstGeom>
              <a:noFill/>
              <a:ln w="1270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60C8F274-FD5F-E504-D09B-010452F8A994}"/>
                  </a:ext>
                </a:extLst>
              </p:cNvPr>
              <p:cNvCxnSpPr>
                <a:cxnSpLocks/>
              </p:cNvCxnSpPr>
              <p:nvPr/>
            </p:nvCxnSpPr>
            <p:spPr bwMode="auto">
              <a:xfrm>
                <a:off x="7973483" y="3402542"/>
                <a:ext cx="11959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72" name="Group 171">
              <a:extLst>
                <a:ext uri="{FF2B5EF4-FFF2-40B4-BE49-F238E27FC236}">
                  <a16:creationId xmlns:a16="http://schemas.microsoft.com/office/drawing/2014/main" id="{FB923E8F-8AA6-667A-735F-F28131C7F806}"/>
                </a:ext>
              </a:extLst>
            </p:cNvPr>
            <p:cNvGrpSpPr/>
            <p:nvPr/>
          </p:nvGrpSpPr>
          <p:grpSpPr>
            <a:xfrm>
              <a:off x="3910544" y="2833159"/>
              <a:ext cx="119592" cy="110067"/>
              <a:chOff x="7973483" y="3346451"/>
              <a:chExt cx="119592" cy="110067"/>
            </a:xfrm>
          </p:grpSpPr>
          <p:cxnSp>
            <p:nvCxnSpPr>
              <p:cNvPr id="173" name="Straight Connector 172">
                <a:extLst>
                  <a:ext uri="{FF2B5EF4-FFF2-40B4-BE49-F238E27FC236}">
                    <a16:creationId xmlns:a16="http://schemas.microsoft.com/office/drawing/2014/main" id="{E3834FF2-42DD-C94B-4973-A7CA85975FD4}"/>
                  </a:ext>
                </a:extLst>
              </p:cNvPr>
              <p:cNvCxnSpPr/>
              <p:nvPr/>
            </p:nvCxnSpPr>
            <p:spPr bwMode="auto">
              <a:xfrm>
                <a:off x="8026400" y="3346451"/>
                <a:ext cx="0" cy="110067"/>
              </a:xfrm>
              <a:prstGeom prst="line">
                <a:avLst/>
              </a:prstGeom>
              <a:noFill/>
              <a:ln w="12700"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B072C392-642C-9F6D-B32B-EF8532110B2B}"/>
                  </a:ext>
                </a:extLst>
              </p:cNvPr>
              <p:cNvCxnSpPr>
                <a:cxnSpLocks/>
              </p:cNvCxnSpPr>
              <p:nvPr/>
            </p:nvCxnSpPr>
            <p:spPr bwMode="auto">
              <a:xfrm>
                <a:off x="7973483" y="3402542"/>
                <a:ext cx="11959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75" name="Group 174">
              <a:extLst>
                <a:ext uri="{FF2B5EF4-FFF2-40B4-BE49-F238E27FC236}">
                  <a16:creationId xmlns:a16="http://schemas.microsoft.com/office/drawing/2014/main" id="{DCC9C344-DFB5-6930-8910-3F7F35D9B2FF}"/>
                </a:ext>
              </a:extLst>
            </p:cNvPr>
            <p:cNvGrpSpPr/>
            <p:nvPr/>
          </p:nvGrpSpPr>
          <p:grpSpPr>
            <a:xfrm>
              <a:off x="3055411" y="2336801"/>
              <a:ext cx="119592" cy="110067"/>
              <a:chOff x="7973483" y="3346451"/>
              <a:chExt cx="119592" cy="110067"/>
            </a:xfrm>
          </p:grpSpPr>
          <p:cxnSp>
            <p:nvCxnSpPr>
              <p:cNvPr id="176" name="Straight Connector 175">
                <a:extLst>
                  <a:ext uri="{FF2B5EF4-FFF2-40B4-BE49-F238E27FC236}">
                    <a16:creationId xmlns:a16="http://schemas.microsoft.com/office/drawing/2014/main" id="{96604927-6C4D-4B65-875B-CDEF387E18DD}"/>
                  </a:ext>
                </a:extLst>
              </p:cNvPr>
              <p:cNvCxnSpPr/>
              <p:nvPr/>
            </p:nvCxnSpPr>
            <p:spPr bwMode="auto">
              <a:xfrm>
                <a:off x="8026400" y="3346451"/>
                <a:ext cx="0" cy="110067"/>
              </a:xfrm>
              <a:prstGeom prst="line">
                <a:avLst/>
              </a:prstGeom>
              <a:noFill/>
              <a:ln w="12700"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3B4547E2-8CBD-12E1-1544-FBCA9F61A609}"/>
                  </a:ext>
                </a:extLst>
              </p:cNvPr>
              <p:cNvCxnSpPr>
                <a:cxnSpLocks/>
              </p:cNvCxnSpPr>
              <p:nvPr/>
            </p:nvCxnSpPr>
            <p:spPr bwMode="auto">
              <a:xfrm>
                <a:off x="7973483" y="3402542"/>
                <a:ext cx="119592" cy="0"/>
              </a:xfrm>
              <a:prstGeom prst="line">
                <a:avLst/>
              </a:prstGeom>
              <a:noFill/>
              <a:ln w="12700" cap="flat" cmpd="sng" algn="ctr">
                <a:solidFill>
                  <a:schemeClr val="accent1"/>
                </a:solidFill>
                <a:prstDash val="solid"/>
                <a:round/>
                <a:headEnd type="none" w="med" len="med"/>
                <a:tailEnd type="none" w="med" len="med"/>
              </a:ln>
              <a:effectLst/>
            </p:spPr>
          </p:cxnSp>
        </p:grpSp>
      </p:grpSp>
      <p:sp>
        <p:nvSpPr>
          <p:cNvPr id="183" name="Freeform: Shape 182">
            <a:extLst>
              <a:ext uri="{FF2B5EF4-FFF2-40B4-BE49-F238E27FC236}">
                <a16:creationId xmlns:a16="http://schemas.microsoft.com/office/drawing/2014/main" id="{805ED4A1-5879-BCA6-7026-334B0F17AAAE}"/>
              </a:ext>
            </a:extLst>
          </p:cNvPr>
          <p:cNvSpPr/>
          <p:nvPr/>
        </p:nvSpPr>
        <p:spPr bwMode="auto">
          <a:xfrm>
            <a:off x="2885581" y="1885752"/>
            <a:ext cx="6960830" cy="2259106"/>
          </a:xfrm>
          <a:custGeom>
            <a:avLst/>
            <a:gdLst>
              <a:gd name="connsiteX0" fmla="*/ 6960830 w 6960830"/>
              <a:gd name="connsiteY0" fmla="*/ 2259106 h 2259106"/>
              <a:gd name="connsiteX1" fmla="*/ 6960830 w 6960830"/>
              <a:gd name="connsiteY1" fmla="*/ 1971181 h 2259106"/>
              <a:gd name="connsiteX2" fmla="*/ 5217458 w 6960830"/>
              <a:gd name="connsiteY2" fmla="*/ 1971181 h 2259106"/>
              <a:gd name="connsiteX3" fmla="*/ 5217458 w 6960830"/>
              <a:gd name="connsiteY3" fmla="*/ 1662690 h 2259106"/>
              <a:gd name="connsiteX4" fmla="*/ 5057676 w 6960830"/>
              <a:gd name="connsiteY4" fmla="*/ 1662690 h 2259106"/>
              <a:gd name="connsiteX5" fmla="*/ 5057676 w 6960830"/>
              <a:gd name="connsiteY5" fmla="*/ 1355780 h 2259106"/>
              <a:gd name="connsiteX6" fmla="*/ 3869589 w 6960830"/>
              <a:gd name="connsiteY6" fmla="*/ 1355780 h 2259106"/>
              <a:gd name="connsiteX7" fmla="*/ 3869589 w 6960830"/>
              <a:gd name="connsiteY7" fmla="*/ 1292500 h 2259106"/>
              <a:gd name="connsiteX8" fmla="*/ 3733536 w 6960830"/>
              <a:gd name="connsiteY8" fmla="*/ 1292500 h 2259106"/>
              <a:gd name="connsiteX9" fmla="*/ 3733536 w 6960830"/>
              <a:gd name="connsiteY9" fmla="*/ 1245040 h 2259106"/>
              <a:gd name="connsiteX10" fmla="*/ 3103897 w 6960830"/>
              <a:gd name="connsiteY10" fmla="*/ 1245040 h 2259106"/>
              <a:gd name="connsiteX11" fmla="*/ 3103897 w 6960830"/>
              <a:gd name="connsiteY11" fmla="*/ 1189669 h 2259106"/>
              <a:gd name="connsiteX12" fmla="*/ 2891908 w 6960830"/>
              <a:gd name="connsiteY12" fmla="*/ 1189669 h 2259106"/>
              <a:gd name="connsiteX13" fmla="*/ 2891908 w 6960830"/>
              <a:gd name="connsiteY13" fmla="*/ 1142209 h 2259106"/>
              <a:gd name="connsiteX14" fmla="*/ 2205317 w 6960830"/>
              <a:gd name="connsiteY14" fmla="*/ 1142209 h 2259106"/>
              <a:gd name="connsiteX15" fmla="*/ 2205317 w 6960830"/>
              <a:gd name="connsiteY15" fmla="*/ 1093167 h 2259106"/>
              <a:gd name="connsiteX16" fmla="*/ 2099323 w 6960830"/>
              <a:gd name="connsiteY16" fmla="*/ 1093167 h 2259106"/>
              <a:gd name="connsiteX17" fmla="*/ 2099323 w 6960830"/>
              <a:gd name="connsiteY17" fmla="*/ 1047289 h 2259106"/>
              <a:gd name="connsiteX18" fmla="*/ 2043953 w 6960830"/>
              <a:gd name="connsiteY18" fmla="*/ 1047289 h 2259106"/>
              <a:gd name="connsiteX19" fmla="*/ 2043953 w 6960830"/>
              <a:gd name="connsiteY19" fmla="*/ 999829 h 2259106"/>
              <a:gd name="connsiteX20" fmla="*/ 1738625 w 6960830"/>
              <a:gd name="connsiteY20" fmla="*/ 999829 h 2259106"/>
              <a:gd name="connsiteX21" fmla="*/ 1738625 w 6960830"/>
              <a:gd name="connsiteY21" fmla="*/ 963442 h 2259106"/>
              <a:gd name="connsiteX22" fmla="*/ 1623139 w 6960830"/>
              <a:gd name="connsiteY22" fmla="*/ 963442 h 2259106"/>
              <a:gd name="connsiteX23" fmla="*/ 1623139 w 6960830"/>
              <a:gd name="connsiteY23" fmla="*/ 927056 h 2259106"/>
              <a:gd name="connsiteX24" fmla="*/ 1540874 w 6960830"/>
              <a:gd name="connsiteY24" fmla="*/ 927056 h 2259106"/>
              <a:gd name="connsiteX25" fmla="*/ 1540874 w 6960830"/>
              <a:gd name="connsiteY25" fmla="*/ 874850 h 2259106"/>
              <a:gd name="connsiteX26" fmla="*/ 1398494 w 6960830"/>
              <a:gd name="connsiteY26" fmla="*/ 874850 h 2259106"/>
              <a:gd name="connsiteX27" fmla="*/ 1398494 w 6960830"/>
              <a:gd name="connsiteY27" fmla="*/ 847956 h 2259106"/>
              <a:gd name="connsiteX28" fmla="*/ 1316229 w 6960830"/>
              <a:gd name="connsiteY28" fmla="*/ 847956 h 2259106"/>
              <a:gd name="connsiteX29" fmla="*/ 1316229 w 6960830"/>
              <a:gd name="connsiteY29" fmla="*/ 808406 h 2259106"/>
              <a:gd name="connsiteX30" fmla="*/ 1080510 w 6960830"/>
              <a:gd name="connsiteY30" fmla="*/ 808406 h 2259106"/>
              <a:gd name="connsiteX31" fmla="*/ 1080510 w 6960830"/>
              <a:gd name="connsiteY31" fmla="*/ 730887 h 2259106"/>
              <a:gd name="connsiteX32" fmla="*/ 923892 w 6960830"/>
              <a:gd name="connsiteY32" fmla="*/ 730887 h 2259106"/>
              <a:gd name="connsiteX33" fmla="*/ 923892 w 6960830"/>
              <a:gd name="connsiteY33" fmla="*/ 694501 h 2259106"/>
              <a:gd name="connsiteX34" fmla="*/ 885923 w 6960830"/>
              <a:gd name="connsiteY34" fmla="*/ 694501 h 2259106"/>
              <a:gd name="connsiteX35" fmla="*/ 885923 w 6960830"/>
              <a:gd name="connsiteY35" fmla="*/ 653369 h 2259106"/>
              <a:gd name="connsiteX36" fmla="*/ 789421 w 6960830"/>
              <a:gd name="connsiteY36" fmla="*/ 653369 h 2259106"/>
              <a:gd name="connsiteX37" fmla="*/ 789421 w 6960830"/>
              <a:gd name="connsiteY37" fmla="*/ 618565 h 2259106"/>
              <a:gd name="connsiteX38" fmla="*/ 677099 w 6960830"/>
              <a:gd name="connsiteY38" fmla="*/ 618565 h 2259106"/>
              <a:gd name="connsiteX39" fmla="*/ 677099 w 6960830"/>
              <a:gd name="connsiteY39" fmla="*/ 577433 h 2259106"/>
              <a:gd name="connsiteX40" fmla="*/ 545792 w 6960830"/>
              <a:gd name="connsiteY40" fmla="*/ 577433 h 2259106"/>
              <a:gd name="connsiteX41" fmla="*/ 545792 w 6960830"/>
              <a:gd name="connsiteY41" fmla="*/ 548957 h 2259106"/>
              <a:gd name="connsiteX42" fmla="*/ 525226 w 6960830"/>
              <a:gd name="connsiteY42" fmla="*/ 548957 h 2259106"/>
              <a:gd name="connsiteX43" fmla="*/ 525226 w 6960830"/>
              <a:gd name="connsiteY43" fmla="*/ 510988 h 2259106"/>
              <a:gd name="connsiteX44" fmla="*/ 455618 w 6960830"/>
              <a:gd name="connsiteY44" fmla="*/ 510988 h 2259106"/>
              <a:gd name="connsiteX45" fmla="*/ 455618 w 6960830"/>
              <a:gd name="connsiteY45" fmla="*/ 473020 h 2259106"/>
              <a:gd name="connsiteX46" fmla="*/ 435052 w 6960830"/>
              <a:gd name="connsiteY46" fmla="*/ 473020 h 2259106"/>
              <a:gd name="connsiteX47" fmla="*/ 435052 w 6960830"/>
              <a:gd name="connsiteY47" fmla="*/ 352788 h 2259106"/>
              <a:gd name="connsiteX48" fmla="*/ 422395 w 6960830"/>
              <a:gd name="connsiteY48" fmla="*/ 352788 h 2259106"/>
              <a:gd name="connsiteX49" fmla="*/ 422395 w 6960830"/>
              <a:gd name="connsiteY49" fmla="*/ 295836 h 2259106"/>
              <a:gd name="connsiteX50" fmla="*/ 202497 w 6960830"/>
              <a:gd name="connsiteY50" fmla="*/ 295836 h 2259106"/>
              <a:gd name="connsiteX51" fmla="*/ 202497 w 6960830"/>
              <a:gd name="connsiteY51" fmla="*/ 197751 h 2259106"/>
              <a:gd name="connsiteX52" fmla="*/ 205661 w 6960830"/>
              <a:gd name="connsiteY52" fmla="*/ 197751 h 2259106"/>
              <a:gd name="connsiteX53" fmla="*/ 205661 w 6960830"/>
              <a:gd name="connsiteY53" fmla="*/ 110741 h 2259106"/>
              <a:gd name="connsiteX54" fmla="*/ 189840 w 6960830"/>
              <a:gd name="connsiteY54" fmla="*/ 110741 h 2259106"/>
              <a:gd name="connsiteX55" fmla="*/ 189840 w 6960830"/>
              <a:gd name="connsiteY55" fmla="*/ 83847 h 2259106"/>
              <a:gd name="connsiteX56" fmla="*/ 109158 w 6960830"/>
              <a:gd name="connsiteY56" fmla="*/ 83847 h 2259106"/>
              <a:gd name="connsiteX57" fmla="*/ 109158 w 6960830"/>
              <a:gd name="connsiteY57" fmla="*/ 30058 h 2259106"/>
              <a:gd name="connsiteX58" fmla="*/ 99666 w 6960830"/>
              <a:gd name="connsiteY58" fmla="*/ 30058 h 2259106"/>
              <a:gd name="connsiteX59" fmla="*/ 99666 w 6960830"/>
              <a:gd name="connsiteY59" fmla="*/ 15820 h 2259106"/>
              <a:gd name="connsiteX60" fmla="*/ 77518 w 6960830"/>
              <a:gd name="connsiteY60" fmla="*/ 15820 h 2259106"/>
              <a:gd name="connsiteX61" fmla="*/ 77518 w 6960830"/>
              <a:gd name="connsiteY61" fmla="*/ 0 h 2259106"/>
              <a:gd name="connsiteX62" fmla="*/ 0 w 6960830"/>
              <a:gd name="connsiteY62" fmla="*/ 0 h 2259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960830" h="2259106">
                <a:moveTo>
                  <a:pt x="6960830" y="2259106"/>
                </a:moveTo>
                <a:lnTo>
                  <a:pt x="6960830" y="1971181"/>
                </a:lnTo>
                <a:lnTo>
                  <a:pt x="5217458" y="1971181"/>
                </a:lnTo>
                <a:lnTo>
                  <a:pt x="5217458" y="1662690"/>
                </a:lnTo>
                <a:lnTo>
                  <a:pt x="5057676" y="1662690"/>
                </a:lnTo>
                <a:lnTo>
                  <a:pt x="5057676" y="1355780"/>
                </a:lnTo>
                <a:lnTo>
                  <a:pt x="3869589" y="1355780"/>
                </a:lnTo>
                <a:lnTo>
                  <a:pt x="3869589" y="1292500"/>
                </a:lnTo>
                <a:lnTo>
                  <a:pt x="3733536" y="1292500"/>
                </a:lnTo>
                <a:lnTo>
                  <a:pt x="3733536" y="1245040"/>
                </a:lnTo>
                <a:lnTo>
                  <a:pt x="3103897" y="1245040"/>
                </a:lnTo>
                <a:lnTo>
                  <a:pt x="3103897" y="1189669"/>
                </a:lnTo>
                <a:lnTo>
                  <a:pt x="2891908" y="1189669"/>
                </a:lnTo>
                <a:lnTo>
                  <a:pt x="2891908" y="1142209"/>
                </a:lnTo>
                <a:lnTo>
                  <a:pt x="2205317" y="1142209"/>
                </a:lnTo>
                <a:lnTo>
                  <a:pt x="2205317" y="1093167"/>
                </a:lnTo>
                <a:lnTo>
                  <a:pt x="2099323" y="1093167"/>
                </a:lnTo>
                <a:lnTo>
                  <a:pt x="2099323" y="1047289"/>
                </a:lnTo>
                <a:lnTo>
                  <a:pt x="2043953" y="1047289"/>
                </a:lnTo>
                <a:lnTo>
                  <a:pt x="2043953" y="999829"/>
                </a:lnTo>
                <a:lnTo>
                  <a:pt x="1738625" y="999829"/>
                </a:lnTo>
                <a:lnTo>
                  <a:pt x="1738625" y="963442"/>
                </a:lnTo>
                <a:lnTo>
                  <a:pt x="1623139" y="963442"/>
                </a:lnTo>
                <a:lnTo>
                  <a:pt x="1623139" y="927056"/>
                </a:lnTo>
                <a:lnTo>
                  <a:pt x="1540874" y="927056"/>
                </a:lnTo>
                <a:lnTo>
                  <a:pt x="1540874" y="874850"/>
                </a:lnTo>
                <a:lnTo>
                  <a:pt x="1398494" y="874850"/>
                </a:lnTo>
                <a:lnTo>
                  <a:pt x="1398494" y="847956"/>
                </a:lnTo>
                <a:lnTo>
                  <a:pt x="1316229" y="847956"/>
                </a:lnTo>
                <a:lnTo>
                  <a:pt x="1316229" y="808406"/>
                </a:lnTo>
                <a:lnTo>
                  <a:pt x="1080510" y="808406"/>
                </a:lnTo>
                <a:lnTo>
                  <a:pt x="1080510" y="730887"/>
                </a:lnTo>
                <a:lnTo>
                  <a:pt x="923892" y="730887"/>
                </a:lnTo>
                <a:lnTo>
                  <a:pt x="923892" y="694501"/>
                </a:lnTo>
                <a:lnTo>
                  <a:pt x="885923" y="694501"/>
                </a:lnTo>
                <a:lnTo>
                  <a:pt x="885923" y="653369"/>
                </a:lnTo>
                <a:lnTo>
                  <a:pt x="789421" y="653369"/>
                </a:lnTo>
                <a:lnTo>
                  <a:pt x="789421" y="618565"/>
                </a:lnTo>
                <a:lnTo>
                  <a:pt x="677099" y="618565"/>
                </a:lnTo>
                <a:lnTo>
                  <a:pt x="677099" y="577433"/>
                </a:lnTo>
                <a:lnTo>
                  <a:pt x="545792" y="577433"/>
                </a:lnTo>
                <a:lnTo>
                  <a:pt x="545792" y="548957"/>
                </a:lnTo>
                <a:lnTo>
                  <a:pt x="525226" y="548957"/>
                </a:lnTo>
                <a:lnTo>
                  <a:pt x="525226" y="510988"/>
                </a:lnTo>
                <a:lnTo>
                  <a:pt x="455618" y="510988"/>
                </a:lnTo>
                <a:lnTo>
                  <a:pt x="455618" y="473020"/>
                </a:lnTo>
                <a:lnTo>
                  <a:pt x="435052" y="473020"/>
                </a:lnTo>
                <a:lnTo>
                  <a:pt x="435052" y="352788"/>
                </a:lnTo>
                <a:lnTo>
                  <a:pt x="422395" y="352788"/>
                </a:lnTo>
                <a:lnTo>
                  <a:pt x="422395" y="295836"/>
                </a:lnTo>
                <a:lnTo>
                  <a:pt x="202497" y="295836"/>
                </a:lnTo>
                <a:lnTo>
                  <a:pt x="202497" y="197751"/>
                </a:lnTo>
                <a:lnTo>
                  <a:pt x="205661" y="197751"/>
                </a:lnTo>
                <a:lnTo>
                  <a:pt x="205661" y="110741"/>
                </a:lnTo>
                <a:lnTo>
                  <a:pt x="189840" y="110741"/>
                </a:lnTo>
                <a:lnTo>
                  <a:pt x="189840" y="83847"/>
                </a:lnTo>
                <a:lnTo>
                  <a:pt x="109158" y="83847"/>
                </a:lnTo>
                <a:lnTo>
                  <a:pt x="109158" y="30058"/>
                </a:lnTo>
                <a:lnTo>
                  <a:pt x="99666" y="30058"/>
                </a:lnTo>
                <a:lnTo>
                  <a:pt x="99666" y="15820"/>
                </a:lnTo>
                <a:lnTo>
                  <a:pt x="77518" y="15820"/>
                </a:lnTo>
                <a:lnTo>
                  <a:pt x="77518"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72" name="Freeform: Shape 271">
            <a:extLst>
              <a:ext uri="{FF2B5EF4-FFF2-40B4-BE49-F238E27FC236}">
                <a16:creationId xmlns:a16="http://schemas.microsoft.com/office/drawing/2014/main" id="{7B2E8F38-C30F-425C-1EB0-BB15102348B6}"/>
              </a:ext>
            </a:extLst>
          </p:cNvPr>
          <p:cNvSpPr/>
          <p:nvPr/>
        </p:nvSpPr>
        <p:spPr bwMode="auto">
          <a:xfrm>
            <a:off x="2874192" y="1877127"/>
            <a:ext cx="5781450" cy="2277734"/>
          </a:xfrm>
          <a:custGeom>
            <a:avLst/>
            <a:gdLst>
              <a:gd name="connsiteX0" fmla="*/ 5781450 w 5781450"/>
              <a:gd name="connsiteY0" fmla="*/ 2277734 h 2277734"/>
              <a:gd name="connsiteX1" fmla="*/ 5781450 w 5781450"/>
              <a:gd name="connsiteY1" fmla="*/ 2036098 h 2277734"/>
              <a:gd name="connsiteX2" fmla="*/ 5370669 w 5781450"/>
              <a:gd name="connsiteY2" fmla="*/ 2036098 h 2277734"/>
              <a:gd name="connsiteX3" fmla="*/ 5370669 w 5781450"/>
              <a:gd name="connsiteY3" fmla="*/ 1774114 h 2277734"/>
              <a:gd name="connsiteX4" fmla="*/ 5171002 w 5781450"/>
              <a:gd name="connsiteY4" fmla="*/ 1774114 h 2277734"/>
              <a:gd name="connsiteX5" fmla="*/ 5171002 w 5781450"/>
              <a:gd name="connsiteY5" fmla="*/ 1523576 h 2277734"/>
              <a:gd name="connsiteX6" fmla="*/ 5144295 w 5781450"/>
              <a:gd name="connsiteY6" fmla="*/ 1523576 h 2277734"/>
              <a:gd name="connsiteX7" fmla="*/ 5144295 w 5781450"/>
              <a:gd name="connsiteY7" fmla="*/ 1372236 h 2277734"/>
              <a:gd name="connsiteX8" fmla="*/ 5135392 w 5781450"/>
              <a:gd name="connsiteY8" fmla="*/ 1372236 h 2277734"/>
              <a:gd name="connsiteX9" fmla="*/ 5135392 w 5781450"/>
              <a:gd name="connsiteY9" fmla="*/ 1330268 h 2277734"/>
              <a:gd name="connsiteX10" fmla="*/ 3862354 w 5781450"/>
              <a:gd name="connsiteY10" fmla="*/ 1330268 h 2277734"/>
              <a:gd name="connsiteX11" fmla="*/ 3862354 w 5781450"/>
              <a:gd name="connsiteY11" fmla="*/ 1253962 h 2277734"/>
              <a:gd name="connsiteX12" fmla="*/ 3655056 w 5781450"/>
              <a:gd name="connsiteY12" fmla="*/ 1253962 h 2277734"/>
              <a:gd name="connsiteX13" fmla="*/ 3655056 w 5781450"/>
              <a:gd name="connsiteY13" fmla="*/ 1199276 h 2277734"/>
              <a:gd name="connsiteX14" fmla="*/ 3487183 w 5781450"/>
              <a:gd name="connsiteY14" fmla="*/ 1199276 h 2277734"/>
              <a:gd name="connsiteX15" fmla="*/ 3487183 w 5781450"/>
              <a:gd name="connsiteY15" fmla="*/ 1149677 h 2277734"/>
              <a:gd name="connsiteX16" fmla="*/ 2589316 w 5781450"/>
              <a:gd name="connsiteY16" fmla="*/ 1149677 h 2277734"/>
              <a:gd name="connsiteX17" fmla="*/ 2589316 w 5781450"/>
              <a:gd name="connsiteY17" fmla="*/ 1106437 h 2277734"/>
              <a:gd name="connsiteX18" fmla="*/ 1799549 w 5781450"/>
              <a:gd name="connsiteY18" fmla="*/ 1106437 h 2277734"/>
              <a:gd name="connsiteX19" fmla="*/ 1799549 w 5781450"/>
              <a:gd name="connsiteY19" fmla="*/ 1051751 h 2277734"/>
              <a:gd name="connsiteX20" fmla="*/ 1247603 w 5781450"/>
              <a:gd name="connsiteY20" fmla="*/ 1051751 h 2277734"/>
              <a:gd name="connsiteX21" fmla="*/ 1247603 w 5781450"/>
              <a:gd name="connsiteY21" fmla="*/ 1017413 h 2277734"/>
              <a:gd name="connsiteX22" fmla="*/ 1228526 w 5781450"/>
              <a:gd name="connsiteY22" fmla="*/ 1017413 h 2277734"/>
              <a:gd name="connsiteX23" fmla="*/ 1228526 w 5781450"/>
              <a:gd name="connsiteY23" fmla="*/ 979260 h 2277734"/>
              <a:gd name="connsiteX24" fmla="*/ 994521 w 5781450"/>
              <a:gd name="connsiteY24" fmla="*/ 979260 h 2277734"/>
              <a:gd name="connsiteX25" fmla="*/ 994521 w 5781450"/>
              <a:gd name="connsiteY25" fmla="*/ 944923 h 2277734"/>
              <a:gd name="connsiteX26" fmla="*/ 977988 w 5781450"/>
              <a:gd name="connsiteY26" fmla="*/ 944923 h 2277734"/>
              <a:gd name="connsiteX27" fmla="*/ 977988 w 5781450"/>
              <a:gd name="connsiteY27" fmla="*/ 894052 h 2277734"/>
              <a:gd name="connsiteX28" fmla="*/ 492174 w 5781450"/>
              <a:gd name="connsiteY28" fmla="*/ 894052 h 2277734"/>
              <a:gd name="connsiteX29" fmla="*/ 492174 w 5781450"/>
              <a:gd name="connsiteY29" fmla="*/ 855899 h 2277734"/>
              <a:gd name="connsiteX30" fmla="*/ 454021 w 5781450"/>
              <a:gd name="connsiteY30" fmla="*/ 855899 h 2277734"/>
              <a:gd name="connsiteX31" fmla="*/ 454021 w 5781450"/>
              <a:gd name="connsiteY31" fmla="*/ 810115 h 2277734"/>
              <a:gd name="connsiteX32" fmla="*/ 429857 w 5781450"/>
              <a:gd name="connsiteY32" fmla="*/ 810115 h 2277734"/>
              <a:gd name="connsiteX33" fmla="*/ 429857 w 5781450"/>
              <a:gd name="connsiteY33" fmla="*/ 775778 h 2277734"/>
              <a:gd name="connsiteX34" fmla="*/ 314126 w 5781450"/>
              <a:gd name="connsiteY34" fmla="*/ 775778 h 2277734"/>
              <a:gd name="connsiteX35" fmla="*/ 314126 w 5781450"/>
              <a:gd name="connsiteY35" fmla="*/ 726179 h 2277734"/>
              <a:gd name="connsiteX36" fmla="*/ 275973 w 5781450"/>
              <a:gd name="connsiteY36" fmla="*/ 726179 h 2277734"/>
              <a:gd name="connsiteX37" fmla="*/ 275973 w 5781450"/>
              <a:gd name="connsiteY37" fmla="*/ 688026 h 2277734"/>
              <a:gd name="connsiteX38" fmla="*/ 259440 w 5781450"/>
              <a:gd name="connsiteY38" fmla="*/ 688026 h 2277734"/>
              <a:gd name="connsiteX39" fmla="*/ 259440 w 5781450"/>
              <a:gd name="connsiteY39" fmla="*/ 647329 h 2277734"/>
              <a:gd name="connsiteX40" fmla="*/ 249266 w 5781450"/>
              <a:gd name="connsiteY40" fmla="*/ 647329 h 2277734"/>
              <a:gd name="connsiteX41" fmla="*/ 249266 w 5781450"/>
              <a:gd name="connsiteY41" fmla="*/ 249266 h 2277734"/>
              <a:gd name="connsiteX42" fmla="*/ 227646 w 5781450"/>
              <a:gd name="connsiteY42" fmla="*/ 249266 h 2277734"/>
              <a:gd name="connsiteX43" fmla="*/ 227646 w 5781450"/>
              <a:gd name="connsiteY43" fmla="*/ 203483 h 2277734"/>
              <a:gd name="connsiteX44" fmla="*/ 206026 w 5781450"/>
              <a:gd name="connsiteY44" fmla="*/ 203483 h 2277734"/>
              <a:gd name="connsiteX45" fmla="*/ 206026 w 5781450"/>
              <a:gd name="connsiteY45" fmla="*/ 148797 h 2277734"/>
              <a:gd name="connsiteX46" fmla="*/ 197124 w 5781450"/>
              <a:gd name="connsiteY46" fmla="*/ 157699 h 2277734"/>
              <a:gd name="connsiteX47" fmla="*/ 197124 w 5781450"/>
              <a:gd name="connsiteY47" fmla="*/ 120818 h 2277734"/>
              <a:gd name="connsiteX48" fmla="*/ 172960 w 5781450"/>
              <a:gd name="connsiteY48" fmla="*/ 120818 h 2277734"/>
              <a:gd name="connsiteX49" fmla="*/ 172960 w 5781450"/>
              <a:gd name="connsiteY49" fmla="*/ 76306 h 2277734"/>
              <a:gd name="connsiteX50" fmla="*/ 161514 w 5781450"/>
              <a:gd name="connsiteY50" fmla="*/ 76306 h 2277734"/>
              <a:gd name="connsiteX51" fmla="*/ 161514 w 5781450"/>
              <a:gd name="connsiteY51" fmla="*/ 39425 h 2277734"/>
              <a:gd name="connsiteX52" fmla="*/ 76306 w 5781450"/>
              <a:gd name="connsiteY52" fmla="*/ 39425 h 2277734"/>
              <a:gd name="connsiteX53" fmla="*/ 76306 w 5781450"/>
              <a:gd name="connsiteY53" fmla="*/ 0 h 2277734"/>
              <a:gd name="connsiteX54" fmla="*/ 0 w 5781450"/>
              <a:gd name="connsiteY54" fmla="*/ 0 h 227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781450" h="2277734">
                <a:moveTo>
                  <a:pt x="5781450" y="2277734"/>
                </a:moveTo>
                <a:lnTo>
                  <a:pt x="5781450" y="2036098"/>
                </a:lnTo>
                <a:lnTo>
                  <a:pt x="5370669" y="2036098"/>
                </a:lnTo>
                <a:lnTo>
                  <a:pt x="5370669" y="1774114"/>
                </a:lnTo>
                <a:lnTo>
                  <a:pt x="5171002" y="1774114"/>
                </a:lnTo>
                <a:lnTo>
                  <a:pt x="5171002" y="1523576"/>
                </a:lnTo>
                <a:lnTo>
                  <a:pt x="5144295" y="1523576"/>
                </a:lnTo>
                <a:lnTo>
                  <a:pt x="5144295" y="1372236"/>
                </a:lnTo>
                <a:lnTo>
                  <a:pt x="5135392" y="1372236"/>
                </a:lnTo>
                <a:lnTo>
                  <a:pt x="5135392" y="1330268"/>
                </a:lnTo>
                <a:lnTo>
                  <a:pt x="3862354" y="1330268"/>
                </a:lnTo>
                <a:lnTo>
                  <a:pt x="3862354" y="1253962"/>
                </a:lnTo>
                <a:lnTo>
                  <a:pt x="3655056" y="1253962"/>
                </a:lnTo>
                <a:lnTo>
                  <a:pt x="3655056" y="1199276"/>
                </a:lnTo>
                <a:lnTo>
                  <a:pt x="3487183" y="1199276"/>
                </a:lnTo>
                <a:lnTo>
                  <a:pt x="3487183" y="1149677"/>
                </a:lnTo>
                <a:lnTo>
                  <a:pt x="2589316" y="1149677"/>
                </a:lnTo>
                <a:lnTo>
                  <a:pt x="2589316" y="1106437"/>
                </a:lnTo>
                <a:lnTo>
                  <a:pt x="1799549" y="1106437"/>
                </a:lnTo>
                <a:lnTo>
                  <a:pt x="1799549" y="1051751"/>
                </a:lnTo>
                <a:lnTo>
                  <a:pt x="1247603" y="1051751"/>
                </a:lnTo>
                <a:lnTo>
                  <a:pt x="1247603" y="1017413"/>
                </a:lnTo>
                <a:lnTo>
                  <a:pt x="1228526" y="1017413"/>
                </a:lnTo>
                <a:lnTo>
                  <a:pt x="1228526" y="979260"/>
                </a:lnTo>
                <a:lnTo>
                  <a:pt x="994521" y="979260"/>
                </a:lnTo>
                <a:lnTo>
                  <a:pt x="994521" y="944923"/>
                </a:lnTo>
                <a:lnTo>
                  <a:pt x="977988" y="944923"/>
                </a:lnTo>
                <a:lnTo>
                  <a:pt x="977988" y="894052"/>
                </a:lnTo>
                <a:lnTo>
                  <a:pt x="492174" y="894052"/>
                </a:lnTo>
                <a:lnTo>
                  <a:pt x="492174" y="855899"/>
                </a:lnTo>
                <a:lnTo>
                  <a:pt x="454021" y="855899"/>
                </a:lnTo>
                <a:lnTo>
                  <a:pt x="454021" y="810115"/>
                </a:lnTo>
                <a:lnTo>
                  <a:pt x="429857" y="810115"/>
                </a:lnTo>
                <a:lnTo>
                  <a:pt x="429857" y="775778"/>
                </a:lnTo>
                <a:lnTo>
                  <a:pt x="314126" y="775778"/>
                </a:lnTo>
                <a:lnTo>
                  <a:pt x="314126" y="726179"/>
                </a:lnTo>
                <a:lnTo>
                  <a:pt x="275973" y="726179"/>
                </a:lnTo>
                <a:lnTo>
                  <a:pt x="275973" y="688026"/>
                </a:lnTo>
                <a:lnTo>
                  <a:pt x="259440" y="688026"/>
                </a:lnTo>
                <a:lnTo>
                  <a:pt x="259440" y="647329"/>
                </a:lnTo>
                <a:lnTo>
                  <a:pt x="249266" y="647329"/>
                </a:lnTo>
                <a:lnTo>
                  <a:pt x="249266" y="249266"/>
                </a:lnTo>
                <a:lnTo>
                  <a:pt x="227646" y="249266"/>
                </a:lnTo>
                <a:lnTo>
                  <a:pt x="227646" y="203483"/>
                </a:lnTo>
                <a:lnTo>
                  <a:pt x="206026" y="203483"/>
                </a:lnTo>
                <a:lnTo>
                  <a:pt x="206026" y="148797"/>
                </a:lnTo>
                <a:lnTo>
                  <a:pt x="197124" y="157699"/>
                </a:lnTo>
                <a:lnTo>
                  <a:pt x="197124" y="120818"/>
                </a:lnTo>
                <a:lnTo>
                  <a:pt x="172960" y="120818"/>
                </a:lnTo>
                <a:lnTo>
                  <a:pt x="172960" y="76306"/>
                </a:lnTo>
                <a:lnTo>
                  <a:pt x="161514" y="76306"/>
                </a:lnTo>
                <a:lnTo>
                  <a:pt x="161514" y="39425"/>
                </a:lnTo>
                <a:lnTo>
                  <a:pt x="76306" y="39425"/>
                </a:lnTo>
                <a:lnTo>
                  <a:pt x="76306" y="0"/>
                </a:lnTo>
                <a:lnTo>
                  <a:pt x="0" y="0"/>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350" name="Group 349">
            <a:extLst>
              <a:ext uri="{FF2B5EF4-FFF2-40B4-BE49-F238E27FC236}">
                <a16:creationId xmlns:a16="http://schemas.microsoft.com/office/drawing/2014/main" id="{BB5CC57F-2BBC-D371-B03D-7778043EA2A3}"/>
              </a:ext>
            </a:extLst>
          </p:cNvPr>
          <p:cNvGrpSpPr/>
          <p:nvPr/>
        </p:nvGrpSpPr>
        <p:grpSpPr>
          <a:xfrm>
            <a:off x="3337143" y="2713832"/>
            <a:ext cx="4744932" cy="742134"/>
            <a:chOff x="3337143" y="2713832"/>
            <a:chExt cx="4744932" cy="742134"/>
          </a:xfrm>
        </p:grpSpPr>
        <p:grpSp>
          <p:nvGrpSpPr>
            <p:cNvPr id="349" name="Group 348">
              <a:extLst>
                <a:ext uri="{FF2B5EF4-FFF2-40B4-BE49-F238E27FC236}">
                  <a16:creationId xmlns:a16="http://schemas.microsoft.com/office/drawing/2014/main" id="{66724A1B-6523-7FDD-7325-B8E153B07017}"/>
                </a:ext>
              </a:extLst>
            </p:cNvPr>
            <p:cNvGrpSpPr/>
            <p:nvPr/>
          </p:nvGrpSpPr>
          <p:grpSpPr>
            <a:xfrm>
              <a:off x="5464808" y="2970728"/>
              <a:ext cx="2617267" cy="485238"/>
              <a:chOff x="5464808" y="2970728"/>
              <a:chExt cx="2617267" cy="485238"/>
            </a:xfrm>
          </p:grpSpPr>
          <p:grpSp>
            <p:nvGrpSpPr>
              <p:cNvPr id="186" name="Group 185">
                <a:extLst>
                  <a:ext uri="{FF2B5EF4-FFF2-40B4-BE49-F238E27FC236}">
                    <a16:creationId xmlns:a16="http://schemas.microsoft.com/office/drawing/2014/main" id="{A2CEAC34-DFD2-1D72-B640-F85CB5B7416A}"/>
                  </a:ext>
                </a:extLst>
              </p:cNvPr>
              <p:cNvGrpSpPr/>
              <p:nvPr/>
            </p:nvGrpSpPr>
            <p:grpSpPr>
              <a:xfrm>
                <a:off x="7971913" y="3345899"/>
                <a:ext cx="110162" cy="110067"/>
                <a:chOff x="7008286" y="3379259"/>
                <a:chExt cx="110162" cy="110067"/>
              </a:xfrm>
            </p:grpSpPr>
            <p:cxnSp>
              <p:nvCxnSpPr>
                <p:cNvPr id="184" name="Straight Connector 183">
                  <a:extLst>
                    <a:ext uri="{FF2B5EF4-FFF2-40B4-BE49-F238E27FC236}">
                      <a16:creationId xmlns:a16="http://schemas.microsoft.com/office/drawing/2014/main" id="{E54760CD-D1CF-8D0A-9808-F39584084153}"/>
                    </a:ext>
                  </a:extLst>
                </p:cNvPr>
                <p:cNvCxnSpPr/>
                <p:nvPr/>
              </p:nvCxnSpPr>
              <p:spPr bwMode="auto">
                <a:xfrm>
                  <a:off x="7061203" y="3379259"/>
                  <a:ext cx="0" cy="110067"/>
                </a:xfrm>
                <a:prstGeom prst="line">
                  <a:avLst/>
                </a:prstGeom>
                <a:noFill/>
                <a:ln w="12700" cap="flat" cmpd="sng" algn="ctr">
                  <a:solidFill>
                    <a:schemeClr val="accent4"/>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54682946-B3A6-4A1D-FA96-906DB151398B}"/>
                    </a:ext>
                  </a:extLst>
                </p:cNvPr>
                <p:cNvCxnSpPr>
                  <a:cxnSpLocks/>
                </p:cNvCxnSpPr>
                <p:nvPr/>
              </p:nvCxnSpPr>
              <p:spPr bwMode="auto">
                <a:xfrm>
                  <a:off x="7008286" y="3435350"/>
                  <a:ext cx="110162" cy="0"/>
                </a:xfrm>
                <a:prstGeom prst="line">
                  <a:avLst/>
                </a:prstGeom>
                <a:noFill/>
                <a:ln w="12700" cap="flat" cmpd="sng" algn="ctr">
                  <a:solidFill>
                    <a:schemeClr val="accent4"/>
                  </a:solidFill>
                  <a:prstDash val="solid"/>
                  <a:round/>
                  <a:headEnd type="none" w="med" len="med"/>
                  <a:tailEnd type="none" w="med" len="med"/>
                </a:ln>
                <a:effectLst/>
              </p:spPr>
            </p:cxnSp>
          </p:grpSp>
          <p:grpSp>
            <p:nvGrpSpPr>
              <p:cNvPr id="280" name="Group 279">
                <a:extLst>
                  <a:ext uri="{FF2B5EF4-FFF2-40B4-BE49-F238E27FC236}">
                    <a16:creationId xmlns:a16="http://schemas.microsoft.com/office/drawing/2014/main" id="{3DB69318-CA19-E35A-581D-EA9D0C6717E4}"/>
                  </a:ext>
                </a:extLst>
              </p:cNvPr>
              <p:cNvGrpSpPr/>
              <p:nvPr/>
            </p:nvGrpSpPr>
            <p:grpSpPr>
              <a:xfrm>
                <a:off x="7952836" y="3151319"/>
                <a:ext cx="110162" cy="110067"/>
                <a:chOff x="7008286" y="3379259"/>
                <a:chExt cx="110162" cy="110067"/>
              </a:xfrm>
            </p:grpSpPr>
            <p:cxnSp>
              <p:nvCxnSpPr>
                <p:cNvPr id="281" name="Straight Connector 280">
                  <a:extLst>
                    <a:ext uri="{FF2B5EF4-FFF2-40B4-BE49-F238E27FC236}">
                      <a16:creationId xmlns:a16="http://schemas.microsoft.com/office/drawing/2014/main" id="{41972BFA-FE29-F36B-C857-26EEFB5F82D9}"/>
                    </a:ext>
                  </a:extLst>
                </p:cNvPr>
                <p:cNvCxnSpPr/>
                <p:nvPr/>
              </p:nvCxnSpPr>
              <p:spPr bwMode="auto">
                <a:xfrm>
                  <a:off x="7061203" y="3379259"/>
                  <a:ext cx="0" cy="110067"/>
                </a:xfrm>
                <a:prstGeom prst="line">
                  <a:avLst/>
                </a:prstGeom>
                <a:noFill/>
                <a:ln w="12700" cap="flat" cmpd="sng" algn="ctr">
                  <a:solidFill>
                    <a:schemeClr val="accent4"/>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2ACAC124-49AC-A7BB-0C02-7161B43DE8DA}"/>
                    </a:ext>
                  </a:extLst>
                </p:cNvPr>
                <p:cNvCxnSpPr>
                  <a:cxnSpLocks/>
                </p:cNvCxnSpPr>
                <p:nvPr/>
              </p:nvCxnSpPr>
              <p:spPr bwMode="auto">
                <a:xfrm>
                  <a:off x="7008286" y="3435350"/>
                  <a:ext cx="110162" cy="0"/>
                </a:xfrm>
                <a:prstGeom prst="line">
                  <a:avLst/>
                </a:prstGeom>
                <a:noFill/>
                <a:ln w="12700" cap="flat" cmpd="sng" algn="ctr">
                  <a:solidFill>
                    <a:schemeClr val="accent4"/>
                  </a:solidFill>
                  <a:prstDash val="solid"/>
                  <a:round/>
                  <a:headEnd type="none" w="med" len="med"/>
                  <a:tailEnd type="none" w="med" len="med"/>
                </a:ln>
                <a:effectLst/>
              </p:spPr>
            </p:cxnSp>
          </p:grpSp>
          <p:grpSp>
            <p:nvGrpSpPr>
              <p:cNvPr id="283" name="Group 282">
                <a:extLst>
                  <a:ext uri="{FF2B5EF4-FFF2-40B4-BE49-F238E27FC236}">
                    <a16:creationId xmlns:a16="http://schemas.microsoft.com/office/drawing/2014/main" id="{40C97989-5B5C-66A2-DD44-D98A784EF165}"/>
                  </a:ext>
                </a:extLst>
              </p:cNvPr>
              <p:cNvGrpSpPr/>
              <p:nvPr/>
            </p:nvGrpSpPr>
            <p:grpSpPr>
              <a:xfrm>
                <a:off x="7903237" y="3151319"/>
                <a:ext cx="110162" cy="110067"/>
                <a:chOff x="7008286" y="3379259"/>
                <a:chExt cx="110162" cy="110067"/>
              </a:xfrm>
            </p:grpSpPr>
            <p:cxnSp>
              <p:nvCxnSpPr>
                <p:cNvPr id="284" name="Straight Connector 283">
                  <a:extLst>
                    <a:ext uri="{FF2B5EF4-FFF2-40B4-BE49-F238E27FC236}">
                      <a16:creationId xmlns:a16="http://schemas.microsoft.com/office/drawing/2014/main" id="{EDC288DB-6428-4F19-87D2-2BF3C3DF37C1}"/>
                    </a:ext>
                  </a:extLst>
                </p:cNvPr>
                <p:cNvCxnSpPr/>
                <p:nvPr/>
              </p:nvCxnSpPr>
              <p:spPr bwMode="auto">
                <a:xfrm>
                  <a:off x="7061203" y="3379259"/>
                  <a:ext cx="0" cy="110067"/>
                </a:xfrm>
                <a:prstGeom prst="line">
                  <a:avLst/>
                </a:prstGeom>
                <a:noFill/>
                <a:ln w="12700" cap="flat" cmpd="sng" algn="ctr">
                  <a:solidFill>
                    <a:schemeClr val="accent4"/>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7388FD36-6DF9-2D76-4D8A-9ADD63AB0F0B}"/>
                    </a:ext>
                  </a:extLst>
                </p:cNvPr>
                <p:cNvCxnSpPr>
                  <a:cxnSpLocks/>
                </p:cNvCxnSpPr>
                <p:nvPr/>
              </p:nvCxnSpPr>
              <p:spPr bwMode="auto">
                <a:xfrm>
                  <a:off x="7008286" y="3435350"/>
                  <a:ext cx="110162" cy="0"/>
                </a:xfrm>
                <a:prstGeom prst="line">
                  <a:avLst/>
                </a:prstGeom>
                <a:noFill/>
                <a:ln w="12700" cap="flat" cmpd="sng" algn="ctr">
                  <a:solidFill>
                    <a:schemeClr val="accent4"/>
                  </a:solidFill>
                  <a:prstDash val="solid"/>
                  <a:round/>
                  <a:headEnd type="none" w="med" len="med"/>
                  <a:tailEnd type="none" w="med" len="med"/>
                </a:ln>
                <a:effectLst/>
              </p:spPr>
            </p:cxnSp>
          </p:grpSp>
          <p:grpSp>
            <p:nvGrpSpPr>
              <p:cNvPr id="286" name="Group 285">
                <a:extLst>
                  <a:ext uri="{FF2B5EF4-FFF2-40B4-BE49-F238E27FC236}">
                    <a16:creationId xmlns:a16="http://schemas.microsoft.com/office/drawing/2014/main" id="{9831313F-771B-8555-FF33-84C1CE195657}"/>
                  </a:ext>
                </a:extLst>
              </p:cNvPr>
              <p:cNvGrpSpPr/>
              <p:nvPr/>
            </p:nvGrpSpPr>
            <p:grpSpPr>
              <a:xfrm>
                <a:off x="7899421" y="3151319"/>
                <a:ext cx="110162" cy="110067"/>
                <a:chOff x="7008286" y="3379259"/>
                <a:chExt cx="110162" cy="110067"/>
              </a:xfrm>
            </p:grpSpPr>
            <p:cxnSp>
              <p:nvCxnSpPr>
                <p:cNvPr id="287" name="Straight Connector 286">
                  <a:extLst>
                    <a:ext uri="{FF2B5EF4-FFF2-40B4-BE49-F238E27FC236}">
                      <a16:creationId xmlns:a16="http://schemas.microsoft.com/office/drawing/2014/main" id="{9DA1862A-73E3-EF0F-386C-58BF957571DE}"/>
                    </a:ext>
                  </a:extLst>
                </p:cNvPr>
                <p:cNvCxnSpPr/>
                <p:nvPr/>
              </p:nvCxnSpPr>
              <p:spPr bwMode="auto">
                <a:xfrm>
                  <a:off x="7061203" y="3379259"/>
                  <a:ext cx="0" cy="110067"/>
                </a:xfrm>
                <a:prstGeom prst="line">
                  <a:avLst/>
                </a:prstGeom>
                <a:noFill/>
                <a:ln w="12700" cap="flat" cmpd="sng" algn="ctr">
                  <a:solidFill>
                    <a:schemeClr val="accent4"/>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A14800CC-130D-8EDF-C058-BABAB5E8922F}"/>
                    </a:ext>
                  </a:extLst>
                </p:cNvPr>
                <p:cNvCxnSpPr>
                  <a:cxnSpLocks/>
                </p:cNvCxnSpPr>
                <p:nvPr/>
              </p:nvCxnSpPr>
              <p:spPr bwMode="auto">
                <a:xfrm>
                  <a:off x="7008286" y="3435350"/>
                  <a:ext cx="110162" cy="0"/>
                </a:xfrm>
                <a:prstGeom prst="line">
                  <a:avLst/>
                </a:prstGeom>
                <a:noFill/>
                <a:ln w="12700" cap="flat" cmpd="sng" algn="ctr">
                  <a:solidFill>
                    <a:schemeClr val="accent4"/>
                  </a:solidFill>
                  <a:prstDash val="solid"/>
                  <a:round/>
                  <a:headEnd type="none" w="med" len="med"/>
                  <a:tailEnd type="none" w="med" len="med"/>
                </a:ln>
                <a:effectLst/>
              </p:spPr>
            </p:cxnSp>
          </p:grpSp>
          <p:grpSp>
            <p:nvGrpSpPr>
              <p:cNvPr id="289" name="Group 288">
                <a:extLst>
                  <a:ext uri="{FF2B5EF4-FFF2-40B4-BE49-F238E27FC236}">
                    <a16:creationId xmlns:a16="http://schemas.microsoft.com/office/drawing/2014/main" id="{19697C1F-71F5-5D3A-65BA-967020CB0F6F}"/>
                  </a:ext>
                </a:extLst>
              </p:cNvPr>
              <p:cNvGrpSpPr/>
              <p:nvPr/>
            </p:nvGrpSpPr>
            <p:grpSpPr>
              <a:xfrm>
                <a:off x="7912139" y="3151319"/>
                <a:ext cx="110162" cy="110067"/>
                <a:chOff x="7008286" y="3379259"/>
                <a:chExt cx="110162" cy="110067"/>
              </a:xfrm>
            </p:grpSpPr>
            <p:cxnSp>
              <p:nvCxnSpPr>
                <p:cNvPr id="290" name="Straight Connector 289">
                  <a:extLst>
                    <a:ext uri="{FF2B5EF4-FFF2-40B4-BE49-F238E27FC236}">
                      <a16:creationId xmlns:a16="http://schemas.microsoft.com/office/drawing/2014/main" id="{D903DAE5-4F68-A984-1CEC-626BCB36F486}"/>
                    </a:ext>
                  </a:extLst>
                </p:cNvPr>
                <p:cNvCxnSpPr/>
                <p:nvPr/>
              </p:nvCxnSpPr>
              <p:spPr bwMode="auto">
                <a:xfrm>
                  <a:off x="7061203" y="3379259"/>
                  <a:ext cx="0" cy="110067"/>
                </a:xfrm>
                <a:prstGeom prst="line">
                  <a:avLst/>
                </a:prstGeom>
                <a:noFill/>
                <a:ln w="12700" cap="flat" cmpd="sng" algn="ctr">
                  <a:solidFill>
                    <a:schemeClr val="accent4"/>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D0E56637-6CDD-530C-E26C-5460707E0DE5}"/>
                    </a:ext>
                  </a:extLst>
                </p:cNvPr>
                <p:cNvCxnSpPr>
                  <a:cxnSpLocks/>
                </p:cNvCxnSpPr>
                <p:nvPr/>
              </p:nvCxnSpPr>
              <p:spPr bwMode="auto">
                <a:xfrm>
                  <a:off x="7008286" y="3435350"/>
                  <a:ext cx="110162" cy="0"/>
                </a:xfrm>
                <a:prstGeom prst="line">
                  <a:avLst/>
                </a:prstGeom>
                <a:noFill/>
                <a:ln w="12700" cap="flat" cmpd="sng" algn="ctr">
                  <a:solidFill>
                    <a:schemeClr val="accent4"/>
                  </a:solidFill>
                  <a:prstDash val="solid"/>
                  <a:round/>
                  <a:headEnd type="none" w="med" len="med"/>
                  <a:tailEnd type="none" w="med" len="med"/>
                </a:ln>
                <a:effectLst/>
              </p:spPr>
            </p:cxnSp>
          </p:grpSp>
          <p:grpSp>
            <p:nvGrpSpPr>
              <p:cNvPr id="292" name="Group 291">
                <a:extLst>
                  <a:ext uri="{FF2B5EF4-FFF2-40B4-BE49-F238E27FC236}">
                    <a16:creationId xmlns:a16="http://schemas.microsoft.com/office/drawing/2014/main" id="{4F8B93E3-45FC-3B1D-8B19-1FD90F42A519}"/>
                  </a:ext>
                </a:extLst>
              </p:cNvPr>
              <p:cNvGrpSpPr/>
              <p:nvPr/>
            </p:nvGrpSpPr>
            <p:grpSpPr>
              <a:xfrm>
                <a:off x="7816756" y="3151319"/>
                <a:ext cx="110162" cy="110067"/>
                <a:chOff x="7008286" y="3379259"/>
                <a:chExt cx="110162" cy="110067"/>
              </a:xfrm>
            </p:grpSpPr>
            <p:cxnSp>
              <p:nvCxnSpPr>
                <p:cNvPr id="293" name="Straight Connector 292">
                  <a:extLst>
                    <a:ext uri="{FF2B5EF4-FFF2-40B4-BE49-F238E27FC236}">
                      <a16:creationId xmlns:a16="http://schemas.microsoft.com/office/drawing/2014/main" id="{9551B248-F898-FC2F-F99A-B842931CD485}"/>
                    </a:ext>
                  </a:extLst>
                </p:cNvPr>
                <p:cNvCxnSpPr/>
                <p:nvPr/>
              </p:nvCxnSpPr>
              <p:spPr bwMode="auto">
                <a:xfrm>
                  <a:off x="7061203" y="3379259"/>
                  <a:ext cx="0" cy="110067"/>
                </a:xfrm>
                <a:prstGeom prst="line">
                  <a:avLst/>
                </a:prstGeom>
                <a:noFill/>
                <a:ln w="12700" cap="flat" cmpd="sng" algn="ctr">
                  <a:solidFill>
                    <a:schemeClr val="accent4"/>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D7FDD82F-2322-81E0-9EA4-F5F32B4EBE36}"/>
                    </a:ext>
                  </a:extLst>
                </p:cNvPr>
                <p:cNvCxnSpPr>
                  <a:cxnSpLocks/>
                </p:cNvCxnSpPr>
                <p:nvPr/>
              </p:nvCxnSpPr>
              <p:spPr bwMode="auto">
                <a:xfrm>
                  <a:off x="7008286" y="3435350"/>
                  <a:ext cx="110162" cy="0"/>
                </a:xfrm>
                <a:prstGeom prst="line">
                  <a:avLst/>
                </a:prstGeom>
                <a:noFill/>
                <a:ln w="12700" cap="flat" cmpd="sng" algn="ctr">
                  <a:solidFill>
                    <a:schemeClr val="accent4"/>
                  </a:solidFill>
                  <a:prstDash val="solid"/>
                  <a:round/>
                  <a:headEnd type="none" w="med" len="med"/>
                  <a:tailEnd type="none" w="med" len="med"/>
                </a:ln>
                <a:effectLst/>
              </p:spPr>
            </p:cxnSp>
          </p:grpSp>
          <p:grpSp>
            <p:nvGrpSpPr>
              <p:cNvPr id="295" name="Group 294">
                <a:extLst>
                  <a:ext uri="{FF2B5EF4-FFF2-40B4-BE49-F238E27FC236}">
                    <a16:creationId xmlns:a16="http://schemas.microsoft.com/office/drawing/2014/main" id="{5F46B3F6-E471-B491-ED30-09E2EE64FDF6}"/>
                  </a:ext>
                </a:extLst>
              </p:cNvPr>
              <p:cNvGrpSpPr/>
              <p:nvPr/>
            </p:nvGrpSpPr>
            <p:grpSpPr>
              <a:xfrm>
                <a:off x="7531880" y="3151319"/>
                <a:ext cx="110162" cy="110067"/>
                <a:chOff x="7008286" y="3379259"/>
                <a:chExt cx="110162" cy="110067"/>
              </a:xfrm>
            </p:grpSpPr>
            <p:cxnSp>
              <p:nvCxnSpPr>
                <p:cNvPr id="296" name="Straight Connector 295">
                  <a:extLst>
                    <a:ext uri="{FF2B5EF4-FFF2-40B4-BE49-F238E27FC236}">
                      <a16:creationId xmlns:a16="http://schemas.microsoft.com/office/drawing/2014/main" id="{067AD837-96A4-DE9A-9601-E2A9D30B335C}"/>
                    </a:ext>
                  </a:extLst>
                </p:cNvPr>
                <p:cNvCxnSpPr/>
                <p:nvPr/>
              </p:nvCxnSpPr>
              <p:spPr bwMode="auto">
                <a:xfrm>
                  <a:off x="7061203" y="3379259"/>
                  <a:ext cx="0" cy="110067"/>
                </a:xfrm>
                <a:prstGeom prst="line">
                  <a:avLst/>
                </a:prstGeom>
                <a:noFill/>
                <a:ln w="12700" cap="flat" cmpd="sng" algn="ctr">
                  <a:solidFill>
                    <a:schemeClr val="accent4"/>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A75F3296-65AB-FE2F-4311-C9CC31F892EE}"/>
                    </a:ext>
                  </a:extLst>
                </p:cNvPr>
                <p:cNvCxnSpPr>
                  <a:cxnSpLocks/>
                </p:cNvCxnSpPr>
                <p:nvPr/>
              </p:nvCxnSpPr>
              <p:spPr bwMode="auto">
                <a:xfrm>
                  <a:off x="7008286" y="3435350"/>
                  <a:ext cx="110162" cy="0"/>
                </a:xfrm>
                <a:prstGeom prst="line">
                  <a:avLst/>
                </a:prstGeom>
                <a:noFill/>
                <a:ln w="12700" cap="flat" cmpd="sng" algn="ctr">
                  <a:solidFill>
                    <a:schemeClr val="accent4"/>
                  </a:solidFill>
                  <a:prstDash val="solid"/>
                  <a:round/>
                  <a:headEnd type="none" w="med" len="med"/>
                  <a:tailEnd type="none" w="med" len="med"/>
                </a:ln>
                <a:effectLst/>
              </p:spPr>
            </p:cxnSp>
          </p:grpSp>
          <p:grpSp>
            <p:nvGrpSpPr>
              <p:cNvPr id="298" name="Group 297">
                <a:extLst>
                  <a:ext uri="{FF2B5EF4-FFF2-40B4-BE49-F238E27FC236}">
                    <a16:creationId xmlns:a16="http://schemas.microsoft.com/office/drawing/2014/main" id="{8AC4F16B-C3FD-4932-076D-DB89306432B3}"/>
                  </a:ext>
                </a:extLst>
              </p:cNvPr>
              <p:cNvGrpSpPr/>
              <p:nvPr/>
            </p:nvGrpSpPr>
            <p:grpSpPr>
              <a:xfrm>
                <a:off x="6770091" y="3151319"/>
                <a:ext cx="110162" cy="110067"/>
                <a:chOff x="7008286" y="3379259"/>
                <a:chExt cx="110162" cy="110067"/>
              </a:xfrm>
            </p:grpSpPr>
            <p:cxnSp>
              <p:nvCxnSpPr>
                <p:cNvPr id="299" name="Straight Connector 298">
                  <a:extLst>
                    <a:ext uri="{FF2B5EF4-FFF2-40B4-BE49-F238E27FC236}">
                      <a16:creationId xmlns:a16="http://schemas.microsoft.com/office/drawing/2014/main" id="{3616DA38-34A6-CA8C-3F1C-11CD02C5F47E}"/>
                    </a:ext>
                  </a:extLst>
                </p:cNvPr>
                <p:cNvCxnSpPr/>
                <p:nvPr/>
              </p:nvCxnSpPr>
              <p:spPr bwMode="auto">
                <a:xfrm>
                  <a:off x="7061203" y="3379259"/>
                  <a:ext cx="0" cy="110067"/>
                </a:xfrm>
                <a:prstGeom prst="line">
                  <a:avLst/>
                </a:prstGeom>
                <a:noFill/>
                <a:ln w="12700" cap="flat" cmpd="sng" algn="ctr">
                  <a:solidFill>
                    <a:schemeClr val="accent4"/>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FC192993-A948-579A-03B3-144CE3B68184}"/>
                    </a:ext>
                  </a:extLst>
                </p:cNvPr>
                <p:cNvCxnSpPr>
                  <a:cxnSpLocks/>
                </p:cNvCxnSpPr>
                <p:nvPr/>
              </p:nvCxnSpPr>
              <p:spPr bwMode="auto">
                <a:xfrm>
                  <a:off x="7008286" y="3435350"/>
                  <a:ext cx="110162" cy="0"/>
                </a:xfrm>
                <a:prstGeom prst="line">
                  <a:avLst/>
                </a:prstGeom>
                <a:noFill/>
                <a:ln w="12700" cap="flat" cmpd="sng" algn="ctr">
                  <a:solidFill>
                    <a:schemeClr val="accent4"/>
                  </a:solidFill>
                  <a:prstDash val="solid"/>
                  <a:round/>
                  <a:headEnd type="none" w="med" len="med"/>
                  <a:tailEnd type="none" w="med" len="med"/>
                </a:ln>
                <a:effectLst/>
              </p:spPr>
            </p:cxnSp>
          </p:grpSp>
          <p:grpSp>
            <p:nvGrpSpPr>
              <p:cNvPr id="301" name="Group 300">
                <a:extLst>
                  <a:ext uri="{FF2B5EF4-FFF2-40B4-BE49-F238E27FC236}">
                    <a16:creationId xmlns:a16="http://schemas.microsoft.com/office/drawing/2014/main" id="{0B71AF94-CDC2-5381-2CBE-2A6AABD78EB5}"/>
                  </a:ext>
                </a:extLst>
              </p:cNvPr>
              <p:cNvGrpSpPr/>
              <p:nvPr/>
            </p:nvGrpSpPr>
            <p:grpSpPr>
              <a:xfrm>
                <a:off x="6562793" y="3077557"/>
                <a:ext cx="110162" cy="110067"/>
                <a:chOff x="7008286" y="3379259"/>
                <a:chExt cx="110162" cy="110067"/>
              </a:xfrm>
            </p:grpSpPr>
            <p:cxnSp>
              <p:nvCxnSpPr>
                <p:cNvPr id="302" name="Straight Connector 301">
                  <a:extLst>
                    <a:ext uri="{FF2B5EF4-FFF2-40B4-BE49-F238E27FC236}">
                      <a16:creationId xmlns:a16="http://schemas.microsoft.com/office/drawing/2014/main" id="{F4C00DF3-3857-777D-CEA6-A1245C184A30}"/>
                    </a:ext>
                  </a:extLst>
                </p:cNvPr>
                <p:cNvCxnSpPr/>
                <p:nvPr/>
              </p:nvCxnSpPr>
              <p:spPr bwMode="auto">
                <a:xfrm>
                  <a:off x="7061203" y="3379259"/>
                  <a:ext cx="0" cy="110067"/>
                </a:xfrm>
                <a:prstGeom prst="line">
                  <a:avLst/>
                </a:prstGeom>
                <a:noFill/>
                <a:ln w="12700" cap="flat" cmpd="sng" algn="ctr">
                  <a:solidFill>
                    <a:schemeClr val="accent4"/>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7F1F7B90-60BC-2207-80E6-4C664FDB2D49}"/>
                    </a:ext>
                  </a:extLst>
                </p:cNvPr>
                <p:cNvCxnSpPr>
                  <a:cxnSpLocks/>
                </p:cNvCxnSpPr>
                <p:nvPr/>
              </p:nvCxnSpPr>
              <p:spPr bwMode="auto">
                <a:xfrm>
                  <a:off x="7008286" y="3435350"/>
                  <a:ext cx="110162" cy="0"/>
                </a:xfrm>
                <a:prstGeom prst="line">
                  <a:avLst/>
                </a:prstGeom>
                <a:noFill/>
                <a:ln w="12700" cap="flat" cmpd="sng" algn="ctr">
                  <a:solidFill>
                    <a:schemeClr val="accent4"/>
                  </a:solidFill>
                  <a:prstDash val="solid"/>
                  <a:round/>
                  <a:headEnd type="none" w="med" len="med"/>
                  <a:tailEnd type="none" w="med" len="med"/>
                </a:ln>
                <a:effectLst/>
              </p:spPr>
            </p:cxnSp>
          </p:grpSp>
          <p:grpSp>
            <p:nvGrpSpPr>
              <p:cNvPr id="304" name="Group 303">
                <a:extLst>
                  <a:ext uri="{FF2B5EF4-FFF2-40B4-BE49-F238E27FC236}">
                    <a16:creationId xmlns:a16="http://schemas.microsoft.com/office/drawing/2014/main" id="{9818ABD7-42B4-6559-CA62-99187AE52179}"/>
                  </a:ext>
                </a:extLst>
              </p:cNvPr>
              <p:cNvGrpSpPr/>
              <p:nvPr/>
            </p:nvGrpSpPr>
            <p:grpSpPr>
              <a:xfrm>
                <a:off x="6556434" y="3077557"/>
                <a:ext cx="110162" cy="110067"/>
                <a:chOff x="7008286" y="3379259"/>
                <a:chExt cx="110162" cy="110067"/>
              </a:xfrm>
            </p:grpSpPr>
            <p:cxnSp>
              <p:nvCxnSpPr>
                <p:cNvPr id="305" name="Straight Connector 304">
                  <a:extLst>
                    <a:ext uri="{FF2B5EF4-FFF2-40B4-BE49-F238E27FC236}">
                      <a16:creationId xmlns:a16="http://schemas.microsoft.com/office/drawing/2014/main" id="{174A5F0B-2639-A85A-AD31-A061C22954A5}"/>
                    </a:ext>
                  </a:extLst>
                </p:cNvPr>
                <p:cNvCxnSpPr/>
                <p:nvPr/>
              </p:nvCxnSpPr>
              <p:spPr bwMode="auto">
                <a:xfrm>
                  <a:off x="7061203" y="3379259"/>
                  <a:ext cx="0" cy="110067"/>
                </a:xfrm>
                <a:prstGeom prst="line">
                  <a:avLst/>
                </a:prstGeom>
                <a:noFill/>
                <a:ln w="12700" cap="flat" cmpd="sng" algn="ctr">
                  <a:solidFill>
                    <a:schemeClr val="accent4"/>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E5AA02C1-F8D2-5978-87B4-611C55DB8221}"/>
                    </a:ext>
                  </a:extLst>
                </p:cNvPr>
                <p:cNvCxnSpPr>
                  <a:cxnSpLocks/>
                </p:cNvCxnSpPr>
                <p:nvPr/>
              </p:nvCxnSpPr>
              <p:spPr bwMode="auto">
                <a:xfrm>
                  <a:off x="7008286" y="3435350"/>
                  <a:ext cx="110162" cy="0"/>
                </a:xfrm>
                <a:prstGeom prst="line">
                  <a:avLst/>
                </a:prstGeom>
                <a:noFill/>
                <a:ln w="12700" cap="flat" cmpd="sng" algn="ctr">
                  <a:solidFill>
                    <a:schemeClr val="accent4"/>
                  </a:solidFill>
                  <a:prstDash val="solid"/>
                  <a:round/>
                  <a:headEnd type="none" w="med" len="med"/>
                  <a:tailEnd type="none" w="med" len="med"/>
                </a:ln>
                <a:effectLst/>
              </p:spPr>
            </p:cxnSp>
          </p:grpSp>
          <p:grpSp>
            <p:nvGrpSpPr>
              <p:cNvPr id="307" name="Group 306">
                <a:extLst>
                  <a:ext uri="{FF2B5EF4-FFF2-40B4-BE49-F238E27FC236}">
                    <a16:creationId xmlns:a16="http://schemas.microsoft.com/office/drawing/2014/main" id="{45C1358C-C218-B5B3-6FDB-51206A6EC2D4}"/>
                  </a:ext>
                </a:extLst>
              </p:cNvPr>
              <p:cNvGrpSpPr/>
              <p:nvPr/>
            </p:nvGrpSpPr>
            <p:grpSpPr>
              <a:xfrm>
                <a:off x="6543717" y="3077557"/>
                <a:ext cx="110162" cy="110067"/>
                <a:chOff x="7008286" y="3379259"/>
                <a:chExt cx="110162" cy="110067"/>
              </a:xfrm>
            </p:grpSpPr>
            <p:cxnSp>
              <p:nvCxnSpPr>
                <p:cNvPr id="308" name="Straight Connector 307">
                  <a:extLst>
                    <a:ext uri="{FF2B5EF4-FFF2-40B4-BE49-F238E27FC236}">
                      <a16:creationId xmlns:a16="http://schemas.microsoft.com/office/drawing/2014/main" id="{B76AC6A9-3EEA-8C0C-6624-854A5D79555D}"/>
                    </a:ext>
                  </a:extLst>
                </p:cNvPr>
                <p:cNvCxnSpPr/>
                <p:nvPr/>
              </p:nvCxnSpPr>
              <p:spPr bwMode="auto">
                <a:xfrm>
                  <a:off x="7061203" y="3379259"/>
                  <a:ext cx="0" cy="110067"/>
                </a:xfrm>
                <a:prstGeom prst="line">
                  <a:avLst/>
                </a:prstGeom>
                <a:noFill/>
                <a:ln w="12700" cap="flat" cmpd="sng" algn="ctr">
                  <a:solidFill>
                    <a:schemeClr val="accent4"/>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D68E7832-A6DF-375C-1D82-9B05F123B1DE}"/>
                    </a:ext>
                  </a:extLst>
                </p:cNvPr>
                <p:cNvCxnSpPr>
                  <a:cxnSpLocks/>
                </p:cNvCxnSpPr>
                <p:nvPr/>
              </p:nvCxnSpPr>
              <p:spPr bwMode="auto">
                <a:xfrm>
                  <a:off x="7008286" y="3435350"/>
                  <a:ext cx="110162" cy="0"/>
                </a:xfrm>
                <a:prstGeom prst="line">
                  <a:avLst/>
                </a:prstGeom>
                <a:noFill/>
                <a:ln w="12700" cap="flat" cmpd="sng" algn="ctr">
                  <a:solidFill>
                    <a:schemeClr val="accent4"/>
                  </a:solidFill>
                  <a:prstDash val="solid"/>
                  <a:round/>
                  <a:headEnd type="none" w="med" len="med"/>
                  <a:tailEnd type="none" w="med" len="med"/>
                </a:ln>
                <a:effectLst/>
              </p:spPr>
            </p:cxnSp>
          </p:grpSp>
          <p:grpSp>
            <p:nvGrpSpPr>
              <p:cNvPr id="310" name="Group 309">
                <a:extLst>
                  <a:ext uri="{FF2B5EF4-FFF2-40B4-BE49-F238E27FC236}">
                    <a16:creationId xmlns:a16="http://schemas.microsoft.com/office/drawing/2014/main" id="{9113F302-0996-A1B4-B61A-3393FFC9287C}"/>
                  </a:ext>
                </a:extLst>
              </p:cNvPr>
              <p:cNvGrpSpPr/>
              <p:nvPr/>
            </p:nvGrpSpPr>
            <p:grpSpPr>
              <a:xfrm>
                <a:off x="6534814" y="3077557"/>
                <a:ext cx="110162" cy="110067"/>
                <a:chOff x="7008286" y="3379259"/>
                <a:chExt cx="110162" cy="110067"/>
              </a:xfrm>
            </p:grpSpPr>
            <p:cxnSp>
              <p:nvCxnSpPr>
                <p:cNvPr id="311" name="Straight Connector 310">
                  <a:extLst>
                    <a:ext uri="{FF2B5EF4-FFF2-40B4-BE49-F238E27FC236}">
                      <a16:creationId xmlns:a16="http://schemas.microsoft.com/office/drawing/2014/main" id="{093117C3-E177-7F8F-F6A5-6978B9320110}"/>
                    </a:ext>
                  </a:extLst>
                </p:cNvPr>
                <p:cNvCxnSpPr/>
                <p:nvPr/>
              </p:nvCxnSpPr>
              <p:spPr bwMode="auto">
                <a:xfrm>
                  <a:off x="7061203" y="3379259"/>
                  <a:ext cx="0" cy="110067"/>
                </a:xfrm>
                <a:prstGeom prst="line">
                  <a:avLst/>
                </a:prstGeom>
                <a:noFill/>
                <a:ln w="12700" cap="flat" cmpd="sng" algn="ctr">
                  <a:solidFill>
                    <a:schemeClr val="accent4"/>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9318BACB-875C-44D8-7EB5-BC63BA49A6D1}"/>
                    </a:ext>
                  </a:extLst>
                </p:cNvPr>
                <p:cNvCxnSpPr>
                  <a:cxnSpLocks/>
                </p:cNvCxnSpPr>
                <p:nvPr/>
              </p:nvCxnSpPr>
              <p:spPr bwMode="auto">
                <a:xfrm>
                  <a:off x="7008286" y="3435350"/>
                  <a:ext cx="110162" cy="0"/>
                </a:xfrm>
                <a:prstGeom prst="line">
                  <a:avLst/>
                </a:prstGeom>
                <a:noFill/>
                <a:ln w="12700" cap="flat" cmpd="sng" algn="ctr">
                  <a:solidFill>
                    <a:schemeClr val="accent4"/>
                  </a:solidFill>
                  <a:prstDash val="solid"/>
                  <a:round/>
                  <a:headEnd type="none" w="med" len="med"/>
                  <a:tailEnd type="none" w="med" len="med"/>
                </a:ln>
                <a:effectLst/>
              </p:spPr>
            </p:cxnSp>
          </p:grpSp>
          <p:grpSp>
            <p:nvGrpSpPr>
              <p:cNvPr id="313" name="Group 312">
                <a:extLst>
                  <a:ext uri="{FF2B5EF4-FFF2-40B4-BE49-F238E27FC236}">
                    <a16:creationId xmlns:a16="http://schemas.microsoft.com/office/drawing/2014/main" id="{51EC394B-6D39-6F97-068B-72CD5E429A1A}"/>
                  </a:ext>
                </a:extLst>
              </p:cNvPr>
              <p:cNvGrpSpPr/>
              <p:nvPr/>
            </p:nvGrpSpPr>
            <p:grpSpPr>
              <a:xfrm>
                <a:off x="6508107" y="3077557"/>
                <a:ext cx="110162" cy="110067"/>
                <a:chOff x="7008286" y="3379259"/>
                <a:chExt cx="110162" cy="110067"/>
              </a:xfrm>
            </p:grpSpPr>
            <p:cxnSp>
              <p:nvCxnSpPr>
                <p:cNvPr id="314" name="Straight Connector 313">
                  <a:extLst>
                    <a:ext uri="{FF2B5EF4-FFF2-40B4-BE49-F238E27FC236}">
                      <a16:creationId xmlns:a16="http://schemas.microsoft.com/office/drawing/2014/main" id="{E45E7C5E-EF5C-2B58-BB53-365A3DE8CF35}"/>
                    </a:ext>
                  </a:extLst>
                </p:cNvPr>
                <p:cNvCxnSpPr/>
                <p:nvPr/>
              </p:nvCxnSpPr>
              <p:spPr bwMode="auto">
                <a:xfrm>
                  <a:off x="7061203" y="3379259"/>
                  <a:ext cx="0" cy="110067"/>
                </a:xfrm>
                <a:prstGeom prst="line">
                  <a:avLst/>
                </a:prstGeom>
                <a:noFill/>
                <a:ln w="12700" cap="flat" cmpd="sng" algn="ctr">
                  <a:solidFill>
                    <a:schemeClr val="accent4"/>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594BB8F1-6C53-73D4-18CA-BEA19C893180}"/>
                    </a:ext>
                  </a:extLst>
                </p:cNvPr>
                <p:cNvCxnSpPr>
                  <a:cxnSpLocks/>
                </p:cNvCxnSpPr>
                <p:nvPr/>
              </p:nvCxnSpPr>
              <p:spPr bwMode="auto">
                <a:xfrm>
                  <a:off x="7008286" y="3435350"/>
                  <a:ext cx="110162" cy="0"/>
                </a:xfrm>
                <a:prstGeom prst="line">
                  <a:avLst/>
                </a:prstGeom>
                <a:noFill/>
                <a:ln w="12700" cap="flat" cmpd="sng" algn="ctr">
                  <a:solidFill>
                    <a:schemeClr val="accent4"/>
                  </a:solidFill>
                  <a:prstDash val="solid"/>
                  <a:round/>
                  <a:headEnd type="none" w="med" len="med"/>
                  <a:tailEnd type="none" w="med" len="med"/>
                </a:ln>
                <a:effectLst/>
              </p:spPr>
            </p:cxnSp>
          </p:grpSp>
          <p:grpSp>
            <p:nvGrpSpPr>
              <p:cNvPr id="316" name="Group 315">
                <a:extLst>
                  <a:ext uri="{FF2B5EF4-FFF2-40B4-BE49-F238E27FC236}">
                    <a16:creationId xmlns:a16="http://schemas.microsoft.com/office/drawing/2014/main" id="{34FBF42C-107D-9EEF-BE58-89A7366EC56D}"/>
                  </a:ext>
                </a:extLst>
              </p:cNvPr>
              <p:cNvGrpSpPr/>
              <p:nvPr/>
            </p:nvGrpSpPr>
            <p:grpSpPr>
              <a:xfrm>
                <a:off x="6499205" y="3077557"/>
                <a:ext cx="110162" cy="110067"/>
                <a:chOff x="7008286" y="3379259"/>
                <a:chExt cx="110162" cy="110067"/>
              </a:xfrm>
            </p:grpSpPr>
            <p:cxnSp>
              <p:nvCxnSpPr>
                <p:cNvPr id="317" name="Straight Connector 316">
                  <a:extLst>
                    <a:ext uri="{FF2B5EF4-FFF2-40B4-BE49-F238E27FC236}">
                      <a16:creationId xmlns:a16="http://schemas.microsoft.com/office/drawing/2014/main" id="{35C4A1D1-3643-CB7C-2C5C-D6942F9B4B9B}"/>
                    </a:ext>
                  </a:extLst>
                </p:cNvPr>
                <p:cNvCxnSpPr/>
                <p:nvPr/>
              </p:nvCxnSpPr>
              <p:spPr bwMode="auto">
                <a:xfrm>
                  <a:off x="7061203" y="3379259"/>
                  <a:ext cx="0" cy="110067"/>
                </a:xfrm>
                <a:prstGeom prst="line">
                  <a:avLst/>
                </a:prstGeom>
                <a:noFill/>
                <a:ln w="12700" cap="flat" cmpd="sng" algn="ctr">
                  <a:solidFill>
                    <a:schemeClr val="accent4"/>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064A89B1-B54E-C78D-D0C3-EC4E3CE2BA97}"/>
                    </a:ext>
                  </a:extLst>
                </p:cNvPr>
                <p:cNvCxnSpPr>
                  <a:cxnSpLocks/>
                </p:cNvCxnSpPr>
                <p:nvPr/>
              </p:nvCxnSpPr>
              <p:spPr bwMode="auto">
                <a:xfrm>
                  <a:off x="7008286" y="3435350"/>
                  <a:ext cx="110162" cy="0"/>
                </a:xfrm>
                <a:prstGeom prst="line">
                  <a:avLst/>
                </a:prstGeom>
                <a:noFill/>
                <a:ln w="12700" cap="flat" cmpd="sng" algn="ctr">
                  <a:solidFill>
                    <a:schemeClr val="accent4"/>
                  </a:solidFill>
                  <a:prstDash val="solid"/>
                  <a:round/>
                  <a:headEnd type="none" w="med" len="med"/>
                  <a:tailEnd type="none" w="med" len="med"/>
                </a:ln>
                <a:effectLst/>
              </p:spPr>
            </p:cxnSp>
          </p:grpSp>
          <p:grpSp>
            <p:nvGrpSpPr>
              <p:cNvPr id="319" name="Group 318">
                <a:extLst>
                  <a:ext uri="{FF2B5EF4-FFF2-40B4-BE49-F238E27FC236}">
                    <a16:creationId xmlns:a16="http://schemas.microsoft.com/office/drawing/2014/main" id="{3485BEF3-29B1-16B6-591F-DB76403F39B0}"/>
                  </a:ext>
                </a:extLst>
              </p:cNvPr>
              <p:cNvGrpSpPr/>
              <p:nvPr/>
            </p:nvGrpSpPr>
            <p:grpSpPr>
              <a:xfrm>
                <a:off x="6490302" y="3077557"/>
                <a:ext cx="110162" cy="110067"/>
                <a:chOff x="7008286" y="3379259"/>
                <a:chExt cx="110162" cy="110067"/>
              </a:xfrm>
            </p:grpSpPr>
            <p:cxnSp>
              <p:nvCxnSpPr>
                <p:cNvPr id="320" name="Straight Connector 319">
                  <a:extLst>
                    <a:ext uri="{FF2B5EF4-FFF2-40B4-BE49-F238E27FC236}">
                      <a16:creationId xmlns:a16="http://schemas.microsoft.com/office/drawing/2014/main" id="{0757E62B-80B2-9D3F-A210-AD218811D7EB}"/>
                    </a:ext>
                  </a:extLst>
                </p:cNvPr>
                <p:cNvCxnSpPr/>
                <p:nvPr/>
              </p:nvCxnSpPr>
              <p:spPr bwMode="auto">
                <a:xfrm>
                  <a:off x="7061203" y="3379259"/>
                  <a:ext cx="0" cy="110067"/>
                </a:xfrm>
                <a:prstGeom prst="line">
                  <a:avLst/>
                </a:prstGeom>
                <a:noFill/>
                <a:ln w="12700" cap="flat" cmpd="sng" algn="ctr">
                  <a:solidFill>
                    <a:schemeClr val="accent4"/>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DBC0EB82-A6DE-3F23-7A69-87FD17B486A2}"/>
                    </a:ext>
                  </a:extLst>
                </p:cNvPr>
                <p:cNvCxnSpPr>
                  <a:cxnSpLocks/>
                </p:cNvCxnSpPr>
                <p:nvPr/>
              </p:nvCxnSpPr>
              <p:spPr bwMode="auto">
                <a:xfrm>
                  <a:off x="7008286" y="3435350"/>
                  <a:ext cx="110162" cy="0"/>
                </a:xfrm>
                <a:prstGeom prst="line">
                  <a:avLst/>
                </a:prstGeom>
                <a:noFill/>
                <a:ln w="12700" cap="flat" cmpd="sng" algn="ctr">
                  <a:solidFill>
                    <a:schemeClr val="accent4"/>
                  </a:solidFill>
                  <a:prstDash val="solid"/>
                  <a:round/>
                  <a:headEnd type="none" w="med" len="med"/>
                  <a:tailEnd type="none" w="med" len="med"/>
                </a:ln>
                <a:effectLst/>
              </p:spPr>
            </p:cxnSp>
          </p:grpSp>
          <p:grpSp>
            <p:nvGrpSpPr>
              <p:cNvPr id="322" name="Group 321">
                <a:extLst>
                  <a:ext uri="{FF2B5EF4-FFF2-40B4-BE49-F238E27FC236}">
                    <a16:creationId xmlns:a16="http://schemas.microsoft.com/office/drawing/2014/main" id="{A81F6928-E944-60C6-6954-D3506FD791BC}"/>
                  </a:ext>
                </a:extLst>
              </p:cNvPr>
              <p:cNvGrpSpPr/>
              <p:nvPr/>
            </p:nvGrpSpPr>
            <p:grpSpPr>
              <a:xfrm>
                <a:off x="6481399" y="3077557"/>
                <a:ext cx="110162" cy="110067"/>
                <a:chOff x="7008286" y="3379259"/>
                <a:chExt cx="110162" cy="110067"/>
              </a:xfrm>
            </p:grpSpPr>
            <p:cxnSp>
              <p:nvCxnSpPr>
                <p:cNvPr id="323" name="Straight Connector 322">
                  <a:extLst>
                    <a:ext uri="{FF2B5EF4-FFF2-40B4-BE49-F238E27FC236}">
                      <a16:creationId xmlns:a16="http://schemas.microsoft.com/office/drawing/2014/main" id="{27D777FB-CAC1-9D9E-D561-72950B1FD6D4}"/>
                    </a:ext>
                  </a:extLst>
                </p:cNvPr>
                <p:cNvCxnSpPr/>
                <p:nvPr/>
              </p:nvCxnSpPr>
              <p:spPr bwMode="auto">
                <a:xfrm>
                  <a:off x="7061203" y="3379259"/>
                  <a:ext cx="0" cy="110067"/>
                </a:xfrm>
                <a:prstGeom prst="line">
                  <a:avLst/>
                </a:prstGeom>
                <a:noFill/>
                <a:ln w="12700" cap="flat" cmpd="sng" algn="ctr">
                  <a:solidFill>
                    <a:schemeClr val="accent4"/>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BFD8F3A4-D701-31ED-1AD1-CB1EB7E0D956}"/>
                    </a:ext>
                  </a:extLst>
                </p:cNvPr>
                <p:cNvCxnSpPr>
                  <a:cxnSpLocks/>
                </p:cNvCxnSpPr>
                <p:nvPr/>
              </p:nvCxnSpPr>
              <p:spPr bwMode="auto">
                <a:xfrm>
                  <a:off x="7008286" y="3435350"/>
                  <a:ext cx="110162" cy="0"/>
                </a:xfrm>
                <a:prstGeom prst="line">
                  <a:avLst/>
                </a:prstGeom>
                <a:noFill/>
                <a:ln w="12700" cap="flat" cmpd="sng" algn="ctr">
                  <a:solidFill>
                    <a:schemeClr val="accent4"/>
                  </a:solidFill>
                  <a:prstDash val="solid"/>
                  <a:round/>
                  <a:headEnd type="none" w="med" len="med"/>
                  <a:tailEnd type="none" w="med" len="med"/>
                </a:ln>
                <a:effectLst/>
              </p:spPr>
            </p:cxnSp>
          </p:grpSp>
          <p:grpSp>
            <p:nvGrpSpPr>
              <p:cNvPr id="325" name="Group 324">
                <a:extLst>
                  <a:ext uri="{FF2B5EF4-FFF2-40B4-BE49-F238E27FC236}">
                    <a16:creationId xmlns:a16="http://schemas.microsoft.com/office/drawing/2014/main" id="{788462B1-8EE0-7C5C-0989-BDF8FF86FD81}"/>
                  </a:ext>
                </a:extLst>
              </p:cNvPr>
              <p:cNvGrpSpPr/>
              <p:nvPr/>
            </p:nvGrpSpPr>
            <p:grpSpPr>
              <a:xfrm>
                <a:off x="6469954" y="3077557"/>
                <a:ext cx="110162" cy="110067"/>
                <a:chOff x="7008286" y="3379259"/>
                <a:chExt cx="110162" cy="110067"/>
              </a:xfrm>
            </p:grpSpPr>
            <p:cxnSp>
              <p:nvCxnSpPr>
                <p:cNvPr id="326" name="Straight Connector 325">
                  <a:extLst>
                    <a:ext uri="{FF2B5EF4-FFF2-40B4-BE49-F238E27FC236}">
                      <a16:creationId xmlns:a16="http://schemas.microsoft.com/office/drawing/2014/main" id="{21B988CE-0BAD-6F8D-255A-3045DD09A932}"/>
                    </a:ext>
                  </a:extLst>
                </p:cNvPr>
                <p:cNvCxnSpPr/>
                <p:nvPr/>
              </p:nvCxnSpPr>
              <p:spPr bwMode="auto">
                <a:xfrm>
                  <a:off x="7061203" y="3379259"/>
                  <a:ext cx="0" cy="110067"/>
                </a:xfrm>
                <a:prstGeom prst="line">
                  <a:avLst/>
                </a:prstGeom>
                <a:noFill/>
                <a:ln w="12700" cap="flat" cmpd="sng" algn="ctr">
                  <a:solidFill>
                    <a:schemeClr val="accent4"/>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6AD6A56D-102A-88AB-4DE8-96B5EDAFBA36}"/>
                    </a:ext>
                  </a:extLst>
                </p:cNvPr>
                <p:cNvCxnSpPr>
                  <a:cxnSpLocks/>
                </p:cNvCxnSpPr>
                <p:nvPr/>
              </p:nvCxnSpPr>
              <p:spPr bwMode="auto">
                <a:xfrm>
                  <a:off x="7008286" y="3435350"/>
                  <a:ext cx="110162" cy="0"/>
                </a:xfrm>
                <a:prstGeom prst="line">
                  <a:avLst/>
                </a:prstGeom>
                <a:noFill/>
                <a:ln w="12700" cap="flat" cmpd="sng" algn="ctr">
                  <a:solidFill>
                    <a:schemeClr val="accent4"/>
                  </a:solidFill>
                  <a:prstDash val="solid"/>
                  <a:round/>
                  <a:headEnd type="none" w="med" len="med"/>
                  <a:tailEnd type="none" w="med" len="med"/>
                </a:ln>
                <a:effectLst/>
              </p:spPr>
            </p:cxnSp>
          </p:grpSp>
          <p:grpSp>
            <p:nvGrpSpPr>
              <p:cNvPr id="328" name="Group 327">
                <a:extLst>
                  <a:ext uri="{FF2B5EF4-FFF2-40B4-BE49-F238E27FC236}">
                    <a16:creationId xmlns:a16="http://schemas.microsoft.com/office/drawing/2014/main" id="{9E1EF151-6FC7-9B9F-BB11-51643DD0417B}"/>
                  </a:ext>
                </a:extLst>
              </p:cNvPr>
              <p:cNvGrpSpPr/>
              <p:nvPr/>
            </p:nvGrpSpPr>
            <p:grpSpPr>
              <a:xfrm>
                <a:off x="6044735" y="2970728"/>
                <a:ext cx="110162" cy="110067"/>
                <a:chOff x="7008286" y="3379259"/>
                <a:chExt cx="110162" cy="110067"/>
              </a:xfrm>
            </p:grpSpPr>
            <p:cxnSp>
              <p:nvCxnSpPr>
                <p:cNvPr id="329" name="Straight Connector 328">
                  <a:extLst>
                    <a:ext uri="{FF2B5EF4-FFF2-40B4-BE49-F238E27FC236}">
                      <a16:creationId xmlns:a16="http://schemas.microsoft.com/office/drawing/2014/main" id="{AA7D87DF-BA10-564D-0100-D8863196A695}"/>
                    </a:ext>
                  </a:extLst>
                </p:cNvPr>
                <p:cNvCxnSpPr/>
                <p:nvPr/>
              </p:nvCxnSpPr>
              <p:spPr bwMode="auto">
                <a:xfrm>
                  <a:off x="7061203" y="3379259"/>
                  <a:ext cx="0" cy="110067"/>
                </a:xfrm>
                <a:prstGeom prst="line">
                  <a:avLst/>
                </a:prstGeom>
                <a:noFill/>
                <a:ln w="12700" cap="flat" cmpd="sng" algn="ctr">
                  <a:solidFill>
                    <a:schemeClr val="accent4"/>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B5D181E8-7416-E6E9-7BCF-DAFC49A20D55}"/>
                    </a:ext>
                  </a:extLst>
                </p:cNvPr>
                <p:cNvCxnSpPr>
                  <a:cxnSpLocks/>
                </p:cNvCxnSpPr>
                <p:nvPr/>
              </p:nvCxnSpPr>
              <p:spPr bwMode="auto">
                <a:xfrm>
                  <a:off x="7008286" y="3435350"/>
                  <a:ext cx="110162" cy="0"/>
                </a:xfrm>
                <a:prstGeom prst="line">
                  <a:avLst/>
                </a:prstGeom>
                <a:noFill/>
                <a:ln w="12700" cap="flat" cmpd="sng" algn="ctr">
                  <a:solidFill>
                    <a:schemeClr val="accent4"/>
                  </a:solidFill>
                  <a:prstDash val="solid"/>
                  <a:round/>
                  <a:headEnd type="none" w="med" len="med"/>
                  <a:tailEnd type="none" w="med" len="med"/>
                </a:ln>
                <a:effectLst/>
              </p:spPr>
            </p:cxnSp>
          </p:grpSp>
          <p:grpSp>
            <p:nvGrpSpPr>
              <p:cNvPr id="331" name="Group 330">
                <a:extLst>
                  <a:ext uri="{FF2B5EF4-FFF2-40B4-BE49-F238E27FC236}">
                    <a16:creationId xmlns:a16="http://schemas.microsoft.com/office/drawing/2014/main" id="{F19C071F-8339-4D8E-279F-EA267B7D4E73}"/>
                  </a:ext>
                </a:extLst>
              </p:cNvPr>
              <p:cNvGrpSpPr/>
              <p:nvPr/>
            </p:nvGrpSpPr>
            <p:grpSpPr>
              <a:xfrm>
                <a:off x="6034559" y="2970728"/>
                <a:ext cx="110162" cy="110067"/>
                <a:chOff x="7008286" y="3379259"/>
                <a:chExt cx="110162" cy="110067"/>
              </a:xfrm>
            </p:grpSpPr>
            <p:cxnSp>
              <p:nvCxnSpPr>
                <p:cNvPr id="332" name="Straight Connector 331">
                  <a:extLst>
                    <a:ext uri="{FF2B5EF4-FFF2-40B4-BE49-F238E27FC236}">
                      <a16:creationId xmlns:a16="http://schemas.microsoft.com/office/drawing/2014/main" id="{718C7841-C415-671F-7246-166FB0737E41}"/>
                    </a:ext>
                  </a:extLst>
                </p:cNvPr>
                <p:cNvCxnSpPr/>
                <p:nvPr/>
              </p:nvCxnSpPr>
              <p:spPr bwMode="auto">
                <a:xfrm>
                  <a:off x="7061203" y="3379259"/>
                  <a:ext cx="0" cy="110067"/>
                </a:xfrm>
                <a:prstGeom prst="line">
                  <a:avLst/>
                </a:prstGeom>
                <a:noFill/>
                <a:ln w="12700" cap="flat" cmpd="sng" algn="ctr">
                  <a:solidFill>
                    <a:schemeClr val="accent4"/>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9474C8FD-A185-B0E4-B451-04E8A9B3207B}"/>
                    </a:ext>
                  </a:extLst>
                </p:cNvPr>
                <p:cNvCxnSpPr>
                  <a:cxnSpLocks/>
                </p:cNvCxnSpPr>
                <p:nvPr/>
              </p:nvCxnSpPr>
              <p:spPr bwMode="auto">
                <a:xfrm>
                  <a:off x="7008286" y="3435350"/>
                  <a:ext cx="110162" cy="0"/>
                </a:xfrm>
                <a:prstGeom prst="line">
                  <a:avLst/>
                </a:prstGeom>
                <a:noFill/>
                <a:ln w="12700" cap="flat" cmpd="sng" algn="ctr">
                  <a:solidFill>
                    <a:schemeClr val="accent4"/>
                  </a:solidFill>
                  <a:prstDash val="solid"/>
                  <a:round/>
                  <a:headEnd type="none" w="med" len="med"/>
                  <a:tailEnd type="none" w="med" len="med"/>
                </a:ln>
                <a:effectLst/>
              </p:spPr>
            </p:cxnSp>
          </p:grpSp>
          <p:grpSp>
            <p:nvGrpSpPr>
              <p:cNvPr id="334" name="Group 333">
                <a:extLst>
                  <a:ext uri="{FF2B5EF4-FFF2-40B4-BE49-F238E27FC236}">
                    <a16:creationId xmlns:a16="http://schemas.microsoft.com/office/drawing/2014/main" id="{2F386172-36EE-8613-B4AA-EF6658B56B2D}"/>
                  </a:ext>
                </a:extLst>
              </p:cNvPr>
              <p:cNvGrpSpPr/>
              <p:nvPr/>
            </p:nvGrpSpPr>
            <p:grpSpPr>
              <a:xfrm>
                <a:off x="5959524" y="2970728"/>
                <a:ext cx="110162" cy="110067"/>
                <a:chOff x="7008286" y="3379259"/>
                <a:chExt cx="110162" cy="110067"/>
              </a:xfrm>
            </p:grpSpPr>
            <p:cxnSp>
              <p:nvCxnSpPr>
                <p:cNvPr id="335" name="Straight Connector 334">
                  <a:extLst>
                    <a:ext uri="{FF2B5EF4-FFF2-40B4-BE49-F238E27FC236}">
                      <a16:creationId xmlns:a16="http://schemas.microsoft.com/office/drawing/2014/main" id="{E2AE05D8-2C0F-CB14-CCC0-A24148C34C72}"/>
                    </a:ext>
                  </a:extLst>
                </p:cNvPr>
                <p:cNvCxnSpPr/>
                <p:nvPr/>
              </p:nvCxnSpPr>
              <p:spPr bwMode="auto">
                <a:xfrm>
                  <a:off x="7061203" y="3379259"/>
                  <a:ext cx="0" cy="110067"/>
                </a:xfrm>
                <a:prstGeom prst="line">
                  <a:avLst/>
                </a:prstGeom>
                <a:noFill/>
                <a:ln w="12700" cap="flat" cmpd="sng" algn="ctr">
                  <a:solidFill>
                    <a:schemeClr val="accent4"/>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4492C0B1-A543-8E3D-8400-0EA40ACD5FED}"/>
                    </a:ext>
                  </a:extLst>
                </p:cNvPr>
                <p:cNvCxnSpPr>
                  <a:cxnSpLocks/>
                </p:cNvCxnSpPr>
                <p:nvPr/>
              </p:nvCxnSpPr>
              <p:spPr bwMode="auto">
                <a:xfrm>
                  <a:off x="7008286" y="3435350"/>
                  <a:ext cx="110162" cy="0"/>
                </a:xfrm>
                <a:prstGeom prst="line">
                  <a:avLst/>
                </a:prstGeom>
                <a:noFill/>
                <a:ln w="12700" cap="flat" cmpd="sng" algn="ctr">
                  <a:solidFill>
                    <a:schemeClr val="accent4"/>
                  </a:solidFill>
                  <a:prstDash val="solid"/>
                  <a:round/>
                  <a:headEnd type="none" w="med" len="med"/>
                  <a:tailEnd type="none" w="med" len="med"/>
                </a:ln>
                <a:effectLst/>
              </p:spPr>
            </p:cxnSp>
          </p:grpSp>
          <p:grpSp>
            <p:nvGrpSpPr>
              <p:cNvPr id="337" name="Group 336">
                <a:extLst>
                  <a:ext uri="{FF2B5EF4-FFF2-40B4-BE49-F238E27FC236}">
                    <a16:creationId xmlns:a16="http://schemas.microsoft.com/office/drawing/2014/main" id="{A44F0F4B-DDE2-CE7A-2C7D-83FA46713C01}"/>
                  </a:ext>
                </a:extLst>
              </p:cNvPr>
              <p:cNvGrpSpPr/>
              <p:nvPr/>
            </p:nvGrpSpPr>
            <p:grpSpPr>
              <a:xfrm>
                <a:off x="5766216" y="2970728"/>
                <a:ext cx="110162" cy="110067"/>
                <a:chOff x="7008286" y="3379259"/>
                <a:chExt cx="110162" cy="110067"/>
              </a:xfrm>
            </p:grpSpPr>
            <p:cxnSp>
              <p:nvCxnSpPr>
                <p:cNvPr id="338" name="Straight Connector 337">
                  <a:extLst>
                    <a:ext uri="{FF2B5EF4-FFF2-40B4-BE49-F238E27FC236}">
                      <a16:creationId xmlns:a16="http://schemas.microsoft.com/office/drawing/2014/main" id="{1DAF18C4-0073-804A-54A7-D4DBD6437CF9}"/>
                    </a:ext>
                  </a:extLst>
                </p:cNvPr>
                <p:cNvCxnSpPr/>
                <p:nvPr/>
              </p:nvCxnSpPr>
              <p:spPr bwMode="auto">
                <a:xfrm>
                  <a:off x="7061203" y="3379259"/>
                  <a:ext cx="0" cy="110067"/>
                </a:xfrm>
                <a:prstGeom prst="line">
                  <a:avLst/>
                </a:prstGeom>
                <a:noFill/>
                <a:ln w="12700" cap="flat" cmpd="sng" algn="ctr">
                  <a:solidFill>
                    <a:schemeClr val="accent4"/>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73054579-3836-8CB0-B5FE-8D1126F0FF45}"/>
                    </a:ext>
                  </a:extLst>
                </p:cNvPr>
                <p:cNvCxnSpPr>
                  <a:cxnSpLocks/>
                </p:cNvCxnSpPr>
                <p:nvPr/>
              </p:nvCxnSpPr>
              <p:spPr bwMode="auto">
                <a:xfrm>
                  <a:off x="7008286" y="3435350"/>
                  <a:ext cx="110162" cy="0"/>
                </a:xfrm>
                <a:prstGeom prst="line">
                  <a:avLst/>
                </a:prstGeom>
                <a:noFill/>
                <a:ln w="12700" cap="flat" cmpd="sng" algn="ctr">
                  <a:solidFill>
                    <a:schemeClr val="accent4"/>
                  </a:solidFill>
                  <a:prstDash val="solid"/>
                  <a:round/>
                  <a:headEnd type="none" w="med" len="med"/>
                  <a:tailEnd type="none" w="med" len="med"/>
                </a:ln>
                <a:effectLst/>
              </p:spPr>
            </p:cxnSp>
          </p:grpSp>
          <p:grpSp>
            <p:nvGrpSpPr>
              <p:cNvPr id="340" name="Group 339">
                <a:extLst>
                  <a:ext uri="{FF2B5EF4-FFF2-40B4-BE49-F238E27FC236}">
                    <a16:creationId xmlns:a16="http://schemas.microsoft.com/office/drawing/2014/main" id="{52F3670B-E9B8-2402-AAFD-4DF1A7BAF837}"/>
                  </a:ext>
                </a:extLst>
              </p:cNvPr>
              <p:cNvGrpSpPr/>
              <p:nvPr/>
            </p:nvGrpSpPr>
            <p:grpSpPr>
              <a:xfrm>
                <a:off x="5758586" y="2970728"/>
                <a:ext cx="110162" cy="110067"/>
                <a:chOff x="7008286" y="3379259"/>
                <a:chExt cx="110162" cy="110067"/>
              </a:xfrm>
            </p:grpSpPr>
            <p:cxnSp>
              <p:nvCxnSpPr>
                <p:cNvPr id="341" name="Straight Connector 340">
                  <a:extLst>
                    <a:ext uri="{FF2B5EF4-FFF2-40B4-BE49-F238E27FC236}">
                      <a16:creationId xmlns:a16="http://schemas.microsoft.com/office/drawing/2014/main" id="{DF0E733E-68F5-B618-B0DA-62ED2295AF68}"/>
                    </a:ext>
                  </a:extLst>
                </p:cNvPr>
                <p:cNvCxnSpPr/>
                <p:nvPr/>
              </p:nvCxnSpPr>
              <p:spPr bwMode="auto">
                <a:xfrm>
                  <a:off x="7061203" y="3379259"/>
                  <a:ext cx="0" cy="110067"/>
                </a:xfrm>
                <a:prstGeom prst="line">
                  <a:avLst/>
                </a:prstGeom>
                <a:noFill/>
                <a:ln w="12700" cap="flat" cmpd="sng" algn="ctr">
                  <a:solidFill>
                    <a:schemeClr val="accent4"/>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1E0997FD-1DE1-495F-8344-57A48F4869EA}"/>
                    </a:ext>
                  </a:extLst>
                </p:cNvPr>
                <p:cNvCxnSpPr>
                  <a:cxnSpLocks/>
                </p:cNvCxnSpPr>
                <p:nvPr/>
              </p:nvCxnSpPr>
              <p:spPr bwMode="auto">
                <a:xfrm>
                  <a:off x="7008286" y="3435350"/>
                  <a:ext cx="110162" cy="0"/>
                </a:xfrm>
                <a:prstGeom prst="line">
                  <a:avLst/>
                </a:prstGeom>
                <a:noFill/>
                <a:ln w="12700" cap="flat" cmpd="sng" algn="ctr">
                  <a:solidFill>
                    <a:schemeClr val="accent4"/>
                  </a:solidFill>
                  <a:prstDash val="solid"/>
                  <a:round/>
                  <a:headEnd type="none" w="med" len="med"/>
                  <a:tailEnd type="none" w="med" len="med"/>
                </a:ln>
                <a:effectLst/>
              </p:spPr>
            </p:cxnSp>
          </p:grpSp>
          <p:grpSp>
            <p:nvGrpSpPr>
              <p:cNvPr id="343" name="Group 342">
                <a:extLst>
                  <a:ext uri="{FF2B5EF4-FFF2-40B4-BE49-F238E27FC236}">
                    <a16:creationId xmlns:a16="http://schemas.microsoft.com/office/drawing/2014/main" id="{A61DD8D2-E373-2115-CD72-71DD6D4ED5FA}"/>
                  </a:ext>
                </a:extLst>
              </p:cNvPr>
              <p:cNvGrpSpPr/>
              <p:nvPr/>
            </p:nvGrpSpPr>
            <p:grpSpPr>
              <a:xfrm>
                <a:off x="5464808" y="2970728"/>
                <a:ext cx="110162" cy="110067"/>
                <a:chOff x="7008286" y="3379259"/>
                <a:chExt cx="110162" cy="110067"/>
              </a:xfrm>
            </p:grpSpPr>
            <p:cxnSp>
              <p:nvCxnSpPr>
                <p:cNvPr id="344" name="Straight Connector 343">
                  <a:extLst>
                    <a:ext uri="{FF2B5EF4-FFF2-40B4-BE49-F238E27FC236}">
                      <a16:creationId xmlns:a16="http://schemas.microsoft.com/office/drawing/2014/main" id="{744D5ADF-EC28-8FF5-3400-D44B53213802}"/>
                    </a:ext>
                  </a:extLst>
                </p:cNvPr>
                <p:cNvCxnSpPr/>
                <p:nvPr/>
              </p:nvCxnSpPr>
              <p:spPr bwMode="auto">
                <a:xfrm>
                  <a:off x="7061203" y="3379259"/>
                  <a:ext cx="0" cy="110067"/>
                </a:xfrm>
                <a:prstGeom prst="line">
                  <a:avLst/>
                </a:prstGeom>
                <a:noFill/>
                <a:ln w="12700" cap="flat" cmpd="sng" algn="ctr">
                  <a:solidFill>
                    <a:schemeClr val="accent4"/>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E2D9F6A7-DA9F-97F2-F536-44BBA51C0555}"/>
                    </a:ext>
                  </a:extLst>
                </p:cNvPr>
                <p:cNvCxnSpPr>
                  <a:cxnSpLocks/>
                </p:cNvCxnSpPr>
                <p:nvPr/>
              </p:nvCxnSpPr>
              <p:spPr bwMode="auto">
                <a:xfrm>
                  <a:off x="7008286" y="3435350"/>
                  <a:ext cx="110162" cy="0"/>
                </a:xfrm>
                <a:prstGeom prst="line">
                  <a:avLst/>
                </a:prstGeom>
                <a:noFill/>
                <a:ln w="12700" cap="flat" cmpd="sng" algn="ctr">
                  <a:solidFill>
                    <a:schemeClr val="accent4"/>
                  </a:solidFill>
                  <a:prstDash val="solid"/>
                  <a:round/>
                  <a:headEnd type="none" w="med" len="med"/>
                  <a:tailEnd type="none" w="med" len="med"/>
                </a:ln>
                <a:effectLst/>
              </p:spPr>
            </p:cxnSp>
          </p:grpSp>
        </p:grpSp>
        <p:grpSp>
          <p:nvGrpSpPr>
            <p:cNvPr id="346" name="Group 345">
              <a:extLst>
                <a:ext uri="{FF2B5EF4-FFF2-40B4-BE49-F238E27FC236}">
                  <a16:creationId xmlns:a16="http://schemas.microsoft.com/office/drawing/2014/main" id="{26D4F3D4-67A8-A29C-3889-0FAE7551DA33}"/>
                </a:ext>
              </a:extLst>
            </p:cNvPr>
            <p:cNvGrpSpPr/>
            <p:nvPr/>
          </p:nvGrpSpPr>
          <p:grpSpPr>
            <a:xfrm>
              <a:off x="3337143" y="2713832"/>
              <a:ext cx="110162" cy="110067"/>
              <a:chOff x="7008286" y="3379259"/>
              <a:chExt cx="110162" cy="110067"/>
            </a:xfrm>
          </p:grpSpPr>
          <p:cxnSp>
            <p:nvCxnSpPr>
              <p:cNvPr id="347" name="Straight Connector 346">
                <a:extLst>
                  <a:ext uri="{FF2B5EF4-FFF2-40B4-BE49-F238E27FC236}">
                    <a16:creationId xmlns:a16="http://schemas.microsoft.com/office/drawing/2014/main" id="{A4C9FF8C-BBBF-A6BF-D5D7-D3DA6DC530FA}"/>
                  </a:ext>
                </a:extLst>
              </p:cNvPr>
              <p:cNvCxnSpPr/>
              <p:nvPr/>
            </p:nvCxnSpPr>
            <p:spPr bwMode="auto">
              <a:xfrm>
                <a:off x="7061203" y="3379259"/>
                <a:ext cx="0" cy="110067"/>
              </a:xfrm>
              <a:prstGeom prst="line">
                <a:avLst/>
              </a:prstGeom>
              <a:noFill/>
              <a:ln w="12700" cap="flat" cmpd="sng" algn="ctr">
                <a:solidFill>
                  <a:schemeClr val="accent4"/>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4D654F5E-5A53-409E-D75A-3FB0C2582B37}"/>
                  </a:ext>
                </a:extLst>
              </p:cNvPr>
              <p:cNvCxnSpPr>
                <a:cxnSpLocks/>
              </p:cNvCxnSpPr>
              <p:nvPr/>
            </p:nvCxnSpPr>
            <p:spPr bwMode="auto">
              <a:xfrm>
                <a:off x="7008286" y="3435350"/>
                <a:ext cx="110162" cy="0"/>
              </a:xfrm>
              <a:prstGeom prst="line">
                <a:avLst/>
              </a:prstGeom>
              <a:noFill/>
              <a:ln w="12700" cap="flat" cmpd="sng" algn="ctr">
                <a:solidFill>
                  <a:schemeClr val="accent4"/>
                </a:solidFill>
                <a:prstDash val="solid"/>
                <a:round/>
                <a:headEnd type="none" w="med" len="med"/>
                <a:tailEnd type="none" w="med" len="med"/>
              </a:ln>
              <a:effectLst/>
            </p:spPr>
          </p:cxnSp>
        </p:grpSp>
      </p:grpSp>
      <p:grpSp>
        <p:nvGrpSpPr>
          <p:cNvPr id="275" name="Group 274">
            <a:extLst>
              <a:ext uri="{FF2B5EF4-FFF2-40B4-BE49-F238E27FC236}">
                <a16:creationId xmlns:a16="http://schemas.microsoft.com/office/drawing/2014/main" id="{FDC1B505-CEE1-ACB2-CFBB-5DBCBABBA097}"/>
              </a:ext>
            </a:extLst>
          </p:cNvPr>
          <p:cNvGrpSpPr/>
          <p:nvPr/>
        </p:nvGrpSpPr>
        <p:grpSpPr>
          <a:xfrm>
            <a:off x="2822134" y="1818136"/>
            <a:ext cx="5065230" cy="1486117"/>
            <a:chOff x="2822134" y="1818136"/>
            <a:chExt cx="5065230" cy="1486117"/>
          </a:xfrm>
        </p:grpSpPr>
        <p:grpSp>
          <p:nvGrpSpPr>
            <p:cNvPr id="274" name="Group 273">
              <a:extLst>
                <a:ext uri="{FF2B5EF4-FFF2-40B4-BE49-F238E27FC236}">
                  <a16:creationId xmlns:a16="http://schemas.microsoft.com/office/drawing/2014/main" id="{E06A494F-A775-3EA6-83CD-107B5856CCE6}"/>
                </a:ext>
              </a:extLst>
            </p:cNvPr>
            <p:cNvGrpSpPr/>
            <p:nvPr/>
          </p:nvGrpSpPr>
          <p:grpSpPr>
            <a:xfrm>
              <a:off x="3480908" y="2412050"/>
              <a:ext cx="4406456" cy="892203"/>
              <a:chOff x="3480908" y="2412050"/>
              <a:chExt cx="4406456" cy="892203"/>
            </a:xfrm>
          </p:grpSpPr>
          <p:grpSp>
            <p:nvGrpSpPr>
              <p:cNvPr id="273" name="Group 272">
                <a:extLst>
                  <a:ext uri="{FF2B5EF4-FFF2-40B4-BE49-F238E27FC236}">
                    <a16:creationId xmlns:a16="http://schemas.microsoft.com/office/drawing/2014/main" id="{96A85A15-3CB6-1415-1F57-8991A3C1C2F9}"/>
                  </a:ext>
                </a:extLst>
              </p:cNvPr>
              <p:cNvGrpSpPr/>
              <p:nvPr/>
            </p:nvGrpSpPr>
            <p:grpSpPr>
              <a:xfrm>
                <a:off x="5466135" y="2976714"/>
                <a:ext cx="2421229" cy="327539"/>
                <a:chOff x="5466135" y="2976714"/>
                <a:chExt cx="2421229" cy="327539"/>
              </a:xfrm>
            </p:grpSpPr>
            <p:grpSp>
              <p:nvGrpSpPr>
                <p:cNvPr id="187" name="Group 186">
                  <a:extLst>
                    <a:ext uri="{FF2B5EF4-FFF2-40B4-BE49-F238E27FC236}">
                      <a16:creationId xmlns:a16="http://schemas.microsoft.com/office/drawing/2014/main" id="{189FC7C0-1A7A-4526-9B4D-257A1F964ED3}"/>
                    </a:ext>
                  </a:extLst>
                </p:cNvPr>
                <p:cNvGrpSpPr/>
                <p:nvPr/>
              </p:nvGrpSpPr>
              <p:grpSpPr>
                <a:xfrm>
                  <a:off x="7767772" y="3194186"/>
                  <a:ext cx="119592" cy="110067"/>
                  <a:chOff x="7008286" y="3379259"/>
                  <a:chExt cx="119592" cy="110067"/>
                </a:xfrm>
              </p:grpSpPr>
              <p:cxnSp>
                <p:nvCxnSpPr>
                  <p:cNvPr id="188" name="Straight Connector 187">
                    <a:extLst>
                      <a:ext uri="{FF2B5EF4-FFF2-40B4-BE49-F238E27FC236}">
                        <a16:creationId xmlns:a16="http://schemas.microsoft.com/office/drawing/2014/main" id="{23BC339D-D73D-671F-8BFA-98342A1E6F41}"/>
                      </a:ext>
                    </a:extLst>
                  </p:cNvPr>
                  <p:cNvCxnSpPr/>
                  <p:nvPr/>
                </p:nvCxnSpPr>
                <p:spPr bwMode="auto">
                  <a:xfrm>
                    <a:off x="7061203" y="3379259"/>
                    <a:ext cx="0" cy="110067"/>
                  </a:xfrm>
                  <a:prstGeom prst="line">
                    <a:avLst/>
                  </a:prstGeom>
                  <a:noFill/>
                  <a:ln w="12700" cap="flat" cmpd="sng" algn="ctr">
                    <a:solidFill>
                      <a:schemeClr val="accent3"/>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71DE379C-28CA-E017-109C-B6069DCCF26C}"/>
                      </a:ext>
                    </a:extLst>
                  </p:cNvPr>
                  <p:cNvCxnSpPr>
                    <a:cxnSpLocks/>
                  </p:cNvCxnSpPr>
                  <p:nvPr/>
                </p:nvCxnSpPr>
                <p:spPr bwMode="auto">
                  <a:xfrm>
                    <a:off x="7008286" y="3435350"/>
                    <a:ext cx="11959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90" name="Group 189">
                  <a:extLst>
                    <a:ext uri="{FF2B5EF4-FFF2-40B4-BE49-F238E27FC236}">
                      <a16:creationId xmlns:a16="http://schemas.microsoft.com/office/drawing/2014/main" id="{7D46D6E6-9605-6004-1676-5C8729F78F72}"/>
                    </a:ext>
                  </a:extLst>
                </p:cNvPr>
                <p:cNvGrpSpPr/>
                <p:nvPr/>
              </p:nvGrpSpPr>
              <p:grpSpPr>
                <a:xfrm>
                  <a:off x="7748580" y="3194186"/>
                  <a:ext cx="119592" cy="110067"/>
                  <a:chOff x="7008286" y="3379259"/>
                  <a:chExt cx="119592" cy="110067"/>
                </a:xfrm>
              </p:grpSpPr>
              <p:cxnSp>
                <p:nvCxnSpPr>
                  <p:cNvPr id="191" name="Straight Connector 190">
                    <a:extLst>
                      <a:ext uri="{FF2B5EF4-FFF2-40B4-BE49-F238E27FC236}">
                        <a16:creationId xmlns:a16="http://schemas.microsoft.com/office/drawing/2014/main" id="{808830F4-5981-637A-91C9-863BCB8A675B}"/>
                      </a:ext>
                    </a:extLst>
                  </p:cNvPr>
                  <p:cNvCxnSpPr/>
                  <p:nvPr/>
                </p:nvCxnSpPr>
                <p:spPr bwMode="auto">
                  <a:xfrm>
                    <a:off x="7061203" y="3379259"/>
                    <a:ext cx="0" cy="110067"/>
                  </a:xfrm>
                  <a:prstGeom prst="line">
                    <a:avLst/>
                  </a:prstGeom>
                  <a:noFill/>
                  <a:ln w="12700" cap="flat" cmpd="sng" algn="ctr">
                    <a:solidFill>
                      <a:schemeClr val="accent3"/>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AF62B377-1C00-2420-F334-DE1F5687D0F2}"/>
                      </a:ext>
                    </a:extLst>
                  </p:cNvPr>
                  <p:cNvCxnSpPr>
                    <a:cxnSpLocks/>
                  </p:cNvCxnSpPr>
                  <p:nvPr/>
                </p:nvCxnSpPr>
                <p:spPr bwMode="auto">
                  <a:xfrm>
                    <a:off x="7008286" y="3435350"/>
                    <a:ext cx="11959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93" name="Group 192">
                  <a:extLst>
                    <a:ext uri="{FF2B5EF4-FFF2-40B4-BE49-F238E27FC236}">
                      <a16:creationId xmlns:a16="http://schemas.microsoft.com/office/drawing/2014/main" id="{21DA6DF7-52A4-6DBE-89E4-2184AE48C281}"/>
                    </a:ext>
                  </a:extLst>
                </p:cNvPr>
                <p:cNvGrpSpPr/>
                <p:nvPr/>
              </p:nvGrpSpPr>
              <p:grpSpPr>
                <a:xfrm>
                  <a:off x="7681405" y="3194186"/>
                  <a:ext cx="119592" cy="110067"/>
                  <a:chOff x="7008286" y="3379259"/>
                  <a:chExt cx="119592" cy="110067"/>
                </a:xfrm>
              </p:grpSpPr>
              <p:cxnSp>
                <p:nvCxnSpPr>
                  <p:cNvPr id="194" name="Straight Connector 193">
                    <a:extLst>
                      <a:ext uri="{FF2B5EF4-FFF2-40B4-BE49-F238E27FC236}">
                        <a16:creationId xmlns:a16="http://schemas.microsoft.com/office/drawing/2014/main" id="{8D44A45E-F643-DDA5-CDD2-D6D63A7A52DE}"/>
                      </a:ext>
                    </a:extLst>
                  </p:cNvPr>
                  <p:cNvCxnSpPr/>
                  <p:nvPr/>
                </p:nvCxnSpPr>
                <p:spPr bwMode="auto">
                  <a:xfrm>
                    <a:off x="7061203" y="3379259"/>
                    <a:ext cx="0" cy="110067"/>
                  </a:xfrm>
                  <a:prstGeom prst="line">
                    <a:avLst/>
                  </a:prstGeom>
                  <a:noFill/>
                  <a:ln w="12700" cap="flat" cmpd="sng" algn="ctr">
                    <a:solidFill>
                      <a:schemeClr val="accent3"/>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2F389DD2-642E-ADE2-17D7-6FB768CEAC8E}"/>
                      </a:ext>
                    </a:extLst>
                  </p:cNvPr>
                  <p:cNvCxnSpPr>
                    <a:cxnSpLocks/>
                  </p:cNvCxnSpPr>
                  <p:nvPr/>
                </p:nvCxnSpPr>
                <p:spPr bwMode="auto">
                  <a:xfrm>
                    <a:off x="7008286" y="3435350"/>
                    <a:ext cx="11959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96" name="Group 195">
                  <a:extLst>
                    <a:ext uri="{FF2B5EF4-FFF2-40B4-BE49-F238E27FC236}">
                      <a16:creationId xmlns:a16="http://schemas.microsoft.com/office/drawing/2014/main" id="{9529CAA0-E1FA-5E13-EFBE-F8F3238F4ED2}"/>
                    </a:ext>
                  </a:extLst>
                </p:cNvPr>
                <p:cNvGrpSpPr/>
                <p:nvPr/>
              </p:nvGrpSpPr>
              <p:grpSpPr>
                <a:xfrm>
                  <a:off x="7630681" y="3194186"/>
                  <a:ext cx="119592" cy="110067"/>
                  <a:chOff x="7008286" y="3379259"/>
                  <a:chExt cx="119592" cy="110067"/>
                </a:xfrm>
              </p:grpSpPr>
              <p:cxnSp>
                <p:nvCxnSpPr>
                  <p:cNvPr id="197" name="Straight Connector 196">
                    <a:extLst>
                      <a:ext uri="{FF2B5EF4-FFF2-40B4-BE49-F238E27FC236}">
                        <a16:creationId xmlns:a16="http://schemas.microsoft.com/office/drawing/2014/main" id="{F1B93726-15CE-3727-8A94-E6C363DF91C5}"/>
                      </a:ext>
                    </a:extLst>
                  </p:cNvPr>
                  <p:cNvCxnSpPr/>
                  <p:nvPr/>
                </p:nvCxnSpPr>
                <p:spPr bwMode="auto">
                  <a:xfrm>
                    <a:off x="7061203" y="3379259"/>
                    <a:ext cx="0" cy="110067"/>
                  </a:xfrm>
                  <a:prstGeom prst="line">
                    <a:avLst/>
                  </a:prstGeom>
                  <a:noFill/>
                  <a:ln w="12700" cap="flat" cmpd="sng" algn="ctr">
                    <a:solidFill>
                      <a:schemeClr val="accent3"/>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2C9B88A6-6E18-07C3-D736-A5A18DF4B177}"/>
                      </a:ext>
                    </a:extLst>
                  </p:cNvPr>
                  <p:cNvCxnSpPr>
                    <a:cxnSpLocks/>
                  </p:cNvCxnSpPr>
                  <p:nvPr/>
                </p:nvCxnSpPr>
                <p:spPr bwMode="auto">
                  <a:xfrm>
                    <a:off x="7008286" y="3435350"/>
                    <a:ext cx="11959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99" name="Group 198">
                  <a:extLst>
                    <a:ext uri="{FF2B5EF4-FFF2-40B4-BE49-F238E27FC236}">
                      <a16:creationId xmlns:a16="http://schemas.microsoft.com/office/drawing/2014/main" id="{711BB8AB-CAAC-5F4C-FCE9-94A20E3CB7F7}"/>
                    </a:ext>
                  </a:extLst>
                </p:cNvPr>
                <p:cNvGrpSpPr/>
                <p:nvPr/>
              </p:nvGrpSpPr>
              <p:grpSpPr>
                <a:xfrm>
                  <a:off x="7559462" y="3194186"/>
                  <a:ext cx="119592" cy="110067"/>
                  <a:chOff x="7008286" y="3379259"/>
                  <a:chExt cx="119592" cy="110067"/>
                </a:xfrm>
              </p:grpSpPr>
              <p:cxnSp>
                <p:nvCxnSpPr>
                  <p:cNvPr id="200" name="Straight Connector 199">
                    <a:extLst>
                      <a:ext uri="{FF2B5EF4-FFF2-40B4-BE49-F238E27FC236}">
                        <a16:creationId xmlns:a16="http://schemas.microsoft.com/office/drawing/2014/main" id="{FDD079CF-2E98-BA70-CD92-D025AC1B015F}"/>
                      </a:ext>
                    </a:extLst>
                  </p:cNvPr>
                  <p:cNvCxnSpPr/>
                  <p:nvPr/>
                </p:nvCxnSpPr>
                <p:spPr bwMode="auto">
                  <a:xfrm>
                    <a:off x="7061203" y="3379259"/>
                    <a:ext cx="0" cy="110067"/>
                  </a:xfrm>
                  <a:prstGeom prst="line">
                    <a:avLst/>
                  </a:prstGeom>
                  <a:noFill/>
                  <a:ln w="12700" cap="flat" cmpd="sng" algn="ctr">
                    <a:solidFill>
                      <a:schemeClr val="accent3"/>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F9E63077-D013-733A-7B44-57C768D60D9F}"/>
                      </a:ext>
                    </a:extLst>
                  </p:cNvPr>
                  <p:cNvCxnSpPr>
                    <a:cxnSpLocks/>
                  </p:cNvCxnSpPr>
                  <p:nvPr/>
                </p:nvCxnSpPr>
                <p:spPr bwMode="auto">
                  <a:xfrm>
                    <a:off x="7008286" y="3435350"/>
                    <a:ext cx="11959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3F7FC828-4377-F0BF-F170-E423C6D03F37}"/>
                    </a:ext>
                  </a:extLst>
                </p:cNvPr>
                <p:cNvGrpSpPr/>
                <p:nvPr/>
              </p:nvGrpSpPr>
              <p:grpSpPr>
                <a:xfrm>
                  <a:off x="7513679" y="3194186"/>
                  <a:ext cx="119592" cy="110067"/>
                  <a:chOff x="7008286" y="3379259"/>
                  <a:chExt cx="119592" cy="110067"/>
                </a:xfrm>
              </p:grpSpPr>
              <p:cxnSp>
                <p:nvCxnSpPr>
                  <p:cNvPr id="203" name="Straight Connector 202">
                    <a:extLst>
                      <a:ext uri="{FF2B5EF4-FFF2-40B4-BE49-F238E27FC236}">
                        <a16:creationId xmlns:a16="http://schemas.microsoft.com/office/drawing/2014/main" id="{89A39CDE-81D5-8C6C-2AA6-36F1BB92B0C0}"/>
                      </a:ext>
                    </a:extLst>
                  </p:cNvPr>
                  <p:cNvCxnSpPr/>
                  <p:nvPr/>
                </p:nvCxnSpPr>
                <p:spPr bwMode="auto">
                  <a:xfrm>
                    <a:off x="7061203" y="3379259"/>
                    <a:ext cx="0" cy="110067"/>
                  </a:xfrm>
                  <a:prstGeom prst="line">
                    <a:avLst/>
                  </a:prstGeom>
                  <a:noFill/>
                  <a:ln w="12700" cap="flat" cmpd="sng" algn="ctr">
                    <a:solidFill>
                      <a:schemeClr val="accent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6893C998-5A55-0D0A-CDF5-F309CFB83B19}"/>
                      </a:ext>
                    </a:extLst>
                  </p:cNvPr>
                  <p:cNvCxnSpPr>
                    <a:cxnSpLocks/>
                  </p:cNvCxnSpPr>
                  <p:nvPr/>
                </p:nvCxnSpPr>
                <p:spPr bwMode="auto">
                  <a:xfrm>
                    <a:off x="7008286" y="3435350"/>
                    <a:ext cx="11959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05" name="Group 204">
                  <a:extLst>
                    <a:ext uri="{FF2B5EF4-FFF2-40B4-BE49-F238E27FC236}">
                      <a16:creationId xmlns:a16="http://schemas.microsoft.com/office/drawing/2014/main" id="{0237AE90-0793-FA7B-DEE9-0FB6CCBFD5EA}"/>
                    </a:ext>
                  </a:extLst>
                </p:cNvPr>
                <p:cNvGrpSpPr/>
                <p:nvPr/>
              </p:nvGrpSpPr>
              <p:grpSpPr>
                <a:xfrm>
                  <a:off x="7467895" y="3194186"/>
                  <a:ext cx="119592" cy="110067"/>
                  <a:chOff x="7008286" y="3379259"/>
                  <a:chExt cx="119592" cy="110067"/>
                </a:xfrm>
              </p:grpSpPr>
              <p:cxnSp>
                <p:nvCxnSpPr>
                  <p:cNvPr id="206" name="Straight Connector 205">
                    <a:extLst>
                      <a:ext uri="{FF2B5EF4-FFF2-40B4-BE49-F238E27FC236}">
                        <a16:creationId xmlns:a16="http://schemas.microsoft.com/office/drawing/2014/main" id="{53E52940-561F-E22A-0581-351533B3189B}"/>
                      </a:ext>
                    </a:extLst>
                  </p:cNvPr>
                  <p:cNvCxnSpPr/>
                  <p:nvPr/>
                </p:nvCxnSpPr>
                <p:spPr bwMode="auto">
                  <a:xfrm>
                    <a:off x="7061203" y="3379259"/>
                    <a:ext cx="0" cy="110067"/>
                  </a:xfrm>
                  <a:prstGeom prst="line">
                    <a:avLst/>
                  </a:prstGeom>
                  <a:noFill/>
                  <a:ln w="12700" cap="flat" cmpd="sng" algn="ctr">
                    <a:solidFill>
                      <a:schemeClr val="accent3"/>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8892259B-50E4-ECD0-B49F-8CEF70999A5B}"/>
                      </a:ext>
                    </a:extLst>
                  </p:cNvPr>
                  <p:cNvCxnSpPr>
                    <a:cxnSpLocks/>
                  </p:cNvCxnSpPr>
                  <p:nvPr/>
                </p:nvCxnSpPr>
                <p:spPr bwMode="auto">
                  <a:xfrm>
                    <a:off x="7008286" y="3435350"/>
                    <a:ext cx="11959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08" name="Group 207">
                  <a:extLst>
                    <a:ext uri="{FF2B5EF4-FFF2-40B4-BE49-F238E27FC236}">
                      <a16:creationId xmlns:a16="http://schemas.microsoft.com/office/drawing/2014/main" id="{7CDA0CF6-7D5D-8C91-55AC-4C80DA1835D6}"/>
                    </a:ext>
                  </a:extLst>
                </p:cNvPr>
                <p:cNvGrpSpPr/>
                <p:nvPr/>
              </p:nvGrpSpPr>
              <p:grpSpPr>
                <a:xfrm>
                  <a:off x="6666682" y="3124239"/>
                  <a:ext cx="119592" cy="110067"/>
                  <a:chOff x="7008286" y="3379259"/>
                  <a:chExt cx="119592" cy="110067"/>
                </a:xfrm>
              </p:grpSpPr>
              <p:cxnSp>
                <p:nvCxnSpPr>
                  <p:cNvPr id="209" name="Straight Connector 208">
                    <a:extLst>
                      <a:ext uri="{FF2B5EF4-FFF2-40B4-BE49-F238E27FC236}">
                        <a16:creationId xmlns:a16="http://schemas.microsoft.com/office/drawing/2014/main" id="{1403E550-F1F4-A44B-3411-2255B37B5ED8}"/>
                      </a:ext>
                    </a:extLst>
                  </p:cNvPr>
                  <p:cNvCxnSpPr/>
                  <p:nvPr/>
                </p:nvCxnSpPr>
                <p:spPr bwMode="auto">
                  <a:xfrm>
                    <a:off x="7061203" y="3379259"/>
                    <a:ext cx="0" cy="110067"/>
                  </a:xfrm>
                  <a:prstGeom prst="line">
                    <a:avLst/>
                  </a:prstGeom>
                  <a:noFill/>
                  <a:ln w="12700" cap="flat" cmpd="sng" algn="ctr">
                    <a:solidFill>
                      <a:schemeClr val="accent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D7011857-818B-EFED-CEC9-199B09C9C663}"/>
                      </a:ext>
                    </a:extLst>
                  </p:cNvPr>
                  <p:cNvCxnSpPr>
                    <a:cxnSpLocks/>
                  </p:cNvCxnSpPr>
                  <p:nvPr/>
                </p:nvCxnSpPr>
                <p:spPr bwMode="auto">
                  <a:xfrm>
                    <a:off x="7008286" y="3435350"/>
                    <a:ext cx="11959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AC96084F-705E-59A7-1AD8-0830DBE9D336}"/>
                    </a:ext>
                  </a:extLst>
                </p:cNvPr>
                <p:cNvGrpSpPr/>
                <p:nvPr/>
              </p:nvGrpSpPr>
              <p:grpSpPr>
                <a:xfrm>
                  <a:off x="6619627" y="3124239"/>
                  <a:ext cx="119592" cy="110067"/>
                  <a:chOff x="7008286" y="3379259"/>
                  <a:chExt cx="119592" cy="110067"/>
                </a:xfrm>
              </p:grpSpPr>
              <p:cxnSp>
                <p:nvCxnSpPr>
                  <p:cNvPr id="212" name="Straight Connector 211">
                    <a:extLst>
                      <a:ext uri="{FF2B5EF4-FFF2-40B4-BE49-F238E27FC236}">
                        <a16:creationId xmlns:a16="http://schemas.microsoft.com/office/drawing/2014/main" id="{A64966E2-0ED7-1507-905E-1AAB429F44EC}"/>
                      </a:ext>
                    </a:extLst>
                  </p:cNvPr>
                  <p:cNvCxnSpPr/>
                  <p:nvPr/>
                </p:nvCxnSpPr>
                <p:spPr bwMode="auto">
                  <a:xfrm>
                    <a:off x="7061203" y="3379259"/>
                    <a:ext cx="0" cy="110067"/>
                  </a:xfrm>
                  <a:prstGeom prst="line">
                    <a:avLst/>
                  </a:prstGeom>
                  <a:noFill/>
                  <a:ln w="12700"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32ED3D26-722D-20ED-B209-AC7EE057C0F8}"/>
                      </a:ext>
                    </a:extLst>
                  </p:cNvPr>
                  <p:cNvCxnSpPr>
                    <a:cxnSpLocks/>
                  </p:cNvCxnSpPr>
                  <p:nvPr/>
                </p:nvCxnSpPr>
                <p:spPr bwMode="auto">
                  <a:xfrm>
                    <a:off x="7008286" y="3435350"/>
                    <a:ext cx="11959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14" name="Group 213">
                  <a:extLst>
                    <a:ext uri="{FF2B5EF4-FFF2-40B4-BE49-F238E27FC236}">
                      <a16:creationId xmlns:a16="http://schemas.microsoft.com/office/drawing/2014/main" id="{B46A6F33-DFCD-816D-EE25-34CCBDAA57B6}"/>
                    </a:ext>
                  </a:extLst>
                </p:cNvPr>
                <p:cNvGrpSpPr/>
                <p:nvPr/>
              </p:nvGrpSpPr>
              <p:grpSpPr>
                <a:xfrm>
                  <a:off x="6580202" y="3124239"/>
                  <a:ext cx="119592" cy="110067"/>
                  <a:chOff x="7008286" y="3379259"/>
                  <a:chExt cx="119592" cy="110067"/>
                </a:xfrm>
              </p:grpSpPr>
              <p:cxnSp>
                <p:nvCxnSpPr>
                  <p:cNvPr id="215" name="Straight Connector 214">
                    <a:extLst>
                      <a:ext uri="{FF2B5EF4-FFF2-40B4-BE49-F238E27FC236}">
                        <a16:creationId xmlns:a16="http://schemas.microsoft.com/office/drawing/2014/main" id="{B4C8BDFE-044A-89B8-3B8D-A5A61EE09822}"/>
                      </a:ext>
                    </a:extLst>
                  </p:cNvPr>
                  <p:cNvCxnSpPr/>
                  <p:nvPr/>
                </p:nvCxnSpPr>
                <p:spPr bwMode="auto">
                  <a:xfrm>
                    <a:off x="7061203" y="3379259"/>
                    <a:ext cx="0" cy="110067"/>
                  </a:xfrm>
                  <a:prstGeom prst="line">
                    <a:avLst/>
                  </a:prstGeom>
                  <a:noFill/>
                  <a:ln w="12700" cap="flat" cmpd="sng" algn="ctr">
                    <a:solidFill>
                      <a:schemeClr val="accent3"/>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FA4DF7F0-5F3B-337B-327E-9BF5CB2A0872}"/>
                      </a:ext>
                    </a:extLst>
                  </p:cNvPr>
                  <p:cNvCxnSpPr>
                    <a:cxnSpLocks/>
                  </p:cNvCxnSpPr>
                  <p:nvPr/>
                </p:nvCxnSpPr>
                <p:spPr bwMode="auto">
                  <a:xfrm>
                    <a:off x="7008286" y="3435350"/>
                    <a:ext cx="11959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17" name="Group 216">
                  <a:extLst>
                    <a:ext uri="{FF2B5EF4-FFF2-40B4-BE49-F238E27FC236}">
                      <a16:creationId xmlns:a16="http://schemas.microsoft.com/office/drawing/2014/main" id="{ED31240C-1245-F50A-E884-68C520671189}"/>
                    </a:ext>
                  </a:extLst>
                </p:cNvPr>
                <p:cNvGrpSpPr/>
                <p:nvPr/>
              </p:nvGrpSpPr>
              <p:grpSpPr>
                <a:xfrm>
                  <a:off x="6454297" y="3082271"/>
                  <a:ext cx="119592" cy="110067"/>
                  <a:chOff x="7008286" y="3379259"/>
                  <a:chExt cx="119592" cy="110067"/>
                </a:xfrm>
              </p:grpSpPr>
              <p:cxnSp>
                <p:nvCxnSpPr>
                  <p:cNvPr id="218" name="Straight Connector 217">
                    <a:extLst>
                      <a:ext uri="{FF2B5EF4-FFF2-40B4-BE49-F238E27FC236}">
                        <a16:creationId xmlns:a16="http://schemas.microsoft.com/office/drawing/2014/main" id="{5EDBC594-A5F7-9E50-B6A3-E3650C63E71A}"/>
                      </a:ext>
                    </a:extLst>
                  </p:cNvPr>
                  <p:cNvCxnSpPr/>
                  <p:nvPr/>
                </p:nvCxnSpPr>
                <p:spPr bwMode="auto">
                  <a:xfrm>
                    <a:off x="7061203" y="3379259"/>
                    <a:ext cx="0" cy="110067"/>
                  </a:xfrm>
                  <a:prstGeom prst="line">
                    <a:avLst/>
                  </a:prstGeom>
                  <a:noFill/>
                  <a:ln w="12700" cap="flat" cmpd="sng" algn="ctr">
                    <a:solidFill>
                      <a:schemeClr val="accent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06B314B8-904C-A1A3-AE1C-7377288E8935}"/>
                      </a:ext>
                    </a:extLst>
                  </p:cNvPr>
                  <p:cNvCxnSpPr>
                    <a:cxnSpLocks/>
                  </p:cNvCxnSpPr>
                  <p:nvPr/>
                </p:nvCxnSpPr>
                <p:spPr bwMode="auto">
                  <a:xfrm>
                    <a:off x="7008286" y="3435350"/>
                    <a:ext cx="11959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20" name="Group 219">
                  <a:extLst>
                    <a:ext uri="{FF2B5EF4-FFF2-40B4-BE49-F238E27FC236}">
                      <a16:creationId xmlns:a16="http://schemas.microsoft.com/office/drawing/2014/main" id="{35E68D76-65D2-3D54-A4BA-AAEF041F616F}"/>
                    </a:ext>
                  </a:extLst>
                </p:cNvPr>
                <p:cNvGrpSpPr/>
                <p:nvPr/>
              </p:nvGrpSpPr>
              <p:grpSpPr>
                <a:xfrm>
                  <a:off x="5466135" y="2976714"/>
                  <a:ext cx="119592" cy="110067"/>
                  <a:chOff x="7008286" y="3379259"/>
                  <a:chExt cx="119592" cy="110067"/>
                </a:xfrm>
              </p:grpSpPr>
              <p:cxnSp>
                <p:nvCxnSpPr>
                  <p:cNvPr id="221" name="Straight Connector 220">
                    <a:extLst>
                      <a:ext uri="{FF2B5EF4-FFF2-40B4-BE49-F238E27FC236}">
                        <a16:creationId xmlns:a16="http://schemas.microsoft.com/office/drawing/2014/main" id="{3188D35C-7ACA-7652-2F79-943C1215EACE}"/>
                      </a:ext>
                    </a:extLst>
                  </p:cNvPr>
                  <p:cNvCxnSpPr/>
                  <p:nvPr/>
                </p:nvCxnSpPr>
                <p:spPr bwMode="auto">
                  <a:xfrm>
                    <a:off x="7061203" y="3379259"/>
                    <a:ext cx="0" cy="110067"/>
                  </a:xfrm>
                  <a:prstGeom prst="line">
                    <a:avLst/>
                  </a:prstGeom>
                  <a:noFill/>
                  <a:ln w="12700" cap="flat" cmpd="sng" algn="ctr">
                    <a:solidFill>
                      <a:schemeClr val="accent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E83DE8E8-B82E-298A-5EA3-F357EC385125}"/>
                      </a:ext>
                    </a:extLst>
                  </p:cNvPr>
                  <p:cNvCxnSpPr>
                    <a:cxnSpLocks/>
                  </p:cNvCxnSpPr>
                  <p:nvPr/>
                </p:nvCxnSpPr>
                <p:spPr bwMode="auto">
                  <a:xfrm>
                    <a:off x="7008286" y="3435350"/>
                    <a:ext cx="119592" cy="0"/>
                  </a:xfrm>
                  <a:prstGeom prst="line">
                    <a:avLst/>
                  </a:prstGeom>
                  <a:noFill/>
                  <a:ln w="12700" cap="flat" cmpd="sng" algn="ctr">
                    <a:solidFill>
                      <a:schemeClr val="accent3"/>
                    </a:solidFill>
                    <a:prstDash val="solid"/>
                    <a:round/>
                    <a:headEnd type="none" w="med" len="med"/>
                    <a:tailEnd type="none" w="med" len="med"/>
                  </a:ln>
                  <a:effectLst/>
                </p:spPr>
              </p:cxnSp>
            </p:grpSp>
          </p:grpSp>
          <p:grpSp>
            <p:nvGrpSpPr>
              <p:cNvPr id="223" name="Group 222">
                <a:extLst>
                  <a:ext uri="{FF2B5EF4-FFF2-40B4-BE49-F238E27FC236}">
                    <a16:creationId xmlns:a16="http://schemas.microsoft.com/office/drawing/2014/main" id="{90D3A7B3-9960-8134-0DDE-5BCC7AE82DC5}"/>
                  </a:ext>
                </a:extLst>
              </p:cNvPr>
              <p:cNvGrpSpPr/>
              <p:nvPr/>
            </p:nvGrpSpPr>
            <p:grpSpPr>
              <a:xfrm>
                <a:off x="4931993" y="2885147"/>
                <a:ext cx="119592" cy="110067"/>
                <a:chOff x="7008286" y="3379259"/>
                <a:chExt cx="119592" cy="110067"/>
              </a:xfrm>
            </p:grpSpPr>
            <p:cxnSp>
              <p:nvCxnSpPr>
                <p:cNvPr id="224" name="Straight Connector 223">
                  <a:extLst>
                    <a:ext uri="{FF2B5EF4-FFF2-40B4-BE49-F238E27FC236}">
                      <a16:creationId xmlns:a16="http://schemas.microsoft.com/office/drawing/2014/main" id="{892E862C-4BF4-9BEC-1395-F17FE84BBC25}"/>
                    </a:ext>
                  </a:extLst>
                </p:cNvPr>
                <p:cNvCxnSpPr/>
                <p:nvPr/>
              </p:nvCxnSpPr>
              <p:spPr bwMode="auto">
                <a:xfrm>
                  <a:off x="7061203" y="3379259"/>
                  <a:ext cx="0" cy="110067"/>
                </a:xfrm>
                <a:prstGeom prst="line">
                  <a:avLst/>
                </a:prstGeom>
                <a:noFill/>
                <a:ln w="12700" cap="flat" cmpd="sng" algn="ctr">
                  <a:solidFill>
                    <a:schemeClr val="accent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5B3DACB8-7E21-D4DD-DB74-BCC929E810C4}"/>
                    </a:ext>
                  </a:extLst>
                </p:cNvPr>
                <p:cNvCxnSpPr>
                  <a:cxnSpLocks/>
                </p:cNvCxnSpPr>
                <p:nvPr/>
              </p:nvCxnSpPr>
              <p:spPr bwMode="auto">
                <a:xfrm>
                  <a:off x="7008286" y="3435350"/>
                  <a:ext cx="11959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26" name="Group 225">
                <a:extLst>
                  <a:ext uri="{FF2B5EF4-FFF2-40B4-BE49-F238E27FC236}">
                    <a16:creationId xmlns:a16="http://schemas.microsoft.com/office/drawing/2014/main" id="{E9AC3D9B-B47D-6D14-5B85-2AA81C1D817B}"/>
                  </a:ext>
                </a:extLst>
              </p:cNvPr>
              <p:cNvGrpSpPr/>
              <p:nvPr/>
            </p:nvGrpSpPr>
            <p:grpSpPr>
              <a:xfrm>
                <a:off x="4907830" y="2885147"/>
                <a:ext cx="119592" cy="110067"/>
                <a:chOff x="7008286" y="3379259"/>
                <a:chExt cx="119592" cy="110067"/>
              </a:xfrm>
            </p:grpSpPr>
            <p:cxnSp>
              <p:nvCxnSpPr>
                <p:cNvPr id="227" name="Straight Connector 226">
                  <a:extLst>
                    <a:ext uri="{FF2B5EF4-FFF2-40B4-BE49-F238E27FC236}">
                      <a16:creationId xmlns:a16="http://schemas.microsoft.com/office/drawing/2014/main" id="{95599B98-D4B6-E28E-E8DB-821DD43673D3}"/>
                    </a:ext>
                  </a:extLst>
                </p:cNvPr>
                <p:cNvCxnSpPr/>
                <p:nvPr/>
              </p:nvCxnSpPr>
              <p:spPr bwMode="auto">
                <a:xfrm>
                  <a:off x="7061203" y="3379259"/>
                  <a:ext cx="0" cy="110067"/>
                </a:xfrm>
                <a:prstGeom prst="line">
                  <a:avLst/>
                </a:prstGeom>
                <a:noFill/>
                <a:ln w="12700" cap="flat" cmpd="sng" algn="ctr">
                  <a:solidFill>
                    <a:schemeClr val="accent3"/>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33868144-4A3C-843F-5DB8-5DE497368551}"/>
                    </a:ext>
                  </a:extLst>
                </p:cNvPr>
                <p:cNvCxnSpPr>
                  <a:cxnSpLocks/>
                </p:cNvCxnSpPr>
                <p:nvPr/>
              </p:nvCxnSpPr>
              <p:spPr bwMode="auto">
                <a:xfrm>
                  <a:off x="7008286" y="3435350"/>
                  <a:ext cx="11959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29" name="Group 228">
                <a:extLst>
                  <a:ext uri="{FF2B5EF4-FFF2-40B4-BE49-F238E27FC236}">
                    <a16:creationId xmlns:a16="http://schemas.microsoft.com/office/drawing/2014/main" id="{1029FA9E-CA8E-9433-5B36-9126580E7687}"/>
                  </a:ext>
                </a:extLst>
              </p:cNvPr>
              <p:cNvGrpSpPr/>
              <p:nvPr/>
            </p:nvGrpSpPr>
            <p:grpSpPr>
              <a:xfrm>
                <a:off x="4748859" y="2835548"/>
                <a:ext cx="119592" cy="110067"/>
                <a:chOff x="7008286" y="3379259"/>
                <a:chExt cx="119592" cy="110067"/>
              </a:xfrm>
            </p:grpSpPr>
            <p:cxnSp>
              <p:nvCxnSpPr>
                <p:cNvPr id="230" name="Straight Connector 229">
                  <a:extLst>
                    <a:ext uri="{FF2B5EF4-FFF2-40B4-BE49-F238E27FC236}">
                      <a16:creationId xmlns:a16="http://schemas.microsoft.com/office/drawing/2014/main" id="{4C029813-7A8B-9BF6-326A-BE76FE29E5AD}"/>
                    </a:ext>
                  </a:extLst>
                </p:cNvPr>
                <p:cNvCxnSpPr/>
                <p:nvPr/>
              </p:nvCxnSpPr>
              <p:spPr bwMode="auto">
                <a:xfrm>
                  <a:off x="7061203" y="3379259"/>
                  <a:ext cx="0" cy="110067"/>
                </a:xfrm>
                <a:prstGeom prst="line">
                  <a:avLst/>
                </a:prstGeom>
                <a:noFill/>
                <a:ln w="12700" cap="flat" cmpd="sng" algn="ctr">
                  <a:solidFill>
                    <a:schemeClr val="accent3"/>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51546D3D-EC17-283C-1AE9-64AEEB95C4B5}"/>
                    </a:ext>
                  </a:extLst>
                </p:cNvPr>
                <p:cNvCxnSpPr>
                  <a:cxnSpLocks/>
                </p:cNvCxnSpPr>
                <p:nvPr/>
              </p:nvCxnSpPr>
              <p:spPr bwMode="auto">
                <a:xfrm>
                  <a:off x="7008286" y="3435350"/>
                  <a:ext cx="11959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47D88F71-0CE1-E8A3-412A-E76FB6ED4A6F}"/>
                  </a:ext>
                </a:extLst>
              </p:cNvPr>
              <p:cNvGrpSpPr/>
              <p:nvPr/>
            </p:nvGrpSpPr>
            <p:grpSpPr>
              <a:xfrm>
                <a:off x="4591160" y="2835548"/>
                <a:ext cx="119592" cy="110067"/>
                <a:chOff x="7008286" y="3379259"/>
                <a:chExt cx="119592" cy="110067"/>
              </a:xfrm>
            </p:grpSpPr>
            <p:cxnSp>
              <p:nvCxnSpPr>
                <p:cNvPr id="233" name="Straight Connector 232">
                  <a:extLst>
                    <a:ext uri="{FF2B5EF4-FFF2-40B4-BE49-F238E27FC236}">
                      <a16:creationId xmlns:a16="http://schemas.microsoft.com/office/drawing/2014/main" id="{CBFF5C0F-928B-F042-F913-73BA5A69A376}"/>
                    </a:ext>
                  </a:extLst>
                </p:cNvPr>
                <p:cNvCxnSpPr/>
                <p:nvPr/>
              </p:nvCxnSpPr>
              <p:spPr bwMode="auto">
                <a:xfrm>
                  <a:off x="7061203" y="3379259"/>
                  <a:ext cx="0" cy="110067"/>
                </a:xfrm>
                <a:prstGeom prst="line">
                  <a:avLst/>
                </a:prstGeom>
                <a:noFill/>
                <a:ln w="12700" cap="flat" cmpd="sng" algn="ctr">
                  <a:solidFill>
                    <a:schemeClr val="accent3"/>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F154AD53-FD90-F9BD-A272-B22F9374E7D4}"/>
                    </a:ext>
                  </a:extLst>
                </p:cNvPr>
                <p:cNvCxnSpPr>
                  <a:cxnSpLocks/>
                </p:cNvCxnSpPr>
                <p:nvPr/>
              </p:nvCxnSpPr>
              <p:spPr bwMode="auto">
                <a:xfrm>
                  <a:off x="7008286" y="3435350"/>
                  <a:ext cx="11959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35" name="Group 234">
                <a:extLst>
                  <a:ext uri="{FF2B5EF4-FFF2-40B4-BE49-F238E27FC236}">
                    <a16:creationId xmlns:a16="http://schemas.microsoft.com/office/drawing/2014/main" id="{06CDFC1C-EE82-84EE-9A44-0BE28797B116}"/>
                  </a:ext>
                </a:extLst>
              </p:cNvPr>
              <p:cNvGrpSpPr/>
              <p:nvPr/>
            </p:nvGrpSpPr>
            <p:grpSpPr>
              <a:xfrm>
                <a:off x="4449994" y="2792308"/>
                <a:ext cx="119592" cy="110067"/>
                <a:chOff x="7008286" y="3379259"/>
                <a:chExt cx="119592" cy="110067"/>
              </a:xfrm>
            </p:grpSpPr>
            <p:cxnSp>
              <p:nvCxnSpPr>
                <p:cNvPr id="236" name="Straight Connector 235">
                  <a:extLst>
                    <a:ext uri="{FF2B5EF4-FFF2-40B4-BE49-F238E27FC236}">
                      <a16:creationId xmlns:a16="http://schemas.microsoft.com/office/drawing/2014/main" id="{05CD841E-15B9-625A-DC50-2DB1447703A2}"/>
                    </a:ext>
                  </a:extLst>
                </p:cNvPr>
                <p:cNvCxnSpPr/>
                <p:nvPr/>
              </p:nvCxnSpPr>
              <p:spPr bwMode="auto">
                <a:xfrm>
                  <a:off x="7061203" y="3379259"/>
                  <a:ext cx="0" cy="110067"/>
                </a:xfrm>
                <a:prstGeom prst="line">
                  <a:avLst/>
                </a:prstGeom>
                <a:noFill/>
                <a:ln w="12700" cap="flat" cmpd="sng" algn="ctr">
                  <a:solidFill>
                    <a:schemeClr val="accent3"/>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5F23A85F-34D2-9312-BD20-418976955F50}"/>
                    </a:ext>
                  </a:extLst>
                </p:cNvPr>
                <p:cNvCxnSpPr>
                  <a:cxnSpLocks/>
                </p:cNvCxnSpPr>
                <p:nvPr/>
              </p:nvCxnSpPr>
              <p:spPr bwMode="auto">
                <a:xfrm>
                  <a:off x="7008286" y="3435350"/>
                  <a:ext cx="11959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38" name="Group 237">
                <a:extLst>
                  <a:ext uri="{FF2B5EF4-FFF2-40B4-BE49-F238E27FC236}">
                    <a16:creationId xmlns:a16="http://schemas.microsoft.com/office/drawing/2014/main" id="{770D5CAC-5349-A513-84D0-FDF6CF23D991}"/>
                  </a:ext>
                </a:extLst>
              </p:cNvPr>
              <p:cNvGrpSpPr/>
              <p:nvPr/>
            </p:nvGrpSpPr>
            <p:grpSpPr>
              <a:xfrm>
                <a:off x="4364785" y="2712187"/>
                <a:ext cx="119592" cy="110067"/>
                <a:chOff x="7008286" y="3379259"/>
                <a:chExt cx="119592" cy="110067"/>
              </a:xfrm>
            </p:grpSpPr>
            <p:cxnSp>
              <p:nvCxnSpPr>
                <p:cNvPr id="239" name="Straight Connector 238">
                  <a:extLst>
                    <a:ext uri="{FF2B5EF4-FFF2-40B4-BE49-F238E27FC236}">
                      <a16:creationId xmlns:a16="http://schemas.microsoft.com/office/drawing/2014/main" id="{199B5646-6462-11FB-756B-0966F3B91CDA}"/>
                    </a:ext>
                  </a:extLst>
                </p:cNvPr>
                <p:cNvCxnSpPr/>
                <p:nvPr/>
              </p:nvCxnSpPr>
              <p:spPr bwMode="auto">
                <a:xfrm>
                  <a:off x="7061203" y="3379259"/>
                  <a:ext cx="0" cy="110067"/>
                </a:xfrm>
                <a:prstGeom prst="line">
                  <a:avLst/>
                </a:prstGeom>
                <a:noFill/>
                <a:ln w="12700"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94D53B61-B370-13AF-5053-0C97AA53607D}"/>
                    </a:ext>
                  </a:extLst>
                </p:cNvPr>
                <p:cNvCxnSpPr>
                  <a:cxnSpLocks/>
                </p:cNvCxnSpPr>
                <p:nvPr/>
              </p:nvCxnSpPr>
              <p:spPr bwMode="auto">
                <a:xfrm>
                  <a:off x="7008286" y="3435350"/>
                  <a:ext cx="11959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41" name="Group 240">
                <a:extLst>
                  <a:ext uri="{FF2B5EF4-FFF2-40B4-BE49-F238E27FC236}">
                    <a16:creationId xmlns:a16="http://schemas.microsoft.com/office/drawing/2014/main" id="{2869E9FF-C8F9-FE5D-A65A-DAB66F337864}"/>
                  </a:ext>
                </a:extLst>
              </p:cNvPr>
              <p:cNvGrpSpPr/>
              <p:nvPr/>
            </p:nvGrpSpPr>
            <p:grpSpPr>
              <a:xfrm>
                <a:off x="4098986" y="2643511"/>
                <a:ext cx="119592" cy="110067"/>
                <a:chOff x="7008286" y="3379259"/>
                <a:chExt cx="119592" cy="110067"/>
              </a:xfrm>
            </p:grpSpPr>
            <p:cxnSp>
              <p:nvCxnSpPr>
                <p:cNvPr id="242" name="Straight Connector 241">
                  <a:extLst>
                    <a:ext uri="{FF2B5EF4-FFF2-40B4-BE49-F238E27FC236}">
                      <a16:creationId xmlns:a16="http://schemas.microsoft.com/office/drawing/2014/main" id="{52C7E724-E433-068D-BC08-2D7ACA4DCE58}"/>
                    </a:ext>
                  </a:extLst>
                </p:cNvPr>
                <p:cNvCxnSpPr/>
                <p:nvPr/>
              </p:nvCxnSpPr>
              <p:spPr bwMode="auto">
                <a:xfrm>
                  <a:off x="7061203" y="3379259"/>
                  <a:ext cx="0" cy="110067"/>
                </a:xfrm>
                <a:prstGeom prst="line">
                  <a:avLst/>
                </a:prstGeom>
                <a:noFill/>
                <a:ln w="12700" cap="flat" cmpd="sng" algn="ctr">
                  <a:solidFill>
                    <a:schemeClr val="accent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8E4F6FFB-8DC7-1692-2AEA-429DBFB15A01}"/>
                    </a:ext>
                  </a:extLst>
                </p:cNvPr>
                <p:cNvCxnSpPr>
                  <a:cxnSpLocks/>
                </p:cNvCxnSpPr>
                <p:nvPr/>
              </p:nvCxnSpPr>
              <p:spPr bwMode="auto">
                <a:xfrm>
                  <a:off x="7008286" y="3435350"/>
                  <a:ext cx="11959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44" name="Group 243">
                <a:extLst>
                  <a:ext uri="{FF2B5EF4-FFF2-40B4-BE49-F238E27FC236}">
                    <a16:creationId xmlns:a16="http://schemas.microsoft.com/office/drawing/2014/main" id="{71B8143A-13C6-3BB8-664D-61166328078B}"/>
                  </a:ext>
                </a:extLst>
              </p:cNvPr>
              <p:cNvGrpSpPr/>
              <p:nvPr/>
            </p:nvGrpSpPr>
            <p:grpSpPr>
              <a:xfrm>
                <a:off x="3480908" y="2412050"/>
                <a:ext cx="119592" cy="110067"/>
                <a:chOff x="7008286" y="3379259"/>
                <a:chExt cx="119592" cy="110067"/>
              </a:xfrm>
            </p:grpSpPr>
            <p:cxnSp>
              <p:nvCxnSpPr>
                <p:cNvPr id="245" name="Straight Connector 244">
                  <a:extLst>
                    <a:ext uri="{FF2B5EF4-FFF2-40B4-BE49-F238E27FC236}">
                      <a16:creationId xmlns:a16="http://schemas.microsoft.com/office/drawing/2014/main" id="{DA2D03BB-5F8A-B549-5FFE-4D86E7AF13FF}"/>
                    </a:ext>
                  </a:extLst>
                </p:cNvPr>
                <p:cNvCxnSpPr/>
                <p:nvPr/>
              </p:nvCxnSpPr>
              <p:spPr bwMode="auto">
                <a:xfrm>
                  <a:off x="7061203" y="3379259"/>
                  <a:ext cx="0" cy="110067"/>
                </a:xfrm>
                <a:prstGeom prst="line">
                  <a:avLst/>
                </a:prstGeom>
                <a:noFill/>
                <a:ln w="12700"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02460B06-B918-B57B-EA93-BD27A28CB91D}"/>
                    </a:ext>
                  </a:extLst>
                </p:cNvPr>
                <p:cNvCxnSpPr>
                  <a:cxnSpLocks/>
                </p:cNvCxnSpPr>
                <p:nvPr/>
              </p:nvCxnSpPr>
              <p:spPr bwMode="auto">
                <a:xfrm>
                  <a:off x="7008286" y="3435350"/>
                  <a:ext cx="119592" cy="0"/>
                </a:xfrm>
                <a:prstGeom prst="line">
                  <a:avLst/>
                </a:prstGeom>
                <a:noFill/>
                <a:ln w="12700" cap="flat" cmpd="sng" algn="ctr">
                  <a:solidFill>
                    <a:schemeClr val="accent3"/>
                  </a:solidFill>
                  <a:prstDash val="solid"/>
                  <a:round/>
                  <a:headEnd type="none" w="med" len="med"/>
                  <a:tailEnd type="none" w="med" len="med"/>
                </a:ln>
                <a:effectLst/>
              </p:spPr>
            </p:cxnSp>
          </p:grpSp>
        </p:grpSp>
        <p:grpSp>
          <p:nvGrpSpPr>
            <p:cNvPr id="247" name="Group 246">
              <a:extLst>
                <a:ext uri="{FF2B5EF4-FFF2-40B4-BE49-F238E27FC236}">
                  <a16:creationId xmlns:a16="http://schemas.microsoft.com/office/drawing/2014/main" id="{F01041B9-FA71-4FDE-C512-D89D0C5E82B1}"/>
                </a:ext>
              </a:extLst>
            </p:cNvPr>
            <p:cNvGrpSpPr/>
            <p:nvPr/>
          </p:nvGrpSpPr>
          <p:grpSpPr>
            <a:xfrm>
              <a:off x="3259621" y="2260710"/>
              <a:ext cx="119592" cy="110067"/>
              <a:chOff x="7008286" y="3379259"/>
              <a:chExt cx="119592" cy="110067"/>
            </a:xfrm>
          </p:grpSpPr>
          <p:cxnSp>
            <p:nvCxnSpPr>
              <p:cNvPr id="248" name="Straight Connector 247">
                <a:extLst>
                  <a:ext uri="{FF2B5EF4-FFF2-40B4-BE49-F238E27FC236}">
                    <a16:creationId xmlns:a16="http://schemas.microsoft.com/office/drawing/2014/main" id="{15C26D9E-FA0C-47C1-9D06-B91E78D4E57A}"/>
                  </a:ext>
                </a:extLst>
              </p:cNvPr>
              <p:cNvCxnSpPr/>
              <p:nvPr/>
            </p:nvCxnSpPr>
            <p:spPr bwMode="auto">
              <a:xfrm>
                <a:off x="7061203" y="3379259"/>
                <a:ext cx="0" cy="110067"/>
              </a:xfrm>
              <a:prstGeom prst="line">
                <a:avLst/>
              </a:prstGeom>
              <a:noFill/>
              <a:ln w="12700" cap="flat" cmpd="sng" algn="ctr">
                <a:solidFill>
                  <a:schemeClr val="accent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7F955D8A-11CB-941F-953B-75A379B8C19E}"/>
                  </a:ext>
                </a:extLst>
              </p:cNvPr>
              <p:cNvCxnSpPr>
                <a:cxnSpLocks/>
              </p:cNvCxnSpPr>
              <p:nvPr/>
            </p:nvCxnSpPr>
            <p:spPr bwMode="auto">
              <a:xfrm>
                <a:off x="7008286" y="3435350"/>
                <a:ext cx="11959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50" name="Group 249">
              <a:extLst>
                <a:ext uri="{FF2B5EF4-FFF2-40B4-BE49-F238E27FC236}">
                  <a16:creationId xmlns:a16="http://schemas.microsoft.com/office/drawing/2014/main" id="{F7225209-6C8B-E4A9-0000-F13C36090CC9}"/>
                </a:ext>
              </a:extLst>
            </p:cNvPr>
            <p:cNvGrpSpPr/>
            <p:nvPr/>
          </p:nvGrpSpPr>
          <p:grpSpPr>
            <a:xfrm>
              <a:off x="3257077" y="2164056"/>
              <a:ext cx="119592" cy="110067"/>
              <a:chOff x="7008286" y="3379259"/>
              <a:chExt cx="119592" cy="110067"/>
            </a:xfrm>
          </p:grpSpPr>
          <p:cxnSp>
            <p:nvCxnSpPr>
              <p:cNvPr id="251" name="Straight Connector 250">
                <a:extLst>
                  <a:ext uri="{FF2B5EF4-FFF2-40B4-BE49-F238E27FC236}">
                    <a16:creationId xmlns:a16="http://schemas.microsoft.com/office/drawing/2014/main" id="{44486B61-E12A-C803-704C-96094BF60246}"/>
                  </a:ext>
                </a:extLst>
              </p:cNvPr>
              <p:cNvCxnSpPr/>
              <p:nvPr/>
            </p:nvCxnSpPr>
            <p:spPr bwMode="auto">
              <a:xfrm>
                <a:off x="7061203" y="3379259"/>
                <a:ext cx="0" cy="110067"/>
              </a:xfrm>
              <a:prstGeom prst="line">
                <a:avLst/>
              </a:prstGeom>
              <a:noFill/>
              <a:ln w="12700" cap="flat" cmpd="sng" algn="ctr">
                <a:solidFill>
                  <a:schemeClr val="accent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5C5D0C16-1F00-37F7-363D-04DFCF398459}"/>
                  </a:ext>
                </a:extLst>
              </p:cNvPr>
              <p:cNvCxnSpPr>
                <a:cxnSpLocks/>
              </p:cNvCxnSpPr>
              <p:nvPr/>
            </p:nvCxnSpPr>
            <p:spPr bwMode="auto">
              <a:xfrm>
                <a:off x="7008286" y="3435350"/>
                <a:ext cx="11959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53" name="Group 252">
              <a:extLst>
                <a:ext uri="{FF2B5EF4-FFF2-40B4-BE49-F238E27FC236}">
                  <a16:creationId xmlns:a16="http://schemas.microsoft.com/office/drawing/2014/main" id="{1387462D-0C24-390F-09FA-C09111838967}"/>
                </a:ext>
              </a:extLst>
            </p:cNvPr>
            <p:cNvGrpSpPr/>
            <p:nvPr/>
          </p:nvGrpSpPr>
          <p:grpSpPr>
            <a:xfrm>
              <a:off x="3193489" y="2128447"/>
              <a:ext cx="119592" cy="110067"/>
              <a:chOff x="7008286" y="3379259"/>
              <a:chExt cx="119592" cy="110067"/>
            </a:xfrm>
          </p:grpSpPr>
          <p:cxnSp>
            <p:nvCxnSpPr>
              <p:cNvPr id="254" name="Straight Connector 253">
                <a:extLst>
                  <a:ext uri="{FF2B5EF4-FFF2-40B4-BE49-F238E27FC236}">
                    <a16:creationId xmlns:a16="http://schemas.microsoft.com/office/drawing/2014/main" id="{1203DB2D-2FCE-478E-5104-E3193E6A2104}"/>
                  </a:ext>
                </a:extLst>
              </p:cNvPr>
              <p:cNvCxnSpPr/>
              <p:nvPr/>
            </p:nvCxnSpPr>
            <p:spPr bwMode="auto">
              <a:xfrm>
                <a:off x="7061203" y="3379259"/>
                <a:ext cx="0" cy="110067"/>
              </a:xfrm>
              <a:prstGeom prst="line">
                <a:avLst/>
              </a:prstGeom>
              <a:noFill/>
              <a:ln w="12700"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062631FD-98A2-10F7-A674-1B0B4165D2EF}"/>
                  </a:ext>
                </a:extLst>
              </p:cNvPr>
              <p:cNvCxnSpPr>
                <a:cxnSpLocks/>
              </p:cNvCxnSpPr>
              <p:nvPr/>
            </p:nvCxnSpPr>
            <p:spPr bwMode="auto">
              <a:xfrm>
                <a:off x="7008286" y="3435350"/>
                <a:ext cx="11959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56" name="Group 255">
              <a:extLst>
                <a:ext uri="{FF2B5EF4-FFF2-40B4-BE49-F238E27FC236}">
                  <a16:creationId xmlns:a16="http://schemas.microsoft.com/office/drawing/2014/main" id="{96D41C02-43E9-4923-F903-21191DD479DA}"/>
                </a:ext>
              </a:extLst>
            </p:cNvPr>
            <p:cNvGrpSpPr/>
            <p:nvPr/>
          </p:nvGrpSpPr>
          <p:grpSpPr>
            <a:xfrm>
              <a:off x="3154064" y="2128447"/>
              <a:ext cx="119592" cy="110067"/>
              <a:chOff x="7008286" y="3379259"/>
              <a:chExt cx="119592" cy="110067"/>
            </a:xfrm>
          </p:grpSpPr>
          <p:cxnSp>
            <p:nvCxnSpPr>
              <p:cNvPr id="257" name="Straight Connector 256">
                <a:extLst>
                  <a:ext uri="{FF2B5EF4-FFF2-40B4-BE49-F238E27FC236}">
                    <a16:creationId xmlns:a16="http://schemas.microsoft.com/office/drawing/2014/main" id="{CD451387-D5EE-24F8-FB0E-54832918B8B9}"/>
                  </a:ext>
                </a:extLst>
              </p:cNvPr>
              <p:cNvCxnSpPr/>
              <p:nvPr/>
            </p:nvCxnSpPr>
            <p:spPr bwMode="auto">
              <a:xfrm>
                <a:off x="7061203" y="3379259"/>
                <a:ext cx="0" cy="110067"/>
              </a:xfrm>
              <a:prstGeom prst="line">
                <a:avLst/>
              </a:prstGeom>
              <a:noFill/>
              <a:ln w="12700" cap="flat" cmpd="sng" algn="ctr">
                <a:solidFill>
                  <a:schemeClr val="accent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B14A0818-F974-4242-5306-FF74ECC53C77}"/>
                  </a:ext>
                </a:extLst>
              </p:cNvPr>
              <p:cNvCxnSpPr>
                <a:cxnSpLocks/>
              </p:cNvCxnSpPr>
              <p:nvPr/>
            </p:nvCxnSpPr>
            <p:spPr bwMode="auto">
              <a:xfrm>
                <a:off x="7008286" y="3435350"/>
                <a:ext cx="11959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59" name="Group 258">
              <a:extLst>
                <a:ext uri="{FF2B5EF4-FFF2-40B4-BE49-F238E27FC236}">
                  <a16:creationId xmlns:a16="http://schemas.microsoft.com/office/drawing/2014/main" id="{16AEC986-CA36-2408-7E9B-C92304C68808}"/>
                </a:ext>
              </a:extLst>
            </p:cNvPr>
            <p:cNvGrpSpPr/>
            <p:nvPr/>
          </p:nvGrpSpPr>
          <p:grpSpPr>
            <a:xfrm>
              <a:off x="3066313" y="2128447"/>
              <a:ext cx="119592" cy="110067"/>
              <a:chOff x="7008286" y="3379259"/>
              <a:chExt cx="119592" cy="110067"/>
            </a:xfrm>
          </p:grpSpPr>
          <p:cxnSp>
            <p:nvCxnSpPr>
              <p:cNvPr id="260" name="Straight Connector 259">
                <a:extLst>
                  <a:ext uri="{FF2B5EF4-FFF2-40B4-BE49-F238E27FC236}">
                    <a16:creationId xmlns:a16="http://schemas.microsoft.com/office/drawing/2014/main" id="{67C24AD0-2617-CF31-8206-CC7818B265B1}"/>
                  </a:ext>
                </a:extLst>
              </p:cNvPr>
              <p:cNvCxnSpPr/>
              <p:nvPr/>
            </p:nvCxnSpPr>
            <p:spPr bwMode="auto">
              <a:xfrm>
                <a:off x="7061203" y="3379259"/>
                <a:ext cx="0" cy="110067"/>
              </a:xfrm>
              <a:prstGeom prst="line">
                <a:avLst/>
              </a:prstGeom>
              <a:noFill/>
              <a:ln w="12700"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DC156328-9681-E68B-3927-68C49886D2CB}"/>
                  </a:ext>
                </a:extLst>
              </p:cNvPr>
              <p:cNvCxnSpPr>
                <a:cxnSpLocks/>
              </p:cNvCxnSpPr>
              <p:nvPr/>
            </p:nvCxnSpPr>
            <p:spPr bwMode="auto">
              <a:xfrm>
                <a:off x="7008286" y="3435350"/>
                <a:ext cx="11959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62" name="Group 261">
              <a:extLst>
                <a:ext uri="{FF2B5EF4-FFF2-40B4-BE49-F238E27FC236}">
                  <a16:creationId xmlns:a16="http://schemas.microsoft.com/office/drawing/2014/main" id="{F6EC0E8F-B889-BDC0-F7E9-FC1D2391A615}"/>
                </a:ext>
              </a:extLst>
            </p:cNvPr>
            <p:cNvGrpSpPr/>
            <p:nvPr/>
          </p:nvGrpSpPr>
          <p:grpSpPr>
            <a:xfrm>
              <a:off x="3042149" y="2128447"/>
              <a:ext cx="119592" cy="110067"/>
              <a:chOff x="7008286" y="3379259"/>
              <a:chExt cx="119592" cy="110067"/>
            </a:xfrm>
          </p:grpSpPr>
          <p:cxnSp>
            <p:nvCxnSpPr>
              <p:cNvPr id="263" name="Straight Connector 262">
                <a:extLst>
                  <a:ext uri="{FF2B5EF4-FFF2-40B4-BE49-F238E27FC236}">
                    <a16:creationId xmlns:a16="http://schemas.microsoft.com/office/drawing/2014/main" id="{DA7D9F03-3D70-37AC-0C96-E0422AA8C20F}"/>
                  </a:ext>
                </a:extLst>
              </p:cNvPr>
              <p:cNvCxnSpPr/>
              <p:nvPr/>
            </p:nvCxnSpPr>
            <p:spPr bwMode="auto">
              <a:xfrm>
                <a:off x="7061203" y="3379259"/>
                <a:ext cx="0" cy="110067"/>
              </a:xfrm>
              <a:prstGeom prst="line">
                <a:avLst/>
              </a:prstGeom>
              <a:noFill/>
              <a:ln w="12700" cap="flat" cmpd="sng" algn="ctr">
                <a:solidFill>
                  <a:schemeClr val="accent3"/>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C941EBC4-CAD2-6A3D-A6EA-D055DA22DF0B}"/>
                  </a:ext>
                </a:extLst>
              </p:cNvPr>
              <p:cNvCxnSpPr>
                <a:cxnSpLocks/>
              </p:cNvCxnSpPr>
              <p:nvPr/>
            </p:nvCxnSpPr>
            <p:spPr bwMode="auto">
              <a:xfrm>
                <a:off x="7008286" y="3435350"/>
                <a:ext cx="11959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65" name="Group 264">
              <a:extLst>
                <a:ext uri="{FF2B5EF4-FFF2-40B4-BE49-F238E27FC236}">
                  <a16:creationId xmlns:a16="http://schemas.microsoft.com/office/drawing/2014/main" id="{C6F9F6F6-7429-02D0-9D13-D7068843F653}"/>
                </a:ext>
              </a:extLst>
            </p:cNvPr>
            <p:cNvGrpSpPr/>
            <p:nvPr/>
          </p:nvGrpSpPr>
          <p:grpSpPr>
            <a:xfrm>
              <a:off x="3039606" y="1974563"/>
              <a:ext cx="119592" cy="110067"/>
              <a:chOff x="7008286" y="3379259"/>
              <a:chExt cx="119592" cy="110067"/>
            </a:xfrm>
          </p:grpSpPr>
          <p:cxnSp>
            <p:nvCxnSpPr>
              <p:cNvPr id="266" name="Straight Connector 265">
                <a:extLst>
                  <a:ext uri="{FF2B5EF4-FFF2-40B4-BE49-F238E27FC236}">
                    <a16:creationId xmlns:a16="http://schemas.microsoft.com/office/drawing/2014/main" id="{8E6F0BB2-BB3C-CEC1-B7AE-6124BBDFD263}"/>
                  </a:ext>
                </a:extLst>
              </p:cNvPr>
              <p:cNvCxnSpPr/>
              <p:nvPr/>
            </p:nvCxnSpPr>
            <p:spPr bwMode="auto">
              <a:xfrm>
                <a:off x="7061203" y="3379259"/>
                <a:ext cx="0" cy="110067"/>
              </a:xfrm>
              <a:prstGeom prst="line">
                <a:avLst/>
              </a:prstGeom>
              <a:noFill/>
              <a:ln w="12700"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B8899F7B-B56B-2D2B-B003-81378B032BC2}"/>
                  </a:ext>
                </a:extLst>
              </p:cNvPr>
              <p:cNvCxnSpPr>
                <a:cxnSpLocks/>
              </p:cNvCxnSpPr>
              <p:nvPr/>
            </p:nvCxnSpPr>
            <p:spPr bwMode="auto">
              <a:xfrm>
                <a:off x="7008286" y="3435350"/>
                <a:ext cx="11959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68" name="Group 267">
              <a:extLst>
                <a:ext uri="{FF2B5EF4-FFF2-40B4-BE49-F238E27FC236}">
                  <a16:creationId xmlns:a16="http://schemas.microsoft.com/office/drawing/2014/main" id="{DEFBF217-C4E9-E645-ADED-4906E14BED52}"/>
                </a:ext>
              </a:extLst>
            </p:cNvPr>
            <p:cNvGrpSpPr/>
            <p:nvPr/>
          </p:nvGrpSpPr>
          <p:grpSpPr>
            <a:xfrm>
              <a:off x="2822134" y="1818136"/>
              <a:ext cx="119592" cy="110067"/>
              <a:chOff x="7008286" y="3379259"/>
              <a:chExt cx="119592" cy="110067"/>
            </a:xfrm>
          </p:grpSpPr>
          <p:cxnSp>
            <p:nvCxnSpPr>
              <p:cNvPr id="269" name="Straight Connector 268">
                <a:extLst>
                  <a:ext uri="{FF2B5EF4-FFF2-40B4-BE49-F238E27FC236}">
                    <a16:creationId xmlns:a16="http://schemas.microsoft.com/office/drawing/2014/main" id="{AB12697F-CA6A-7FE4-C1A4-D4ED0FADA409}"/>
                  </a:ext>
                </a:extLst>
              </p:cNvPr>
              <p:cNvCxnSpPr/>
              <p:nvPr/>
            </p:nvCxnSpPr>
            <p:spPr bwMode="auto">
              <a:xfrm>
                <a:off x="7061203" y="3379259"/>
                <a:ext cx="0" cy="110067"/>
              </a:xfrm>
              <a:prstGeom prst="line">
                <a:avLst/>
              </a:prstGeom>
              <a:noFill/>
              <a:ln w="12700" cap="flat" cmpd="sng" algn="ctr">
                <a:solidFill>
                  <a:schemeClr val="accent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E8C9037B-7A23-E7B8-EF97-FEC6AF8EE27C}"/>
                  </a:ext>
                </a:extLst>
              </p:cNvPr>
              <p:cNvCxnSpPr>
                <a:cxnSpLocks/>
              </p:cNvCxnSpPr>
              <p:nvPr/>
            </p:nvCxnSpPr>
            <p:spPr bwMode="auto">
              <a:xfrm>
                <a:off x="7008286" y="3435350"/>
                <a:ext cx="119592" cy="0"/>
              </a:xfrm>
              <a:prstGeom prst="line">
                <a:avLst/>
              </a:prstGeom>
              <a:noFill/>
              <a:ln w="12700" cap="flat" cmpd="sng" algn="ctr">
                <a:solidFill>
                  <a:schemeClr val="accent3"/>
                </a:solidFill>
                <a:prstDash val="solid"/>
                <a:round/>
                <a:headEnd type="none" w="med" len="med"/>
                <a:tailEnd type="none" w="med" len="med"/>
              </a:ln>
              <a:effectLst/>
            </p:spPr>
          </p:cxnSp>
        </p:grpSp>
      </p:grpSp>
      <p:sp>
        <p:nvSpPr>
          <p:cNvPr id="16" name="Freeform: Shape 15">
            <a:extLst>
              <a:ext uri="{FF2B5EF4-FFF2-40B4-BE49-F238E27FC236}">
                <a16:creationId xmlns:a16="http://schemas.microsoft.com/office/drawing/2014/main" id="{23A8C7E0-C72A-A8B1-10FA-605DE710BC18}"/>
              </a:ext>
            </a:extLst>
          </p:cNvPr>
          <p:cNvSpPr/>
          <p:nvPr/>
        </p:nvSpPr>
        <p:spPr bwMode="auto">
          <a:xfrm>
            <a:off x="2869707" y="1864549"/>
            <a:ext cx="8378362" cy="2296859"/>
          </a:xfrm>
          <a:custGeom>
            <a:avLst/>
            <a:gdLst>
              <a:gd name="connsiteX0" fmla="*/ 0 w 8602953"/>
              <a:gd name="connsiteY0" fmla="*/ 0 h 2382503"/>
              <a:gd name="connsiteX1" fmla="*/ 0 w 8602953"/>
              <a:gd name="connsiteY1" fmla="*/ 2382503 h 2382503"/>
              <a:gd name="connsiteX2" fmla="*/ 8602953 w 8602953"/>
              <a:gd name="connsiteY2" fmla="*/ 2382503 h 2382503"/>
            </a:gdLst>
            <a:ahLst/>
            <a:cxnLst>
              <a:cxn ang="0">
                <a:pos x="connsiteX0" y="connsiteY0"/>
              </a:cxn>
              <a:cxn ang="0">
                <a:pos x="connsiteX1" y="connsiteY1"/>
              </a:cxn>
              <a:cxn ang="0">
                <a:pos x="connsiteX2" y="connsiteY2"/>
              </a:cxn>
            </a:cxnLst>
            <a:rect l="l" t="t" r="r" b="b"/>
            <a:pathLst>
              <a:path w="8602953" h="2382503">
                <a:moveTo>
                  <a:pt x="0" y="0"/>
                </a:moveTo>
                <a:lnTo>
                  <a:pt x="0" y="2382503"/>
                </a:lnTo>
                <a:lnTo>
                  <a:pt x="8602953" y="2382503"/>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33" name="Group 32">
            <a:extLst>
              <a:ext uri="{FF2B5EF4-FFF2-40B4-BE49-F238E27FC236}">
                <a16:creationId xmlns:a16="http://schemas.microsoft.com/office/drawing/2014/main" id="{248ED49C-A86E-7BF8-037D-0B501A38CDA7}"/>
              </a:ext>
            </a:extLst>
          </p:cNvPr>
          <p:cNvGrpSpPr/>
          <p:nvPr/>
        </p:nvGrpSpPr>
        <p:grpSpPr>
          <a:xfrm>
            <a:off x="2778711" y="1879849"/>
            <a:ext cx="86556" cy="2281560"/>
            <a:chOff x="2587841" y="1879849"/>
            <a:chExt cx="277426" cy="2281560"/>
          </a:xfrm>
        </p:grpSpPr>
        <p:cxnSp>
          <p:nvCxnSpPr>
            <p:cNvPr id="19" name="Straight Connector 18">
              <a:extLst>
                <a:ext uri="{FF2B5EF4-FFF2-40B4-BE49-F238E27FC236}">
                  <a16:creationId xmlns:a16="http://schemas.microsoft.com/office/drawing/2014/main" id="{0DEECDE0-73EF-0C5D-2907-AB3F90684150}"/>
                </a:ext>
              </a:extLst>
            </p:cNvPr>
            <p:cNvCxnSpPr>
              <a:cxnSpLocks/>
            </p:cNvCxnSpPr>
            <p:nvPr/>
          </p:nvCxnSpPr>
          <p:spPr bwMode="auto">
            <a:xfrm>
              <a:off x="2587841" y="4161409"/>
              <a:ext cx="277426"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A556D38-65E7-B80C-8E03-8ADE74906F88}"/>
                </a:ext>
              </a:extLst>
            </p:cNvPr>
            <p:cNvCxnSpPr>
              <a:cxnSpLocks/>
            </p:cNvCxnSpPr>
            <p:nvPr/>
          </p:nvCxnSpPr>
          <p:spPr bwMode="auto">
            <a:xfrm>
              <a:off x="2587841" y="3705097"/>
              <a:ext cx="27742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27C48F50-C8A7-3B9C-6A54-2D5FAF7C311B}"/>
                </a:ext>
              </a:extLst>
            </p:cNvPr>
            <p:cNvCxnSpPr>
              <a:cxnSpLocks/>
            </p:cNvCxnSpPr>
            <p:nvPr/>
          </p:nvCxnSpPr>
          <p:spPr bwMode="auto">
            <a:xfrm>
              <a:off x="2587841" y="3248785"/>
              <a:ext cx="277426"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309F2710-4567-AE04-8E52-8F1506150C2F}"/>
                </a:ext>
              </a:extLst>
            </p:cNvPr>
            <p:cNvCxnSpPr>
              <a:cxnSpLocks/>
            </p:cNvCxnSpPr>
            <p:nvPr/>
          </p:nvCxnSpPr>
          <p:spPr bwMode="auto">
            <a:xfrm>
              <a:off x="2587841" y="2792473"/>
              <a:ext cx="27742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BCC0EC47-72D0-82E7-12AA-A98FD3CA3DB5}"/>
                </a:ext>
              </a:extLst>
            </p:cNvPr>
            <p:cNvCxnSpPr>
              <a:cxnSpLocks/>
            </p:cNvCxnSpPr>
            <p:nvPr/>
          </p:nvCxnSpPr>
          <p:spPr bwMode="auto">
            <a:xfrm>
              <a:off x="2587841" y="2336161"/>
              <a:ext cx="277426"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21BCBB5-82EE-AE0C-0168-63DF148ED788}"/>
                </a:ext>
              </a:extLst>
            </p:cNvPr>
            <p:cNvCxnSpPr>
              <a:cxnSpLocks/>
            </p:cNvCxnSpPr>
            <p:nvPr/>
          </p:nvCxnSpPr>
          <p:spPr bwMode="auto">
            <a:xfrm>
              <a:off x="2587841" y="1879849"/>
              <a:ext cx="277426" cy="0"/>
            </a:xfrm>
            <a:prstGeom prst="line">
              <a:avLst/>
            </a:prstGeom>
            <a:noFill/>
            <a:ln w="28575" cap="flat" cmpd="sng" algn="ctr">
              <a:solidFill>
                <a:schemeClr val="bg1"/>
              </a:solidFill>
              <a:prstDash val="solid"/>
              <a:round/>
              <a:headEnd type="none" w="med" len="med"/>
              <a:tailEnd type="none" w="med" len="med"/>
            </a:ln>
            <a:effectLst/>
          </p:spPr>
        </p:cxnSp>
      </p:grpSp>
      <p:sp>
        <p:nvSpPr>
          <p:cNvPr id="351" name="TextBox 350">
            <a:extLst>
              <a:ext uri="{FF2B5EF4-FFF2-40B4-BE49-F238E27FC236}">
                <a16:creationId xmlns:a16="http://schemas.microsoft.com/office/drawing/2014/main" id="{77DCEB28-0E40-2ED0-F58D-43B1BC5F86FF}"/>
              </a:ext>
            </a:extLst>
          </p:cNvPr>
          <p:cNvSpPr txBox="1"/>
          <p:nvPr/>
        </p:nvSpPr>
        <p:spPr bwMode="auto">
          <a:xfrm>
            <a:off x="8554567" y="1730082"/>
            <a:ext cx="277054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mcSCC</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cemiplimab 3 mg/kg Q2W</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lacSCC</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cemiplimab 3 mg/kg Q2W</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mcSCC</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cemiplimab 350 mg Q3W</a:t>
            </a:r>
          </a:p>
        </p:txBody>
      </p:sp>
      <p:cxnSp>
        <p:nvCxnSpPr>
          <p:cNvPr id="353" name="Straight Connector 352">
            <a:extLst>
              <a:ext uri="{FF2B5EF4-FFF2-40B4-BE49-F238E27FC236}">
                <a16:creationId xmlns:a16="http://schemas.microsoft.com/office/drawing/2014/main" id="{4CB02A64-CA11-767A-7369-1FE4FF712293}"/>
              </a:ext>
            </a:extLst>
          </p:cNvPr>
          <p:cNvCxnSpPr/>
          <p:nvPr/>
        </p:nvCxnSpPr>
        <p:spPr bwMode="auto">
          <a:xfrm>
            <a:off x="8214034" y="1897457"/>
            <a:ext cx="362015" cy="0"/>
          </a:xfrm>
          <a:prstGeom prst="line">
            <a:avLst/>
          </a:prstGeom>
          <a:noFill/>
          <a:ln w="28575" cap="flat" cmpd="sng" algn="ctr">
            <a:solidFill>
              <a:schemeClr val="accent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9549B3C8-4908-01A0-B54B-494A096D17A1}"/>
              </a:ext>
            </a:extLst>
          </p:cNvPr>
          <p:cNvCxnSpPr/>
          <p:nvPr/>
        </p:nvCxnSpPr>
        <p:spPr bwMode="auto">
          <a:xfrm>
            <a:off x="8214034" y="2109673"/>
            <a:ext cx="362015" cy="0"/>
          </a:xfrm>
          <a:prstGeom prst="line">
            <a:avLst/>
          </a:prstGeom>
          <a:noFill/>
          <a:ln w="28575" cap="flat" cmpd="sng" algn="ctr">
            <a:solidFill>
              <a:schemeClr val="accent3"/>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160586F9-1FF4-3C4A-126C-E055AD1686EF}"/>
              </a:ext>
            </a:extLst>
          </p:cNvPr>
          <p:cNvCxnSpPr/>
          <p:nvPr/>
        </p:nvCxnSpPr>
        <p:spPr bwMode="auto">
          <a:xfrm>
            <a:off x="8214034" y="2331251"/>
            <a:ext cx="362015" cy="0"/>
          </a:xfrm>
          <a:prstGeom prst="line">
            <a:avLst/>
          </a:prstGeom>
          <a:noFill/>
          <a:ln w="28575" cap="flat" cmpd="sng" algn="ctr">
            <a:solidFill>
              <a:schemeClr val="accent4"/>
            </a:solidFill>
            <a:prstDash val="solid"/>
            <a:round/>
            <a:headEnd type="none" w="med" len="med"/>
            <a:tailEnd type="none" w="med" len="med"/>
          </a:ln>
          <a:effectLst/>
        </p:spPr>
      </p:cxnSp>
      <p:sp>
        <p:nvSpPr>
          <p:cNvPr id="356" name="TextBox 355">
            <a:extLst>
              <a:ext uri="{FF2B5EF4-FFF2-40B4-BE49-F238E27FC236}">
                <a16:creationId xmlns:a16="http://schemas.microsoft.com/office/drawing/2014/main" id="{63AD07D0-9F4C-67EA-F91C-F2202E854B1F}"/>
              </a:ext>
            </a:extLst>
          </p:cNvPr>
          <p:cNvSpPr txBox="1"/>
          <p:nvPr/>
        </p:nvSpPr>
        <p:spPr bwMode="auto">
          <a:xfrm>
            <a:off x="252664" y="4499082"/>
            <a:ext cx="46782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p>
        </p:txBody>
      </p:sp>
      <p:sp>
        <p:nvSpPr>
          <p:cNvPr id="357" name="TextBox 356">
            <a:extLst>
              <a:ext uri="{FF2B5EF4-FFF2-40B4-BE49-F238E27FC236}">
                <a16:creationId xmlns:a16="http://schemas.microsoft.com/office/drawing/2014/main" id="{3B96A4DB-A321-65C0-3928-53C19DC6CB9F}"/>
              </a:ext>
            </a:extLst>
          </p:cNvPr>
          <p:cNvSpPr txBox="1"/>
          <p:nvPr/>
        </p:nvSpPr>
        <p:spPr bwMode="auto">
          <a:xfrm>
            <a:off x="2673859" y="4761213"/>
            <a:ext cx="898342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tab pos="247650" algn="l"/>
                <a:tab pos="477838" algn="l"/>
                <a:tab pos="720725" algn="l"/>
                <a:tab pos="952500" algn="l"/>
                <a:tab pos="1192213" algn="l"/>
                <a:tab pos="1423988" algn="l"/>
                <a:tab pos="1670050" algn="l"/>
                <a:tab pos="1911350" algn="l"/>
                <a:tab pos="2152650" algn="l"/>
                <a:tab pos="2382838" algn="l"/>
                <a:tab pos="2624138" algn="l"/>
                <a:tab pos="2863850" algn="l"/>
                <a:tab pos="3100388" algn="l"/>
                <a:tab pos="3333750" algn="l"/>
                <a:tab pos="3589338" algn="l"/>
                <a:tab pos="3833813" algn="l"/>
                <a:tab pos="4079875" algn="l"/>
                <a:tab pos="4306888" algn="l"/>
                <a:tab pos="4556125" algn="l"/>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59	43	39	37	33	28	28	28	28	28	26	26	23	22	22	22	20	17	17	16   8   1    1    1   1    1    1    0   0    0    0    0    0   0    0    0</a:t>
            </a:r>
          </a:p>
          <a:p>
            <a:pPr marL="0" marR="0" lvl="0" indent="0" algn="l" defTabSz="914400" rtl="0" eaLnBrk="1" fontAlgn="auto" latinLnBrk="0" hangingPunct="1">
              <a:lnSpc>
                <a:spcPct val="100000"/>
              </a:lnSpc>
              <a:spcBef>
                <a:spcPts val="0"/>
              </a:spcBef>
              <a:spcAft>
                <a:spcPct val="0"/>
              </a:spcAft>
              <a:buClrTx/>
              <a:buSzTx/>
              <a:buFontTx/>
              <a:buNone/>
              <a:tabLst>
                <a:tab pos="247650" algn="l"/>
                <a:tab pos="477838" algn="l"/>
                <a:tab pos="720725" algn="l"/>
                <a:tab pos="952500" algn="l"/>
                <a:tab pos="1192213" algn="l"/>
                <a:tab pos="1423988" algn="l"/>
                <a:tab pos="1670050" algn="l"/>
                <a:tab pos="1911350" algn="l"/>
                <a:tab pos="2152650" algn="l"/>
                <a:tab pos="2382838" algn="l"/>
                <a:tab pos="2624138" algn="l"/>
                <a:tab pos="2863850" algn="l"/>
                <a:tab pos="3100388" algn="l"/>
                <a:tab pos="3333750" algn="l"/>
                <a:tab pos="3589338" algn="l"/>
                <a:tab pos="3833813" algn="l"/>
                <a:tab pos="4079875" algn="l"/>
                <a:tab pos="4306888" algn="l"/>
                <a:tab pos="4556125" algn="l"/>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78	61	49	44	41	39	36	32	30	25	24	24	23	22	21	21	17	14	14	14   9   3    1    1   1    1    1    1    1   1    0    0    0   0    0    0</a:t>
            </a:r>
          </a:p>
          <a:p>
            <a:pPr marL="0" marR="0" lvl="0" indent="0" algn="l" defTabSz="914400" rtl="0" eaLnBrk="1" fontAlgn="auto" latinLnBrk="0" hangingPunct="1">
              <a:lnSpc>
                <a:spcPct val="100000"/>
              </a:lnSpc>
              <a:spcBef>
                <a:spcPts val="0"/>
              </a:spcBef>
              <a:spcAft>
                <a:spcPct val="0"/>
              </a:spcAft>
              <a:buClrTx/>
              <a:buSzTx/>
              <a:buFontTx/>
              <a:buNone/>
              <a:tabLst>
                <a:tab pos="247650" algn="l"/>
                <a:tab pos="477838" algn="l"/>
                <a:tab pos="720725" algn="l"/>
                <a:tab pos="952500" algn="l"/>
                <a:tab pos="1192213" algn="l"/>
                <a:tab pos="1423988" algn="l"/>
                <a:tab pos="1670050" algn="l"/>
                <a:tab pos="1911350" algn="l"/>
                <a:tab pos="2152650" algn="l"/>
                <a:tab pos="2382838" algn="l"/>
                <a:tab pos="2624138" algn="l"/>
                <a:tab pos="2863850" algn="l"/>
                <a:tab pos="3100388" algn="l"/>
                <a:tab pos="3333750" algn="l"/>
                <a:tab pos="3589338" algn="l"/>
                <a:tab pos="3833813" algn="l"/>
                <a:tab pos="4079875" algn="l"/>
                <a:tab pos="4306888" algn="l"/>
                <a:tab pos="4556125" algn="l"/>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56	50	35	33	33	31	29	29	28	28	28	27	26	24	21	20	13	11	11	11  10  9    2    1   1    0    0    0   0    0    0    0    0   0    0    0</a:t>
            </a:r>
          </a:p>
        </p:txBody>
      </p:sp>
      <p:sp>
        <p:nvSpPr>
          <p:cNvPr id="18" name="TextBox 17">
            <a:extLst>
              <a:ext uri="{FF2B5EF4-FFF2-40B4-BE49-F238E27FC236}">
                <a16:creationId xmlns:a16="http://schemas.microsoft.com/office/drawing/2014/main" id="{52BE6D4E-9FAA-F5DE-BFB6-A45F698FC093}"/>
              </a:ext>
            </a:extLst>
          </p:cNvPr>
          <p:cNvSpPr txBox="1"/>
          <p:nvPr/>
        </p:nvSpPr>
        <p:spPr bwMode="auto">
          <a:xfrm>
            <a:off x="2890459" y="3266083"/>
            <a:ext cx="512339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err="1">
                <a:solidFill>
                  <a:schemeClr val="accent1"/>
                </a:solidFill>
                <a:latin typeface="Calibri" panose="020F0502020204030204" pitchFamily="34" charset="0"/>
              </a:rPr>
              <a:t>mPFS</a:t>
            </a:r>
            <a:r>
              <a:rPr lang="en-US" sz="1400" b="0" dirty="0">
                <a:solidFill>
                  <a:schemeClr val="accent1"/>
                </a:solidFill>
                <a:latin typeface="Calibri" panose="020F0502020204030204" pitchFamily="34" charset="0"/>
              </a:rPr>
              <a:t> </a:t>
            </a:r>
            <a:r>
              <a:rPr lang="en-US" sz="1400" b="0" dirty="0" err="1">
                <a:solidFill>
                  <a:schemeClr val="accent1"/>
                </a:solidFill>
                <a:latin typeface="Calibri" panose="020F0502020204030204" pitchFamily="34" charset="0"/>
              </a:rPr>
              <a:t>mcSCC</a:t>
            </a:r>
            <a:r>
              <a:rPr lang="en-US" sz="1400" b="0" dirty="0">
                <a:solidFill>
                  <a:schemeClr val="accent1"/>
                </a:solidFill>
                <a:latin typeface="Calibri" panose="020F0502020204030204" pitchFamily="34" charset="0"/>
              </a:rPr>
              <a:t>, cemiplimab 3 mg/kg Q2W: </a:t>
            </a:r>
            <a:r>
              <a:rPr lang="en-US" sz="1400" b="0" dirty="0">
                <a:solidFill>
                  <a:schemeClr val="bg1"/>
                </a:solidFill>
                <a:latin typeface="Calibri" panose="020F0502020204030204" pitchFamily="34" charset="0"/>
              </a:rPr>
              <a:t>18.4 mo (7.3-53.2)</a:t>
            </a:r>
          </a:p>
          <a:p>
            <a:pPr algn="l">
              <a:lnSpc>
                <a:spcPct val="100000"/>
              </a:lnSpc>
              <a:spcBef>
                <a:spcPts val="0"/>
              </a:spcBef>
              <a:spcAft>
                <a:spcPct val="0"/>
              </a:spcAft>
              <a:buClrTx/>
              <a:buFontTx/>
              <a:buNone/>
            </a:pPr>
            <a:r>
              <a:rPr lang="en-US" sz="1400" b="0" dirty="0" err="1">
                <a:solidFill>
                  <a:schemeClr val="accent3"/>
                </a:solidFill>
                <a:latin typeface="Calibri" panose="020F0502020204030204" pitchFamily="34" charset="0"/>
              </a:rPr>
              <a:t>mPFS</a:t>
            </a:r>
            <a:r>
              <a:rPr lang="en-US" sz="1400" b="0" dirty="0">
                <a:solidFill>
                  <a:schemeClr val="accent3"/>
                </a:solidFill>
                <a:latin typeface="Calibri" panose="020F0502020204030204" pitchFamily="34" charset="0"/>
              </a:rPr>
              <a:t> </a:t>
            </a:r>
            <a:r>
              <a:rPr lang="en-US" sz="1400" b="0" dirty="0" err="1">
                <a:solidFill>
                  <a:schemeClr val="accent3"/>
                </a:solidFill>
                <a:latin typeface="Calibri" panose="020F0502020204030204" pitchFamily="34" charset="0"/>
              </a:rPr>
              <a:t>lacSCC</a:t>
            </a:r>
            <a:r>
              <a:rPr lang="en-US" sz="1400" b="0" dirty="0">
                <a:solidFill>
                  <a:schemeClr val="accent3"/>
                </a:solidFill>
                <a:latin typeface="Calibri" panose="020F0502020204030204" pitchFamily="34" charset="0"/>
              </a:rPr>
              <a:t>, cemiplimab 3 mg/kg Q2W: </a:t>
            </a:r>
            <a:r>
              <a:rPr lang="en-US" sz="1400" b="0" dirty="0">
                <a:solidFill>
                  <a:schemeClr val="bg1"/>
                </a:solidFill>
                <a:latin typeface="Calibri" panose="020F0502020204030204" pitchFamily="34" charset="0"/>
              </a:rPr>
              <a:t>18.5 mo (11.1-43.8)</a:t>
            </a:r>
          </a:p>
          <a:p>
            <a:pPr algn="l">
              <a:lnSpc>
                <a:spcPct val="100000"/>
              </a:lnSpc>
              <a:spcBef>
                <a:spcPts val="0"/>
              </a:spcBef>
              <a:spcAft>
                <a:spcPct val="0"/>
              </a:spcAft>
              <a:buClrTx/>
              <a:buFontTx/>
              <a:buNone/>
            </a:pPr>
            <a:r>
              <a:rPr lang="en-US" sz="1400" b="0" dirty="0">
                <a:solidFill>
                  <a:schemeClr val="accent4"/>
                </a:solidFill>
                <a:latin typeface="Calibri" panose="020F0502020204030204" pitchFamily="34" charset="0"/>
              </a:rPr>
              <a:t>mPFS, </a:t>
            </a:r>
            <a:r>
              <a:rPr lang="en-US" sz="1400" b="0" dirty="0" err="1">
                <a:solidFill>
                  <a:schemeClr val="accent4"/>
                </a:solidFill>
                <a:latin typeface="Calibri" panose="020F0502020204030204" pitchFamily="34" charset="0"/>
              </a:rPr>
              <a:t>mcSCC</a:t>
            </a:r>
            <a:r>
              <a:rPr lang="en-US" sz="1400" b="0" dirty="0">
                <a:solidFill>
                  <a:schemeClr val="accent4"/>
                </a:solidFill>
                <a:latin typeface="Calibri" panose="020F0502020204030204" pitchFamily="34" charset="0"/>
              </a:rPr>
              <a:t>, cemiplimab 350 mg Q3W: </a:t>
            </a:r>
            <a:r>
              <a:rPr lang="en-US" sz="1400" b="0" dirty="0">
                <a:solidFill>
                  <a:schemeClr val="bg1"/>
                </a:solidFill>
                <a:latin typeface="Calibri" panose="020F0502020204030204" pitchFamily="34" charset="0"/>
              </a:rPr>
              <a:t>21.7 mo (95 % CI: 3.8-43.3)</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Total: 22.1 (95% CI: 10.4-32.3) </a:t>
            </a:r>
          </a:p>
        </p:txBody>
      </p:sp>
    </p:spTree>
    <p:extLst>
      <p:ext uri="{BB962C8B-B14F-4D97-AF65-F5344CB8AC3E}">
        <p14:creationId xmlns:p14="http://schemas.microsoft.com/office/powerpoint/2010/main" val="34452518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8D6029C-494A-C747-6259-A6596E2D46F1}"/>
              </a:ext>
            </a:extLst>
          </p:cNvPr>
          <p:cNvSpPr txBox="1">
            <a:spLocks/>
          </p:cNvSpPr>
          <p:nvPr/>
        </p:nvSpPr>
        <p:spPr bwMode="auto">
          <a:xfrm>
            <a:off x="609168" y="239816"/>
            <a:ext cx="10872444"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EMPOWER-CSCC-1: Overall Survival</a:t>
            </a:r>
          </a:p>
        </p:txBody>
      </p:sp>
      <p:sp>
        <p:nvSpPr>
          <p:cNvPr id="5" name="TextBox 4">
            <a:extLst>
              <a:ext uri="{FF2B5EF4-FFF2-40B4-BE49-F238E27FC236}">
                <a16:creationId xmlns:a16="http://schemas.microsoft.com/office/drawing/2014/main" id="{F1BA3209-EFA2-F70E-655E-63F24F4DD3D4}"/>
              </a:ext>
            </a:extLst>
          </p:cNvPr>
          <p:cNvSpPr txBox="1"/>
          <p:nvPr/>
        </p:nvSpPr>
        <p:spPr bwMode="auto">
          <a:xfrm>
            <a:off x="5838849" y="1550261"/>
            <a:ext cx="4491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a:t>
            </a:r>
          </a:p>
        </p:txBody>
      </p:sp>
      <p:sp>
        <p:nvSpPr>
          <p:cNvPr id="9" name="Text Box 11">
            <a:extLst>
              <a:ext uri="{FF2B5EF4-FFF2-40B4-BE49-F238E27FC236}">
                <a16:creationId xmlns:a16="http://schemas.microsoft.com/office/drawing/2014/main" id="{D2492F1D-E032-666B-91EF-C6ACB8BFD94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Midgen. ESMO 2022. Abstr 814P.</a:t>
            </a:r>
          </a:p>
        </p:txBody>
      </p:sp>
      <p:sp>
        <p:nvSpPr>
          <p:cNvPr id="10" name="Content Placeholder 2">
            <a:extLst>
              <a:ext uri="{FF2B5EF4-FFF2-40B4-BE49-F238E27FC236}">
                <a16:creationId xmlns:a16="http://schemas.microsoft.com/office/drawing/2014/main" id="{9D706D8B-D8B1-3B49-9F31-C257F05981DA}"/>
              </a:ext>
            </a:extLst>
          </p:cNvPr>
          <p:cNvSpPr>
            <a:spLocks noGrp="1"/>
          </p:cNvSpPr>
          <p:nvPr>
            <p:ph idx="1"/>
          </p:nvPr>
        </p:nvSpPr>
        <p:spPr>
          <a:xfrm>
            <a:off x="619752" y="5644178"/>
            <a:ext cx="11438240" cy="704515"/>
          </a:xfrm>
        </p:spPr>
        <p:txBody>
          <a:bodyPr/>
          <a:lstStyle/>
          <a:p>
            <a:pPr>
              <a:spcBef>
                <a:spcPts val="0"/>
              </a:spcBef>
            </a:pPr>
            <a:r>
              <a:rPr lang="it-IT" sz="1800" dirty="0">
                <a:solidFill>
                  <a:schemeClr val="accent3"/>
                </a:solidFill>
              </a:rPr>
              <a:t>Cemiplimab is approved by the FDA for the treatment of patients </a:t>
            </a:r>
            <a:r>
              <a:rPr lang="it-IT" sz="1800">
                <a:solidFill>
                  <a:schemeClr val="accent3"/>
                </a:solidFill>
              </a:rPr>
              <a:t>with mcSCC or lacSCC </a:t>
            </a:r>
            <a:r>
              <a:rPr lang="it-IT" sz="1800" dirty="0">
                <a:solidFill>
                  <a:schemeClr val="accent3"/>
                </a:solidFill>
              </a:rPr>
              <a:t>who are not </a:t>
            </a:r>
            <a:br>
              <a:rPr lang="it-IT" sz="1800" dirty="0">
                <a:solidFill>
                  <a:schemeClr val="accent3"/>
                </a:solidFill>
              </a:rPr>
            </a:br>
            <a:r>
              <a:rPr lang="it-IT" sz="1800" dirty="0">
                <a:solidFill>
                  <a:schemeClr val="accent3"/>
                </a:solidFill>
              </a:rPr>
              <a:t>candidates for curative surgery or curative radiation</a:t>
            </a:r>
            <a:endParaRPr lang="en-US" sz="1800" dirty="0">
              <a:solidFill>
                <a:schemeClr val="accent3"/>
              </a:solidFill>
            </a:endParaRPr>
          </a:p>
        </p:txBody>
      </p:sp>
      <p:sp>
        <p:nvSpPr>
          <p:cNvPr id="11" name="TextBox 10">
            <a:extLst>
              <a:ext uri="{FF2B5EF4-FFF2-40B4-BE49-F238E27FC236}">
                <a16:creationId xmlns:a16="http://schemas.microsoft.com/office/drawing/2014/main" id="{3578D84A-BD59-BE65-92F0-357522AAB3DB}"/>
              </a:ext>
            </a:extLst>
          </p:cNvPr>
          <p:cNvSpPr txBox="1"/>
          <p:nvPr/>
        </p:nvSpPr>
        <p:spPr bwMode="auto">
          <a:xfrm>
            <a:off x="8624286" y="1600200"/>
            <a:ext cx="277054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mcSCC</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cemiplimab 3 mg/kg Q2W</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lacSCC</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cemiplimab 3 mg/kg Q2W</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mcSCC</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cemiplimab 350 mg Q3W</a:t>
            </a:r>
          </a:p>
        </p:txBody>
      </p:sp>
      <p:cxnSp>
        <p:nvCxnSpPr>
          <p:cNvPr id="12" name="Straight Connector 11">
            <a:extLst>
              <a:ext uri="{FF2B5EF4-FFF2-40B4-BE49-F238E27FC236}">
                <a16:creationId xmlns:a16="http://schemas.microsoft.com/office/drawing/2014/main" id="{625F9BF3-D27E-C554-293D-D6D5C3F650D2}"/>
              </a:ext>
            </a:extLst>
          </p:cNvPr>
          <p:cNvCxnSpPr/>
          <p:nvPr/>
        </p:nvCxnSpPr>
        <p:spPr bwMode="auto">
          <a:xfrm>
            <a:off x="8285759" y="1767575"/>
            <a:ext cx="362015" cy="0"/>
          </a:xfrm>
          <a:prstGeom prst="line">
            <a:avLst/>
          </a:prstGeom>
          <a:noFill/>
          <a:ln w="28575" cap="flat" cmpd="sng" algn="ctr">
            <a:solidFill>
              <a:schemeClr val="accent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66D6D8FB-8074-5738-55EA-9CFA93241B5F}"/>
              </a:ext>
            </a:extLst>
          </p:cNvPr>
          <p:cNvCxnSpPr/>
          <p:nvPr/>
        </p:nvCxnSpPr>
        <p:spPr bwMode="auto">
          <a:xfrm>
            <a:off x="8285759" y="1979791"/>
            <a:ext cx="362015" cy="0"/>
          </a:xfrm>
          <a:prstGeom prst="line">
            <a:avLst/>
          </a:prstGeom>
          <a:noFill/>
          <a:ln w="28575" cap="flat" cmpd="sng" algn="ctr">
            <a:solidFill>
              <a:schemeClr val="accent3"/>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943CE004-7CBF-2324-D387-B0FF4A441A45}"/>
              </a:ext>
            </a:extLst>
          </p:cNvPr>
          <p:cNvCxnSpPr/>
          <p:nvPr/>
        </p:nvCxnSpPr>
        <p:spPr bwMode="auto">
          <a:xfrm>
            <a:off x="8285759" y="2201369"/>
            <a:ext cx="362015" cy="0"/>
          </a:xfrm>
          <a:prstGeom prst="line">
            <a:avLst/>
          </a:prstGeom>
          <a:noFill/>
          <a:ln w="28575" cap="flat" cmpd="sng" algn="ctr">
            <a:solidFill>
              <a:schemeClr val="accent4"/>
            </a:solidFill>
            <a:prstDash val="solid"/>
            <a:round/>
            <a:headEnd type="none" w="med" len="med"/>
            <a:tailEnd type="none" w="med" len="med"/>
          </a:ln>
          <a:effectLst/>
        </p:spPr>
      </p:cxnSp>
      <p:sp>
        <p:nvSpPr>
          <p:cNvPr id="15" name="TextBox 14">
            <a:extLst>
              <a:ext uri="{FF2B5EF4-FFF2-40B4-BE49-F238E27FC236}">
                <a16:creationId xmlns:a16="http://schemas.microsoft.com/office/drawing/2014/main" id="{80BDE2C3-EAB3-2F28-0862-9EACE289677A}"/>
              </a:ext>
            </a:extLst>
          </p:cNvPr>
          <p:cNvSpPr txBox="1"/>
          <p:nvPr/>
        </p:nvSpPr>
        <p:spPr bwMode="auto">
          <a:xfrm rot="16200000">
            <a:off x="1269690" y="2776360"/>
            <a:ext cx="1906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Probability of OS</a:t>
            </a:r>
          </a:p>
        </p:txBody>
      </p:sp>
      <p:sp>
        <p:nvSpPr>
          <p:cNvPr id="16" name="TextBox 15">
            <a:extLst>
              <a:ext uri="{FF2B5EF4-FFF2-40B4-BE49-F238E27FC236}">
                <a16:creationId xmlns:a16="http://schemas.microsoft.com/office/drawing/2014/main" id="{4AE4E695-94A6-FABE-7ABA-48474F25ECFA}"/>
              </a:ext>
            </a:extLst>
          </p:cNvPr>
          <p:cNvSpPr txBox="1"/>
          <p:nvPr/>
        </p:nvSpPr>
        <p:spPr bwMode="auto">
          <a:xfrm>
            <a:off x="6731431" y="4392876"/>
            <a:ext cx="904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nvGrpSpPr>
          <p:cNvPr id="66" name="Group 65">
            <a:extLst>
              <a:ext uri="{FF2B5EF4-FFF2-40B4-BE49-F238E27FC236}">
                <a16:creationId xmlns:a16="http://schemas.microsoft.com/office/drawing/2014/main" id="{FB37677F-18E3-3FB5-4CA1-608D45CF92C6}"/>
              </a:ext>
            </a:extLst>
          </p:cNvPr>
          <p:cNvGrpSpPr/>
          <p:nvPr/>
        </p:nvGrpSpPr>
        <p:grpSpPr>
          <a:xfrm>
            <a:off x="2866886" y="2034691"/>
            <a:ext cx="82203" cy="2113415"/>
            <a:chOff x="2703838" y="2034691"/>
            <a:chExt cx="245252" cy="2113415"/>
          </a:xfrm>
        </p:grpSpPr>
        <p:cxnSp>
          <p:nvCxnSpPr>
            <p:cNvPr id="19" name="Straight Connector 18">
              <a:extLst>
                <a:ext uri="{FF2B5EF4-FFF2-40B4-BE49-F238E27FC236}">
                  <a16:creationId xmlns:a16="http://schemas.microsoft.com/office/drawing/2014/main" id="{7D09733A-7231-61CF-6337-2BA4A18BC7F6}"/>
                </a:ext>
              </a:extLst>
            </p:cNvPr>
            <p:cNvCxnSpPr>
              <a:cxnSpLocks/>
            </p:cNvCxnSpPr>
            <p:nvPr/>
          </p:nvCxnSpPr>
          <p:spPr bwMode="auto">
            <a:xfrm>
              <a:off x="2703838" y="4148106"/>
              <a:ext cx="245252"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E2D9EEB7-BFF5-AC33-D92E-7B00B775BED4}"/>
                </a:ext>
              </a:extLst>
            </p:cNvPr>
            <p:cNvCxnSpPr>
              <a:cxnSpLocks/>
            </p:cNvCxnSpPr>
            <p:nvPr/>
          </p:nvCxnSpPr>
          <p:spPr bwMode="auto">
            <a:xfrm>
              <a:off x="2703838" y="3725423"/>
              <a:ext cx="245252"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89F0CF2-CF2C-3394-FF93-43BD3F47086E}"/>
                </a:ext>
              </a:extLst>
            </p:cNvPr>
            <p:cNvCxnSpPr>
              <a:cxnSpLocks/>
            </p:cNvCxnSpPr>
            <p:nvPr/>
          </p:nvCxnSpPr>
          <p:spPr bwMode="auto">
            <a:xfrm>
              <a:off x="2703838" y="3302740"/>
              <a:ext cx="245252"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6B9BE80-1AD2-0ACF-EDA4-C345E6CC9FF5}"/>
                </a:ext>
              </a:extLst>
            </p:cNvPr>
            <p:cNvCxnSpPr>
              <a:cxnSpLocks/>
            </p:cNvCxnSpPr>
            <p:nvPr/>
          </p:nvCxnSpPr>
          <p:spPr bwMode="auto">
            <a:xfrm>
              <a:off x="2703838" y="2880057"/>
              <a:ext cx="245252"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286D221-DCE3-8831-A5E4-F88EEE59EDCF}"/>
                </a:ext>
              </a:extLst>
            </p:cNvPr>
            <p:cNvCxnSpPr>
              <a:cxnSpLocks/>
            </p:cNvCxnSpPr>
            <p:nvPr/>
          </p:nvCxnSpPr>
          <p:spPr bwMode="auto">
            <a:xfrm>
              <a:off x="2703838" y="2457374"/>
              <a:ext cx="24525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8DB2A5D-D85F-175D-79D5-59B04CC76CA9}"/>
                </a:ext>
              </a:extLst>
            </p:cNvPr>
            <p:cNvCxnSpPr>
              <a:cxnSpLocks/>
            </p:cNvCxnSpPr>
            <p:nvPr/>
          </p:nvCxnSpPr>
          <p:spPr bwMode="auto">
            <a:xfrm>
              <a:off x="2703838" y="2034691"/>
              <a:ext cx="2452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65" name="Group 64">
            <a:extLst>
              <a:ext uri="{FF2B5EF4-FFF2-40B4-BE49-F238E27FC236}">
                <a16:creationId xmlns:a16="http://schemas.microsoft.com/office/drawing/2014/main" id="{C9D50992-6C66-6D43-22FC-8EC52EED551B}"/>
              </a:ext>
            </a:extLst>
          </p:cNvPr>
          <p:cNvGrpSpPr/>
          <p:nvPr/>
        </p:nvGrpSpPr>
        <p:grpSpPr>
          <a:xfrm>
            <a:off x="2961203" y="4154161"/>
            <a:ext cx="8296209" cy="66656"/>
            <a:chOff x="2961203" y="4154161"/>
            <a:chExt cx="8296209" cy="236170"/>
          </a:xfrm>
        </p:grpSpPr>
        <p:cxnSp>
          <p:nvCxnSpPr>
            <p:cNvPr id="27" name="Straight Connector 26">
              <a:extLst>
                <a:ext uri="{FF2B5EF4-FFF2-40B4-BE49-F238E27FC236}">
                  <a16:creationId xmlns:a16="http://schemas.microsoft.com/office/drawing/2014/main" id="{C4006563-D99B-FBA2-089A-15491D4FD109}"/>
                </a:ext>
              </a:extLst>
            </p:cNvPr>
            <p:cNvCxnSpPr>
              <a:cxnSpLocks/>
            </p:cNvCxnSpPr>
            <p:nvPr/>
          </p:nvCxnSpPr>
          <p:spPr bwMode="auto">
            <a:xfrm>
              <a:off x="2961203"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36A0F74-7BE6-D5A5-19BC-299765FA4905}"/>
                </a:ext>
              </a:extLst>
            </p:cNvPr>
            <p:cNvCxnSpPr>
              <a:cxnSpLocks/>
            </p:cNvCxnSpPr>
            <p:nvPr/>
          </p:nvCxnSpPr>
          <p:spPr bwMode="auto">
            <a:xfrm>
              <a:off x="3198238"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142E8D1B-413D-8262-A7AA-8806E94EABEB}"/>
                </a:ext>
              </a:extLst>
            </p:cNvPr>
            <p:cNvCxnSpPr>
              <a:cxnSpLocks/>
            </p:cNvCxnSpPr>
            <p:nvPr/>
          </p:nvCxnSpPr>
          <p:spPr bwMode="auto">
            <a:xfrm>
              <a:off x="3435273"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CE674CC-E705-F362-9ACE-54E3142F15A8}"/>
                </a:ext>
              </a:extLst>
            </p:cNvPr>
            <p:cNvCxnSpPr>
              <a:cxnSpLocks/>
            </p:cNvCxnSpPr>
            <p:nvPr/>
          </p:nvCxnSpPr>
          <p:spPr bwMode="auto">
            <a:xfrm>
              <a:off x="3672308"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7FFADC2F-AEB5-130B-9DF4-D3DBB562BED3}"/>
                </a:ext>
              </a:extLst>
            </p:cNvPr>
            <p:cNvCxnSpPr>
              <a:cxnSpLocks/>
            </p:cNvCxnSpPr>
            <p:nvPr/>
          </p:nvCxnSpPr>
          <p:spPr bwMode="auto">
            <a:xfrm>
              <a:off x="3909343"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4EBDF32-7A61-C2A7-FC6A-5770664EAD30}"/>
                </a:ext>
              </a:extLst>
            </p:cNvPr>
            <p:cNvCxnSpPr>
              <a:cxnSpLocks/>
            </p:cNvCxnSpPr>
            <p:nvPr/>
          </p:nvCxnSpPr>
          <p:spPr bwMode="auto">
            <a:xfrm>
              <a:off x="4146378"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182507F-8FBE-25BD-B84F-4F4FDB9FDB83}"/>
                </a:ext>
              </a:extLst>
            </p:cNvPr>
            <p:cNvCxnSpPr>
              <a:cxnSpLocks/>
            </p:cNvCxnSpPr>
            <p:nvPr/>
          </p:nvCxnSpPr>
          <p:spPr bwMode="auto">
            <a:xfrm>
              <a:off x="4383413"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106A733-F285-2359-FA8D-15B66DDB1C84}"/>
                </a:ext>
              </a:extLst>
            </p:cNvPr>
            <p:cNvCxnSpPr>
              <a:cxnSpLocks/>
            </p:cNvCxnSpPr>
            <p:nvPr/>
          </p:nvCxnSpPr>
          <p:spPr bwMode="auto">
            <a:xfrm>
              <a:off x="4620448"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A8B33A24-8B30-B1EF-4BD3-E23CC26A7E64}"/>
                </a:ext>
              </a:extLst>
            </p:cNvPr>
            <p:cNvCxnSpPr>
              <a:cxnSpLocks/>
            </p:cNvCxnSpPr>
            <p:nvPr/>
          </p:nvCxnSpPr>
          <p:spPr bwMode="auto">
            <a:xfrm>
              <a:off x="4857483"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2690F3D-BE28-37F1-A2B0-AA91B8614AB2}"/>
                </a:ext>
              </a:extLst>
            </p:cNvPr>
            <p:cNvCxnSpPr>
              <a:cxnSpLocks/>
            </p:cNvCxnSpPr>
            <p:nvPr/>
          </p:nvCxnSpPr>
          <p:spPr bwMode="auto">
            <a:xfrm>
              <a:off x="5094518"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981C6AF8-DE6A-6976-21A0-C0F36C8A154D}"/>
                </a:ext>
              </a:extLst>
            </p:cNvPr>
            <p:cNvCxnSpPr>
              <a:cxnSpLocks/>
            </p:cNvCxnSpPr>
            <p:nvPr/>
          </p:nvCxnSpPr>
          <p:spPr bwMode="auto">
            <a:xfrm>
              <a:off x="5331553"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4D460BA-4209-96E0-8186-A3C275388D4B}"/>
                </a:ext>
              </a:extLst>
            </p:cNvPr>
            <p:cNvCxnSpPr>
              <a:cxnSpLocks/>
            </p:cNvCxnSpPr>
            <p:nvPr/>
          </p:nvCxnSpPr>
          <p:spPr bwMode="auto">
            <a:xfrm>
              <a:off x="5568588"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2DE6D46C-D6FC-4627-D88F-592EBC5C64E4}"/>
                </a:ext>
              </a:extLst>
            </p:cNvPr>
            <p:cNvCxnSpPr>
              <a:cxnSpLocks/>
            </p:cNvCxnSpPr>
            <p:nvPr/>
          </p:nvCxnSpPr>
          <p:spPr bwMode="auto">
            <a:xfrm>
              <a:off x="5805623"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75CAAB2-75BB-5251-C7D1-6118AE823DEA}"/>
                </a:ext>
              </a:extLst>
            </p:cNvPr>
            <p:cNvCxnSpPr>
              <a:cxnSpLocks/>
            </p:cNvCxnSpPr>
            <p:nvPr/>
          </p:nvCxnSpPr>
          <p:spPr bwMode="auto">
            <a:xfrm>
              <a:off x="6042658"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1B5E501C-6377-6039-EA7C-4319BEB2D959}"/>
                </a:ext>
              </a:extLst>
            </p:cNvPr>
            <p:cNvCxnSpPr>
              <a:cxnSpLocks/>
            </p:cNvCxnSpPr>
            <p:nvPr/>
          </p:nvCxnSpPr>
          <p:spPr bwMode="auto">
            <a:xfrm>
              <a:off x="6279693"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AC82A5D-7CBF-29B3-9338-AC06A3026AD7}"/>
                </a:ext>
              </a:extLst>
            </p:cNvPr>
            <p:cNvCxnSpPr>
              <a:cxnSpLocks/>
            </p:cNvCxnSpPr>
            <p:nvPr/>
          </p:nvCxnSpPr>
          <p:spPr bwMode="auto">
            <a:xfrm>
              <a:off x="6516728"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57DD6C3-52EB-7560-2A3C-3BC078B581E5}"/>
                </a:ext>
              </a:extLst>
            </p:cNvPr>
            <p:cNvCxnSpPr>
              <a:cxnSpLocks/>
            </p:cNvCxnSpPr>
            <p:nvPr/>
          </p:nvCxnSpPr>
          <p:spPr bwMode="auto">
            <a:xfrm>
              <a:off x="6753763"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A1A20C31-FD83-50ED-C802-65E86477E078}"/>
                </a:ext>
              </a:extLst>
            </p:cNvPr>
            <p:cNvCxnSpPr>
              <a:cxnSpLocks/>
            </p:cNvCxnSpPr>
            <p:nvPr/>
          </p:nvCxnSpPr>
          <p:spPr bwMode="auto">
            <a:xfrm>
              <a:off x="6990798"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A9C43848-E62F-5D46-412D-833280B8C686}"/>
                </a:ext>
              </a:extLst>
            </p:cNvPr>
            <p:cNvCxnSpPr>
              <a:cxnSpLocks/>
            </p:cNvCxnSpPr>
            <p:nvPr/>
          </p:nvCxnSpPr>
          <p:spPr bwMode="auto">
            <a:xfrm>
              <a:off x="7227833"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E7710D83-5A52-6BBC-81B3-CAA0A47B4B9B}"/>
                </a:ext>
              </a:extLst>
            </p:cNvPr>
            <p:cNvCxnSpPr>
              <a:cxnSpLocks/>
            </p:cNvCxnSpPr>
            <p:nvPr/>
          </p:nvCxnSpPr>
          <p:spPr bwMode="auto">
            <a:xfrm>
              <a:off x="7464868"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3EA60E30-714A-A61D-1812-08323D4D4203}"/>
                </a:ext>
              </a:extLst>
            </p:cNvPr>
            <p:cNvCxnSpPr>
              <a:cxnSpLocks/>
            </p:cNvCxnSpPr>
            <p:nvPr/>
          </p:nvCxnSpPr>
          <p:spPr bwMode="auto">
            <a:xfrm>
              <a:off x="7701903"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495D5D95-781D-D557-9818-009234038DAA}"/>
                </a:ext>
              </a:extLst>
            </p:cNvPr>
            <p:cNvCxnSpPr>
              <a:cxnSpLocks/>
            </p:cNvCxnSpPr>
            <p:nvPr/>
          </p:nvCxnSpPr>
          <p:spPr bwMode="auto">
            <a:xfrm>
              <a:off x="7938938"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0B59ADCD-34DB-2EA4-A519-1CCA91450065}"/>
                </a:ext>
              </a:extLst>
            </p:cNvPr>
            <p:cNvCxnSpPr>
              <a:cxnSpLocks/>
            </p:cNvCxnSpPr>
            <p:nvPr/>
          </p:nvCxnSpPr>
          <p:spPr bwMode="auto">
            <a:xfrm>
              <a:off x="8175973"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05B6050D-7B25-AC72-B557-30B574BBDAE0}"/>
                </a:ext>
              </a:extLst>
            </p:cNvPr>
            <p:cNvCxnSpPr>
              <a:cxnSpLocks/>
            </p:cNvCxnSpPr>
            <p:nvPr/>
          </p:nvCxnSpPr>
          <p:spPr bwMode="auto">
            <a:xfrm>
              <a:off x="8413008"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75E93C21-63B1-2DC0-FC5C-5D9D49E8E99F}"/>
                </a:ext>
              </a:extLst>
            </p:cNvPr>
            <p:cNvCxnSpPr>
              <a:cxnSpLocks/>
            </p:cNvCxnSpPr>
            <p:nvPr/>
          </p:nvCxnSpPr>
          <p:spPr bwMode="auto">
            <a:xfrm>
              <a:off x="8650043"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F54AD71A-1739-FB4C-9BF6-863B353376EF}"/>
                </a:ext>
              </a:extLst>
            </p:cNvPr>
            <p:cNvCxnSpPr>
              <a:cxnSpLocks/>
            </p:cNvCxnSpPr>
            <p:nvPr/>
          </p:nvCxnSpPr>
          <p:spPr bwMode="auto">
            <a:xfrm>
              <a:off x="8887078"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ED944E48-CDCE-301A-B06E-338A35C2A82B}"/>
                </a:ext>
              </a:extLst>
            </p:cNvPr>
            <p:cNvCxnSpPr>
              <a:cxnSpLocks/>
            </p:cNvCxnSpPr>
            <p:nvPr/>
          </p:nvCxnSpPr>
          <p:spPr bwMode="auto">
            <a:xfrm>
              <a:off x="9124113"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97252FA-DC4E-CB2D-D585-F5BE70F70AEA}"/>
                </a:ext>
              </a:extLst>
            </p:cNvPr>
            <p:cNvCxnSpPr>
              <a:cxnSpLocks/>
            </p:cNvCxnSpPr>
            <p:nvPr/>
          </p:nvCxnSpPr>
          <p:spPr bwMode="auto">
            <a:xfrm>
              <a:off x="9361148"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BB4C7835-B5B5-223A-50AB-40D9AAAF59B9}"/>
                </a:ext>
              </a:extLst>
            </p:cNvPr>
            <p:cNvCxnSpPr>
              <a:cxnSpLocks/>
            </p:cNvCxnSpPr>
            <p:nvPr/>
          </p:nvCxnSpPr>
          <p:spPr bwMode="auto">
            <a:xfrm>
              <a:off x="9598183"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082FF4F5-883D-8DFB-5630-5AEE508E6856}"/>
                </a:ext>
              </a:extLst>
            </p:cNvPr>
            <p:cNvCxnSpPr>
              <a:cxnSpLocks/>
            </p:cNvCxnSpPr>
            <p:nvPr/>
          </p:nvCxnSpPr>
          <p:spPr bwMode="auto">
            <a:xfrm>
              <a:off x="9835218"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0AF3CA76-AE2F-5C2C-BF4D-1CBF032C0444}"/>
                </a:ext>
              </a:extLst>
            </p:cNvPr>
            <p:cNvCxnSpPr>
              <a:cxnSpLocks/>
            </p:cNvCxnSpPr>
            <p:nvPr/>
          </p:nvCxnSpPr>
          <p:spPr bwMode="auto">
            <a:xfrm>
              <a:off x="10072253"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33E8A9D3-F713-BC31-5BC7-75DC3C9340E5}"/>
                </a:ext>
              </a:extLst>
            </p:cNvPr>
            <p:cNvCxnSpPr>
              <a:cxnSpLocks/>
            </p:cNvCxnSpPr>
            <p:nvPr/>
          </p:nvCxnSpPr>
          <p:spPr bwMode="auto">
            <a:xfrm>
              <a:off x="10309288"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D00FFED2-0A20-DE9D-6701-56A7226DBBE0}"/>
                </a:ext>
              </a:extLst>
            </p:cNvPr>
            <p:cNvCxnSpPr>
              <a:cxnSpLocks/>
            </p:cNvCxnSpPr>
            <p:nvPr/>
          </p:nvCxnSpPr>
          <p:spPr bwMode="auto">
            <a:xfrm>
              <a:off x="10546323"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2093E88D-0F26-FA3E-867B-D6652F29B92C}"/>
                </a:ext>
              </a:extLst>
            </p:cNvPr>
            <p:cNvCxnSpPr>
              <a:cxnSpLocks/>
            </p:cNvCxnSpPr>
            <p:nvPr/>
          </p:nvCxnSpPr>
          <p:spPr bwMode="auto">
            <a:xfrm>
              <a:off x="10783358"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3BE86DAD-5854-B7F7-9C7C-8AF3804267B6}"/>
                </a:ext>
              </a:extLst>
            </p:cNvPr>
            <p:cNvCxnSpPr>
              <a:cxnSpLocks/>
            </p:cNvCxnSpPr>
            <p:nvPr/>
          </p:nvCxnSpPr>
          <p:spPr bwMode="auto">
            <a:xfrm>
              <a:off x="11020393" y="4154161"/>
              <a:ext cx="0" cy="23617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4A3AF1F8-C91D-2DC4-2AE6-A1210B39A19C}"/>
                </a:ext>
              </a:extLst>
            </p:cNvPr>
            <p:cNvCxnSpPr>
              <a:cxnSpLocks/>
            </p:cNvCxnSpPr>
            <p:nvPr/>
          </p:nvCxnSpPr>
          <p:spPr bwMode="auto">
            <a:xfrm>
              <a:off x="11257412" y="4154161"/>
              <a:ext cx="0" cy="236170"/>
            </a:xfrm>
            <a:prstGeom prst="line">
              <a:avLst/>
            </a:prstGeom>
            <a:noFill/>
            <a:ln w="28575" cap="flat" cmpd="sng" algn="ctr">
              <a:solidFill>
                <a:schemeClr val="bg1"/>
              </a:solidFill>
              <a:prstDash val="solid"/>
              <a:round/>
              <a:headEnd type="none" w="med" len="med"/>
              <a:tailEnd type="none" w="med" len="med"/>
            </a:ln>
            <a:effectLst/>
          </p:spPr>
        </p:cxnSp>
      </p:grpSp>
      <p:sp>
        <p:nvSpPr>
          <p:cNvPr id="67" name="TextBox 66">
            <a:extLst>
              <a:ext uri="{FF2B5EF4-FFF2-40B4-BE49-F238E27FC236}">
                <a16:creationId xmlns:a16="http://schemas.microsoft.com/office/drawing/2014/main" id="{B9CCC9F1-03B0-F29F-D618-5714DD45A926}"/>
              </a:ext>
            </a:extLst>
          </p:cNvPr>
          <p:cNvSpPr txBox="1"/>
          <p:nvPr/>
        </p:nvSpPr>
        <p:spPr bwMode="auto">
          <a:xfrm>
            <a:off x="2816087" y="4143514"/>
            <a:ext cx="2319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68" name="TextBox 67">
            <a:extLst>
              <a:ext uri="{FF2B5EF4-FFF2-40B4-BE49-F238E27FC236}">
                <a16:creationId xmlns:a16="http://schemas.microsoft.com/office/drawing/2014/main" id="{0247282A-D0B3-7179-3EA5-13F3FF5590EC}"/>
              </a:ext>
            </a:extLst>
          </p:cNvPr>
          <p:cNvSpPr txBox="1"/>
          <p:nvPr/>
        </p:nvSpPr>
        <p:spPr bwMode="auto">
          <a:xfrm>
            <a:off x="3050209" y="4143514"/>
            <a:ext cx="2319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69" name="TextBox 68">
            <a:extLst>
              <a:ext uri="{FF2B5EF4-FFF2-40B4-BE49-F238E27FC236}">
                <a16:creationId xmlns:a16="http://schemas.microsoft.com/office/drawing/2014/main" id="{941DE720-0A6D-7A00-F1CF-B83A412B06C7}"/>
              </a:ext>
            </a:extLst>
          </p:cNvPr>
          <p:cNvSpPr txBox="1"/>
          <p:nvPr/>
        </p:nvSpPr>
        <p:spPr bwMode="auto">
          <a:xfrm>
            <a:off x="3279913" y="4143514"/>
            <a:ext cx="2319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70" name="TextBox 69">
            <a:extLst>
              <a:ext uri="{FF2B5EF4-FFF2-40B4-BE49-F238E27FC236}">
                <a16:creationId xmlns:a16="http://schemas.microsoft.com/office/drawing/2014/main" id="{D617C96F-4630-D932-9B68-80F5907C98C8}"/>
              </a:ext>
            </a:extLst>
          </p:cNvPr>
          <p:cNvSpPr txBox="1"/>
          <p:nvPr/>
        </p:nvSpPr>
        <p:spPr bwMode="auto">
          <a:xfrm>
            <a:off x="3520661" y="4132471"/>
            <a:ext cx="2319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71" name="TextBox 70">
            <a:extLst>
              <a:ext uri="{FF2B5EF4-FFF2-40B4-BE49-F238E27FC236}">
                <a16:creationId xmlns:a16="http://schemas.microsoft.com/office/drawing/2014/main" id="{AACBBBBF-0AAF-2393-3E71-9CD5C5CEC770}"/>
              </a:ext>
            </a:extLst>
          </p:cNvPr>
          <p:cNvSpPr txBox="1"/>
          <p:nvPr/>
        </p:nvSpPr>
        <p:spPr bwMode="auto">
          <a:xfrm>
            <a:off x="3768034" y="4132471"/>
            <a:ext cx="2319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72" name="TextBox 71">
            <a:extLst>
              <a:ext uri="{FF2B5EF4-FFF2-40B4-BE49-F238E27FC236}">
                <a16:creationId xmlns:a16="http://schemas.microsoft.com/office/drawing/2014/main" id="{34057862-9663-1B53-B218-828C2A687D00}"/>
              </a:ext>
            </a:extLst>
          </p:cNvPr>
          <p:cNvSpPr txBox="1"/>
          <p:nvPr/>
        </p:nvSpPr>
        <p:spPr bwMode="auto">
          <a:xfrm>
            <a:off x="3957983"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73" name="TextBox 72">
            <a:extLst>
              <a:ext uri="{FF2B5EF4-FFF2-40B4-BE49-F238E27FC236}">
                <a16:creationId xmlns:a16="http://schemas.microsoft.com/office/drawing/2014/main" id="{EE627538-E504-5E4D-B758-2B985FCAFB72}"/>
              </a:ext>
            </a:extLst>
          </p:cNvPr>
          <p:cNvSpPr txBox="1"/>
          <p:nvPr/>
        </p:nvSpPr>
        <p:spPr bwMode="auto">
          <a:xfrm>
            <a:off x="4192104"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74" name="TextBox 73">
            <a:extLst>
              <a:ext uri="{FF2B5EF4-FFF2-40B4-BE49-F238E27FC236}">
                <a16:creationId xmlns:a16="http://schemas.microsoft.com/office/drawing/2014/main" id="{37B68785-802E-8ADB-4347-BF72580FBD3C}"/>
              </a:ext>
            </a:extLst>
          </p:cNvPr>
          <p:cNvSpPr txBox="1"/>
          <p:nvPr/>
        </p:nvSpPr>
        <p:spPr bwMode="auto">
          <a:xfrm>
            <a:off x="4430643"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75" name="TextBox 74">
            <a:extLst>
              <a:ext uri="{FF2B5EF4-FFF2-40B4-BE49-F238E27FC236}">
                <a16:creationId xmlns:a16="http://schemas.microsoft.com/office/drawing/2014/main" id="{87686C45-EFB7-1611-12F9-8A61FD7D9BAA}"/>
              </a:ext>
            </a:extLst>
          </p:cNvPr>
          <p:cNvSpPr txBox="1"/>
          <p:nvPr/>
        </p:nvSpPr>
        <p:spPr bwMode="auto">
          <a:xfrm>
            <a:off x="4666974"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76" name="TextBox 75">
            <a:extLst>
              <a:ext uri="{FF2B5EF4-FFF2-40B4-BE49-F238E27FC236}">
                <a16:creationId xmlns:a16="http://schemas.microsoft.com/office/drawing/2014/main" id="{2EE916A8-8544-4512-BF9F-17E52113AB7D}"/>
              </a:ext>
            </a:extLst>
          </p:cNvPr>
          <p:cNvSpPr txBox="1"/>
          <p:nvPr/>
        </p:nvSpPr>
        <p:spPr bwMode="auto">
          <a:xfrm>
            <a:off x="4901096"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77" name="TextBox 76">
            <a:extLst>
              <a:ext uri="{FF2B5EF4-FFF2-40B4-BE49-F238E27FC236}">
                <a16:creationId xmlns:a16="http://schemas.microsoft.com/office/drawing/2014/main" id="{0DB73A47-CEE6-C435-181E-5A970D29B3E0}"/>
              </a:ext>
            </a:extLst>
          </p:cNvPr>
          <p:cNvSpPr txBox="1"/>
          <p:nvPr/>
        </p:nvSpPr>
        <p:spPr bwMode="auto">
          <a:xfrm>
            <a:off x="5135218"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78" name="TextBox 77">
            <a:extLst>
              <a:ext uri="{FF2B5EF4-FFF2-40B4-BE49-F238E27FC236}">
                <a16:creationId xmlns:a16="http://schemas.microsoft.com/office/drawing/2014/main" id="{2CF5A948-4652-02A5-088A-32930825A030}"/>
              </a:ext>
            </a:extLst>
          </p:cNvPr>
          <p:cNvSpPr txBox="1"/>
          <p:nvPr/>
        </p:nvSpPr>
        <p:spPr bwMode="auto">
          <a:xfrm>
            <a:off x="5367131"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a:t>
            </a:r>
          </a:p>
        </p:txBody>
      </p:sp>
      <p:sp>
        <p:nvSpPr>
          <p:cNvPr id="79" name="TextBox 78">
            <a:extLst>
              <a:ext uri="{FF2B5EF4-FFF2-40B4-BE49-F238E27FC236}">
                <a16:creationId xmlns:a16="http://schemas.microsoft.com/office/drawing/2014/main" id="{26DE1CC3-7B35-1892-D2DC-DAA3408E5E58}"/>
              </a:ext>
            </a:extLst>
          </p:cNvPr>
          <p:cNvSpPr txBox="1"/>
          <p:nvPr/>
        </p:nvSpPr>
        <p:spPr bwMode="auto">
          <a:xfrm>
            <a:off x="5605671"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80" name="TextBox 79">
            <a:extLst>
              <a:ext uri="{FF2B5EF4-FFF2-40B4-BE49-F238E27FC236}">
                <a16:creationId xmlns:a16="http://schemas.microsoft.com/office/drawing/2014/main" id="{86381CEB-FB69-F391-6267-A77F3E5C3B48}"/>
              </a:ext>
            </a:extLst>
          </p:cNvPr>
          <p:cNvSpPr txBox="1"/>
          <p:nvPr/>
        </p:nvSpPr>
        <p:spPr bwMode="auto">
          <a:xfrm>
            <a:off x="5855254"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26</a:t>
            </a:r>
          </a:p>
        </p:txBody>
      </p:sp>
      <p:sp>
        <p:nvSpPr>
          <p:cNvPr id="81" name="TextBox 80">
            <a:extLst>
              <a:ext uri="{FF2B5EF4-FFF2-40B4-BE49-F238E27FC236}">
                <a16:creationId xmlns:a16="http://schemas.microsoft.com/office/drawing/2014/main" id="{AB5160A3-516D-C408-D469-F285582B10C6}"/>
              </a:ext>
            </a:extLst>
          </p:cNvPr>
          <p:cNvSpPr txBox="1"/>
          <p:nvPr/>
        </p:nvSpPr>
        <p:spPr bwMode="auto">
          <a:xfrm>
            <a:off x="6087164"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28</a:t>
            </a:r>
          </a:p>
        </p:txBody>
      </p:sp>
      <p:sp>
        <p:nvSpPr>
          <p:cNvPr id="82" name="TextBox 81">
            <a:extLst>
              <a:ext uri="{FF2B5EF4-FFF2-40B4-BE49-F238E27FC236}">
                <a16:creationId xmlns:a16="http://schemas.microsoft.com/office/drawing/2014/main" id="{ECC26D9B-D91D-040A-BC29-9626AA973815}"/>
              </a:ext>
            </a:extLst>
          </p:cNvPr>
          <p:cNvSpPr txBox="1"/>
          <p:nvPr/>
        </p:nvSpPr>
        <p:spPr bwMode="auto">
          <a:xfrm>
            <a:off x="6332329"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83" name="TextBox 82">
            <a:extLst>
              <a:ext uri="{FF2B5EF4-FFF2-40B4-BE49-F238E27FC236}">
                <a16:creationId xmlns:a16="http://schemas.microsoft.com/office/drawing/2014/main" id="{B21003EB-B304-9A41-EF40-0BCD4BD2CEA4}"/>
              </a:ext>
            </a:extLst>
          </p:cNvPr>
          <p:cNvSpPr txBox="1"/>
          <p:nvPr/>
        </p:nvSpPr>
        <p:spPr bwMode="auto">
          <a:xfrm>
            <a:off x="6570868"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32</a:t>
            </a:r>
          </a:p>
        </p:txBody>
      </p:sp>
      <p:sp>
        <p:nvSpPr>
          <p:cNvPr id="84" name="TextBox 83">
            <a:extLst>
              <a:ext uri="{FF2B5EF4-FFF2-40B4-BE49-F238E27FC236}">
                <a16:creationId xmlns:a16="http://schemas.microsoft.com/office/drawing/2014/main" id="{0526629B-BB62-AAB6-BDD0-539B67364E05}"/>
              </a:ext>
            </a:extLst>
          </p:cNvPr>
          <p:cNvSpPr txBox="1"/>
          <p:nvPr/>
        </p:nvSpPr>
        <p:spPr bwMode="auto">
          <a:xfrm>
            <a:off x="6798364"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34</a:t>
            </a:r>
          </a:p>
        </p:txBody>
      </p:sp>
      <p:sp>
        <p:nvSpPr>
          <p:cNvPr id="85" name="TextBox 84">
            <a:extLst>
              <a:ext uri="{FF2B5EF4-FFF2-40B4-BE49-F238E27FC236}">
                <a16:creationId xmlns:a16="http://schemas.microsoft.com/office/drawing/2014/main" id="{FCBDD525-882C-8FF0-D58C-AA674D140ADC}"/>
              </a:ext>
            </a:extLst>
          </p:cNvPr>
          <p:cNvSpPr txBox="1"/>
          <p:nvPr/>
        </p:nvSpPr>
        <p:spPr bwMode="auto">
          <a:xfrm>
            <a:off x="7028068"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86" name="TextBox 85">
            <a:extLst>
              <a:ext uri="{FF2B5EF4-FFF2-40B4-BE49-F238E27FC236}">
                <a16:creationId xmlns:a16="http://schemas.microsoft.com/office/drawing/2014/main" id="{63E04570-A56D-A181-1B21-EF83AED453FB}"/>
              </a:ext>
            </a:extLst>
          </p:cNvPr>
          <p:cNvSpPr txBox="1"/>
          <p:nvPr/>
        </p:nvSpPr>
        <p:spPr bwMode="auto">
          <a:xfrm>
            <a:off x="7266606"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a:t>
            </a:r>
          </a:p>
        </p:txBody>
      </p:sp>
      <p:sp>
        <p:nvSpPr>
          <p:cNvPr id="87" name="TextBox 86">
            <a:extLst>
              <a:ext uri="{FF2B5EF4-FFF2-40B4-BE49-F238E27FC236}">
                <a16:creationId xmlns:a16="http://schemas.microsoft.com/office/drawing/2014/main" id="{72898B38-F399-E28F-70D0-64956BEC6C05}"/>
              </a:ext>
            </a:extLst>
          </p:cNvPr>
          <p:cNvSpPr txBox="1"/>
          <p:nvPr/>
        </p:nvSpPr>
        <p:spPr bwMode="auto">
          <a:xfrm>
            <a:off x="7507354"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88" name="TextBox 87">
            <a:extLst>
              <a:ext uri="{FF2B5EF4-FFF2-40B4-BE49-F238E27FC236}">
                <a16:creationId xmlns:a16="http://schemas.microsoft.com/office/drawing/2014/main" id="{7CD966F6-B1E8-4DA2-A13E-8C27CD65F221}"/>
              </a:ext>
            </a:extLst>
          </p:cNvPr>
          <p:cNvSpPr txBox="1"/>
          <p:nvPr/>
        </p:nvSpPr>
        <p:spPr bwMode="auto">
          <a:xfrm>
            <a:off x="7739267"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89" name="TextBox 88">
            <a:extLst>
              <a:ext uri="{FF2B5EF4-FFF2-40B4-BE49-F238E27FC236}">
                <a16:creationId xmlns:a16="http://schemas.microsoft.com/office/drawing/2014/main" id="{30319DDD-5E8C-18B3-F01C-3EC94CA2840B}"/>
              </a:ext>
            </a:extLst>
          </p:cNvPr>
          <p:cNvSpPr txBox="1"/>
          <p:nvPr/>
        </p:nvSpPr>
        <p:spPr bwMode="auto">
          <a:xfrm>
            <a:off x="7975598"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44</a:t>
            </a:r>
          </a:p>
        </p:txBody>
      </p:sp>
      <p:sp>
        <p:nvSpPr>
          <p:cNvPr id="90" name="TextBox 89">
            <a:extLst>
              <a:ext uri="{FF2B5EF4-FFF2-40B4-BE49-F238E27FC236}">
                <a16:creationId xmlns:a16="http://schemas.microsoft.com/office/drawing/2014/main" id="{4DFB5F70-68C1-3F4F-145F-9F546D885A45}"/>
              </a:ext>
            </a:extLst>
          </p:cNvPr>
          <p:cNvSpPr txBox="1"/>
          <p:nvPr/>
        </p:nvSpPr>
        <p:spPr bwMode="auto">
          <a:xfrm>
            <a:off x="8220764"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46</a:t>
            </a:r>
          </a:p>
        </p:txBody>
      </p:sp>
      <p:sp>
        <p:nvSpPr>
          <p:cNvPr id="91" name="TextBox 90">
            <a:extLst>
              <a:ext uri="{FF2B5EF4-FFF2-40B4-BE49-F238E27FC236}">
                <a16:creationId xmlns:a16="http://schemas.microsoft.com/office/drawing/2014/main" id="{F8122BC8-4E42-6F45-44C4-6524C2329CCC}"/>
              </a:ext>
            </a:extLst>
          </p:cNvPr>
          <p:cNvSpPr txBox="1"/>
          <p:nvPr/>
        </p:nvSpPr>
        <p:spPr bwMode="auto">
          <a:xfrm>
            <a:off x="8454886"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92" name="TextBox 91">
            <a:extLst>
              <a:ext uri="{FF2B5EF4-FFF2-40B4-BE49-F238E27FC236}">
                <a16:creationId xmlns:a16="http://schemas.microsoft.com/office/drawing/2014/main" id="{AFB5136C-E528-41D2-7169-AF460C81B989}"/>
              </a:ext>
            </a:extLst>
          </p:cNvPr>
          <p:cNvSpPr txBox="1"/>
          <p:nvPr/>
        </p:nvSpPr>
        <p:spPr bwMode="auto">
          <a:xfrm>
            <a:off x="8691217"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93" name="TextBox 92">
            <a:extLst>
              <a:ext uri="{FF2B5EF4-FFF2-40B4-BE49-F238E27FC236}">
                <a16:creationId xmlns:a16="http://schemas.microsoft.com/office/drawing/2014/main" id="{AE73CCFB-2E12-B496-26E9-0815242BA473}"/>
              </a:ext>
            </a:extLst>
          </p:cNvPr>
          <p:cNvSpPr txBox="1"/>
          <p:nvPr/>
        </p:nvSpPr>
        <p:spPr bwMode="auto">
          <a:xfrm>
            <a:off x="8923130"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52</a:t>
            </a:r>
          </a:p>
        </p:txBody>
      </p:sp>
      <p:sp>
        <p:nvSpPr>
          <p:cNvPr id="94" name="TextBox 93">
            <a:extLst>
              <a:ext uri="{FF2B5EF4-FFF2-40B4-BE49-F238E27FC236}">
                <a16:creationId xmlns:a16="http://schemas.microsoft.com/office/drawing/2014/main" id="{3E940264-16F6-611A-6390-5F5BE844340F}"/>
              </a:ext>
            </a:extLst>
          </p:cNvPr>
          <p:cNvSpPr txBox="1"/>
          <p:nvPr/>
        </p:nvSpPr>
        <p:spPr bwMode="auto">
          <a:xfrm>
            <a:off x="9157251"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p>
        </p:txBody>
      </p:sp>
      <p:sp>
        <p:nvSpPr>
          <p:cNvPr id="95" name="TextBox 94">
            <a:extLst>
              <a:ext uri="{FF2B5EF4-FFF2-40B4-BE49-F238E27FC236}">
                <a16:creationId xmlns:a16="http://schemas.microsoft.com/office/drawing/2014/main" id="{D083CCB7-F655-4350-C386-E8CD58F98405}"/>
              </a:ext>
            </a:extLst>
          </p:cNvPr>
          <p:cNvSpPr txBox="1"/>
          <p:nvPr/>
        </p:nvSpPr>
        <p:spPr bwMode="auto">
          <a:xfrm>
            <a:off x="9397999"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56</a:t>
            </a:r>
          </a:p>
        </p:txBody>
      </p:sp>
      <p:sp>
        <p:nvSpPr>
          <p:cNvPr id="96" name="TextBox 95">
            <a:extLst>
              <a:ext uri="{FF2B5EF4-FFF2-40B4-BE49-F238E27FC236}">
                <a16:creationId xmlns:a16="http://schemas.microsoft.com/office/drawing/2014/main" id="{F2E59BF2-E436-14D6-8729-54CE1F06B974}"/>
              </a:ext>
            </a:extLst>
          </p:cNvPr>
          <p:cNvSpPr txBox="1"/>
          <p:nvPr/>
        </p:nvSpPr>
        <p:spPr bwMode="auto">
          <a:xfrm>
            <a:off x="9643164"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58</a:t>
            </a:r>
          </a:p>
        </p:txBody>
      </p:sp>
      <p:sp>
        <p:nvSpPr>
          <p:cNvPr id="97" name="TextBox 96">
            <a:extLst>
              <a:ext uri="{FF2B5EF4-FFF2-40B4-BE49-F238E27FC236}">
                <a16:creationId xmlns:a16="http://schemas.microsoft.com/office/drawing/2014/main" id="{03E9ACD2-8411-D3CE-11B4-8803176CEAB8}"/>
              </a:ext>
            </a:extLst>
          </p:cNvPr>
          <p:cNvSpPr txBox="1"/>
          <p:nvPr/>
        </p:nvSpPr>
        <p:spPr bwMode="auto">
          <a:xfrm>
            <a:off x="9870660"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98" name="TextBox 97">
            <a:extLst>
              <a:ext uri="{FF2B5EF4-FFF2-40B4-BE49-F238E27FC236}">
                <a16:creationId xmlns:a16="http://schemas.microsoft.com/office/drawing/2014/main" id="{ABC879D0-1A97-736D-3044-A875D9B38775}"/>
              </a:ext>
            </a:extLst>
          </p:cNvPr>
          <p:cNvSpPr txBox="1"/>
          <p:nvPr/>
        </p:nvSpPr>
        <p:spPr bwMode="auto">
          <a:xfrm>
            <a:off x="10118033"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62</a:t>
            </a:r>
          </a:p>
        </p:txBody>
      </p:sp>
      <p:sp>
        <p:nvSpPr>
          <p:cNvPr id="99" name="TextBox 98">
            <a:extLst>
              <a:ext uri="{FF2B5EF4-FFF2-40B4-BE49-F238E27FC236}">
                <a16:creationId xmlns:a16="http://schemas.microsoft.com/office/drawing/2014/main" id="{CB5F7A6E-767A-AF0E-B85F-EC8047333609}"/>
              </a:ext>
            </a:extLst>
          </p:cNvPr>
          <p:cNvSpPr txBox="1"/>
          <p:nvPr/>
        </p:nvSpPr>
        <p:spPr bwMode="auto">
          <a:xfrm>
            <a:off x="10354363"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64</a:t>
            </a:r>
          </a:p>
        </p:txBody>
      </p:sp>
      <p:sp>
        <p:nvSpPr>
          <p:cNvPr id="100" name="TextBox 99">
            <a:extLst>
              <a:ext uri="{FF2B5EF4-FFF2-40B4-BE49-F238E27FC236}">
                <a16:creationId xmlns:a16="http://schemas.microsoft.com/office/drawing/2014/main" id="{C6CE865A-E660-BD77-F8AB-DA2AAC88B610}"/>
              </a:ext>
            </a:extLst>
          </p:cNvPr>
          <p:cNvSpPr txBox="1"/>
          <p:nvPr/>
        </p:nvSpPr>
        <p:spPr bwMode="auto">
          <a:xfrm>
            <a:off x="10588484"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66</a:t>
            </a:r>
          </a:p>
        </p:txBody>
      </p:sp>
      <p:sp>
        <p:nvSpPr>
          <p:cNvPr id="101" name="TextBox 100">
            <a:extLst>
              <a:ext uri="{FF2B5EF4-FFF2-40B4-BE49-F238E27FC236}">
                <a16:creationId xmlns:a16="http://schemas.microsoft.com/office/drawing/2014/main" id="{F4A9A646-CD73-6137-9D4D-FC708AD18CA3}"/>
              </a:ext>
            </a:extLst>
          </p:cNvPr>
          <p:cNvSpPr txBox="1"/>
          <p:nvPr/>
        </p:nvSpPr>
        <p:spPr bwMode="auto">
          <a:xfrm>
            <a:off x="10824816"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68</a:t>
            </a:r>
          </a:p>
        </p:txBody>
      </p:sp>
      <p:sp>
        <p:nvSpPr>
          <p:cNvPr id="102" name="TextBox 101">
            <a:extLst>
              <a:ext uri="{FF2B5EF4-FFF2-40B4-BE49-F238E27FC236}">
                <a16:creationId xmlns:a16="http://schemas.microsoft.com/office/drawing/2014/main" id="{22E2CE5B-B118-9AF8-C825-B73F1BB81B27}"/>
              </a:ext>
            </a:extLst>
          </p:cNvPr>
          <p:cNvSpPr txBox="1"/>
          <p:nvPr/>
        </p:nvSpPr>
        <p:spPr bwMode="auto">
          <a:xfrm>
            <a:off x="11052865" y="4132471"/>
            <a:ext cx="4152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70</a:t>
            </a:r>
          </a:p>
        </p:txBody>
      </p:sp>
      <p:sp>
        <p:nvSpPr>
          <p:cNvPr id="103" name="TextBox 102">
            <a:extLst>
              <a:ext uri="{FF2B5EF4-FFF2-40B4-BE49-F238E27FC236}">
                <a16:creationId xmlns:a16="http://schemas.microsoft.com/office/drawing/2014/main" id="{C2B8ADF4-8301-B8D1-D581-DF5995F828F0}"/>
              </a:ext>
            </a:extLst>
          </p:cNvPr>
          <p:cNvSpPr txBox="1"/>
          <p:nvPr/>
        </p:nvSpPr>
        <p:spPr bwMode="auto">
          <a:xfrm>
            <a:off x="2616968" y="3977260"/>
            <a:ext cx="2319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04" name="TextBox 103">
            <a:extLst>
              <a:ext uri="{FF2B5EF4-FFF2-40B4-BE49-F238E27FC236}">
                <a16:creationId xmlns:a16="http://schemas.microsoft.com/office/drawing/2014/main" id="{77029552-78A1-3FAF-75A0-0FACFF3F97B6}"/>
              </a:ext>
            </a:extLst>
          </p:cNvPr>
          <p:cNvSpPr txBox="1"/>
          <p:nvPr/>
        </p:nvSpPr>
        <p:spPr bwMode="auto">
          <a:xfrm>
            <a:off x="2476420" y="3546157"/>
            <a:ext cx="5000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105" name="TextBox 104">
            <a:extLst>
              <a:ext uri="{FF2B5EF4-FFF2-40B4-BE49-F238E27FC236}">
                <a16:creationId xmlns:a16="http://schemas.microsoft.com/office/drawing/2014/main" id="{11510F1C-FE31-EEB3-9A41-D7BDF3758211}"/>
              </a:ext>
            </a:extLst>
          </p:cNvPr>
          <p:cNvSpPr txBox="1"/>
          <p:nvPr/>
        </p:nvSpPr>
        <p:spPr bwMode="auto">
          <a:xfrm>
            <a:off x="2476420" y="3124721"/>
            <a:ext cx="5000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106" name="TextBox 105">
            <a:extLst>
              <a:ext uri="{FF2B5EF4-FFF2-40B4-BE49-F238E27FC236}">
                <a16:creationId xmlns:a16="http://schemas.microsoft.com/office/drawing/2014/main" id="{BD4D4647-E1F7-19C7-AE2C-AE48512EAF2A}"/>
              </a:ext>
            </a:extLst>
          </p:cNvPr>
          <p:cNvSpPr txBox="1"/>
          <p:nvPr/>
        </p:nvSpPr>
        <p:spPr bwMode="auto">
          <a:xfrm>
            <a:off x="2476420" y="2711017"/>
            <a:ext cx="5000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107" name="TextBox 106">
            <a:extLst>
              <a:ext uri="{FF2B5EF4-FFF2-40B4-BE49-F238E27FC236}">
                <a16:creationId xmlns:a16="http://schemas.microsoft.com/office/drawing/2014/main" id="{F03EAC1A-3345-DF4B-BE65-427DCB506EC9}"/>
              </a:ext>
            </a:extLst>
          </p:cNvPr>
          <p:cNvSpPr txBox="1"/>
          <p:nvPr/>
        </p:nvSpPr>
        <p:spPr bwMode="auto">
          <a:xfrm>
            <a:off x="2476420" y="2293447"/>
            <a:ext cx="5000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108" name="TextBox 107">
            <a:extLst>
              <a:ext uri="{FF2B5EF4-FFF2-40B4-BE49-F238E27FC236}">
                <a16:creationId xmlns:a16="http://schemas.microsoft.com/office/drawing/2014/main" id="{8B1F184D-AD04-8198-FFB6-4940521CB6F1}"/>
              </a:ext>
            </a:extLst>
          </p:cNvPr>
          <p:cNvSpPr txBox="1"/>
          <p:nvPr/>
        </p:nvSpPr>
        <p:spPr bwMode="auto">
          <a:xfrm>
            <a:off x="2397381" y="1862345"/>
            <a:ext cx="5322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09" name="Freeform: Shape 108">
            <a:extLst>
              <a:ext uri="{FF2B5EF4-FFF2-40B4-BE49-F238E27FC236}">
                <a16:creationId xmlns:a16="http://schemas.microsoft.com/office/drawing/2014/main" id="{0DA419D2-449F-F9E0-F570-A12787AB4E0B}"/>
              </a:ext>
            </a:extLst>
          </p:cNvPr>
          <p:cNvSpPr/>
          <p:nvPr/>
        </p:nvSpPr>
        <p:spPr bwMode="auto">
          <a:xfrm>
            <a:off x="2967618" y="2039279"/>
            <a:ext cx="7808642" cy="1063548"/>
          </a:xfrm>
          <a:custGeom>
            <a:avLst/>
            <a:gdLst>
              <a:gd name="connsiteX0" fmla="*/ 7808642 w 7808642"/>
              <a:gd name="connsiteY0" fmla="*/ 1063548 h 1063548"/>
              <a:gd name="connsiteX1" fmla="*/ 6831516 w 7808642"/>
              <a:gd name="connsiteY1" fmla="*/ 1063548 h 1063548"/>
              <a:gd name="connsiteX2" fmla="*/ 6831516 w 7808642"/>
              <a:gd name="connsiteY2" fmla="*/ 995247 h 1063548"/>
              <a:gd name="connsiteX3" fmla="*/ 6619643 w 7808642"/>
              <a:gd name="connsiteY3" fmla="*/ 995247 h 1063548"/>
              <a:gd name="connsiteX4" fmla="*/ 6619643 w 7808642"/>
              <a:gd name="connsiteY4" fmla="*/ 949248 h 1063548"/>
              <a:gd name="connsiteX5" fmla="*/ 6294864 w 7808642"/>
              <a:gd name="connsiteY5" fmla="*/ 949248 h 1063548"/>
              <a:gd name="connsiteX6" fmla="*/ 6294864 w 7808642"/>
              <a:gd name="connsiteY6" fmla="*/ 906037 h 1063548"/>
              <a:gd name="connsiteX7" fmla="*/ 5595125 w 7808642"/>
              <a:gd name="connsiteY7" fmla="*/ 906037 h 1063548"/>
              <a:gd name="connsiteX8" fmla="*/ 5595125 w 7808642"/>
              <a:gd name="connsiteY8" fmla="*/ 865614 h 1063548"/>
              <a:gd name="connsiteX9" fmla="*/ 4167769 w 7808642"/>
              <a:gd name="connsiteY9" fmla="*/ 865614 h 1063548"/>
              <a:gd name="connsiteX10" fmla="*/ 4167769 w 7808642"/>
              <a:gd name="connsiteY10" fmla="*/ 821009 h 1063548"/>
              <a:gd name="connsiteX11" fmla="*/ 3875049 w 7808642"/>
              <a:gd name="connsiteY11" fmla="*/ 821009 h 1063548"/>
              <a:gd name="connsiteX12" fmla="*/ 3875049 w 7808642"/>
              <a:gd name="connsiteY12" fmla="*/ 777798 h 1063548"/>
              <a:gd name="connsiteX13" fmla="*/ 3465242 w 7808642"/>
              <a:gd name="connsiteY13" fmla="*/ 777798 h 1063548"/>
              <a:gd name="connsiteX14" fmla="*/ 3465242 w 7808642"/>
              <a:gd name="connsiteY14" fmla="*/ 740162 h 1063548"/>
              <a:gd name="connsiteX15" fmla="*/ 3137675 w 7808642"/>
              <a:gd name="connsiteY15" fmla="*/ 740162 h 1063548"/>
              <a:gd name="connsiteX16" fmla="*/ 3137675 w 7808642"/>
              <a:gd name="connsiteY16" fmla="*/ 699739 h 1063548"/>
              <a:gd name="connsiteX17" fmla="*/ 2858894 w 7808642"/>
              <a:gd name="connsiteY17" fmla="*/ 699739 h 1063548"/>
              <a:gd name="connsiteX18" fmla="*/ 2858894 w 7808642"/>
              <a:gd name="connsiteY18" fmla="*/ 662104 h 1063548"/>
              <a:gd name="connsiteX19" fmla="*/ 2616355 w 7808642"/>
              <a:gd name="connsiteY19" fmla="*/ 662104 h 1063548"/>
              <a:gd name="connsiteX20" fmla="*/ 2616355 w 7808642"/>
              <a:gd name="connsiteY20" fmla="*/ 624469 h 1063548"/>
              <a:gd name="connsiteX21" fmla="*/ 1867830 w 7808642"/>
              <a:gd name="connsiteY21" fmla="*/ 624469 h 1063548"/>
              <a:gd name="connsiteX22" fmla="*/ 1867830 w 7808642"/>
              <a:gd name="connsiteY22" fmla="*/ 578470 h 1063548"/>
              <a:gd name="connsiteX23" fmla="*/ 1626684 w 7808642"/>
              <a:gd name="connsiteY23" fmla="*/ 578470 h 1063548"/>
              <a:gd name="connsiteX24" fmla="*/ 1626684 w 7808642"/>
              <a:gd name="connsiteY24" fmla="*/ 549198 h 1063548"/>
              <a:gd name="connsiteX25" fmla="*/ 1597412 w 7808642"/>
              <a:gd name="connsiteY25" fmla="*/ 549198 h 1063548"/>
              <a:gd name="connsiteX26" fmla="*/ 1597412 w 7808642"/>
              <a:gd name="connsiteY26" fmla="*/ 510169 h 1063548"/>
              <a:gd name="connsiteX27" fmla="*/ 1524930 w 7808642"/>
              <a:gd name="connsiteY27" fmla="*/ 510169 h 1063548"/>
              <a:gd name="connsiteX28" fmla="*/ 1524930 w 7808642"/>
              <a:gd name="connsiteY28" fmla="*/ 475321 h 1063548"/>
              <a:gd name="connsiteX29" fmla="*/ 1478931 w 7808642"/>
              <a:gd name="connsiteY29" fmla="*/ 475321 h 1063548"/>
              <a:gd name="connsiteX30" fmla="*/ 1478931 w 7808642"/>
              <a:gd name="connsiteY30" fmla="*/ 429322 h 1063548"/>
              <a:gd name="connsiteX31" fmla="*/ 1446871 w 7808642"/>
              <a:gd name="connsiteY31" fmla="*/ 429322 h 1063548"/>
              <a:gd name="connsiteX32" fmla="*/ 1446871 w 7808642"/>
              <a:gd name="connsiteY32" fmla="*/ 402838 h 1063548"/>
              <a:gd name="connsiteX33" fmla="*/ 804282 w 7808642"/>
              <a:gd name="connsiteY33" fmla="*/ 402838 h 1063548"/>
              <a:gd name="connsiteX34" fmla="*/ 804282 w 7808642"/>
              <a:gd name="connsiteY34" fmla="*/ 361021 h 1063548"/>
              <a:gd name="connsiteX35" fmla="*/ 784767 w 7808642"/>
              <a:gd name="connsiteY35" fmla="*/ 361021 h 1063548"/>
              <a:gd name="connsiteX36" fmla="*/ 784767 w 7808642"/>
              <a:gd name="connsiteY36" fmla="*/ 321992 h 1063548"/>
              <a:gd name="connsiteX37" fmla="*/ 684406 w 7808642"/>
              <a:gd name="connsiteY37" fmla="*/ 321992 h 1063548"/>
              <a:gd name="connsiteX38" fmla="*/ 684406 w 7808642"/>
              <a:gd name="connsiteY38" fmla="*/ 281569 h 1063548"/>
              <a:gd name="connsiteX39" fmla="*/ 606348 w 7808642"/>
              <a:gd name="connsiteY39" fmla="*/ 281569 h 1063548"/>
              <a:gd name="connsiteX40" fmla="*/ 606348 w 7808642"/>
              <a:gd name="connsiteY40" fmla="*/ 248115 h 1063548"/>
              <a:gd name="connsiteX41" fmla="*/ 387505 w 7808642"/>
              <a:gd name="connsiteY41" fmla="*/ 248115 h 1063548"/>
              <a:gd name="connsiteX42" fmla="*/ 387505 w 7808642"/>
              <a:gd name="connsiteY42" fmla="*/ 214661 h 1063548"/>
              <a:gd name="connsiteX43" fmla="*/ 359627 w 7808642"/>
              <a:gd name="connsiteY43" fmla="*/ 214661 h 1063548"/>
              <a:gd name="connsiteX44" fmla="*/ 359627 w 7808642"/>
              <a:gd name="connsiteY44" fmla="*/ 149148 h 1063548"/>
              <a:gd name="connsiteX45" fmla="*/ 333143 w 7808642"/>
              <a:gd name="connsiteY45" fmla="*/ 149148 h 1063548"/>
              <a:gd name="connsiteX46" fmla="*/ 333143 w 7808642"/>
              <a:gd name="connsiteY46" fmla="*/ 103149 h 1063548"/>
              <a:gd name="connsiteX47" fmla="*/ 164481 w 7808642"/>
              <a:gd name="connsiteY47" fmla="*/ 103149 h 1063548"/>
              <a:gd name="connsiteX48" fmla="*/ 164481 w 7808642"/>
              <a:gd name="connsiteY48" fmla="*/ 71089 h 1063548"/>
              <a:gd name="connsiteX49" fmla="*/ 150542 w 7808642"/>
              <a:gd name="connsiteY49" fmla="*/ 71089 h 1063548"/>
              <a:gd name="connsiteX50" fmla="*/ 150542 w 7808642"/>
              <a:gd name="connsiteY50" fmla="*/ 39030 h 1063548"/>
              <a:gd name="connsiteX51" fmla="*/ 129633 w 7808642"/>
              <a:gd name="connsiteY51" fmla="*/ 39030 h 1063548"/>
              <a:gd name="connsiteX52" fmla="*/ 129633 w 7808642"/>
              <a:gd name="connsiteY52" fmla="*/ 0 h 1063548"/>
              <a:gd name="connsiteX53" fmla="*/ 0 w 7808642"/>
              <a:gd name="connsiteY53" fmla="*/ 0 h 1063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7808642" h="1063548">
                <a:moveTo>
                  <a:pt x="7808642" y="1063548"/>
                </a:moveTo>
                <a:lnTo>
                  <a:pt x="6831516" y="1063548"/>
                </a:lnTo>
                <a:lnTo>
                  <a:pt x="6831516" y="995247"/>
                </a:lnTo>
                <a:lnTo>
                  <a:pt x="6619643" y="995247"/>
                </a:lnTo>
                <a:lnTo>
                  <a:pt x="6619643" y="949248"/>
                </a:lnTo>
                <a:lnTo>
                  <a:pt x="6294864" y="949248"/>
                </a:lnTo>
                <a:lnTo>
                  <a:pt x="6294864" y="906037"/>
                </a:lnTo>
                <a:lnTo>
                  <a:pt x="5595125" y="906037"/>
                </a:lnTo>
                <a:lnTo>
                  <a:pt x="5595125" y="865614"/>
                </a:lnTo>
                <a:lnTo>
                  <a:pt x="4167769" y="865614"/>
                </a:lnTo>
                <a:lnTo>
                  <a:pt x="4167769" y="821009"/>
                </a:lnTo>
                <a:lnTo>
                  <a:pt x="3875049" y="821009"/>
                </a:lnTo>
                <a:lnTo>
                  <a:pt x="3875049" y="777798"/>
                </a:lnTo>
                <a:lnTo>
                  <a:pt x="3465242" y="777798"/>
                </a:lnTo>
                <a:lnTo>
                  <a:pt x="3465242" y="740162"/>
                </a:lnTo>
                <a:lnTo>
                  <a:pt x="3137675" y="740162"/>
                </a:lnTo>
                <a:lnTo>
                  <a:pt x="3137675" y="699739"/>
                </a:lnTo>
                <a:lnTo>
                  <a:pt x="2858894" y="699739"/>
                </a:lnTo>
                <a:lnTo>
                  <a:pt x="2858894" y="662104"/>
                </a:lnTo>
                <a:lnTo>
                  <a:pt x="2616355" y="662104"/>
                </a:lnTo>
                <a:lnTo>
                  <a:pt x="2616355" y="624469"/>
                </a:lnTo>
                <a:lnTo>
                  <a:pt x="1867830" y="624469"/>
                </a:lnTo>
                <a:lnTo>
                  <a:pt x="1867830" y="578470"/>
                </a:lnTo>
                <a:lnTo>
                  <a:pt x="1626684" y="578470"/>
                </a:lnTo>
                <a:lnTo>
                  <a:pt x="1626684" y="549198"/>
                </a:lnTo>
                <a:lnTo>
                  <a:pt x="1597412" y="549198"/>
                </a:lnTo>
                <a:lnTo>
                  <a:pt x="1597412" y="510169"/>
                </a:lnTo>
                <a:lnTo>
                  <a:pt x="1524930" y="510169"/>
                </a:lnTo>
                <a:lnTo>
                  <a:pt x="1524930" y="475321"/>
                </a:lnTo>
                <a:lnTo>
                  <a:pt x="1478931" y="475321"/>
                </a:lnTo>
                <a:lnTo>
                  <a:pt x="1478931" y="429322"/>
                </a:lnTo>
                <a:lnTo>
                  <a:pt x="1446871" y="429322"/>
                </a:lnTo>
                <a:lnTo>
                  <a:pt x="1446871" y="402838"/>
                </a:lnTo>
                <a:lnTo>
                  <a:pt x="804282" y="402838"/>
                </a:lnTo>
                <a:lnTo>
                  <a:pt x="804282" y="361021"/>
                </a:lnTo>
                <a:lnTo>
                  <a:pt x="784767" y="361021"/>
                </a:lnTo>
                <a:lnTo>
                  <a:pt x="784767" y="321992"/>
                </a:lnTo>
                <a:lnTo>
                  <a:pt x="684406" y="321992"/>
                </a:lnTo>
                <a:lnTo>
                  <a:pt x="684406" y="281569"/>
                </a:lnTo>
                <a:lnTo>
                  <a:pt x="606348" y="281569"/>
                </a:lnTo>
                <a:lnTo>
                  <a:pt x="606348" y="248115"/>
                </a:lnTo>
                <a:lnTo>
                  <a:pt x="387505" y="248115"/>
                </a:lnTo>
                <a:lnTo>
                  <a:pt x="387505" y="214661"/>
                </a:lnTo>
                <a:lnTo>
                  <a:pt x="359627" y="214661"/>
                </a:lnTo>
                <a:lnTo>
                  <a:pt x="359627" y="149148"/>
                </a:lnTo>
                <a:lnTo>
                  <a:pt x="333143" y="149148"/>
                </a:lnTo>
                <a:lnTo>
                  <a:pt x="333143" y="103149"/>
                </a:lnTo>
                <a:lnTo>
                  <a:pt x="164481" y="103149"/>
                </a:lnTo>
                <a:lnTo>
                  <a:pt x="164481" y="71089"/>
                </a:lnTo>
                <a:lnTo>
                  <a:pt x="150542" y="71089"/>
                </a:lnTo>
                <a:lnTo>
                  <a:pt x="150542" y="39030"/>
                </a:lnTo>
                <a:lnTo>
                  <a:pt x="129633" y="39030"/>
                </a:lnTo>
                <a:lnTo>
                  <a:pt x="129633"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15" name="Group 214">
            <a:extLst>
              <a:ext uri="{FF2B5EF4-FFF2-40B4-BE49-F238E27FC236}">
                <a16:creationId xmlns:a16="http://schemas.microsoft.com/office/drawing/2014/main" id="{76ABAE01-FAC1-DF9C-E929-5381E128F7B8}"/>
              </a:ext>
            </a:extLst>
          </p:cNvPr>
          <p:cNvGrpSpPr/>
          <p:nvPr/>
        </p:nvGrpSpPr>
        <p:grpSpPr>
          <a:xfrm>
            <a:off x="3603237" y="2274849"/>
            <a:ext cx="7219023" cy="872583"/>
            <a:chOff x="3603237" y="2274849"/>
            <a:chExt cx="7219023" cy="872583"/>
          </a:xfrm>
        </p:grpSpPr>
        <p:grpSp>
          <p:nvGrpSpPr>
            <p:cNvPr id="117" name="Group 116">
              <a:extLst>
                <a:ext uri="{FF2B5EF4-FFF2-40B4-BE49-F238E27FC236}">
                  <a16:creationId xmlns:a16="http://schemas.microsoft.com/office/drawing/2014/main" id="{0AAF143B-72A6-45DA-97EF-75F7192468E6}"/>
                </a:ext>
              </a:extLst>
            </p:cNvPr>
            <p:cNvGrpSpPr/>
            <p:nvPr/>
          </p:nvGrpSpPr>
          <p:grpSpPr>
            <a:xfrm>
              <a:off x="9545444" y="2939740"/>
              <a:ext cx="89210" cy="96180"/>
              <a:chOff x="9545444" y="2939740"/>
              <a:chExt cx="89210" cy="96180"/>
            </a:xfrm>
          </p:grpSpPr>
          <p:cxnSp>
            <p:nvCxnSpPr>
              <p:cNvPr id="112" name="Straight Connector 111">
                <a:extLst>
                  <a:ext uri="{FF2B5EF4-FFF2-40B4-BE49-F238E27FC236}">
                    <a16:creationId xmlns:a16="http://schemas.microsoft.com/office/drawing/2014/main" id="{D14F1B35-13C1-40C2-25F7-0A9693BFE62D}"/>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D9148E2F-7087-F556-7243-B504EA778BBD}"/>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CA3C1E5E-B939-87C6-2CDD-0AF83A4AC612}"/>
                </a:ext>
              </a:extLst>
            </p:cNvPr>
            <p:cNvGrpSpPr/>
            <p:nvPr/>
          </p:nvGrpSpPr>
          <p:grpSpPr>
            <a:xfrm>
              <a:off x="9392114" y="2939740"/>
              <a:ext cx="89210" cy="96180"/>
              <a:chOff x="9545444" y="2939740"/>
              <a:chExt cx="89210" cy="96180"/>
            </a:xfrm>
          </p:grpSpPr>
          <p:cxnSp>
            <p:nvCxnSpPr>
              <p:cNvPr id="119" name="Straight Connector 118">
                <a:extLst>
                  <a:ext uri="{FF2B5EF4-FFF2-40B4-BE49-F238E27FC236}">
                    <a16:creationId xmlns:a16="http://schemas.microsoft.com/office/drawing/2014/main" id="{4C69EF75-2CDA-D68C-767A-F888E9DDD5AF}"/>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3D3DE0A8-90D6-8E27-ED69-089EF4CB1DFA}"/>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21" name="Group 120">
              <a:extLst>
                <a:ext uri="{FF2B5EF4-FFF2-40B4-BE49-F238E27FC236}">
                  <a16:creationId xmlns:a16="http://schemas.microsoft.com/office/drawing/2014/main" id="{84BA54B6-CC20-CD1C-D06D-6E997985161A}"/>
                </a:ext>
              </a:extLst>
            </p:cNvPr>
            <p:cNvGrpSpPr/>
            <p:nvPr/>
          </p:nvGrpSpPr>
          <p:grpSpPr>
            <a:xfrm>
              <a:off x="9316843" y="2939740"/>
              <a:ext cx="89210" cy="96180"/>
              <a:chOff x="9545444" y="2939740"/>
              <a:chExt cx="89210" cy="96180"/>
            </a:xfrm>
          </p:grpSpPr>
          <p:cxnSp>
            <p:nvCxnSpPr>
              <p:cNvPr id="122" name="Straight Connector 121">
                <a:extLst>
                  <a:ext uri="{FF2B5EF4-FFF2-40B4-BE49-F238E27FC236}">
                    <a16:creationId xmlns:a16="http://schemas.microsoft.com/office/drawing/2014/main" id="{0800C26B-ECB4-1231-0538-98B9A6BECA51}"/>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D49C1A2C-576B-75E4-C329-A656BB336491}"/>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24" name="Group 123">
              <a:extLst>
                <a:ext uri="{FF2B5EF4-FFF2-40B4-BE49-F238E27FC236}">
                  <a16:creationId xmlns:a16="http://schemas.microsoft.com/office/drawing/2014/main" id="{3AB84091-964D-953A-5BBF-AB6B341319F0}"/>
                </a:ext>
              </a:extLst>
            </p:cNvPr>
            <p:cNvGrpSpPr/>
            <p:nvPr/>
          </p:nvGrpSpPr>
          <p:grpSpPr>
            <a:xfrm>
              <a:off x="9573321" y="2988526"/>
              <a:ext cx="89210" cy="96180"/>
              <a:chOff x="9545444" y="2939740"/>
              <a:chExt cx="89210" cy="96180"/>
            </a:xfrm>
          </p:grpSpPr>
          <p:cxnSp>
            <p:nvCxnSpPr>
              <p:cNvPr id="125" name="Straight Connector 124">
                <a:extLst>
                  <a:ext uri="{FF2B5EF4-FFF2-40B4-BE49-F238E27FC236}">
                    <a16:creationId xmlns:a16="http://schemas.microsoft.com/office/drawing/2014/main" id="{DF01AADB-18C2-F91E-9A6E-9F2B4D03E7CE}"/>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057906EA-D8BC-E686-5338-A52CCB8FB5E8}"/>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27" name="Group 126">
              <a:extLst>
                <a:ext uri="{FF2B5EF4-FFF2-40B4-BE49-F238E27FC236}">
                  <a16:creationId xmlns:a16="http://schemas.microsoft.com/office/drawing/2014/main" id="{562B85A6-260C-160D-915E-8FF768E8D299}"/>
                </a:ext>
              </a:extLst>
            </p:cNvPr>
            <p:cNvGrpSpPr/>
            <p:nvPr/>
          </p:nvGrpSpPr>
          <p:grpSpPr>
            <a:xfrm>
              <a:off x="9647198" y="2988526"/>
              <a:ext cx="89210" cy="96180"/>
              <a:chOff x="9545444" y="2939740"/>
              <a:chExt cx="89210" cy="96180"/>
            </a:xfrm>
          </p:grpSpPr>
          <p:cxnSp>
            <p:nvCxnSpPr>
              <p:cNvPr id="128" name="Straight Connector 127">
                <a:extLst>
                  <a:ext uri="{FF2B5EF4-FFF2-40B4-BE49-F238E27FC236}">
                    <a16:creationId xmlns:a16="http://schemas.microsoft.com/office/drawing/2014/main" id="{F93E602B-D389-DACA-FF84-2552CE2A0D5F}"/>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BD18F840-F59B-49D1-A4D3-BD25001334EC}"/>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08395E18-0FA1-086F-AB9B-F3AB9DE4816C}"/>
                </a:ext>
              </a:extLst>
            </p:cNvPr>
            <p:cNvGrpSpPr/>
            <p:nvPr/>
          </p:nvGrpSpPr>
          <p:grpSpPr>
            <a:xfrm>
              <a:off x="9675076" y="2988526"/>
              <a:ext cx="89210" cy="96180"/>
              <a:chOff x="9545444" y="2939740"/>
              <a:chExt cx="89210" cy="96180"/>
            </a:xfrm>
          </p:grpSpPr>
          <p:cxnSp>
            <p:nvCxnSpPr>
              <p:cNvPr id="131" name="Straight Connector 130">
                <a:extLst>
                  <a:ext uri="{FF2B5EF4-FFF2-40B4-BE49-F238E27FC236}">
                    <a16:creationId xmlns:a16="http://schemas.microsoft.com/office/drawing/2014/main" id="{37C543D5-3EB4-C7B2-84EA-B658E14D9180}"/>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50CA63B8-86E4-0A24-1044-D1DA5891248F}"/>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33" name="Group 132">
              <a:extLst>
                <a:ext uri="{FF2B5EF4-FFF2-40B4-BE49-F238E27FC236}">
                  <a16:creationId xmlns:a16="http://schemas.microsoft.com/office/drawing/2014/main" id="{53C325A6-80E4-B5CA-C07F-9B9F7F90EA7B}"/>
                </a:ext>
              </a:extLst>
            </p:cNvPr>
            <p:cNvGrpSpPr/>
            <p:nvPr/>
          </p:nvGrpSpPr>
          <p:grpSpPr>
            <a:xfrm>
              <a:off x="9707136" y="2988526"/>
              <a:ext cx="89210" cy="96180"/>
              <a:chOff x="9545444" y="2939740"/>
              <a:chExt cx="89210" cy="96180"/>
            </a:xfrm>
          </p:grpSpPr>
          <p:cxnSp>
            <p:nvCxnSpPr>
              <p:cNvPr id="134" name="Straight Connector 133">
                <a:extLst>
                  <a:ext uri="{FF2B5EF4-FFF2-40B4-BE49-F238E27FC236}">
                    <a16:creationId xmlns:a16="http://schemas.microsoft.com/office/drawing/2014/main" id="{0D3C3A06-12FA-0E9F-E0B1-EF728B9E1B65}"/>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52D59577-E079-E316-DD3D-5C2FAC92B81B}"/>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36" name="Group 135">
              <a:extLst>
                <a:ext uri="{FF2B5EF4-FFF2-40B4-BE49-F238E27FC236}">
                  <a16:creationId xmlns:a16="http://schemas.microsoft.com/office/drawing/2014/main" id="{CD32CBAC-3834-E045-BED3-C7CAAE6D76A3}"/>
                </a:ext>
              </a:extLst>
            </p:cNvPr>
            <p:cNvGrpSpPr/>
            <p:nvPr/>
          </p:nvGrpSpPr>
          <p:grpSpPr>
            <a:xfrm>
              <a:off x="9730832" y="2988526"/>
              <a:ext cx="89210" cy="96180"/>
              <a:chOff x="9545444" y="2939740"/>
              <a:chExt cx="89210" cy="96180"/>
            </a:xfrm>
          </p:grpSpPr>
          <p:cxnSp>
            <p:nvCxnSpPr>
              <p:cNvPr id="137" name="Straight Connector 136">
                <a:extLst>
                  <a:ext uri="{FF2B5EF4-FFF2-40B4-BE49-F238E27FC236}">
                    <a16:creationId xmlns:a16="http://schemas.microsoft.com/office/drawing/2014/main" id="{367E4EE9-55FA-5282-4FD8-1C786A57972D}"/>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0AFDEB7A-D016-D41E-727D-05C92F1D11FB}"/>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39" name="Group 138">
              <a:extLst>
                <a:ext uri="{FF2B5EF4-FFF2-40B4-BE49-F238E27FC236}">
                  <a16:creationId xmlns:a16="http://schemas.microsoft.com/office/drawing/2014/main" id="{A6CFAA52-BAEF-6B2E-1E8C-678AE24BECB9}"/>
                </a:ext>
              </a:extLst>
            </p:cNvPr>
            <p:cNvGrpSpPr/>
            <p:nvPr/>
          </p:nvGrpSpPr>
          <p:grpSpPr>
            <a:xfrm>
              <a:off x="9746165" y="3051252"/>
              <a:ext cx="89210" cy="96180"/>
              <a:chOff x="9545444" y="2939740"/>
              <a:chExt cx="89210" cy="96180"/>
            </a:xfrm>
          </p:grpSpPr>
          <p:cxnSp>
            <p:nvCxnSpPr>
              <p:cNvPr id="140" name="Straight Connector 139">
                <a:extLst>
                  <a:ext uri="{FF2B5EF4-FFF2-40B4-BE49-F238E27FC236}">
                    <a16:creationId xmlns:a16="http://schemas.microsoft.com/office/drawing/2014/main" id="{C2DFD3E2-EA59-83FC-F07E-D62F89641418}"/>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0DE637F4-C07B-085C-2C65-ADD3FF5B8BD5}"/>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42" name="Group 141">
              <a:extLst>
                <a:ext uri="{FF2B5EF4-FFF2-40B4-BE49-F238E27FC236}">
                  <a16:creationId xmlns:a16="http://schemas.microsoft.com/office/drawing/2014/main" id="{B9C4AA46-64F8-481B-58B8-DAD8326EA3E4}"/>
                </a:ext>
              </a:extLst>
            </p:cNvPr>
            <p:cNvGrpSpPr/>
            <p:nvPr/>
          </p:nvGrpSpPr>
          <p:grpSpPr>
            <a:xfrm>
              <a:off x="9815860" y="3051252"/>
              <a:ext cx="89210" cy="96180"/>
              <a:chOff x="9545444" y="2939740"/>
              <a:chExt cx="89210" cy="96180"/>
            </a:xfrm>
          </p:grpSpPr>
          <p:cxnSp>
            <p:nvCxnSpPr>
              <p:cNvPr id="143" name="Straight Connector 142">
                <a:extLst>
                  <a:ext uri="{FF2B5EF4-FFF2-40B4-BE49-F238E27FC236}">
                    <a16:creationId xmlns:a16="http://schemas.microsoft.com/office/drawing/2014/main" id="{A8D4B027-CB10-31BA-0633-857209400741}"/>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D5819F80-0CF7-A184-B207-16A0D4BC927E}"/>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45" name="Group 144">
              <a:extLst>
                <a:ext uri="{FF2B5EF4-FFF2-40B4-BE49-F238E27FC236}">
                  <a16:creationId xmlns:a16="http://schemas.microsoft.com/office/drawing/2014/main" id="{3E567458-3EA3-AFA1-1324-8EE86DCFD447}"/>
                </a:ext>
              </a:extLst>
            </p:cNvPr>
            <p:cNvGrpSpPr/>
            <p:nvPr/>
          </p:nvGrpSpPr>
          <p:grpSpPr>
            <a:xfrm>
              <a:off x="9868828" y="3051252"/>
              <a:ext cx="89210" cy="96180"/>
              <a:chOff x="9545444" y="2939740"/>
              <a:chExt cx="89210" cy="96180"/>
            </a:xfrm>
          </p:grpSpPr>
          <p:cxnSp>
            <p:nvCxnSpPr>
              <p:cNvPr id="146" name="Straight Connector 145">
                <a:extLst>
                  <a:ext uri="{FF2B5EF4-FFF2-40B4-BE49-F238E27FC236}">
                    <a16:creationId xmlns:a16="http://schemas.microsoft.com/office/drawing/2014/main" id="{2DF3C1FE-6634-5B03-2D4B-B40BCCF7E66D}"/>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22ACEA5A-C176-5EB6-2454-8A00B1AB42CA}"/>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48" name="Group 147">
              <a:extLst>
                <a:ext uri="{FF2B5EF4-FFF2-40B4-BE49-F238E27FC236}">
                  <a16:creationId xmlns:a16="http://schemas.microsoft.com/office/drawing/2014/main" id="{8E6BCAB1-6644-7D28-12F1-6D90247689D0}"/>
                </a:ext>
              </a:extLst>
            </p:cNvPr>
            <p:cNvGrpSpPr/>
            <p:nvPr/>
          </p:nvGrpSpPr>
          <p:grpSpPr>
            <a:xfrm>
              <a:off x="10013794" y="3051252"/>
              <a:ext cx="89210" cy="96180"/>
              <a:chOff x="9545444" y="2939740"/>
              <a:chExt cx="89210" cy="96180"/>
            </a:xfrm>
          </p:grpSpPr>
          <p:cxnSp>
            <p:nvCxnSpPr>
              <p:cNvPr id="149" name="Straight Connector 148">
                <a:extLst>
                  <a:ext uri="{FF2B5EF4-FFF2-40B4-BE49-F238E27FC236}">
                    <a16:creationId xmlns:a16="http://schemas.microsoft.com/office/drawing/2014/main" id="{660B3FEB-0B1D-E221-E765-E0868E60D3D8}"/>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46AD9816-3F82-EB7D-6FFC-565F51361C9B}"/>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51" name="Group 150">
              <a:extLst>
                <a:ext uri="{FF2B5EF4-FFF2-40B4-BE49-F238E27FC236}">
                  <a16:creationId xmlns:a16="http://schemas.microsoft.com/office/drawing/2014/main" id="{252E1DDA-0CD7-CEE9-4D4F-43A17D8C1745}"/>
                </a:ext>
              </a:extLst>
            </p:cNvPr>
            <p:cNvGrpSpPr/>
            <p:nvPr/>
          </p:nvGrpSpPr>
          <p:grpSpPr>
            <a:xfrm>
              <a:off x="10020764" y="3051252"/>
              <a:ext cx="89210" cy="96180"/>
              <a:chOff x="9545444" y="2939740"/>
              <a:chExt cx="89210" cy="96180"/>
            </a:xfrm>
          </p:grpSpPr>
          <p:cxnSp>
            <p:nvCxnSpPr>
              <p:cNvPr id="152" name="Straight Connector 151">
                <a:extLst>
                  <a:ext uri="{FF2B5EF4-FFF2-40B4-BE49-F238E27FC236}">
                    <a16:creationId xmlns:a16="http://schemas.microsoft.com/office/drawing/2014/main" id="{303E073C-FE8E-6B00-9CD0-DA8855BDE0FF}"/>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77F3DAAB-E36A-DD9A-C753-01259D4D4560}"/>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54" name="Group 153">
              <a:extLst>
                <a:ext uri="{FF2B5EF4-FFF2-40B4-BE49-F238E27FC236}">
                  <a16:creationId xmlns:a16="http://schemas.microsoft.com/office/drawing/2014/main" id="{F738814C-4D0E-C123-764A-6539AABD6CEE}"/>
                </a:ext>
              </a:extLst>
            </p:cNvPr>
            <p:cNvGrpSpPr/>
            <p:nvPr/>
          </p:nvGrpSpPr>
          <p:grpSpPr>
            <a:xfrm>
              <a:off x="10027733" y="3051252"/>
              <a:ext cx="89210" cy="96180"/>
              <a:chOff x="9545444" y="2939740"/>
              <a:chExt cx="89210" cy="96180"/>
            </a:xfrm>
          </p:grpSpPr>
          <p:cxnSp>
            <p:nvCxnSpPr>
              <p:cNvPr id="155" name="Straight Connector 154">
                <a:extLst>
                  <a:ext uri="{FF2B5EF4-FFF2-40B4-BE49-F238E27FC236}">
                    <a16:creationId xmlns:a16="http://schemas.microsoft.com/office/drawing/2014/main" id="{291D29D0-E93B-9E5A-7715-C5CC8F72510C}"/>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C94345ED-EDFC-2518-F4FD-33659F06E562}"/>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57" name="Group 156">
              <a:extLst>
                <a:ext uri="{FF2B5EF4-FFF2-40B4-BE49-F238E27FC236}">
                  <a16:creationId xmlns:a16="http://schemas.microsoft.com/office/drawing/2014/main" id="{B903AF6F-35C7-E70A-A665-6976F057EF45}"/>
                </a:ext>
              </a:extLst>
            </p:cNvPr>
            <p:cNvGrpSpPr/>
            <p:nvPr/>
          </p:nvGrpSpPr>
          <p:grpSpPr>
            <a:xfrm>
              <a:off x="10047248" y="3051252"/>
              <a:ext cx="89210" cy="96180"/>
              <a:chOff x="9545444" y="2939740"/>
              <a:chExt cx="89210" cy="96180"/>
            </a:xfrm>
          </p:grpSpPr>
          <p:cxnSp>
            <p:nvCxnSpPr>
              <p:cNvPr id="158" name="Straight Connector 157">
                <a:extLst>
                  <a:ext uri="{FF2B5EF4-FFF2-40B4-BE49-F238E27FC236}">
                    <a16:creationId xmlns:a16="http://schemas.microsoft.com/office/drawing/2014/main" id="{63D19DBA-C477-7C02-04E6-370F3CE8A675}"/>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0ADCDDB0-5F43-AC85-FC19-3D0AE696987F}"/>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60" name="Group 159">
              <a:extLst>
                <a:ext uri="{FF2B5EF4-FFF2-40B4-BE49-F238E27FC236}">
                  <a16:creationId xmlns:a16="http://schemas.microsoft.com/office/drawing/2014/main" id="{96FF9A70-E4D3-ACD7-F81D-19086BA78996}"/>
                </a:ext>
              </a:extLst>
            </p:cNvPr>
            <p:cNvGrpSpPr/>
            <p:nvPr/>
          </p:nvGrpSpPr>
          <p:grpSpPr>
            <a:xfrm>
              <a:off x="10059794" y="3051252"/>
              <a:ext cx="89210" cy="96180"/>
              <a:chOff x="9545444" y="2939740"/>
              <a:chExt cx="89210" cy="96180"/>
            </a:xfrm>
          </p:grpSpPr>
          <p:cxnSp>
            <p:nvCxnSpPr>
              <p:cNvPr id="161" name="Straight Connector 160">
                <a:extLst>
                  <a:ext uri="{FF2B5EF4-FFF2-40B4-BE49-F238E27FC236}">
                    <a16:creationId xmlns:a16="http://schemas.microsoft.com/office/drawing/2014/main" id="{F75E754D-D520-BA2C-D398-10554EB55AEB}"/>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95EE5851-1CDB-8816-3152-463254D9C858}"/>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63" name="Group 162">
              <a:extLst>
                <a:ext uri="{FF2B5EF4-FFF2-40B4-BE49-F238E27FC236}">
                  <a16:creationId xmlns:a16="http://schemas.microsoft.com/office/drawing/2014/main" id="{3CFBD545-B11E-F0BF-46BF-F763A90609CB}"/>
                </a:ext>
              </a:extLst>
            </p:cNvPr>
            <p:cNvGrpSpPr/>
            <p:nvPr/>
          </p:nvGrpSpPr>
          <p:grpSpPr>
            <a:xfrm>
              <a:off x="10103005" y="3051252"/>
              <a:ext cx="89210" cy="96180"/>
              <a:chOff x="9545444" y="2939740"/>
              <a:chExt cx="89210" cy="96180"/>
            </a:xfrm>
          </p:grpSpPr>
          <p:cxnSp>
            <p:nvCxnSpPr>
              <p:cNvPr id="164" name="Straight Connector 163">
                <a:extLst>
                  <a:ext uri="{FF2B5EF4-FFF2-40B4-BE49-F238E27FC236}">
                    <a16:creationId xmlns:a16="http://schemas.microsoft.com/office/drawing/2014/main" id="{165BDAFD-6A7E-0032-89ED-897200E72629}"/>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E5CAA39B-DA75-9785-8442-FF461EAABF26}"/>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66" name="Group 165">
              <a:extLst>
                <a:ext uri="{FF2B5EF4-FFF2-40B4-BE49-F238E27FC236}">
                  <a16:creationId xmlns:a16="http://schemas.microsoft.com/office/drawing/2014/main" id="{B6C14F0E-4C88-7C24-5C2B-6313FEA13AD1}"/>
                </a:ext>
              </a:extLst>
            </p:cNvPr>
            <p:cNvGrpSpPr/>
            <p:nvPr/>
          </p:nvGrpSpPr>
          <p:grpSpPr>
            <a:xfrm>
              <a:off x="10175488" y="3051252"/>
              <a:ext cx="89210" cy="96180"/>
              <a:chOff x="9545444" y="2939740"/>
              <a:chExt cx="89210" cy="96180"/>
            </a:xfrm>
          </p:grpSpPr>
          <p:cxnSp>
            <p:nvCxnSpPr>
              <p:cNvPr id="167" name="Straight Connector 166">
                <a:extLst>
                  <a:ext uri="{FF2B5EF4-FFF2-40B4-BE49-F238E27FC236}">
                    <a16:creationId xmlns:a16="http://schemas.microsoft.com/office/drawing/2014/main" id="{E8FCA7AC-BB3F-3F94-A871-DC3BE562FFCC}"/>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B56691B6-A880-5DC3-4748-2A787FF08E49}"/>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69" name="Group 168">
              <a:extLst>
                <a:ext uri="{FF2B5EF4-FFF2-40B4-BE49-F238E27FC236}">
                  <a16:creationId xmlns:a16="http://schemas.microsoft.com/office/drawing/2014/main" id="{FF9BFD70-D416-6683-D412-74188CE0C879}"/>
                </a:ext>
              </a:extLst>
            </p:cNvPr>
            <p:cNvGrpSpPr/>
            <p:nvPr/>
          </p:nvGrpSpPr>
          <p:grpSpPr>
            <a:xfrm>
              <a:off x="10183852" y="3051252"/>
              <a:ext cx="89210" cy="96180"/>
              <a:chOff x="9545444" y="2939740"/>
              <a:chExt cx="89210" cy="96180"/>
            </a:xfrm>
          </p:grpSpPr>
          <p:cxnSp>
            <p:nvCxnSpPr>
              <p:cNvPr id="170" name="Straight Connector 169">
                <a:extLst>
                  <a:ext uri="{FF2B5EF4-FFF2-40B4-BE49-F238E27FC236}">
                    <a16:creationId xmlns:a16="http://schemas.microsoft.com/office/drawing/2014/main" id="{0A25834D-0D56-9592-E129-4B217503543E}"/>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F485FF57-FFDA-6B50-CB58-47D1C5EAA4C3}"/>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72" name="Group 171">
              <a:extLst>
                <a:ext uri="{FF2B5EF4-FFF2-40B4-BE49-F238E27FC236}">
                  <a16:creationId xmlns:a16="http://schemas.microsoft.com/office/drawing/2014/main" id="{67F7F2DA-BD9F-B53F-8306-D342B338B602}"/>
                </a:ext>
              </a:extLst>
            </p:cNvPr>
            <p:cNvGrpSpPr/>
            <p:nvPr/>
          </p:nvGrpSpPr>
          <p:grpSpPr>
            <a:xfrm>
              <a:off x="10189428" y="3051252"/>
              <a:ext cx="89210" cy="96180"/>
              <a:chOff x="9545444" y="2939740"/>
              <a:chExt cx="89210" cy="96180"/>
            </a:xfrm>
          </p:grpSpPr>
          <p:cxnSp>
            <p:nvCxnSpPr>
              <p:cNvPr id="173" name="Straight Connector 172">
                <a:extLst>
                  <a:ext uri="{FF2B5EF4-FFF2-40B4-BE49-F238E27FC236}">
                    <a16:creationId xmlns:a16="http://schemas.microsoft.com/office/drawing/2014/main" id="{D9261F14-1BA6-5F49-F118-13BA151FEC7C}"/>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D09613D0-A1AF-4FE3-9A1D-3174FADF6C4D}"/>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75" name="Group 174">
              <a:extLst>
                <a:ext uri="{FF2B5EF4-FFF2-40B4-BE49-F238E27FC236}">
                  <a16:creationId xmlns:a16="http://schemas.microsoft.com/office/drawing/2014/main" id="{113D434D-E55A-1E06-204D-DA2D31B00E1B}"/>
                </a:ext>
              </a:extLst>
            </p:cNvPr>
            <p:cNvGrpSpPr/>
            <p:nvPr/>
          </p:nvGrpSpPr>
          <p:grpSpPr>
            <a:xfrm>
              <a:off x="10206154" y="3051252"/>
              <a:ext cx="89210" cy="96180"/>
              <a:chOff x="9545444" y="2939740"/>
              <a:chExt cx="89210" cy="96180"/>
            </a:xfrm>
          </p:grpSpPr>
          <p:cxnSp>
            <p:nvCxnSpPr>
              <p:cNvPr id="176" name="Straight Connector 175">
                <a:extLst>
                  <a:ext uri="{FF2B5EF4-FFF2-40B4-BE49-F238E27FC236}">
                    <a16:creationId xmlns:a16="http://schemas.microsoft.com/office/drawing/2014/main" id="{6DD92372-BBE4-35FA-C84C-799F98BACC7A}"/>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F7F7BAE9-02BC-85DC-CC33-2B6258B93F60}"/>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78" name="Group 177">
              <a:extLst>
                <a:ext uri="{FF2B5EF4-FFF2-40B4-BE49-F238E27FC236}">
                  <a16:creationId xmlns:a16="http://schemas.microsoft.com/office/drawing/2014/main" id="{77761728-74E8-206D-95D0-9BA2EB275263}"/>
                </a:ext>
              </a:extLst>
            </p:cNvPr>
            <p:cNvGrpSpPr/>
            <p:nvPr/>
          </p:nvGrpSpPr>
          <p:grpSpPr>
            <a:xfrm>
              <a:off x="10235426" y="3051252"/>
              <a:ext cx="89210" cy="96180"/>
              <a:chOff x="9545444" y="2939740"/>
              <a:chExt cx="89210" cy="96180"/>
            </a:xfrm>
          </p:grpSpPr>
          <p:cxnSp>
            <p:nvCxnSpPr>
              <p:cNvPr id="179" name="Straight Connector 178">
                <a:extLst>
                  <a:ext uri="{FF2B5EF4-FFF2-40B4-BE49-F238E27FC236}">
                    <a16:creationId xmlns:a16="http://schemas.microsoft.com/office/drawing/2014/main" id="{90F91DFA-97E2-3FA9-15DF-52E894F8A8A6}"/>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C6FEE1FD-D255-F8E1-BF75-5FA9CAC0F902}"/>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81" name="Group 180">
              <a:extLst>
                <a:ext uri="{FF2B5EF4-FFF2-40B4-BE49-F238E27FC236}">
                  <a16:creationId xmlns:a16="http://schemas.microsoft.com/office/drawing/2014/main" id="{9ADDD167-C275-3221-C273-834C47D249D5}"/>
                </a:ext>
              </a:extLst>
            </p:cNvPr>
            <p:cNvGrpSpPr/>
            <p:nvPr/>
          </p:nvGrpSpPr>
          <p:grpSpPr>
            <a:xfrm>
              <a:off x="10335788" y="3051252"/>
              <a:ext cx="89210" cy="96180"/>
              <a:chOff x="9545444" y="2939740"/>
              <a:chExt cx="89210" cy="96180"/>
            </a:xfrm>
          </p:grpSpPr>
          <p:cxnSp>
            <p:nvCxnSpPr>
              <p:cNvPr id="182" name="Straight Connector 181">
                <a:extLst>
                  <a:ext uri="{FF2B5EF4-FFF2-40B4-BE49-F238E27FC236}">
                    <a16:creationId xmlns:a16="http://schemas.microsoft.com/office/drawing/2014/main" id="{B4CB2851-6300-84E4-3E9C-4ED9B2F6E62B}"/>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7226C561-3A12-72B6-F380-FFAFF3E0C0EC}"/>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84" name="Group 183">
              <a:extLst>
                <a:ext uri="{FF2B5EF4-FFF2-40B4-BE49-F238E27FC236}">
                  <a16:creationId xmlns:a16="http://schemas.microsoft.com/office/drawing/2014/main" id="{71ED32BF-4911-A1D3-0761-040B9968DD65}"/>
                </a:ext>
              </a:extLst>
            </p:cNvPr>
            <p:cNvGrpSpPr/>
            <p:nvPr/>
          </p:nvGrpSpPr>
          <p:grpSpPr>
            <a:xfrm>
              <a:off x="10391544" y="3051252"/>
              <a:ext cx="89210" cy="96180"/>
              <a:chOff x="9545444" y="2939740"/>
              <a:chExt cx="89210" cy="96180"/>
            </a:xfrm>
          </p:grpSpPr>
          <p:cxnSp>
            <p:nvCxnSpPr>
              <p:cNvPr id="185" name="Straight Connector 184">
                <a:extLst>
                  <a:ext uri="{FF2B5EF4-FFF2-40B4-BE49-F238E27FC236}">
                    <a16:creationId xmlns:a16="http://schemas.microsoft.com/office/drawing/2014/main" id="{61EF511A-91BD-EB18-D524-B194E26D5566}"/>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2EEF5427-E23C-D0C3-4B95-02A83A729D82}"/>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87" name="Group 186">
              <a:extLst>
                <a:ext uri="{FF2B5EF4-FFF2-40B4-BE49-F238E27FC236}">
                  <a16:creationId xmlns:a16="http://schemas.microsoft.com/office/drawing/2014/main" id="{915B0C08-2F10-1EB5-FC2D-DC3601AE5C49}"/>
                </a:ext>
              </a:extLst>
            </p:cNvPr>
            <p:cNvGrpSpPr/>
            <p:nvPr/>
          </p:nvGrpSpPr>
          <p:grpSpPr>
            <a:xfrm>
              <a:off x="10733050" y="3051252"/>
              <a:ext cx="89210" cy="96180"/>
              <a:chOff x="9545444" y="2939740"/>
              <a:chExt cx="89210" cy="96180"/>
            </a:xfrm>
          </p:grpSpPr>
          <p:cxnSp>
            <p:nvCxnSpPr>
              <p:cNvPr id="188" name="Straight Connector 187">
                <a:extLst>
                  <a:ext uri="{FF2B5EF4-FFF2-40B4-BE49-F238E27FC236}">
                    <a16:creationId xmlns:a16="http://schemas.microsoft.com/office/drawing/2014/main" id="{3011A606-272A-4CB6-83E1-4E22BFFCA61B}"/>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28D94047-8201-7994-14FC-590664C25F2C}"/>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93" name="Group 192">
              <a:extLst>
                <a:ext uri="{FF2B5EF4-FFF2-40B4-BE49-F238E27FC236}">
                  <a16:creationId xmlns:a16="http://schemas.microsoft.com/office/drawing/2014/main" id="{36742AD3-61BC-A520-D379-CE446610D493}"/>
                </a:ext>
              </a:extLst>
            </p:cNvPr>
            <p:cNvGrpSpPr/>
            <p:nvPr/>
          </p:nvGrpSpPr>
          <p:grpSpPr>
            <a:xfrm>
              <a:off x="7099144" y="2858894"/>
              <a:ext cx="89210" cy="96180"/>
              <a:chOff x="9545444" y="2939740"/>
              <a:chExt cx="89210" cy="96180"/>
            </a:xfrm>
          </p:grpSpPr>
          <p:cxnSp>
            <p:nvCxnSpPr>
              <p:cNvPr id="194" name="Straight Connector 193">
                <a:extLst>
                  <a:ext uri="{FF2B5EF4-FFF2-40B4-BE49-F238E27FC236}">
                    <a16:creationId xmlns:a16="http://schemas.microsoft.com/office/drawing/2014/main" id="{C91DE69C-D915-207D-6276-4DEF7AED4167}"/>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FAB60BD6-BADD-D83D-B5CD-0DB5D2CFEDF8}"/>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96" name="Group 195">
              <a:extLst>
                <a:ext uri="{FF2B5EF4-FFF2-40B4-BE49-F238E27FC236}">
                  <a16:creationId xmlns:a16="http://schemas.microsoft.com/office/drawing/2014/main" id="{11BA58C8-BE86-743E-663B-771E4ECA14A4}"/>
                </a:ext>
              </a:extLst>
            </p:cNvPr>
            <p:cNvGrpSpPr/>
            <p:nvPr/>
          </p:nvGrpSpPr>
          <p:grpSpPr>
            <a:xfrm>
              <a:off x="6729760" y="2771078"/>
              <a:ext cx="89210" cy="96180"/>
              <a:chOff x="9545444" y="2939740"/>
              <a:chExt cx="89210" cy="96180"/>
            </a:xfrm>
          </p:grpSpPr>
          <p:cxnSp>
            <p:nvCxnSpPr>
              <p:cNvPr id="197" name="Straight Connector 196">
                <a:extLst>
                  <a:ext uri="{FF2B5EF4-FFF2-40B4-BE49-F238E27FC236}">
                    <a16:creationId xmlns:a16="http://schemas.microsoft.com/office/drawing/2014/main" id="{73C36AF1-6487-828C-01B5-7D744DE19912}"/>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153E0753-3652-EF71-6057-94CB56EBB108}"/>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99" name="Group 198">
              <a:extLst>
                <a:ext uri="{FF2B5EF4-FFF2-40B4-BE49-F238E27FC236}">
                  <a16:creationId xmlns:a16="http://schemas.microsoft.com/office/drawing/2014/main" id="{4819D8BB-E291-E556-E40F-2855EE3F66C0}"/>
                </a:ext>
              </a:extLst>
            </p:cNvPr>
            <p:cNvGrpSpPr/>
            <p:nvPr/>
          </p:nvGrpSpPr>
          <p:grpSpPr>
            <a:xfrm>
              <a:off x="5783301" y="2694413"/>
              <a:ext cx="89210" cy="96180"/>
              <a:chOff x="9545444" y="2939740"/>
              <a:chExt cx="89210" cy="96180"/>
            </a:xfrm>
          </p:grpSpPr>
          <p:cxnSp>
            <p:nvCxnSpPr>
              <p:cNvPr id="200" name="Straight Connector 199">
                <a:extLst>
                  <a:ext uri="{FF2B5EF4-FFF2-40B4-BE49-F238E27FC236}">
                    <a16:creationId xmlns:a16="http://schemas.microsoft.com/office/drawing/2014/main" id="{668C212B-2FBE-9CEB-14D3-C7BEDFD1C1EC}"/>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A6ED7ED5-1628-CE2D-96C9-9612C8C727C9}"/>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B4124081-4528-C6A0-8829-778390F85116}"/>
                </a:ext>
              </a:extLst>
            </p:cNvPr>
            <p:cNvGrpSpPr/>
            <p:nvPr/>
          </p:nvGrpSpPr>
          <p:grpSpPr>
            <a:xfrm>
              <a:off x="5137924" y="2614961"/>
              <a:ext cx="89210" cy="96180"/>
              <a:chOff x="9545444" y="2939740"/>
              <a:chExt cx="89210" cy="96180"/>
            </a:xfrm>
          </p:grpSpPr>
          <p:cxnSp>
            <p:nvCxnSpPr>
              <p:cNvPr id="203" name="Straight Connector 202">
                <a:extLst>
                  <a:ext uri="{FF2B5EF4-FFF2-40B4-BE49-F238E27FC236}">
                    <a16:creationId xmlns:a16="http://schemas.microsoft.com/office/drawing/2014/main" id="{A79F502A-610F-D51C-C5C7-E59276E0EAEF}"/>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08893CD9-4748-B114-2C6E-4A97B491CDE7}"/>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05" name="Group 204">
              <a:extLst>
                <a:ext uri="{FF2B5EF4-FFF2-40B4-BE49-F238E27FC236}">
                  <a16:creationId xmlns:a16="http://schemas.microsoft.com/office/drawing/2014/main" id="{AC8531C4-2714-0EDD-A2ED-6EDB6CCA3A94}"/>
                </a:ext>
              </a:extLst>
            </p:cNvPr>
            <p:cNvGrpSpPr/>
            <p:nvPr/>
          </p:nvGrpSpPr>
          <p:grpSpPr>
            <a:xfrm>
              <a:off x="4677936" y="2573144"/>
              <a:ext cx="89210" cy="96180"/>
              <a:chOff x="9545444" y="2939740"/>
              <a:chExt cx="89210" cy="96180"/>
            </a:xfrm>
          </p:grpSpPr>
          <p:cxnSp>
            <p:nvCxnSpPr>
              <p:cNvPr id="206" name="Straight Connector 205">
                <a:extLst>
                  <a:ext uri="{FF2B5EF4-FFF2-40B4-BE49-F238E27FC236}">
                    <a16:creationId xmlns:a16="http://schemas.microsoft.com/office/drawing/2014/main" id="{50B9BD25-78D7-9ADF-0848-8ACFA54D2810}"/>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5CA2D7B7-6EC7-D67D-A692-56851C4BBB47}"/>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08" name="Group 207">
              <a:extLst>
                <a:ext uri="{FF2B5EF4-FFF2-40B4-BE49-F238E27FC236}">
                  <a16:creationId xmlns:a16="http://schemas.microsoft.com/office/drawing/2014/main" id="{A767A675-6F55-CB6D-EAC8-0089346732D4}"/>
                </a:ext>
              </a:extLst>
            </p:cNvPr>
            <p:cNvGrpSpPr/>
            <p:nvPr/>
          </p:nvGrpSpPr>
          <p:grpSpPr>
            <a:xfrm>
              <a:off x="4254190" y="2397512"/>
              <a:ext cx="89210" cy="96180"/>
              <a:chOff x="9545444" y="2939740"/>
              <a:chExt cx="89210" cy="96180"/>
            </a:xfrm>
          </p:grpSpPr>
          <p:cxnSp>
            <p:nvCxnSpPr>
              <p:cNvPr id="209" name="Straight Connector 208">
                <a:extLst>
                  <a:ext uri="{FF2B5EF4-FFF2-40B4-BE49-F238E27FC236}">
                    <a16:creationId xmlns:a16="http://schemas.microsoft.com/office/drawing/2014/main" id="{FCE97BF5-720D-2BFA-7D7F-66BBE3311DFA}"/>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946D5868-10E3-02B4-FEEA-DA5F26A2D13C}"/>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9B179549-DA48-8602-64EF-619C937EDE01}"/>
                </a:ext>
              </a:extLst>
            </p:cNvPr>
            <p:cNvGrpSpPr/>
            <p:nvPr/>
          </p:nvGrpSpPr>
          <p:grpSpPr>
            <a:xfrm>
              <a:off x="3603237" y="2274849"/>
              <a:ext cx="89210" cy="96180"/>
              <a:chOff x="9545444" y="2939740"/>
              <a:chExt cx="89210" cy="96180"/>
            </a:xfrm>
          </p:grpSpPr>
          <p:cxnSp>
            <p:nvCxnSpPr>
              <p:cNvPr id="212" name="Straight Connector 211">
                <a:extLst>
                  <a:ext uri="{FF2B5EF4-FFF2-40B4-BE49-F238E27FC236}">
                    <a16:creationId xmlns:a16="http://schemas.microsoft.com/office/drawing/2014/main" id="{5B36C0C9-BE51-3E70-0EDC-693F9C7F2EA2}"/>
                  </a:ext>
                </a:extLst>
              </p:cNvPr>
              <p:cNvCxnSpPr>
                <a:cxnSpLocks/>
              </p:cNvCxnSpPr>
              <p:nvPr/>
            </p:nvCxnSpPr>
            <p:spPr bwMode="auto">
              <a:xfrm flipH="1">
                <a:off x="9545444" y="2987133"/>
                <a:ext cx="89210" cy="0"/>
              </a:xfrm>
              <a:prstGeom prst="line">
                <a:avLst/>
              </a:prstGeom>
              <a:noFill/>
              <a:ln w="12700"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58D7E6F5-B020-5AB2-4FF9-489B327ACE73}"/>
                  </a:ext>
                </a:extLst>
              </p:cNvPr>
              <p:cNvCxnSpPr/>
              <p:nvPr/>
            </p:nvCxnSpPr>
            <p:spPr bwMode="auto">
              <a:xfrm>
                <a:off x="9590049" y="2939740"/>
                <a:ext cx="0" cy="96180"/>
              </a:xfrm>
              <a:prstGeom prst="line">
                <a:avLst/>
              </a:prstGeom>
              <a:noFill/>
              <a:ln w="12700" cap="flat" cmpd="sng" algn="ctr">
                <a:solidFill>
                  <a:schemeClr val="accent1"/>
                </a:solidFill>
                <a:prstDash val="solid"/>
                <a:round/>
                <a:headEnd type="none" w="med" len="med"/>
                <a:tailEnd type="none" w="med" len="med"/>
              </a:ln>
              <a:effectLst/>
            </p:spPr>
          </p:cxnSp>
        </p:grpSp>
      </p:grpSp>
      <p:sp>
        <p:nvSpPr>
          <p:cNvPr id="216" name="Freeform: Shape 215">
            <a:extLst>
              <a:ext uri="{FF2B5EF4-FFF2-40B4-BE49-F238E27FC236}">
                <a16:creationId xmlns:a16="http://schemas.microsoft.com/office/drawing/2014/main" id="{52632271-BF17-8874-6D85-D2BEEEDDB661}"/>
              </a:ext>
            </a:extLst>
          </p:cNvPr>
          <p:cNvSpPr/>
          <p:nvPr/>
        </p:nvSpPr>
        <p:spPr bwMode="auto">
          <a:xfrm>
            <a:off x="2974298" y="2038662"/>
            <a:ext cx="7809876" cy="840699"/>
          </a:xfrm>
          <a:custGeom>
            <a:avLst/>
            <a:gdLst>
              <a:gd name="connsiteX0" fmla="*/ 7809876 w 7809876"/>
              <a:gd name="connsiteY0" fmla="*/ 840699 h 840699"/>
              <a:gd name="connsiteX1" fmla="*/ 6895476 w 7809876"/>
              <a:gd name="connsiteY1" fmla="*/ 840699 h 840699"/>
              <a:gd name="connsiteX2" fmla="*/ 6895476 w 7809876"/>
              <a:gd name="connsiteY2" fmla="*/ 630836 h 840699"/>
              <a:gd name="connsiteX3" fmla="*/ 5951095 w 7809876"/>
              <a:gd name="connsiteY3" fmla="*/ 630836 h 840699"/>
              <a:gd name="connsiteX4" fmla="*/ 5951095 w 7809876"/>
              <a:gd name="connsiteY4" fmla="*/ 557135 h 840699"/>
              <a:gd name="connsiteX5" fmla="*/ 5179102 w 7809876"/>
              <a:gd name="connsiteY5" fmla="*/ 557135 h 840699"/>
              <a:gd name="connsiteX6" fmla="*/ 5179102 w 7809876"/>
              <a:gd name="connsiteY6" fmla="*/ 514663 h 840699"/>
              <a:gd name="connsiteX7" fmla="*/ 5021705 w 7809876"/>
              <a:gd name="connsiteY7" fmla="*/ 514663 h 840699"/>
              <a:gd name="connsiteX8" fmla="*/ 5021705 w 7809876"/>
              <a:gd name="connsiteY8" fmla="*/ 480935 h 840699"/>
              <a:gd name="connsiteX9" fmla="*/ 4909279 w 7809876"/>
              <a:gd name="connsiteY9" fmla="*/ 480935 h 840699"/>
              <a:gd name="connsiteX10" fmla="*/ 4909279 w 7809876"/>
              <a:gd name="connsiteY10" fmla="*/ 439712 h 840699"/>
              <a:gd name="connsiteX11" fmla="*/ 3702571 w 7809876"/>
              <a:gd name="connsiteY11" fmla="*/ 439712 h 840699"/>
              <a:gd name="connsiteX12" fmla="*/ 3702571 w 7809876"/>
              <a:gd name="connsiteY12" fmla="*/ 402236 h 840699"/>
              <a:gd name="connsiteX13" fmla="*/ 3056745 w 7809876"/>
              <a:gd name="connsiteY13" fmla="*/ 402236 h 840699"/>
              <a:gd name="connsiteX14" fmla="*/ 3056745 w 7809876"/>
              <a:gd name="connsiteY14" fmla="*/ 367259 h 840699"/>
              <a:gd name="connsiteX15" fmla="*/ 2192312 w 7809876"/>
              <a:gd name="connsiteY15" fmla="*/ 367259 h 840699"/>
              <a:gd name="connsiteX16" fmla="*/ 2192312 w 7809876"/>
              <a:gd name="connsiteY16" fmla="*/ 331033 h 840699"/>
              <a:gd name="connsiteX17" fmla="*/ 2088630 w 7809876"/>
              <a:gd name="connsiteY17" fmla="*/ 331033 h 840699"/>
              <a:gd name="connsiteX18" fmla="*/ 2088630 w 7809876"/>
              <a:gd name="connsiteY18" fmla="*/ 297305 h 840699"/>
              <a:gd name="connsiteX19" fmla="*/ 2039912 w 7809876"/>
              <a:gd name="connsiteY19" fmla="*/ 297305 h 840699"/>
              <a:gd name="connsiteX20" fmla="*/ 2039912 w 7809876"/>
              <a:gd name="connsiteY20" fmla="*/ 271072 h 840699"/>
              <a:gd name="connsiteX21" fmla="*/ 2019925 w 7809876"/>
              <a:gd name="connsiteY21" fmla="*/ 271072 h 840699"/>
              <a:gd name="connsiteX22" fmla="*/ 2019925 w 7809876"/>
              <a:gd name="connsiteY22" fmla="*/ 241092 h 840699"/>
              <a:gd name="connsiteX23" fmla="*/ 1650168 w 7809876"/>
              <a:gd name="connsiteY23" fmla="*/ 241092 h 840699"/>
              <a:gd name="connsiteX24" fmla="*/ 1650168 w 7809876"/>
              <a:gd name="connsiteY24" fmla="*/ 208613 h 840699"/>
              <a:gd name="connsiteX25" fmla="*/ 1484027 w 7809876"/>
              <a:gd name="connsiteY25" fmla="*/ 208613 h 840699"/>
              <a:gd name="connsiteX26" fmla="*/ 1484027 w 7809876"/>
              <a:gd name="connsiteY26" fmla="*/ 181131 h 840699"/>
              <a:gd name="connsiteX27" fmla="*/ 1217951 w 7809876"/>
              <a:gd name="connsiteY27" fmla="*/ 181131 h 840699"/>
              <a:gd name="connsiteX28" fmla="*/ 1217951 w 7809876"/>
              <a:gd name="connsiteY28" fmla="*/ 148653 h 840699"/>
              <a:gd name="connsiteX29" fmla="*/ 776991 w 7809876"/>
              <a:gd name="connsiteY29" fmla="*/ 148653 h 840699"/>
              <a:gd name="connsiteX30" fmla="*/ 776991 w 7809876"/>
              <a:gd name="connsiteY30" fmla="*/ 112427 h 840699"/>
              <a:gd name="connsiteX31" fmla="*/ 602105 w 7809876"/>
              <a:gd name="connsiteY31" fmla="*/ 112427 h 840699"/>
              <a:gd name="connsiteX32" fmla="*/ 602105 w 7809876"/>
              <a:gd name="connsiteY32" fmla="*/ 81197 h 840699"/>
              <a:gd name="connsiteX33" fmla="*/ 574623 w 7809876"/>
              <a:gd name="connsiteY33" fmla="*/ 81197 h 840699"/>
              <a:gd name="connsiteX34" fmla="*/ 574623 w 7809876"/>
              <a:gd name="connsiteY34" fmla="*/ 57463 h 840699"/>
              <a:gd name="connsiteX35" fmla="*/ 527154 w 7809876"/>
              <a:gd name="connsiteY35" fmla="*/ 57463 h 840699"/>
              <a:gd name="connsiteX36" fmla="*/ 527154 w 7809876"/>
              <a:gd name="connsiteY36" fmla="*/ 26233 h 840699"/>
              <a:gd name="connsiteX37" fmla="*/ 79948 w 7809876"/>
              <a:gd name="connsiteY37" fmla="*/ 26233 h 840699"/>
              <a:gd name="connsiteX38" fmla="*/ 79948 w 7809876"/>
              <a:gd name="connsiteY38" fmla="*/ 0 h 840699"/>
              <a:gd name="connsiteX39" fmla="*/ 0 w 7809876"/>
              <a:gd name="connsiteY39" fmla="*/ 0 h 840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809876" h="840699">
                <a:moveTo>
                  <a:pt x="7809876" y="840699"/>
                </a:moveTo>
                <a:lnTo>
                  <a:pt x="6895476" y="840699"/>
                </a:lnTo>
                <a:lnTo>
                  <a:pt x="6895476" y="630836"/>
                </a:lnTo>
                <a:lnTo>
                  <a:pt x="5951095" y="630836"/>
                </a:lnTo>
                <a:lnTo>
                  <a:pt x="5951095" y="557135"/>
                </a:lnTo>
                <a:lnTo>
                  <a:pt x="5179102" y="557135"/>
                </a:lnTo>
                <a:lnTo>
                  <a:pt x="5179102" y="514663"/>
                </a:lnTo>
                <a:lnTo>
                  <a:pt x="5021705" y="514663"/>
                </a:lnTo>
                <a:lnTo>
                  <a:pt x="5021705" y="480935"/>
                </a:lnTo>
                <a:lnTo>
                  <a:pt x="4909279" y="480935"/>
                </a:lnTo>
                <a:lnTo>
                  <a:pt x="4909279" y="439712"/>
                </a:lnTo>
                <a:lnTo>
                  <a:pt x="3702571" y="439712"/>
                </a:lnTo>
                <a:lnTo>
                  <a:pt x="3702571" y="402236"/>
                </a:lnTo>
                <a:lnTo>
                  <a:pt x="3056745" y="402236"/>
                </a:lnTo>
                <a:lnTo>
                  <a:pt x="3056745" y="367259"/>
                </a:lnTo>
                <a:lnTo>
                  <a:pt x="2192312" y="367259"/>
                </a:lnTo>
                <a:lnTo>
                  <a:pt x="2192312" y="331033"/>
                </a:lnTo>
                <a:lnTo>
                  <a:pt x="2088630" y="331033"/>
                </a:lnTo>
                <a:lnTo>
                  <a:pt x="2088630" y="297305"/>
                </a:lnTo>
                <a:lnTo>
                  <a:pt x="2039912" y="297305"/>
                </a:lnTo>
                <a:lnTo>
                  <a:pt x="2039912" y="271072"/>
                </a:lnTo>
                <a:lnTo>
                  <a:pt x="2019925" y="271072"/>
                </a:lnTo>
                <a:lnTo>
                  <a:pt x="2019925" y="241092"/>
                </a:lnTo>
                <a:lnTo>
                  <a:pt x="1650168" y="241092"/>
                </a:lnTo>
                <a:lnTo>
                  <a:pt x="1650168" y="208613"/>
                </a:lnTo>
                <a:lnTo>
                  <a:pt x="1484027" y="208613"/>
                </a:lnTo>
                <a:lnTo>
                  <a:pt x="1484027" y="181131"/>
                </a:lnTo>
                <a:lnTo>
                  <a:pt x="1217951" y="181131"/>
                </a:lnTo>
                <a:lnTo>
                  <a:pt x="1217951" y="148653"/>
                </a:lnTo>
                <a:lnTo>
                  <a:pt x="776991" y="148653"/>
                </a:lnTo>
                <a:lnTo>
                  <a:pt x="776991" y="112427"/>
                </a:lnTo>
                <a:lnTo>
                  <a:pt x="602105" y="112427"/>
                </a:lnTo>
                <a:lnTo>
                  <a:pt x="602105" y="81197"/>
                </a:lnTo>
                <a:lnTo>
                  <a:pt x="574623" y="81197"/>
                </a:lnTo>
                <a:lnTo>
                  <a:pt x="574623" y="57463"/>
                </a:lnTo>
                <a:lnTo>
                  <a:pt x="527154" y="57463"/>
                </a:lnTo>
                <a:lnTo>
                  <a:pt x="527154" y="26233"/>
                </a:lnTo>
                <a:lnTo>
                  <a:pt x="79948" y="26233"/>
                </a:lnTo>
                <a:lnTo>
                  <a:pt x="79948"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371" name="Group 370">
            <a:extLst>
              <a:ext uri="{FF2B5EF4-FFF2-40B4-BE49-F238E27FC236}">
                <a16:creationId xmlns:a16="http://schemas.microsoft.com/office/drawing/2014/main" id="{31BD6013-28F9-C954-3B9D-7FF398306816}"/>
              </a:ext>
            </a:extLst>
          </p:cNvPr>
          <p:cNvGrpSpPr/>
          <p:nvPr/>
        </p:nvGrpSpPr>
        <p:grpSpPr>
          <a:xfrm>
            <a:off x="3044783" y="2018087"/>
            <a:ext cx="7456879" cy="911896"/>
            <a:chOff x="3044783" y="2018087"/>
            <a:chExt cx="7456879" cy="911896"/>
          </a:xfrm>
        </p:grpSpPr>
        <p:grpSp>
          <p:nvGrpSpPr>
            <p:cNvPr id="370" name="Group 369">
              <a:extLst>
                <a:ext uri="{FF2B5EF4-FFF2-40B4-BE49-F238E27FC236}">
                  <a16:creationId xmlns:a16="http://schemas.microsoft.com/office/drawing/2014/main" id="{C5AA7FBC-7142-6EDB-7884-551D1B75264E}"/>
                </a:ext>
              </a:extLst>
            </p:cNvPr>
            <p:cNvGrpSpPr/>
            <p:nvPr/>
          </p:nvGrpSpPr>
          <p:grpSpPr>
            <a:xfrm>
              <a:off x="3305861" y="2018087"/>
              <a:ext cx="7195801" cy="911896"/>
              <a:chOff x="3305861" y="2018087"/>
              <a:chExt cx="7195801" cy="911896"/>
            </a:xfrm>
          </p:grpSpPr>
          <p:grpSp>
            <p:nvGrpSpPr>
              <p:cNvPr id="190" name="Group 189">
                <a:extLst>
                  <a:ext uri="{FF2B5EF4-FFF2-40B4-BE49-F238E27FC236}">
                    <a16:creationId xmlns:a16="http://schemas.microsoft.com/office/drawing/2014/main" id="{CA309F88-2506-9960-FBAA-5F026A6213AB}"/>
                  </a:ext>
                </a:extLst>
              </p:cNvPr>
              <p:cNvGrpSpPr/>
              <p:nvPr/>
            </p:nvGrpSpPr>
            <p:grpSpPr>
              <a:xfrm>
                <a:off x="10412452" y="2833803"/>
                <a:ext cx="89210" cy="96180"/>
                <a:chOff x="9545444" y="2939740"/>
                <a:chExt cx="89210" cy="96180"/>
              </a:xfrm>
            </p:grpSpPr>
            <p:cxnSp>
              <p:nvCxnSpPr>
                <p:cNvPr id="191" name="Straight Connector 190">
                  <a:extLst>
                    <a:ext uri="{FF2B5EF4-FFF2-40B4-BE49-F238E27FC236}">
                      <a16:creationId xmlns:a16="http://schemas.microsoft.com/office/drawing/2014/main" id="{59B8D78F-E7BC-8817-24C2-61F854608223}"/>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20F91D26-8CB4-1898-DA0C-4F57D704E6BF}"/>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20" name="Group 219">
                <a:extLst>
                  <a:ext uri="{FF2B5EF4-FFF2-40B4-BE49-F238E27FC236}">
                    <a16:creationId xmlns:a16="http://schemas.microsoft.com/office/drawing/2014/main" id="{3D73EF3E-DD08-A651-41E7-70DD1A217671}"/>
                  </a:ext>
                </a:extLst>
              </p:cNvPr>
              <p:cNvGrpSpPr/>
              <p:nvPr/>
            </p:nvGrpSpPr>
            <p:grpSpPr>
              <a:xfrm>
                <a:off x="10311268" y="2833803"/>
                <a:ext cx="89210" cy="96180"/>
                <a:chOff x="9545444" y="2939740"/>
                <a:chExt cx="89210" cy="96180"/>
              </a:xfrm>
            </p:grpSpPr>
            <p:cxnSp>
              <p:nvCxnSpPr>
                <p:cNvPr id="221" name="Straight Connector 220">
                  <a:extLst>
                    <a:ext uri="{FF2B5EF4-FFF2-40B4-BE49-F238E27FC236}">
                      <a16:creationId xmlns:a16="http://schemas.microsoft.com/office/drawing/2014/main" id="{4A8A34E2-DD11-10AD-7EDC-315DBC4F1C52}"/>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6702BE2F-A8C5-62D4-3F8F-A3583EF22EC9}"/>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23" name="Group 222">
                <a:extLst>
                  <a:ext uri="{FF2B5EF4-FFF2-40B4-BE49-F238E27FC236}">
                    <a16:creationId xmlns:a16="http://schemas.microsoft.com/office/drawing/2014/main" id="{05651555-46B6-8A3A-BB84-0DA737E955E4}"/>
                  </a:ext>
                </a:extLst>
              </p:cNvPr>
              <p:cNvGrpSpPr/>
              <p:nvPr/>
            </p:nvGrpSpPr>
            <p:grpSpPr>
              <a:xfrm>
                <a:off x="10196343" y="2833803"/>
                <a:ext cx="89210" cy="96180"/>
                <a:chOff x="9545444" y="2939740"/>
                <a:chExt cx="89210" cy="96180"/>
              </a:xfrm>
            </p:grpSpPr>
            <p:cxnSp>
              <p:nvCxnSpPr>
                <p:cNvPr id="224" name="Straight Connector 223">
                  <a:extLst>
                    <a:ext uri="{FF2B5EF4-FFF2-40B4-BE49-F238E27FC236}">
                      <a16:creationId xmlns:a16="http://schemas.microsoft.com/office/drawing/2014/main" id="{8C8446F4-8BEB-9E19-A0E2-22188E532662}"/>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C91367D2-A71B-5704-638C-568861EEA597}"/>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26" name="Group 225">
                <a:extLst>
                  <a:ext uri="{FF2B5EF4-FFF2-40B4-BE49-F238E27FC236}">
                    <a16:creationId xmlns:a16="http://schemas.microsoft.com/office/drawing/2014/main" id="{2BBA7463-D696-271A-DCF8-CF9E305F67D5}"/>
                  </a:ext>
                </a:extLst>
              </p:cNvPr>
              <p:cNvGrpSpPr/>
              <p:nvPr/>
            </p:nvGrpSpPr>
            <p:grpSpPr>
              <a:xfrm>
                <a:off x="9891543" y="2833803"/>
                <a:ext cx="89210" cy="96180"/>
                <a:chOff x="9545444" y="2939740"/>
                <a:chExt cx="89210" cy="96180"/>
              </a:xfrm>
            </p:grpSpPr>
            <p:cxnSp>
              <p:nvCxnSpPr>
                <p:cNvPr id="227" name="Straight Connector 226">
                  <a:extLst>
                    <a:ext uri="{FF2B5EF4-FFF2-40B4-BE49-F238E27FC236}">
                      <a16:creationId xmlns:a16="http://schemas.microsoft.com/office/drawing/2014/main" id="{FCF66F8D-34AB-D33A-DC71-C2009CBF5BBF}"/>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7C81FF6D-79F2-6D2E-0037-AF2353D16342}"/>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29" name="Group 228">
                <a:extLst>
                  <a:ext uri="{FF2B5EF4-FFF2-40B4-BE49-F238E27FC236}">
                    <a16:creationId xmlns:a16="http://schemas.microsoft.com/office/drawing/2014/main" id="{F53343F2-8701-1F8A-B20F-0660943E81CE}"/>
                  </a:ext>
                </a:extLst>
              </p:cNvPr>
              <p:cNvGrpSpPr/>
              <p:nvPr/>
            </p:nvGrpSpPr>
            <p:grpSpPr>
              <a:xfrm>
                <a:off x="9807848" y="2623940"/>
                <a:ext cx="89210" cy="96180"/>
                <a:chOff x="9545444" y="2939740"/>
                <a:chExt cx="89210" cy="96180"/>
              </a:xfrm>
            </p:grpSpPr>
            <p:cxnSp>
              <p:nvCxnSpPr>
                <p:cNvPr id="230" name="Straight Connector 229">
                  <a:extLst>
                    <a:ext uri="{FF2B5EF4-FFF2-40B4-BE49-F238E27FC236}">
                      <a16:creationId xmlns:a16="http://schemas.microsoft.com/office/drawing/2014/main" id="{AB07185F-7ABE-14D1-2D40-D02DAAA27703}"/>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30ED7507-CE2A-1E9A-C452-23DA0870BAF1}"/>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68BFF5ED-6CB7-A4EF-24DA-D45C8192FFE0}"/>
                  </a:ext>
                </a:extLst>
              </p:cNvPr>
              <p:cNvGrpSpPr/>
              <p:nvPr/>
            </p:nvGrpSpPr>
            <p:grpSpPr>
              <a:xfrm>
                <a:off x="9749136" y="2623940"/>
                <a:ext cx="89210" cy="96180"/>
                <a:chOff x="9545444" y="2939740"/>
                <a:chExt cx="89210" cy="96180"/>
              </a:xfrm>
            </p:grpSpPr>
            <p:cxnSp>
              <p:nvCxnSpPr>
                <p:cNvPr id="233" name="Straight Connector 232">
                  <a:extLst>
                    <a:ext uri="{FF2B5EF4-FFF2-40B4-BE49-F238E27FC236}">
                      <a16:creationId xmlns:a16="http://schemas.microsoft.com/office/drawing/2014/main" id="{72E916A8-8A25-4E5C-94E4-0B6682251A49}"/>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7EF372F7-8691-C893-E0B8-62B10EE1938D}"/>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35" name="Group 234">
                <a:extLst>
                  <a:ext uri="{FF2B5EF4-FFF2-40B4-BE49-F238E27FC236}">
                    <a16:creationId xmlns:a16="http://schemas.microsoft.com/office/drawing/2014/main" id="{CF7AB224-8D33-770A-6F24-3A61BC434BB0}"/>
                  </a:ext>
                </a:extLst>
              </p:cNvPr>
              <p:cNvGrpSpPr/>
              <p:nvPr/>
            </p:nvGrpSpPr>
            <p:grpSpPr>
              <a:xfrm>
                <a:off x="9585493" y="2623940"/>
                <a:ext cx="89210" cy="96180"/>
                <a:chOff x="9545444" y="2939740"/>
                <a:chExt cx="89210" cy="96180"/>
              </a:xfrm>
            </p:grpSpPr>
            <p:cxnSp>
              <p:nvCxnSpPr>
                <p:cNvPr id="236" name="Straight Connector 235">
                  <a:extLst>
                    <a:ext uri="{FF2B5EF4-FFF2-40B4-BE49-F238E27FC236}">
                      <a16:creationId xmlns:a16="http://schemas.microsoft.com/office/drawing/2014/main" id="{996ABECF-40C4-7299-0B8C-DB9714C7E572}"/>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177E90A9-24C8-FDC6-35BC-C90F4B5811DC}"/>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38" name="Group 237">
                <a:extLst>
                  <a:ext uri="{FF2B5EF4-FFF2-40B4-BE49-F238E27FC236}">
                    <a16:creationId xmlns:a16="http://schemas.microsoft.com/office/drawing/2014/main" id="{B81592D5-520D-FD76-C5D8-5D32C959C85A}"/>
                  </a:ext>
                </a:extLst>
              </p:cNvPr>
              <p:cNvGrpSpPr/>
              <p:nvPr/>
            </p:nvGrpSpPr>
            <p:grpSpPr>
              <a:xfrm>
                <a:off x="9574251" y="2623940"/>
                <a:ext cx="89210" cy="96180"/>
                <a:chOff x="9545444" y="2939740"/>
                <a:chExt cx="89210" cy="96180"/>
              </a:xfrm>
            </p:grpSpPr>
            <p:cxnSp>
              <p:nvCxnSpPr>
                <p:cNvPr id="239" name="Straight Connector 238">
                  <a:extLst>
                    <a:ext uri="{FF2B5EF4-FFF2-40B4-BE49-F238E27FC236}">
                      <a16:creationId xmlns:a16="http://schemas.microsoft.com/office/drawing/2014/main" id="{B160FF1A-7CC5-B68F-B2A9-8E204A8637CF}"/>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851A3C96-FA3F-317F-A312-89AA4533C382}"/>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41" name="Group 240">
                <a:extLst>
                  <a:ext uri="{FF2B5EF4-FFF2-40B4-BE49-F238E27FC236}">
                    <a16:creationId xmlns:a16="http://schemas.microsoft.com/office/drawing/2014/main" id="{30981A84-7B40-3371-0D19-709BD2328B19}"/>
                  </a:ext>
                </a:extLst>
              </p:cNvPr>
              <p:cNvGrpSpPr/>
              <p:nvPr/>
            </p:nvGrpSpPr>
            <p:grpSpPr>
              <a:xfrm>
                <a:off x="9540523" y="2623940"/>
                <a:ext cx="89210" cy="96180"/>
                <a:chOff x="9545444" y="2939740"/>
                <a:chExt cx="89210" cy="96180"/>
              </a:xfrm>
            </p:grpSpPr>
            <p:cxnSp>
              <p:nvCxnSpPr>
                <p:cNvPr id="242" name="Straight Connector 241">
                  <a:extLst>
                    <a:ext uri="{FF2B5EF4-FFF2-40B4-BE49-F238E27FC236}">
                      <a16:creationId xmlns:a16="http://schemas.microsoft.com/office/drawing/2014/main" id="{E56D0F8A-A5FD-E3B4-9604-BD0D2E4CFDBF}"/>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6F197623-82FD-3197-2E67-4EC18EC1FD34}"/>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44" name="Group 243">
                <a:extLst>
                  <a:ext uri="{FF2B5EF4-FFF2-40B4-BE49-F238E27FC236}">
                    <a16:creationId xmlns:a16="http://schemas.microsoft.com/office/drawing/2014/main" id="{94E908A5-545B-B040-57ED-1B2A11396A8F}"/>
                  </a:ext>
                </a:extLst>
              </p:cNvPr>
              <p:cNvGrpSpPr/>
              <p:nvPr/>
            </p:nvGrpSpPr>
            <p:grpSpPr>
              <a:xfrm>
                <a:off x="9529280" y="2623940"/>
                <a:ext cx="89210" cy="96180"/>
                <a:chOff x="9545444" y="2939740"/>
                <a:chExt cx="89210" cy="96180"/>
              </a:xfrm>
            </p:grpSpPr>
            <p:cxnSp>
              <p:nvCxnSpPr>
                <p:cNvPr id="245" name="Straight Connector 244">
                  <a:extLst>
                    <a:ext uri="{FF2B5EF4-FFF2-40B4-BE49-F238E27FC236}">
                      <a16:creationId xmlns:a16="http://schemas.microsoft.com/office/drawing/2014/main" id="{0761FF55-89FA-2806-3088-4604E6E43EF2}"/>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6C473A3B-0ED4-EEE4-F17E-872E89B8AE22}"/>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47" name="Group 246">
                <a:extLst>
                  <a:ext uri="{FF2B5EF4-FFF2-40B4-BE49-F238E27FC236}">
                    <a16:creationId xmlns:a16="http://schemas.microsoft.com/office/drawing/2014/main" id="{D880DF71-4CC0-47A4-479D-41A8815D1E52}"/>
                  </a:ext>
                </a:extLst>
              </p:cNvPr>
              <p:cNvGrpSpPr/>
              <p:nvPr/>
            </p:nvGrpSpPr>
            <p:grpSpPr>
              <a:xfrm>
                <a:off x="9374381" y="2623940"/>
                <a:ext cx="89210" cy="96180"/>
                <a:chOff x="9545444" y="2939740"/>
                <a:chExt cx="89210" cy="96180"/>
              </a:xfrm>
            </p:grpSpPr>
            <p:cxnSp>
              <p:nvCxnSpPr>
                <p:cNvPr id="248" name="Straight Connector 247">
                  <a:extLst>
                    <a:ext uri="{FF2B5EF4-FFF2-40B4-BE49-F238E27FC236}">
                      <a16:creationId xmlns:a16="http://schemas.microsoft.com/office/drawing/2014/main" id="{2E9ED1C1-6AF5-BA95-B138-3E57AF435AC4}"/>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55651A36-5B8E-BF98-3656-75C9433ADA90}"/>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50" name="Group 249">
                <a:extLst>
                  <a:ext uri="{FF2B5EF4-FFF2-40B4-BE49-F238E27FC236}">
                    <a16:creationId xmlns:a16="http://schemas.microsoft.com/office/drawing/2014/main" id="{0E33DDA0-C068-5EAA-47AF-C5DECEBB4212}"/>
                  </a:ext>
                </a:extLst>
              </p:cNvPr>
              <p:cNvGrpSpPr/>
              <p:nvPr/>
            </p:nvGrpSpPr>
            <p:grpSpPr>
              <a:xfrm>
                <a:off x="9353145" y="2623940"/>
                <a:ext cx="89210" cy="96180"/>
                <a:chOff x="9545444" y="2939740"/>
                <a:chExt cx="89210" cy="96180"/>
              </a:xfrm>
            </p:grpSpPr>
            <p:cxnSp>
              <p:nvCxnSpPr>
                <p:cNvPr id="251" name="Straight Connector 250">
                  <a:extLst>
                    <a:ext uri="{FF2B5EF4-FFF2-40B4-BE49-F238E27FC236}">
                      <a16:creationId xmlns:a16="http://schemas.microsoft.com/office/drawing/2014/main" id="{CDF66201-9791-49F9-F138-5618EB0538B4}"/>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B8453DD6-D792-D825-D282-3B6ED625640B}"/>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53" name="Group 252">
                <a:extLst>
                  <a:ext uri="{FF2B5EF4-FFF2-40B4-BE49-F238E27FC236}">
                    <a16:creationId xmlns:a16="http://schemas.microsoft.com/office/drawing/2014/main" id="{A95BF538-21B8-6C09-E19E-95724DC0B4DD}"/>
                  </a:ext>
                </a:extLst>
              </p:cNvPr>
              <p:cNvGrpSpPr/>
              <p:nvPr/>
            </p:nvGrpSpPr>
            <p:grpSpPr>
              <a:xfrm>
                <a:off x="9301929" y="2623940"/>
                <a:ext cx="89210" cy="96180"/>
                <a:chOff x="9545444" y="2939740"/>
                <a:chExt cx="89210" cy="96180"/>
              </a:xfrm>
            </p:grpSpPr>
            <p:cxnSp>
              <p:nvCxnSpPr>
                <p:cNvPr id="254" name="Straight Connector 253">
                  <a:extLst>
                    <a:ext uri="{FF2B5EF4-FFF2-40B4-BE49-F238E27FC236}">
                      <a16:creationId xmlns:a16="http://schemas.microsoft.com/office/drawing/2014/main" id="{0B4B69CD-6987-3C84-6600-9277C43F2040}"/>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D9EF1F67-7D6D-AF0D-891C-76B6C46A8F3D}"/>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56" name="Group 255">
                <a:extLst>
                  <a:ext uri="{FF2B5EF4-FFF2-40B4-BE49-F238E27FC236}">
                    <a16:creationId xmlns:a16="http://schemas.microsoft.com/office/drawing/2014/main" id="{51A6CA15-3353-0212-B5B7-7C94823645E1}"/>
                  </a:ext>
                </a:extLst>
              </p:cNvPr>
              <p:cNvGrpSpPr/>
              <p:nvPr/>
            </p:nvGrpSpPr>
            <p:grpSpPr>
              <a:xfrm>
                <a:off x="9265703" y="2623940"/>
                <a:ext cx="89210" cy="96180"/>
                <a:chOff x="9545444" y="2939740"/>
                <a:chExt cx="89210" cy="96180"/>
              </a:xfrm>
            </p:grpSpPr>
            <p:cxnSp>
              <p:nvCxnSpPr>
                <p:cNvPr id="257" name="Straight Connector 256">
                  <a:extLst>
                    <a:ext uri="{FF2B5EF4-FFF2-40B4-BE49-F238E27FC236}">
                      <a16:creationId xmlns:a16="http://schemas.microsoft.com/office/drawing/2014/main" id="{202D1FC4-3F49-A689-C186-DAF4020BF6FB}"/>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3C1DC90B-1BE0-4BC9-8132-7B282788A303}"/>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59" name="Group 258">
                <a:extLst>
                  <a:ext uri="{FF2B5EF4-FFF2-40B4-BE49-F238E27FC236}">
                    <a16:creationId xmlns:a16="http://schemas.microsoft.com/office/drawing/2014/main" id="{34B42F1B-6836-B4F9-9C88-36F3FA64A28C}"/>
                  </a:ext>
                </a:extLst>
              </p:cNvPr>
              <p:cNvGrpSpPr/>
              <p:nvPr/>
            </p:nvGrpSpPr>
            <p:grpSpPr>
              <a:xfrm>
                <a:off x="9143283" y="2623940"/>
                <a:ext cx="89210" cy="96180"/>
                <a:chOff x="9545444" y="2939740"/>
                <a:chExt cx="89210" cy="96180"/>
              </a:xfrm>
            </p:grpSpPr>
            <p:cxnSp>
              <p:nvCxnSpPr>
                <p:cNvPr id="260" name="Straight Connector 259">
                  <a:extLst>
                    <a:ext uri="{FF2B5EF4-FFF2-40B4-BE49-F238E27FC236}">
                      <a16:creationId xmlns:a16="http://schemas.microsoft.com/office/drawing/2014/main" id="{197339C3-94DC-6962-F857-3D5DBAD4EB0E}"/>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6B2EA48F-C7E3-9CD0-C43E-F4FCE49671BD}"/>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62" name="Group 261">
                <a:extLst>
                  <a:ext uri="{FF2B5EF4-FFF2-40B4-BE49-F238E27FC236}">
                    <a16:creationId xmlns:a16="http://schemas.microsoft.com/office/drawing/2014/main" id="{EF36D168-B4AE-2E31-57DB-3D7F3450954C}"/>
                  </a:ext>
                </a:extLst>
              </p:cNvPr>
              <p:cNvGrpSpPr/>
              <p:nvPr/>
            </p:nvGrpSpPr>
            <p:grpSpPr>
              <a:xfrm>
                <a:off x="8835985" y="2548989"/>
                <a:ext cx="89210" cy="96180"/>
                <a:chOff x="9545444" y="2939740"/>
                <a:chExt cx="89210" cy="96180"/>
              </a:xfrm>
            </p:grpSpPr>
            <p:cxnSp>
              <p:nvCxnSpPr>
                <p:cNvPr id="263" name="Straight Connector 262">
                  <a:extLst>
                    <a:ext uri="{FF2B5EF4-FFF2-40B4-BE49-F238E27FC236}">
                      <a16:creationId xmlns:a16="http://schemas.microsoft.com/office/drawing/2014/main" id="{33DF6A44-5439-1447-BD06-A14D764C711C}"/>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AED2D60C-1403-D91D-1913-7EED8608090D}"/>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65" name="Group 264">
                <a:extLst>
                  <a:ext uri="{FF2B5EF4-FFF2-40B4-BE49-F238E27FC236}">
                    <a16:creationId xmlns:a16="http://schemas.microsoft.com/office/drawing/2014/main" id="{18624988-F330-78B1-95E3-F2BA1474B0A1}"/>
                  </a:ext>
                </a:extLst>
              </p:cNvPr>
              <p:cNvGrpSpPr/>
              <p:nvPr/>
            </p:nvGrpSpPr>
            <p:grpSpPr>
              <a:xfrm>
                <a:off x="8808503" y="2548989"/>
                <a:ext cx="89210" cy="96180"/>
                <a:chOff x="9545444" y="2939740"/>
                <a:chExt cx="89210" cy="96180"/>
              </a:xfrm>
            </p:grpSpPr>
            <p:cxnSp>
              <p:nvCxnSpPr>
                <p:cNvPr id="266" name="Straight Connector 265">
                  <a:extLst>
                    <a:ext uri="{FF2B5EF4-FFF2-40B4-BE49-F238E27FC236}">
                      <a16:creationId xmlns:a16="http://schemas.microsoft.com/office/drawing/2014/main" id="{A368FA6D-B789-C0D7-B4A2-CCBB9F93F389}"/>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1D2E008E-A5BB-9499-A985-2358F210E312}"/>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68" name="Group 267">
                <a:extLst>
                  <a:ext uri="{FF2B5EF4-FFF2-40B4-BE49-F238E27FC236}">
                    <a16:creationId xmlns:a16="http://schemas.microsoft.com/office/drawing/2014/main" id="{E3D481CD-38CE-4E20-A78D-521845A3CCB3}"/>
                  </a:ext>
                </a:extLst>
              </p:cNvPr>
              <p:cNvGrpSpPr/>
              <p:nvPr/>
            </p:nvGrpSpPr>
            <p:grpSpPr>
              <a:xfrm>
                <a:off x="8743545" y="2548989"/>
                <a:ext cx="89210" cy="96180"/>
                <a:chOff x="9545444" y="2939740"/>
                <a:chExt cx="89210" cy="96180"/>
              </a:xfrm>
            </p:grpSpPr>
            <p:cxnSp>
              <p:nvCxnSpPr>
                <p:cNvPr id="269" name="Straight Connector 268">
                  <a:extLst>
                    <a:ext uri="{FF2B5EF4-FFF2-40B4-BE49-F238E27FC236}">
                      <a16:creationId xmlns:a16="http://schemas.microsoft.com/office/drawing/2014/main" id="{68D3E708-5338-D608-41D3-F88C160860EE}"/>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46D73BC5-09D6-9BA2-EDA2-C43AAB55DA69}"/>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71" name="Group 270">
                <a:extLst>
                  <a:ext uri="{FF2B5EF4-FFF2-40B4-BE49-F238E27FC236}">
                    <a16:creationId xmlns:a16="http://schemas.microsoft.com/office/drawing/2014/main" id="{6E558882-3641-9B9C-7159-6B0486A99F46}"/>
                  </a:ext>
                </a:extLst>
              </p:cNvPr>
              <p:cNvGrpSpPr/>
              <p:nvPr/>
            </p:nvGrpSpPr>
            <p:grpSpPr>
              <a:xfrm>
                <a:off x="8721060" y="2548989"/>
                <a:ext cx="89210" cy="96180"/>
                <a:chOff x="9545444" y="2939740"/>
                <a:chExt cx="89210" cy="96180"/>
              </a:xfrm>
            </p:grpSpPr>
            <p:cxnSp>
              <p:nvCxnSpPr>
                <p:cNvPr id="272" name="Straight Connector 271">
                  <a:extLst>
                    <a:ext uri="{FF2B5EF4-FFF2-40B4-BE49-F238E27FC236}">
                      <a16:creationId xmlns:a16="http://schemas.microsoft.com/office/drawing/2014/main" id="{49A3D00E-6B07-584D-4D75-8F15CCF225E5}"/>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F33C1BC0-3A55-58EB-A3F2-649C0C94413E}"/>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74" name="Group 273">
                <a:extLst>
                  <a:ext uri="{FF2B5EF4-FFF2-40B4-BE49-F238E27FC236}">
                    <a16:creationId xmlns:a16="http://schemas.microsoft.com/office/drawing/2014/main" id="{2AC3484D-4D6D-A2CA-C10A-5390FB0A22C2}"/>
                  </a:ext>
                </a:extLst>
              </p:cNvPr>
              <p:cNvGrpSpPr/>
              <p:nvPr/>
            </p:nvGrpSpPr>
            <p:grpSpPr>
              <a:xfrm>
                <a:off x="8649856" y="2548989"/>
                <a:ext cx="89210" cy="96180"/>
                <a:chOff x="9545444" y="2939740"/>
                <a:chExt cx="89210" cy="96180"/>
              </a:xfrm>
            </p:grpSpPr>
            <p:cxnSp>
              <p:nvCxnSpPr>
                <p:cNvPr id="275" name="Straight Connector 274">
                  <a:extLst>
                    <a:ext uri="{FF2B5EF4-FFF2-40B4-BE49-F238E27FC236}">
                      <a16:creationId xmlns:a16="http://schemas.microsoft.com/office/drawing/2014/main" id="{B9A53805-F3B0-E96A-DD43-A518377384B1}"/>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6E798165-B440-7350-AFC2-5028C76EF664}"/>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77" name="Group 276">
                <a:extLst>
                  <a:ext uri="{FF2B5EF4-FFF2-40B4-BE49-F238E27FC236}">
                    <a16:creationId xmlns:a16="http://schemas.microsoft.com/office/drawing/2014/main" id="{6902C054-63F0-6F5B-411E-67111E9F33C9}"/>
                  </a:ext>
                </a:extLst>
              </p:cNvPr>
              <p:cNvGrpSpPr/>
              <p:nvPr/>
            </p:nvGrpSpPr>
            <p:grpSpPr>
              <a:xfrm>
                <a:off x="8628620" y="2548989"/>
                <a:ext cx="89210" cy="96180"/>
                <a:chOff x="9545444" y="2939740"/>
                <a:chExt cx="89210" cy="96180"/>
              </a:xfrm>
            </p:grpSpPr>
            <p:cxnSp>
              <p:nvCxnSpPr>
                <p:cNvPr id="278" name="Straight Connector 277">
                  <a:extLst>
                    <a:ext uri="{FF2B5EF4-FFF2-40B4-BE49-F238E27FC236}">
                      <a16:creationId xmlns:a16="http://schemas.microsoft.com/office/drawing/2014/main" id="{66F4C3A9-9C54-E567-008E-D7888D827ED9}"/>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AFA54C1C-6BF7-8209-FEC7-D3696FFB71E4}"/>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80" name="Group 279">
                <a:extLst>
                  <a:ext uri="{FF2B5EF4-FFF2-40B4-BE49-F238E27FC236}">
                    <a16:creationId xmlns:a16="http://schemas.microsoft.com/office/drawing/2014/main" id="{CA2F4EB2-3E1C-21DE-00DC-EFD08D92F737}"/>
                  </a:ext>
                </a:extLst>
              </p:cNvPr>
              <p:cNvGrpSpPr/>
              <p:nvPr/>
            </p:nvGrpSpPr>
            <p:grpSpPr>
              <a:xfrm>
                <a:off x="8609882" y="2548989"/>
                <a:ext cx="89210" cy="96180"/>
                <a:chOff x="9545444" y="2939740"/>
                <a:chExt cx="89210" cy="96180"/>
              </a:xfrm>
            </p:grpSpPr>
            <p:cxnSp>
              <p:nvCxnSpPr>
                <p:cNvPr id="281" name="Straight Connector 280">
                  <a:extLst>
                    <a:ext uri="{FF2B5EF4-FFF2-40B4-BE49-F238E27FC236}">
                      <a16:creationId xmlns:a16="http://schemas.microsoft.com/office/drawing/2014/main" id="{0DF2769F-DEC9-0252-6C18-E00195AC8B7B}"/>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DC3FB33B-E398-348D-03AD-742E753D9F72}"/>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83" name="Group 282">
                <a:extLst>
                  <a:ext uri="{FF2B5EF4-FFF2-40B4-BE49-F238E27FC236}">
                    <a16:creationId xmlns:a16="http://schemas.microsoft.com/office/drawing/2014/main" id="{85E3B6BC-BF2C-CAC9-F57B-C55FF2B1132C}"/>
                  </a:ext>
                </a:extLst>
              </p:cNvPr>
              <p:cNvGrpSpPr/>
              <p:nvPr/>
            </p:nvGrpSpPr>
            <p:grpSpPr>
              <a:xfrm>
                <a:off x="8506200" y="2548989"/>
                <a:ext cx="89210" cy="96180"/>
                <a:chOff x="9545444" y="2939740"/>
                <a:chExt cx="89210" cy="96180"/>
              </a:xfrm>
            </p:grpSpPr>
            <p:cxnSp>
              <p:nvCxnSpPr>
                <p:cNvPr id="284" name="Straight Connector 283">
                  <a:extLst>
                    <a:ext uri="{FF2B5EF4-FFF2-40B4-BE49-F238E27FC236}">
                      <a16:creationId xmlns:a16="http://schemas.microsoft.com/office/drawing/2014/main" id="{51C47D6B-E759-BEBF-2C00-379BA9B50C59}"/>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F0FAE0F0-C333-8740-1320-8746EA6C2FA1}"/>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86" name="Group 285">
                <a:extLst>
                  <a:ext uri="{FF2B5EF4-FFF2-40B4-BE49-F238E27FC236}">
                    <a16:creationId xmlns:a16="http://schemas.microsoft.com/office/drawing/2014/main" id="{A19EDE78-E9DC-2936-C600-A0EE7AF2B7DF}"/>
                  </a:ext>
                </a:extLst>
              </p:cNvPr>
              <p:cNvGrpSpPr/>
              <p:nvPr/>
            </p:nvGrpSpPr>
            <p:grpSpPr>
              <a:xfrm>
                <a:off x="8388777" y="2548989"/>
                <a:ext cx="89210" cy="96180"/>
                <a:chOff x="9545444" y="2939740"/>
                <a:chExt cx="89210" cy="96180"/>
              </a:xfrm>
            </p:grpSpPr>
            <p:cxnSp>
              <p:nvCxnSpPr>
                <p:cNvPr id="287" name="Straight Connector 286">
                  <a:extLst>
                    <a:ext uri="{FF2B5EF4-FFF2-40B4-BE49-F238E27FC236}">
                      <a16:creationId xmlns:a16="http://schemas.microsoft.com/office/drawing/2014/main" id="{3D45C4B4-7BB4-CF6C-F50E-4CCA9FA27EC1}"/>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F31C44E6-C284-1CA8-1B9D-172A66DBDDB8}"/>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89" name="Group 288">
                <a:extLst>
                  <a:ext uri="{FF2B5EF4-FFF2-40B4-BE49-F238E27FC236}">
                    <a16:creationId xmlns:a16="http://schemas.microsoft.com/office/drawing/2014/main" id="{1E19CC25-67BC-84D3-BE39-6C4D4D49C03E}"/>
                  </a:ext>
                </a:extLst>
              </p:cNvPr>
              <p:cNvGrpSpPr/>
              <p:nvPr/>
            </p:nvGrpSpPr>
            <p:grpSpPr>
              <a:xfrm>
                <a:off x="8367541" y="2548989"/>
                <a:ext cx="89210" cy="96180"/>
                <a:chOff x="9545444" y="2939740"/>
                <a:chExt cx="89210" cy="96180"/>
              </a:xfrm>
            </p:grpSpPr>
            <p:cxnSp>
              <p:nvCxnSpPr>
                <p:cNvPr id="290" name="Straight Connector 289">
                  <a:extLst>
                    <a:ext uri="{FF2B5EF4-FFF2-40B4-BE49-F238E27FC236}">
                      <a16:creationId xmlns:a16="http://schemas.microsoft.com/office/drawing/2014/main" id="{50B8661A-BB6A-738A-957F-B18D1A7A2E75}"/>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C955B2B9-10DD-8D2C-F895-BBE803546E10}"/>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92" name="Group 291">
                <a:extLst>
                  <a:ext uri="{FF2B5EF4-FFF2-40B4-BE49-F238E27FC236}">
                    <a16:creationId xmlns:a16="http://schemas.microsoft.com/office/drawing/2014/main" id="{137F5E36-5202-982D-5B50-1761FC16234A}"/>
                  </a:ext>
                </a:extLst>
              </p:cNvPr>
              <p:cNvGrpSpPr/>
              <p:nvPr/>
            </p:nvGrpSpPr>
            <p:grpSpPr>
              <a:xfrm>
                <a:off x="8345056" y="2548989"/>
                <a:ext cx="89210" cy="96180"/>
                <a:chOff x="9545444" y="2939740"/>
                <a:chExt cx="89210" cy="96180"/>
              </a:xfrm>
            </p:grpSpPr>
            <p:cxnSp>
              <p:nvCxnSpPr>
                <p:cNvPr id="293" name="Straight Connector 292">
                  <a:extLst>
                    <a:ext uri="{FF2B5EF4-FFF2-40B4-BE49-F238E27FC236}">
                      <a16:creationId xmlns:a16="http://schemas.microsoft.com/office/drawing/2014/main" id="{2F4574B4-2E5E-7EF6-014C-F4C01D494D6E}"/>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B667D6C4-9BD1-498B-0FEA-4823E53CDA8F}"/>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95" name="Group 294">
                <a:extLst>
                  <a:ext uri="{FF2B5EF4-FFF2-40B4-BE49-F238E27FC236}">
                    <a16:creationId xmlns:a16="http://schemas.microsoft.com/office/drawing/2014/main" id="{FE9A2681-16B4-9F26-68D7-92A25194687B}"/>
                  </a:ext>
                </a:extLst>
              </p:cNvPr>
              <p:cNvGrpSpPr/>
              <p:nvPr/>
            </p:nvGrpSpPr>
            <p:grpSpPr>
              <a:xfrm>
                <a:off x="8313826" y="2548989"/>
                <a:ext cx="89210" cy="96180"/>
                <a:chOff x="9545444" y="2939740"/>
                <a:chExt cx="89210" cy="96180"/>
              </a:xfrm>
            </p:grpSpPr>
            <p:cxnSp>
              <p:nvCxnSpPr>
                <p:cNvPr id="296" name="Straight Connector 295">
                  <a:extLst>
                    <a:ext uri="{FF2B5EF4-FFF2-40B4-BE49-F238E27FC236}">
                      <a16:creationId xmlns:a16="http://schemas.microsoft.com/office/drawing/2014/main" id="{C6068536-FB6B-DC36-D344-1498AAD48ECF}"/>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FD3B8546-7BCE-5EBF-FD21-9EB70EE17B24}"/>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98" name="Group 297">
                <a:extLst>
                  <a:ext uri="{FF2B5EF4-FFF2-40B4-BE49-F238E27FC236}">
                    <a16:creationId xmlns:a16="http://schemas.microsoft.com/office/drawing/2014/main" id="{9109BF9A-13F8-4E5A-65FA-1B61D9FA8665}"/>
                  </a:ext>
                </a:extLst>
              </p:cNvPr>
              <p:cNvGrpSpPr/>
              <p:nvPr/>
            </p:nvGrpSpPr>
            <p:grpSpPr>
              <a:xfrm>
                <a:off x="8258862" y="2548989"/>
                <a:ext cx="89210" cy="96180"/>
                <a:chOff x="9545444" y="2939740"/>
                <a:chExt cx="89210" cy="96180"/>
              </a:xfrm>
            </p:grpSpPr>
            <p:cxnSp>
              <p:nvCxnSpPr>
                <p:cNvPr id="299" name="Straight Connector 298">
                  <a:extLst>
                    <a:ext uri="{FF2B5EF4-FFF2-40B4-BE49-F238E27FC236}">
                      <a16:creationId xmlns:a16="http://schemas.microsoft.com/office/drawing/2014/main" id="{2B69C6C4-A813-7F2E-3DE9-9DDF52CFB06E}"/>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FB0B26C0-D8C0-0FAA-BFD3-117B76AA02EE}"/>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01" name="Group 300">
                <a:extLst>
                  <a:ext uri="{FF2B5EF4-FFF2-40B4-BE49-F238E27FC236}">
                    <a16:creationId xmlns:a16="http://schemas.microsoft.com/office/drawing/2014/main" id="{2247D8B5-EF70-A527-3C39-D913DE86931A}"/>
                  </a:ext>
                </a:extLst>
              </p:cNvPr>
              <p:cNvGrpSpPr/>
              <p:nvPr/>
            </p:nvGrpSpPr>
            <p:grpSpPr>
              <a:xfrm>
                <a:off x="8105213" y="2548989"/>
                <a:ext cx="89210" cy="96180"/>
                <a:chOff x="9545444" y="2939740"/>
                <a:chExt cx="89210" cy="96180"/>
              </a:xfrm>
            </p:grpSpPr>
            <p:cxnSp>
              <p:nvCxnSpPr>
                <p:cNvPr id="302" name="Straight Connector 301">
                  <a:extLst>
                    <a:ext uri="{FF2B5EF4-FFF2-40B4-BE49-F238E27FC236}">
                      <a16:creationId xmlns:a16="http://schemas.microsoft.com/office/drawing/2014/main" id="{0BC7F625-9C3A-3BF3-0A81-C2D89CB0A38E}"/>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2D1B7512-EFC2-AEF8-A0ED-B990DA111EBA}"/>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04" name="Group 303">
                <a:extLst>
                  <a:ext uri="{FF2B5EF4-FFF2-40B4-BE49-F238E27FC236}">
                    <a16:creationId xmlns:a16="http://schemas.microsoft.com/office/drawing/2014/main" id="{01B7078E-6B91-D4F7-DCB4-635F4A576614}"/>
                  </a:ext>
                </a:extLst>
              </p:cNvPr>
              <p:cNvGrpSpPr/>
              <p:nvPr/>
            </p:nvGrpSpPr>
            <p:grpSpPr>
              <a:xfrm>
                <a:off x="8080229" y="2506517"/>
                <a:ext cx="89210" cy="96180"/>
                <a:chOff x="9545444" y="2939740"/>
                <a:chExt cx="89210" cy="96180"/>
              </a:xfrm>
            </p:grpSpPr>
            <p:cxnSp>
              <p:nvCxnSpPr>
                <p:cNvPr id="305" name="Straight Connector 304">
                  <a:extLst>
                    <a:ext uri="{FF2B5EF4-FFF2-40B4-BE49-F238E27FC236}">
                      <a16:creationId xmlns:a16="http://schemas.microsoft.com/office/drawing/2014/main" id="{0B056F24-77A0-A6E3-5A43-2350AF8EE9AF}"/>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6D5BEEEF-FAFA-DF2F-60BB-AB8779CF8EE9}"/>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07" name="Group 306">
                <a:extLst>
                  <a:ext uri="{FF2B5EF4-FFF2-40B4-BE49-F238E27FC236}">
                    <a16:creationId xmlns:a16="http://schemas.microsoft.com/office/drawing/2014/main" id="{F71F458A-11E2-4EE5-BF84-755A2CF0CB49}"/>
                  </a:ext>
                </a:extLst>
              </p:cNvPr>
              <p:cNvGrpSpPr/>
              <p:nvPr/>
            </p:nvGrpSpPr>
            <p:grpSpPr>
              <a:xfrm>
                <a:off x="7955311" y="2506517"/>
                <a:ext cx="89210" cy="96180"/>
                <a:chOff x="9545444" y="2939740"/>
                <a:chExt cx="89210" cy="96180"/>
              </a:xfrm>
            </p:grpSpPr>
            <p:cxnSp>
              <p:nvCxnSpPr>
                <p:cNvPr id="308" name="Straight Connector 307">
                  <a:extLst>
                    <a:ext uri="{FF2B5EF4-FFF2-40B4-BE49-F238E27FC236}">
                      <a16:creationId xmlns:a16="http://schemas.microsoft.com/office/drawing/2014/main" id="{35AF729A-2DF5-B597-570C-D6E3541C644B}"/>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85612514-D300-B05B-26D4-7F74AEDE2728}"/>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10" name="Group 309">
                <a:extLst>
                  <a:ext uri="{FF2B5EF4-FFF2-40B4-BE49-F238E27FC236}">
                    <a16:creationId xmlns:a16="http://schemas.microsoft.com/office/drawing/2014/main" id="{FFE21D7F-F19D-88DD-0B58-04E1B89EB217}"/>
                  </a:ext>
                </a:extLst>
              </p:cNvPr>
              <p:cNvGrpSpPr/>
              <p:nvPr/>
            </p:nvGrpSpPr>
            <p:grpSpPr>
              <a:xfrm>
                <a:off x="7715469" y="2430317"/>
                <a:ext cx="89210" cy="96180"/>
                <a:chOff x="9545444" y="2939740"/>
                <a:chExt cx="89210" cy="96180"/>
              </a:xfrm>
            </p:grpSpPr>
            <p:cxnSp>
              <p:nvCxnSpPr>
                <p:cNvPr id="311" name="Straight Connector 310">
                  <a:extLst>
                    <a:ext uri="{FF2B5EF4-FFF2-40B4-BE49-F238E27FC236}">
                      <a16:creationId xmlns:a16="http://schemas.microsoft.com/office/drawing/2014/main" id="{50E12E6C-D24C-55C5-5D14-FA2FF5AD6137}"/>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7082CE95-F13E-212D-4754-94192347122F}"/>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13" name="Group 312">
                <a:extLst>
                  <a:ext uri="{FF2B5EF4-FFF2-40B4-BE49-F238E27FC236}">
                    <a16:creationId xmlns:a16="http://schemas.microsoft.com/office/drawing/2014/main" id="{7949BA30-55B7-04DC-D80B-556B3D7B3C25}"/>
                  </a:ext>
                </a:extLst>
              </p:cNvPr>
              <p:cNvGrpSpPr/>
              <p:nvPr/>
            </p:nvGrpSpPr>
            <p:grpSpPr>
              <a:xfrm>
                <a:off x="7105869" y="2430317"/>
                <a:ext cx="89210" cy="96180"/>
                <a:chOff x="9545444" y="2939740"/>
                <a:chExt cx="89210" cy="96180"/>
              </a:xfrm>
            </p:grpSpPr>
            <p:cxnSp>
              <p:nvCxnSpPr>
                <p:cNvPr id="314" name="Straight Connector 313">
                  <a:extLst>
                    <a:ext uri="{FF2B5EF4-FFF2-40B4-BE49-F238E27FC236}">
                      <a16:creationId xmlns:a16="http://schemas.microsoft.com/office/drawing/2014/main" id="{73F31EB5-4AE2-1129-E698-2A01D613F32D}"/>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E85241F0-50F4-942E-BE5D-08EEB15848BE}"/>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16" name="Group 315">
                <a:extLst>
                  <a:ext uri="{FF2B5EF4-FFF2-40B4-BE49-F238E27FC236}">
                    <a16:creationId xmlns:a16="http://schemas.microsoft.com/office/drawing/2014/main" id="{798FEE3A-69E4-FCC7-2E71-229462C832A6}"/>
                  </a:ext>
                </a:extLst>
              </p:cNvPr>
              <p:cNvGrpSpPr/>
              <p:nvPr/>
            </p:nvGrpSpPr>
            <p:grpSpPr>
              <a:xfrm>
                <a:off x="6763593" y="2430317"/>
                <a:ext cx="89210" cy="96180"/>
                <a:chOff x="9545444" y="2939740"/>
                <a:chExt cx="89210" cy="96180"/>
              </a:xfrm>
            </p:grpSpPr>
            <p:cxnSp>
              <p:nvCxnSpPr>
                <p:cNvPr id="317" name="Straight Connector 316">
                  <a:extLst>
                    <a:ext uri="{FF2B5EF4-FFF2-40B4-BE49-F238E27FC236}">
                      <a16:creationId xmlns:a16="http://schemas.microsoft.com/office/drawing/2014/main" id="{FE580CAC-9E55-EDF0-C433-A23BFB5C634D}"/>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789977E5-79DB-CB0C-E3F0-2B16B11AB03E}"/>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19" name="Group 318">
                <a:extLst>
                  <a:ext uri="{FF2B5EF4-FFF2-40B4-BE49-F238E27FC236}">
                    <a16:creationId xmlns:a16="http://schemas.microsoft.com/office/drawing/2014/main" id="{F78C2AED-13A5-5A19-EE23-5B6931D4C2E7}"/>
                  </a:ext>
                </a:extLst>
              </p:cNvPr>
              <p:cNvGrpSpPr/>
              <p:nvPr/>
            </p:nvGrpSpPr>
            <p:grpSpPr>
              <a:xfrm>
                <a:off x="6338872" y="2395340"/>
                <a:ext cx="89210" cy="96180"/>
                <a:chOff x="9545444" y="2939740"/>
                <a:chExt cx="89210" cy="96180"/>
              </a:xfrm>
            </p:grpSpPr>
            <p:cxnSp>
              <p:nvCxnSpPr>
                <p:cNvPr id="320" name="Straight Connector 319">
                  <a:extLst>
                    <a:ext uri="{FF2B5EF4-FFF2-40B4-BE49-F238E27FC236}">
                      <a16:creationId xmlns:a16="http://schemas.microsoft.com/office/drawing/2014/main" id="{EC211839-1286-3B4D-839A-D66D68CDE5C3}"/>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8C19BE37-28F9-1970-4A82-C15ACB35A328}"/>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22" name="Group 321">
                <a:extLst>
                  <a:ext uri="{FF2B5EF4-FFF2-40B4-BE49-F238E27FC236}">
                    <a16:creationId xmlns:a16="http://schemas.microsoft.com/office/drawing/2014/main" id="{C1D8FCC6-2C68-063A-EFB2-4F9E4A1E843B}"/>
                  </a:ext>
                </a:extLst>
              </p:cNvPr>
              <p:cNvGrpSpPr/>
              <p:nvPr/>
            </p:nvGrpSpPr>
            <p:grpSpPr>
              <a:xfrm>
                <a:off x="5919147" y="2357864"/>
                <a:ext cx="89210" cy="96180"/>
                <a:chOff x="9545444" y="2939740"/>
                <a:chExt cx="89210" cy="96180"/>
              </a:xfrm>
            </p:grpSpPr>
            <p:cxnSp>
              <p:nvCxnSpPr>
                <p:cNvPr id="323" name="Straight Connector 322">
                  <a:extLst>
                    <a:ext uri="{FF2B5EF4-FFF2-40B4-BE49-F238E27FC236}">
                      <a16:creationId xmlns:a16="http://schemas.microsoft.com/office/drawing/2014/main" id="{DC6726DC-1EC4-7F04-75E7-98F3436FDA7D}"/>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6BEF33F8-07F9-ECF8-05A6-C8534B67B356}"/>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25" name="Group 324">
                <a:extLst>
                  <a:ext uri="{FF2B5EF4-FFF2-40B4-BE49-F238E27FC236}">
                    <a16:creationId xmlns:a16="http://schemas.microsoft.com/office/drawing/2014/main" id="{2F456AC2-B210-3433-EDA3-0CDA241E7A03}"/>
                  </a:ext>
                </a:extLst>
              </p:cNvPr>
              <p:cNvGrpSpPr/>
              <p:nvPr/>
            </p:nvGrpSpPr>
            <p:grpSpPr>
              <a:xfrm>
                <a:off x="5821711" y="2357864"/>
                <a:ext cx="89210" cy="96180"/>
                <a:chOff x="9545444" y="2939740"/>
                <a:chExt cx="89210" cy="96180"/>
              </a:xfrm>
            </p:grpSpPr>
            <p:cxnSp>
              <p:nvCxnSpPr>
                <p:cNvPr id="326" name="Straight Connector 325">
                  <a:extLst>
                    <a:ext uri="{FF2B5EF4-FFF2-40B4-BE49-F238E27FC236}">
                      <a16:creationId xmlns:a16="http://schemas.microsoft.com/office/drawing/2014/main" id="{67819742-A5CB-E476-3C02-16CB654E043A}"/>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B1688B8C-060A-64DA-9A45-7CA6D43A6ABC}"/>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28" name="Group 327">
                <a:extLst>
                  <a:ext uri="{FF2B5EF4-FFF2-40B4-BE49-F238E27FC236}">
                    <a16:creationId xmlns:a16="http://schemas.microsoft.com/office/drawing/2014/main" id="{4C32B877-47D2-102E-EA2B-22018D7A693E}"/>
                  </a:ext>
                </a:extLst>
              </p:cNvPr>
              <p:cNvGrpSpPr/>
              <p:nvPr/>
            </p:nvGrpSpPr>
            <p:grpSpPr>
              <a:xfrm>
                <a:off x="5780488" y="2357864"/>
                <a:ext cx="89210" cy="96180"/>
                <a:chOff x="9545444" y="2939740"/>
                <a:chExt cx="89210" cy="96180"/>
              </a:xfrm>
            </p:grpSpPr>
            <p:cxnSp>
              <p:nvCxnSpPr>
                <p:cNvPr id="329" name="Straight Connector 328">
                  <a:extLst>
                    <a:ext uri="{FF2B5EF4-FFF2-40B4-BE49-F238E27FC236}">
                      <a16:creationId xmlns:a16="http://schemas.microsoft.com/office/drawing/2014/main" id="{0DDF3F1F-15D2-6BD1-650A-14BA931BB723}"/>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2D6FE91E-AF67-7907-6061-0AA33D193001}"/>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31" name="Group 330">
                <a:extLst>
                  <a:ext uri="{FF2B5EF4-FFF2-40B4-BE49-F238E27FC236}">
                    <a16:creationId xmlns:a16="http://schemas.microsoft.com/office/drawing/2014/main" id="{C5DFD305-8B6F-7780-C866-F4CD1BA98571}"/>
                  </a:ext>
                </a:extLst>
              </p:cNvPr>
              <p:cNvGrpSpPr/>
              <p:nvPr/>
            </p:nvGrpSpPr>
            <p:grpSpPr>
              <a:xfrm>
                <a:off x="5735517" y="2357864"/>
                <a:ext cx="89210" cy="96180"/>
                <a:chOff x="9545444" y="2939740"/>
                <a:chExt cx="89210" cy="96180"/>
              </a:xfrm>
            </p:grpSpPr>
            <p:cxnSp>
              <p:nvCxnSpPr>
                <p:cNvPr id="332" name="Straight Connector 331">
                  <a:extLst>
                    <a:ext uri="{FF2B5EF4-FFF2-40B4-BE49-F238E27FC236}">
                      <a16:creationId xmlns:a16="http://schemas.microsoft.com/office/drawing/2014/main" id="{10FE2969-0713-9F7B-86C6-C1D07080F494}"/>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75FA0DBD-45DB-1300-3764-1B11FD6BF0AE}"/>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34" name="Group 333">
                <a:extLst>
                  <a:ext uri="{FF2B5EF4-FFF2-40B4-BE49-F238E27FC236}">
                    <a16:creationId xmlns:a16="http://schemas.microsoft.com/office/drawing/2014/main" id="{0ADEE41B-3432-AC05-8DB0-7972D79758CC}"/>
                  </a:ext>
                </a:extLst>
              </p:cNvPr>
              <p:cNvGrpSpPr/>
              <p:nvPr/>
            </p:nvGrpSpPr>
            <p:grpSpPr>
              <a:xfrm>
                <a:off x="5566878" y="2357864"/>
                <a:ext cx="89210" cy="96180"/>
                <a:chOff x="9545444" y="2939740"/>
                <a:chExt cx="89210" cy="96180"/>
              </a:xfrm>
            </p:grpSpPr>
            <p:cxnSp>
              <p:nvCxnSpPr>
                <p:cNvPr id="335" name="Straight Connector 334">
                  <a:extLst>
                    <a:ext uri="{FF2B5EF4-FFF2-40B4-BE49-F238E27FC236}">
                      <a16:creationId xmlns:a16="http://schemas.microsoft.com/office/drawing/2014/main" id="{5787545E-B8B4-C232-FF90-068C5E3B5F2B}"/>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D0418763-5772-9F53-E8F2-8EAA66CA9B8F}"/>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37" name="Group 336">
                <a:extLst>
                  <a:ext uri="{FF2B5EF4-FFF2-40B4-BE49-F238E27FC236}">
                    <a16:creationId xmlns:a16="http://schemas.microsoft.com/office/drawing/2014/main" id="{4E9AEFF1-4141-4E6F-598F-31AD92287478}"/>
                  </a:ext>
                </a:extLst>
              </p:cNvPr>
              <p:cNvGrpSpPr/>
              <p:nvPr/>
            </p:nvGrpSpPr>
            <p:grpSpPr>
              <a:xfrm>
                <a:off x="5284563" y="2357864"/>
                <a:ext cx="89210" cy="96180"/>
                <a:chOff x="9545444" y="2939740"/>
                <a:chExt cx="89210" cy="96180"/>
              </a:xfrm>
            </p:grpSpPr>
            <p:cxnSp>
              <p:nvCxnSpPr>
                <p:cNvPr id="338" name="Straight Connector 337">
                  <a:extLst>
                    <a:ext uri="{FF2B5EF4-FFF2-40B4-BE49-F238E27FC236}">
                      <a16:creationId xmlns:a16="http://schemas.microsoft.com/office/drawing/2014/main" id="{A6DD1AB9-9833-208B-B172-D5C08F518C50}"/>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ABEAF120-A040-9351-2805-3F9FD0B2DE4A}"/>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40" name="Group 339">
                <a:extLst>
                  <a:ext uri="{FF2B5EF4-FFF2-40B4-BE49-F238E27FC236}">
                    <a16:creationId xmlns:a16="http://schemas.microsoft.com/office/drawing/2014/main" id="{8F3CEA25-705E-695C-67DB-87E047D462D7}"/>
                  </a:ext>
                </a:extLst>
              </p:cNvPr>
              <p:cNvGrpSpPr/>
              <p:nvPr/>
            </p:nvGrpSpPr>
            <p:grpSpPr>
              <a:xfrm>
                <a:off x="4782393" y="2234195"/>
                <a:ext cx="89210" cy="96180"/>
                <a:chOff x="9545444" y="2939740"/>
                <a:chExt cx="89210" cy="96180"/>
              </a:xfrm>
            </p:grpSpPr>
            <p:cxnSp>
              <p:nvCxnSpPr>
                <p:cNvPr id="341" name="Straight Connector 340">
                  <a:extLst>
                    <a:ext uri="{FF2B5EF4-FFF2-40B4-BE49-F238E27FC236}">
                      <a16:creationId xmlns:a16="http://schemas.microsoft.com/office/drawing/2014/main" id="{33D6F07E-06A3-2A94-7F61-A0A493AD4B30}"/>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9015AAD5-C963-DC5A-469B-81F86FAE5375}"/>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43" name="Group 342">
                <a:extLst>
                  <a:ext uri="{FF2B5EF4-FFF2-40B4-BE49-F238E27FC236}">
                    <a16:creationId xmlns:a16="http://schemas.microsoft.com/office/drawing/2014/main" id="{2094B1C7-01C7-C079-3E53-86E8D9487FB5}"/>
                  </a:ext>
                </a:extLst>
              </p:cNvPr>
              <p:cNvGrpSpPr/>
              <p:nvPr/>
            </p:nvGrpSpPr>
            <p:grpSpPr>
              <a:xfrm>
                <a:off x="4744918" y="2234195"/>
                <a:ext cx="89210" cy="96180"/>
                <a:chOff x="9545444" y="2939740"/>
                <a:chExt cx="89210" cy="96180"/>
              </a:xfrm>
            </p:grpSpPr>
            <p:cxnSp>
              <p:nvCxnSpPr>
                <p:cNvPr id="344" name="Straight Connector 343">
                  <a:extLst>
                    <a:ext uri="{FF2B5EF4-FFF2-40B4-BE49-F238E27FC236}">
                      <a16:creationId xmlns:a16="http://schemas.microsoft.com/office/drawing/2014/main" id="{562DDCFE-BF9C-431E-9C63-F518840BBC69}"/>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E0EBDC0A-2CF5-7FF2-EB01-DE0FCAF1B7A7}"/>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46" name="Group 345">
                <a:extLst>
                  <a:ext uri="{FF2B5EF4-FFF2-40B4-BE49-F238E27FC236}">
                    <a16:creationId xmlns:a16="http://schemas.microsoft.com/office/drawing/2014/main" id="{D552104F-81F0-2C8C-B279-217B1CE9D3A9}"/>
                  </a:ext>
                </a:extLst>
              </p:cNvPr>
              <p:cNvGrpSpPr/>
              <p:nvPr/>
            </p:nvGrpSpPr>
            <p:grpSpPr>
              <a:xfrm>
                <a:off x="4528809" y="2204215"/>
                <a:ext cx="89210" cy="96180"/>
                <a:chOff x="9545444" y="2939740"/>
                <a:chExt cx="89210" cy="96180"/>
              </a:xfrm>
            </p:grpSpPr>
            <p:cxnSp>
              <p:nvCxnSpPr>
                <p:cNvPr id="347" name="Straight Connector 346">
                  <a:extLst>
                    <a:ext uri="{FF2B5EF4-FFF2-40B4-BE49-F238E27FC236}">
                      <a16:creationId xmlns:a16="http://schemas.microsoft.com/office/drawing/2014/main" id="{08FCB79A-03DD-4FC8-227E-1B060CC8CB54}"/>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F49A4A68-9209-F2FC-EE40-1B0D2436C64B}"/>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49" name="Group 348">
                <a:extLst>
                  <a:ext uri="{FF2B5EF4-FFF2-40B4-BE49-F238E27FC236}">
                    <a16:creationId xmlns:a16="http://schemas.microsoft.com/office/drawing/2014/main" id="{914BF471-E19A-C25A-5244-4E3CE3E66F49}"/>
                  </a:ext>
                </a:extLst>
              </p:cNvPr>
              <p:cNvGrpSpPr/>
              <p:nvPr/>
            </p:nvGrpSpPr>
            <p:grpSpPr>
              <a:xfrm>
                <a:off x="3804284" y="2141756"/>
                <a:ext cx="89210" cy="96180"/>
                <a:chOff x="9545444" y="2939740"/>
                <a:chExt cx="89210" cy="96180"/>
              </a:xfrm>
            </p:grpSpPr>
            <p:cxnSp>
              <p:nvCxnSpPr>
                <p:cNvPr id="350" name="Straight Connector 349">
                  <a:extLst>
                    <a:ext uri="{FF2B5EF4-FFF2-40B4-BE49-F238E27FC236}">
                      <a16:creationId xmlns:a16="http://schemas.microsoft.com/office/drawing/2014/main" id="{A70312EE-D5CE-444F-2E30-F8B1C86285FB}"/>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9716B60D-9139-03C8-B03F-6634992BD6BE}"/>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52" name="Group 351">
                <a:extLst>
                  <a:ext uri="{FF2B5EF4-FFF2-40B4-BE49-F238E27FC236}">
                    <a16:creationId xmlns:a16="http://schemas.microsoft.com/office/drawing/2014/main" id="{AB4F065C-0889-2CA1-71EC-49D46FA29BCE}"/>
                  </a:ext>
                </a:extLst>
              </p:cNvPr>
              <p:cNvGrpSpPr/>
              <p:nvPr/>
            </p:nvGrpSpPr>
            <p:grpSpPr>
              <a:xfrm>
                <a:off x="3623153" y="2105530"/>
                <a:ext cx="89210" cy="96180"/>
                <a:chOff x="9545444" y="2939740"/>
                <a:chExt cx="89210" cy="96180"/>
              </a:xfrm>
            </p:grpSpPr>
            <p:cxnSp>
              <p:nvCxnSpPr>
                <p:cNvPr id="353" name="Straight Connector 352">
                  <a:extLst>
                    <a:ext uri="{FF2B5EF4-FFF2-40B4-BE49-F238E27FC236}">
                      <a16:creationId xmlns:a16="http://schemas.microsoft.com/office/drawing/2014/main" id="{06DCB0CF-827B-11F0-A050-7E854B0CC041}"/>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7D034B7C-3449-09C9-C9F3-FABBA797CC4F}"/>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55" name="Group 354">
                <a:extLst>
                  <a:ext uri="{FF2B5EF4-FFF2-40B4-BE49-F238E27FC236}">
                    <a16:creationId xmlns:a16="http://schemas.microsoft.com/office/drawing/2014/main" id="{C0349087-B6A0-5B96-AB3E-46411E55C4BF}"/>
                  </a:ext>
                </a:extLst>
              </p:cNvPr>
              <p:cNvGrpSpPr/>
              <p:nvPr/>
            </p:nvGrpSpPr>
            <p:grpSpPr>
              <a:xfrm>
                <a:off x="3581930" y="2105530"/>
                <a:ext cx="89210" cy="96180"/>
                <a:chOff x="9545444" y="2939740"/>
                <a:chExt cx="89210" cy="96180"/>
              </a:xfrm>
            </p:grpSpPr>
            <p:cxnSp>
              <p:nvCxnSpPr>
                <p:cNvPr id="356" name="Straight Connector 355">
                  <a:extLst>
                    <a:ext uri="{FF2B5EF4-FFF2-40B4-BE49-F238E27FC236}">
                      <a16:creationId xmlns:a16="http://schemas.microsoft.com/office/drawing/2014/main" id="{EDCDF281-B5FB-0F6B-5447-978FBABE338F}"/>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0C881DE4-3F29-97C4-46F1-1508FBF94FDE}"/>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58" name="Group 357">
                <a:extLst>
                  <a:ext uri="{FF2B5EF4-FFF2-40B4-BE49-F238E27FC236}">
                    <a16:creationId xmlns:a16="http://schemas.microsoft.com/office/drawing/2014/main" id="{D0AB4BFE-EEF9-7D3B-E0FA-3ABEE1AEC417}"/>
                  </a:ext>
                </a:extLst>
              </p:cNvPr>
              <p:cNvGrpSpPr/>
              <p:nvPr/>
            </p:nvGrpSpPr>
            <p:grpSpPr>
              <a:xfrm>
                <a:off x="3529464" y="2079297"/>
                <a:ext cx="89210" cy="96180"/>
                <a:chOff x="9545444" y="2939740"/>
                <a:chExt cx="89210" cy="96180"/>
              </a:xfrm>
            </p:grpSpPr>
            <p:cxnSp>
              <p:nvCxnSpPr>
                <p:cNvPr id="359" name="Straight Connector 358">
                  <a:extLst>
                    <a:ext uri="{FF2B5EF4-FFF2-40B4-BE49-F238E27FC236}">
                      <a16:creationId xmlns:a16="http://schemas.microsoft.com/office/drawing/2014/main" id="{2A3A6360-0623-BB0F-C2A1-EFAF02DA3E2A}"/>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091917BA-4024-1540-8089-4092A19267C9}"/>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61" name="Group 360">
                <a:extLst>
                  <a:ext uri="{FF2B5EF4-FFF2-40B4-BE49-F238E27FC236}">
                    <a16:creationId xmlns:a16="http://schemas.microsoft.com/office/drawing/2014/main" id="{EE5DB0A3-5E5B-008F-D45A-1AB10C9A65C8}"/>
                  </a:ext>
                </a:extLst>
              </p:cNvPr>
              <p:cNvGrpSpPr/>
              <p:nvPr/>
            </p:nvGrpSpPr>
            <p:grpSpPr>
              <a:xfrm>
                <a:off x="3305861" y="2018087"/>
                <a:ext cx="89210" cy="96180"/>
                <a:chOff x="9545444" y="2939740"/>
                <a:chExt cx="89210" cy="96180"/>
              </a:xfrm>
            </p:grpSpPr>
            <p:cxnSp>
              <p:nvCxnSpPr>
                <p:cNvPr id="362" name="Straight Connector 361">
                  <a:extLst>
                    <a:ext uri="{FF2B5EF4-FFF2-40B4-BE49-F238E27FC236}">
                      <a16:creationId xmlns:a16="http://schemas.microsoft.com/office/drawing/2014/main" id="{22114D12-FF93-5FA4-1A83-EF6EED1EF9DF}"/>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74BBDC6D-DFF9-A566-253D-6120D3769B19}"/>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grpSp>
          <p:nvGrpSpPr>
            <p:cNvPr id="364" name="Group 363">
              <a:extLst>
                <a:ext uri="{FF2B5EF4-FFF2-40B4-BE49-F238E27FC236}">
                  <a16:creationId xmlns:a16="http://schemas.microsoft.com/office/drawing/2014/main" id="{0AC950FB-9002-D0AE-7331-B697013B4471}"/>
                </a:ext>
              </a:extLst>
            </p:cNvPr>
            <p:cNvGrpSpPr/>
            <p:nvPr/>
          </p:nvGrpSpPr>
          <p:grpSpPr>
            <a:xfrm>
              <a:off x="3187189" y="2018087"/>
              <a:ext cx="89210" cy="96180"/>
              <a:chOff x="9545444" y="2939740"/>
              <a:chExt cx="89210" cy="96180"/>
            </a:xfrm>
          </p:grpSpPr>
          <p:cxnSp>
            <p:nvCxnSpPr>
              <p:cNvPr id="365" name="Straight Connector 364">
                <a:extLst>
                  <a:ext uri="{FF2B5EF4-FFF2-40B4-BE49-F238E27FC236}">
                    <a16:creationId xmlns:a16="http://schemas.microsoft.com/office/drawing/2014/main" id="{EAAA9538-4694-1B95-A1F9-F38C52C705DB}"/>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94553CEA-CB31-214A-BD68-04CD505C9FFE}"/>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67" name="Group 366">
              <a:extLst>
                <a:ext uri="{FF2B5EF4-FFF2-40B4-BE49-F238E27FC236}">
                  <a16:creationId xmlns:a16="http://schemas.microsoft.com/office/drawing/2014/main" id="{13CB3DD1-2583-49F7-0B18-0A5A3B05C6A6}"/>
                </a:ext>
              </a:extLst>
            </p:cNvPr>
            <p:cNvGrpSpPr/>
            <p:nvPr/>
          </p:nvGrpSpPr>
          <p:grpSpPr>
            <a:xfrm>
              <a:off x="3044783" y="2018087"/>
              <a:ext cx="89210" cy="96180"/>
              <a:chOff x="9545444" y="2939740"/>
              <a:chExt cx="89210" cy="96180"/>
            </a:xfrm>
          </p:grpSpPr>
          <p:cxnSp>
            <p:nvCxnSpPr>
              <p:cNvPr id="368" name="Straight Connector 367">
                <a:extLst>
                  <a:ext uri="{FF2B5EF4-FFF2-40B4-BE49-F238E27FC236}">
                    <a16:creationId xmlns:a16="http://schemas.microsoft.com/office/drawing/2014/main" id="{123E1A2D-669E-88D5-472A-5C6E2A88D9E3}"/>
                  </a:ext>
                </a:extLst>
              </p:cNvPr>
              <p:cNvCxnSpPr>
                <a:cxnSpLocks/>
              </p:cNvCxnSpPr>
              <p:nvPr/>
            </p:nvCxnSpPr>
            <p:spPr bwMode="auto">
              <a:xfrm flipH="1">
                <a:off x="9545444" y="2987133"/>
                <a:ext cx="89210" cy="0"/>
              </a:xfrm>
              <a:prstGeom prst="line">
                <a:avLst/>
              </a:prstGeom>
              <a:noFill/>
              <a:ln w="12700" cap="flat" cmpd="sng" algn="ctr">
                <a:solidFill>
                  <a:schemeClr val="accent3"/>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78AD000E-FFEC-C09B-DD6E-5C22CBF6006D}"/>
                  </a:ext>
                </a:extLst>
              </p:cNvPr>
              <p:cNvCxnSpPr/>
              <p:nvPr/>
            </p:nvCxnSpPr>
            <p:spPr bwMode="auto">
              <a:xfrm>
                <a:off x="9590049" y="2939740"/>
                <a:ext cx="0" cy="96180"/>
              </a:xfrm>
              <a:prstGeom prst="line">
                <a:avLst/>
              </a:prstGeom>
              <a:noFill/>
              <a:ln w="12700" cap="flat" cmpd="sng" algn="ctr">
                <a:solidFill>
                  <a:schemeClr val="accent3"/>
                </a:solidFill>
                <a:prstDash val="solid"/>
                <a:round/>
                <a:headEnd type="none" w="med" len="med"/>
                <a:tailEnd type="none" w="med" len="med"/>
              </a:ln>
              <a:effectLst/>
            </p:spPr>
          </p:cxnSp>
        </p:grpSp>
      </p:grpSp>
      <p:sp>
        <p:nvSpPr>
          <p:cNvPr id="372" name="Freeform: Shape 371">
            <a:extLst>
              <a:ext uri="{FF2B5EF4-FFF2-40B4-BE49-F238E27FC236}">
                <a16:creationId xmlns:a16="http://schemas.microsoft.com/office/drawing/2014/main" id="{00BAC415-4006-63B4-92C5-03E3CD188A0B}"/>
              </a:ext>
            </a:extLst>
          </p:cNvPr>
          <p:cNvSpPr/>
          <p:nvPr/>
        </p:nvSpPr>
        <p:spPr bwMode="auto">
          <a:xfrm>
            <a:off x="2969599" y="2043879"/>
            <a:ext cx="6237290" cy="1075395"/>
          </a:xfrm>
          <a:custGeom>
            <a:avLst/>
            <a:gdLst>
              <a:gd name="connsiteX0" fmla="*/ 6237290 w 6237290"/>
              <a:gd name="connsiteY0" fmla="*/ 1075395 h 1075395"/>
              <a:gd name="connsiteX1" fmla="*/ 5726634 w 6237290"/>
              <a:gd name="connsiteY1" fmla="*/ 1075395 h 1075395"/>
              <a:gd name="connsiteX2" fmla="*/ 5726634 w 6237290"/>
              <a:gd name="connsiteY2" fmla="*/ 1001186 h 1075395"/>
              <a:gd name="connsiteX3" fmla="*/ 5324147 w 6237290"/>
              <a:gd name="connsiteY3" fmla="*/ 1001186 h 1075395"/>
              <a:gd name="connsiteX4" fmla="*/ 5324147 w 6237290"/>
              <a:gd name="connsiteY4" fmla="*/ 955906 h 1075395"/>
              <a:gd name="connsiteX5" fmla="*/ 5086429 w 6237290"/>
              <a:gd name="connsiteY5" fmla="*/ 955906 h 1075395"/>
              <a:gd name="connsiteX6" fmla="*/ 5086429 w 6237290"/>
              <a:gd name="connsiteY6" fmla="*/ 913142 h 1075395"/>
              <a:gd name="connsiteX7" fmla="*/ 4060087 w 6237290"/>
              <a:gd name="connsiteY7" fmla="*/ 913142 h 1075395"/>
              <a:gd name="connsiteX8" fmla="*/ 4060087 w 6237290"/>
              <a:gd name="connsiteY8" fmla="*/ 874151 h 1075395"/>
              <a:gd name="connsiteX9" fmla="*/ 3818595 w 6237290"/>
              <a:gd name="connsiteY9" fmla="*/ 874151 h 1075395"/>
              <a:gd name="connsiteX10" fmla="*/ 3818595 w 6237290"/>
              <a:gd name="connsiteY10" fmla="*/ 831387 h 1075395"/>
              <a:gd name="connsiteX11" fmla="*/ 3623640 w 6237290"/>
              <a:gd name="connsiteY11" fmla="*/ 831387 h 1075395"/>
              <a:gd name="connsiteX12" fmla="*/ 3623640 w 6237290"/>
              <a:gd name="connsiteY12" fmla="*/ 783592 h 1075395"/>
              <a:gd name="connsiteX13" fmla="*/ 3494090 w 6237290"/>
              <a:gd name="connsiteY13" fmla="*/ 783592 h 1075395"/>
              <a:gd name="connsiteX14" fmla="*/ 3494090 w 6237290"/>
              <a:gd name="connsiteY14" fmla="*/ 740827 h 1075395"/>
              <a:gd name="connsiteX15" fmla="*/ 2652640 w 6237290"/>
              <a:gd name="connsiteY15" fmla="*/ 740827 h 1075395"/>
              <a:gd name="connsiteX16" fmla="*/ 2652640 w 6237290"/>
              <a:gd name="connsiteY16" fmla="*/ 696805 h 1075395"/>
              <a:gd name="connsiteX17" fmla="*/ 2567112 w 6237290"/>
              <a:gd name="connsiteY17" fmla="*/ 696805 h 1075395"/>
              <a:gd name="connsiteX18" fmla="*/ 2567112 w 6237290"/>
              <a:gd name="connsiteY18" fmla="*/ 662846 h 1075395"/>
              <a:gd name="connsiteX19" fmla="*/ 2370899 w 6237290"/>
              <a:gd name="connsiteY19" fmla="*/ 662846 h 1075395"/>
              <a:gd name="connsiteX20" fmla="*/ 2370899 w 6237290"/>
              <a:gd name="connsiteY20" fmla="*/ 620081 h 1075395"/>
              <a:gd name="connsiteX21" fmla="*/ 2042621 w 6237290"/>
              <a:gd name="connsiteY21" fmla="*/ 620081 h 1075395"/>
              <a:gd name="connsiteX22" fmla="*/ 2042621 w 6237290"/>
              <a:gd name="connsiteY22" fmla="*/ 577317 h 1075395"/>
              <a:gd name="connsiteX23" fmla="*/ 1391095 w 6237290"/>
              <a:gd name="connsiteY23" fmla="*/ 577317 h 1075395"/>
              <a:gd name="connsiteX24" fmla="*/ 1391095 w 6237290"/>
              <a:gd name="connsiteY24" fmla="*/ 540842 h 1075395"/>
              <a:gd name="connsiteX25" fmla="*/ 1323176 w 6237290"/>
              <a:gd name="connsiteY25" fmla="*/ 540842 h 1075395"/>
              <a:gd name="connsiteX26" fmla="*/ 1323176 w 6237290"/>
              <a:gd name="connsiteY26" fmla="*/ 498078 h 1075395"/>
              <a:gd name="connsiteX27" fmla="*/ 1306825 w 6237290"/>
              <a:gd name="connsiteY27" fmla="*/ 498078 h 1075395"/>
              <a:gd name="connsiteX28" fmla="*/ 1306825 w 6237290"/>
              <a:gd name="connsiteY28" fmla="*/ 422611 h 1075395"/>
              <a:gd name="connsiteX29" fmla="*/ 1243936 w 6237290"/>
              <a:gd name="connsiteY29" fmla="*/ 422611 h 1075395"/>
              <a:gd name="connsiteX30" fmla="*/ 1243936 w 6237290"/>
              <a:gd name="connsiteY30" fmla="*/ 384878 h 1075395"/>
              <a:gd name="connsiteX31" fmla="*/ 1177274 w 6237290"/>
              <a:gd name="connsiteY31" fmla="*/ 384878 h 1075395"/>
              <a:gd name="connsiteX32" fmla="*/ 1177274 w 6237290"/>
              <a:gd name="connsiteY32" fmla="*/ 344629 h 1075395"/>
              <a:gd name="connsiteX33" fmla="*/ 930751 w 6237290"/>
              <a:gd name="connsiteY33" fmla="*/ 344629 h 1075395"/>
              <a:gd name="connsiteX34" fmla="*/ 930751 w 6237290"/>
              <a:gd name="connsiteY34" fmla="*/ 306896 h 1075395"/>
              <a:gd name="connsiteX35" fmla="*/ 604988 w 6237290"/>
              <a:gd name="connsiteY35" fmla="*/ 306896 h 1075395"/>
              <a:gd name="connsiteX36" fmla="*/ 604988 w 6237290"/>
              <a:gd name="connsiteY36" fmla="*/ 265390 h 1075395"/>
              <a:gd name="connsiteX37" fmla="*/ 555935 w 6237290"/>
              <a:gd name="connsiteY37" fmla="*/ 265390 h 1075395"/>
              <a:gd name="connsiteX38" fmla="*/ 555935 w 6237290"/>
              <a:gd name="connsiteY38" fmla="*/ 225141 h 1075395"/>
              <a:gd name="connsiteX39" fmla="*/ 392425 w 6237290"/>
              <a:gd name="connsiteY39" fmla="*/ 225141 h 1075395"/>
              <a:gd name="connsiteX40" fmla="*/ 392425 w 6237290"/>
              <a:gd name="connsiteY40" fmla="*/ 186150 h 1075395"/>
              <a:gd name="connsiteX41" fmla="*/ 271679 w 6237290"/>
              <a:gd name="connsiteY41" fmla="*/ 186150 h 1075395"/>
              <a:gd name="connsiteX42" fmla="*/ 271679 w 6237290"/>
              <a:gd name="connsiteY42" fmla="*/ 152190 h 1075395"/>
              <a:gd name="connsiteX43" fmla="*/ 193697 w 6237290"/>
              <a:gd name="connsiteY43" fmla="*/ 152190 h 1075395"/>
              <a:gd name="connsiteX44" fmla="*/ 193697 w 6237290"/>
              <a:gd name="connsiteY44" fmla="*/ 111942 h 1075395"/>
              <a:gd name="connsiteX45" fmla="*/ 169799 w 6237290"/>
              <a:gd name="connsiteY45" fmla="*/ 111942 h 1075395"/>
              <a:gd name="connsiteX46" fmla="*/ 169799 w 6237290"/>
              <a:gd name="connsiteY46" fmla="*/ 71693 h 1075395"/>
              <a:gd name="connsiteX47" fmla="*/ 157221 w 6237290"/>
              <a:gd name="connsiteY47" fmla="*/ 71693 h 1075395"/>
              <a:gd name="connsiteX48" fmla="*/ 157221 w 6237290"/>
              <a:gd name="connsiteY48" fmla="*/ 37733 h 1075395"/>
              <a:gd name="connsiteX49" fmla="*/ 60373 w 6237290"/>
              <a:gd name="connsiteY49" fmla="*/ 37733 h 1075395"/>
              <a:gd name="connsiteX50" fmla="*/ 60373 w 6237290"/>
              <a:gd name="connsiteY50" fmla="*/ 0 h 1075395"/>
              <a:gd name="connsiteX51" fmla="*/ 0 w 6237290"/>
              <a:gd name="connsiteY51" fmla="*/ 0 h 1075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237290" h="1075395">
                <a:moveTo>
                  <a:pt x="6237290" y="1075395"/>
                </a:moveTo>
                <a:lnTo>
                  <a:pt x="5726634" y="1075395"/>
                </a:lnTo>
                <a:lnTo>
                  <a:pt x="5726634" y="1001186"/>
                </a:lnTo>
                <a:lnTo>
                  <a:pt x="5324147" y="1001186"/>
                </a:lnTo>
                <a:lnTo>
                  <a:pt x="5324147" y="955906"/>
                </a:lnTo>
                <a:lnTo>
                  <a:pt x="5086429" y="955906"/>
                </a:lnTo>
                <a:lnTo>
                  <a:pt x="5086429" y="913142"/>
                </a:lnTo>
                <a:lnTo>
                  <a:pt x="4060087" y="913142"/>
                </a:lnTo>
                <a:lnTo>
                  <a:pt x="4060087" y="874151"/>
                </a:lnTo>
                <a:lnTo>
                  <a:pt x="3818595" y="874151"/>
                </a:lnTo>
                <a:lnTo>
                  <a:pt x="3818595" y="831387"/>
                </a:lnTo>
                <a:lnTo>
                  <a:pt x="3623640" y="831387"/>
                </a:lnTo>
                <a:lnTo>
                  <a:pt x="3623640" y="783592"/>
                </a:lnTo>
                <a:lnTo>
                  <a:pt x="3494090" y="783592"/>
                </a:lnTo>
                <a:lnTo>
                  <a:pt x="3494090" y="740827"/>
                </a:lnTo>
                <a:lnTo>
                  <a:pt x="2652640" y="740827"/>
                </a:lnTo>
                <a:lnTo>
                  <a:pt x="2652640" y="696805"/>
                </a:lnTo>
                <a:lnTo>
                  <a:pt x="2567112" y="696805"/>
                </a:lnTo>
                <a:lnTo>
                  <a:pt x="2567112" y="662846"/>
                </a:lnTo>
                <a:lnTo>
                  <a:pt x="2370899" y="662846"/>
                </a:lnTo>
                <a:lnTo>
                  <a:pt x="2370899" y="620081"/>
                </a:lnTo>
                <a:lnTo>
                  <a:pt x="2042621" y="620081"/>
                </a:lnTo>
                <a:lnTo>
                  <a:pt x="2042621" y="577317"/>
                </a:lnTo>
                <a:lnTo>
                  <a:pt x="1391095" y="577317"/>
                </a:lnTo>
                <a:lnTo>
                  <a:pt x="1391095" y="540842"/>
                </a:lnTo>
                <a:lnTo>
                  <a:pt x="1323176" y="540842"/>
                </a:lnTo>
                <a:lnTo>
                  <a:pt x="1323176" y="498078"/>
                </a:lnTo>
                <a:lnTo>
                  <a:pt x="1306825" y="498078"/>
                </a:lnTo>
                <a:lnTo>
                  <a:pt x="1306825" y="422611"/>
                </a:lnTo>
                <a:lnTo>
                  <a:pt x="1243936" y="422611"/>
                </a:lnTo>
                <a:lnTo>
                  <a:pt x="1243936" y="384878"/>
                </a:lnTo>
                <a:lnTo>
                  <a:pt x="1177274" y="384878"/>
                </a:lnTo>
                <a:lnTo>
                  <a:pt x="1177274" y="344629"/>
                </a:lnTo>
                <a:lnTo>
                  <a:pt x="930751" y="344629"/>
                </a:lnTo>
                <a:lnTo>
                  <a:pt x="930751" y="306896"/>
                </a:lnTo>
                <a:lnTo>
                  <a:pt x="604988" y="306896"/>
                </a:lnTo>
                <a:lnTo>
                  <a:pt x="604988" y="265390"/>
                </a:lnTo>
                <a:lnTo>
                  <a:pt x="555935" y="265390"/>
                </a:lnTo>
                <a:lnTo>
                  <a:pt x="555935" y="225141"/>
                </a:lnTo>
                <a:lnTo>
                  <a:pt x="392425" y="225141"/>
                </a:lnTo>
                <a:lnTo>
                  <a:pt x="392425" y="186150"/>
                </a:lnTo>
                <a:lnTo>
                  <a:pt x="271679" y="186150"/>
                </a:lnTo>
                <a:lnTo>
                  <a:pt x="271679" y="152190"/>
                </a:lnTo>
                <a:lnTo>
                  <a:pt x="193697" y="152190"/>
                </a:lnTo>
                <a:lnTo>
                  <a:pt x="193697" y="111942"/>
                </a:lnTo>
                <a:lnTo>
                  <a:pt x="169799" y="111942"/>
                </a:lnTo>
                <a:lnTo>
                  <a:pt x="169799" y="71693"/>
                </a:lnTo>
                <a:lnTo>
                  <a:pt x="157221" y="71693"/>
                </a:lnTo>
                <a:lnTo>
                  <a:pt x="157221" y="37733"/>
                </a:lnTo>
                <a:lnTo>
                  <a:pt x="60373" y="37733"/>
                </a:lnTo>
                <a:lnTo>
                  <a:pt x="60373" y="0"/>
                </a:lnTo>
                <a:lnTo>
                  <a:pt x="0" y="0"/>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440" name="Group 439">
            <a:extLst>
              <a:ext uri="{FF2B5EF4-FFF2-40B4-BE49-F238E27FC236}">
                <a16:creationId xmlns:a16="http://schemas.microsoft.com/office/drawing/2014/main" id="{001F5696-A11B-ABCE-0F7E-A4E71B092F14}"/>
              </a:ext>
            </a:extLst>
          </p:cNvPr>
          <p:cNvGrpSpPr/>
          <p:nvPr/>
        </p:nvGrpSpPr>
        <p:grpSpPr>
          <a:xfrm>
            <a:off x="3289497" y="2184409"/>
            <a:ext cx="5960486" cy="984167"/>
            <a:chOff x="3289497" y="2184409"/>
            <a:chExt cx="5960486" cy="984167"/>
          </a:xfrm>
        </p:grpSpPr>
        <p:grpSp>
          <p:nvGrpSpPr>
            <p:cNvPr id="439" name="Group 438">
              <a:extLst>
                <a:ext uri="{FF2B5EF4-FFF2-40B4-BE49-F238E27FC236}">
                  <a16:creationId xmlns:a16="http://schemas.microsoft.com/office/drawing/2014/main" id="{3DBDEDF0-AB32-583A-F3F7-8284C6198FBE}"/>
                </a:ext>
              </a:extLst>
            </p:cNvPr>
            <p:cNvGrpSpPr/>
            <p:nvPr/>
          </p:nvGrpSpPr>
          <p:grpSpPr>
            <a:xfrm>
              <a:off x="4333447" y="2573060"/>
              <a:ext cx="4916536" cy="595516"/>
              <a:chOff x="4333447" y="2573060"/>
              <a:chExt cx="4916536" cy="595516"/>
            </a:xfrm>
          </p:grpSpPr>
          <p:grpSp>
            <p:nvGrpSpPr>
              <p:cNvPr id="217" name="Group 216">
                <a:extLst>
                  <a:ext uri="{FF2B5EF4-FFF2-40B4-BE49-F238E27FC236}">
                    <a16:creationId xmlns:a16="http://schemas.microsoft.com/office/drawing/2014/main" id="{39D00D52-9678-0DE8-5911-6E24383B38CF}"/>
                  </a:ext>
                </a:extLst>
              </p:cNvPr>
              <p:cNvGrpSpPr/>
              <p:nvPr/>
            </p:nvGrpSpPr>
            <p:grpSpPr>
              <a:xfrm>
                <a:off x="9160773" y="3072396"/>
                <a:ext cx="89210" cy="96180"/>
                <a:chOff x="9545444" y="2939740"/>
                <a:chExt cx="89210" cy="96180"/>
              </a:xfrm>
            </p:grpSpPr>
            <p:cxnSp>
              <p:nvCxnSpPr>
                <p:cNvPr id="218" name="Straight Connector 217">
                  <a:extLst>
                    <a:ext uri="{FF2B5EF4-FFF2-40B4-BE49-F238E27FC236}">
                      <a16:creationId xmlns:a16="http://schemas.microsoft.com/office/drawing/2014/main" id="{E74EA73D-E33B-8AE0-B8F2-CF4B25C3E969}"/>
                    </a:ext>
                  </a:extLst>
                </p:cNvPr>
                <p:cNvCxnSpPr>
                  <a:cxnSpLocks/>
                </p:cNvCxnSpPr>
                <p:nvPr/>
              </p:nvCxnSpPr>
              <p:spPr bwMode="auto">
                <a:xfrm flipH="1">
                  <a:off x="9545444" y="2987133"/>
                  <a:ext cx="89210" cy="0"/>
                </a:xfrm>
                <a:prstGeom prst="line">
                  <a:avLst/>
                </a:prstGeom>
                <a:noFill/>
                <a:ln w="12700" cap="flat" cmpd="sng" algn="ctr">
                  <a:solidFill>
                    <a:schemeClr val="accent4"/>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CB07AC06-953F-C9AC-AED7-23AD8CC0DB99}"/>
                    </a:ext>
                  </a:extLst>
                </p:cNvPr>
                <p:cNvCxnSpPr/>
                <p:nvPr/>
              </p:nvCxnSpPr>
              <p:spPr bwMode="auto">
                <a:xfrm>
                  <a:off x="9590049" y="2939740"/>
                  <a:ext cx="0" cy="96180"/>
                </a:xfrm>
                <a:prstGeom prst="line">
                  <a:avLst/>
                </a:prstGeom>
                <a:noFill/>
                <a:ln w="12700" cap="flat" cmpd="sng" algn="ctr">
                  <a:solidFill>
                    <a:schemeClr val="accent4"/>
                  </a:solidFill>
                  <a:prstDash val="solid"/>
                  <a:round/>
                  <a:headEnd type="none" w="med" len="med"/>
                  <a:tailEnd type="none" w="med" len="med"/>
                </a:ln>
                <a:effectLst/>
              </p:spPr>
            </p:cxnSp>
          </p:grpSp>
          <p:grpSp>
            <p:nvGrpSpPr>
              <p:cNvPr id="373" name="Group 372">
                <a:extLst>
                  <a:ext uri="{FF2B5EF4-FFF2-40B4-BE49-F238E27FC236}">
                    <a16:creationId xmlns:a16="http://schemas.microsoft.com/office/drawing/2014/main" id="{5B9BC628-82A8-873E-D9BB-7DCE601A3504}"/>
                  </a:ext>
                </a:extLst>
              </p:cNvPr>
              <p:cNvGrpSpPr/>
              <p:nvPr/>
            </p:nvGrpSpPr>
            <p:grpSpPr>
              <a:xfrm>
                <a:off x="9019902" y="3072396"/>
                <a:ext cx="89210" cy="96180"/>
                <a:chOff x="9545444" y="2939740"/>
                <a:chExt cx="89210" cy="96180"/>
              </a:xfrm>
            </p:grpSpPr>
            <p:cxnSp>
              <p:nvCxnSpPr>
                <p:cNvPr id="374" name="Straight Connector 373">
                  <a:extLst>
                    <a:ext uri="{FF2B5EF4-FFF2-40B4-BE49-F238E27FC236}">
                      <a16:creationId xmlns:a16="http://schemas.microsoft.com/office/drawing/2014/main" id="{6F8AE184-A706-FEC2-77ED-EF6261B6FB98}"/>
                    </a:ext>
                  </a:extLst>
                </p:cNvPr>
                <p:cNvCxnSpPr>
                  <a:cxnSpLocks/>
                </p:cNvCxnSpPr>
                <p:nvPr/>
              </p:nvCxnSpPr>
              <p:spPr bwMode="auto">
                <a:xfrm flipH="1">
                  <a:off x="9545444" y="2987133"/>
                  <a:ext cx="89210" cy="0"/>
                </a:xfrm>
                <a:prstGeom prst="line">
                  <a:avLst/>
                </a:prstGeom>
                <a:noFill/>
                <a:ln w="12700" cap="flat" cmpd="sng" algn="ctr">
                  <a:solidFill>
                    <a:schemeClr val="accent4"/>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33CC836B-3028-23F0-9528-D18DF2591C05}"/>
                    </a:ext>
                  </a:extLst>
                </p:cNvPr>
                <p:cNvCxnSpPr/>
                <p:nvPr/>
              </p:nvCxnSpPr>
              <p:spPr bwMode="auto">
                <a:xfrm>
                  <a:off x="9590049" y="2939740"/>
                  <a:ext cx="0" cy="96180"/>
                </a:xfrm>
                <a:prstGeom prst="line">
                  <a:avLst/>
                </a:prstGeom>
                <a:noFill/>
                <a:ln w="12700" cap="flat" cmpd="sng" algn="ctr">
                  <a:solidFill>
                    <a:schemeClr val="accent4"/>
                  </a:solidFill>
                  <a:prstDash val="solid"/>
                  <a:round/>
                  <a:headEnd type="none" w="med" len="med"/>
                  <a:tailEnd type="none" w="med" len="med"/>
                </a:ln>
                <a:effectLst/>
              </p:spPr>
            </p:cxnSp>
          </p:grpSp>
          <p:grpSp>
            <p:nvGrpSpPr>
              <p:cNvPr id="376" name="Group 375">
                <a:extLst>
                  <a:ext uri="{FF2B5EF4-FFF2-40B4-BE49-F238E27FC236}">
                    <a16:creationId xmlns:a16="http://schemas.microsoft.com/office/drawing/2014/main" id="{E97F4D38-BC7D-A146-9FB5-44147D45438E}"/>
                  </a:ext>
                </a:extLst>
              </p:cNvPr>
              <p:cNvGrpSpPr/>
              <p:nvPr/>
            </p:nvGrpSpPr>
            <p:grpSpPr>
              <a:xfrm>
                <a:off x="8921796" y="3072396"/>
                <a:ext cx="89210" cy="96180"/>
                <a:chOff x="9545444" y="2939740"/>
                <a:chExt cx="89210" cy="96180"/>
              </a:xfrm>
            </p:grpSpPr>
            <p:cxnSp>
              <p:nvCxnSpPr>
                <p:cNvPr id="377" name="Straight Connector 376">
                  <a:extLst>
                    <a:ext uri="{FF2B5EF4-FFF2-40B4-BE49-F238E27FC236}">
                      <a16:creationId xmlns:a16="http://schemas.microsoft.com/office/drawing/2014/main" id="{1FD1BACF-801F-6D8D-CBA9-36C7E5D45EE3}"/>
                    </a:ext>
                  </a:extLst>
                </p:cNvPr>
                <p:cNvCxnSpPr>
                  <a:cxnSpLocks/>
                </p:cNvCxnSpPr>
                <p:nvPr/>
              </p:nvCxnSpPr>
              <p:spPr bwMode="auto">
                <a:xfrm flipH="1">
                  <a:off x="9545444" y="2987133"/>
                  <a:ext cx="89210" cy="0"/>
                </a:xfrm>
                <a:prstGeom prst="line">
                  <a:avLst/>
                </a:prstGeom>
                <a:noFill/>
                <a:ln w="12700" cap="flat" cmpd="sng" algn="ctr">
                  <a:solidFill>
                    <a:schemeClr val="accent4"/>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BD339EBE-F3FE-5F41-79B7-20B1F72DC243}"/>
                    </a:ext>
                  </a:extLst>
                </p:cNvPr>
                <p:cNvCxnSpPr/>
                <p:nvPr/>
              </p:nvCxnSpPr>
              <p:spPr bwMode="auto">
                <a:xfrm>
                  <a:off x="9590049" y="2939740"/>
                  <a:ext cx="0" cy="96180"/>
                </a:xfrm>
                <a:prstGeom prst="line">
                  <a:avLst/>
                </a:prstGeom>
                <a:noFill/>
                <a:ln w="12700" cap="flat" cmpd="sng" algn="ctr">
                  <a:solidFill>
                    <a:schemeClr val="accent4"/>
                  </a:solidFill>
                  <a:prstDash val="solid"/>
                  <a:round/>
                  <a:headEnd type="none" w="med" len="med"/>
                  <a:tailEnd type="none" w="med" len="med"/>
                </a:ln>
                <a:effectLst/>
              </p:spPr>
            </p:cxnSp>
          </p:grpSp>
          <p:grpSp>
            <p:nvGrpSpPr>
              <p:cNvPr id="379" name="Group 378">
                <a:extLst>
                  <a:ext uri="{FF2B5EF4-FFF2-40B4-BE49-F238E27FC236}">
                    <a16:creationId xmlns:a16="http://schemas.microsoft.com/office/drawing/2014/main" id="{AF14C927-746B-157D-30DD-8ADC7FE2FC22}"/>
                  </a:ext>
                </a:extLst>
              </p:cNvPr>
              <p:cNvGrpSpPr/>
              <p:nvPr/>
            </p:nvGrpSpPr>
            <p:grpSpPr>
              <a:xfrm>
                <a:off x="8887836" y="3072396"/>
                <a:ext cx="89210" cy="96180"/>
                <a:chOff x="9545444" y="2939740"/>
                <a:chExt cx="89210" cy="96180"/>
              </a:xfrm>
            </p:grpSpPr>
            <p:cxnSp>
              <p:nvCxnSpPr>
                <p:cNvPr id="380" name="Straight Connector 379">
                  <a:extLst>
                    <a:ext uri="{FF2B5EF4-FFF2-40B4-BE49-F238E27FC236}">
                      <a16:creationId xmlns:a16="http://schemas.microsoft.com/office/drawing/2014/main" id="{E6E1B79B-E735-FE77-BF2C-9C389BEEC331}"/>
                    </a:ext>
                  </a:extLst>
                </p:cNvPr>
                <p:cNvCxnSpPr>
                  <a:cxnSpLocks/>
                </p:cNvCxnSpPr>
                <p:nvPr/>
              </p:nvCxnSpPr>
              <p:spPr bwMode="auto">
                <a:xfrm flipH="1">
                  <a:off x="9545444" y="2987133"/>
                  <a:ext cx="89210" cy="0"/>
                </a:xfrm>
                <a:prstGeom prst="line">
                  <a:avLst/>
                </a:prstGeom>
                <a:noFill/>
                <a:ln w="12700" cap="flat" cmpd="sng" algn="ctr">
                  <a:solidFill>
                    <a:schemeClr val="accent4"/>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0EE83618-DD34-EAB3-E8BD-294536487878}"/>
                    </a:ext>
                  </a:extLst>
                </p:cNvPr>
                <p:cNvCxnSpPr/>
                <p:nvPr/>
              </p:nvCxnSpPr>
              <p:spPr bwMode="auto">
                <a:xfrm>
                  <a:off x="9590049" y="2939740"/>
                  <a:ext cx="0" cy="96180"/>
                </a:xfrm>
                <a:prstGeom prst="line">
                  <a:avLst/>
                </a:prstGeom>
                <a:noFill/>
                <a:ln w="12700" cap="flat" cmpd="sng" algn="ctr">
                  <a:solidFill>
                    <a:schemeClr val="accent4"/>
                  </a:solidFill>
                  <a:prstDash val="solid"/>
                  <a:round/>
                  <a:headEnd type="none" w="med" len="med"/>
                  <a:tailEnd type="none" w="med" len="med"/>
                </a:ln>
                <a:effectLst/>
              </p:spPr>
            </p:cxnSp>
          </p:grpSp>
          <p:grpSp>
            <p:nvGrpSpPr>
              <p:cNvPr id="382" name="Group 381">
                <a:extLst>
                  <a:ext uri="{FF2B5EF4-FFF2-40B4-BE49-F238E27FC236}">
                    <a16:creationId xmlns:a16="http://schemas.microsoft.com/office/drawing/2014/main" id="{CCA39EB7-C488-DF4B-F0A2-C01482E3CCCA}"/>
                  </a:ext>
                </a:extLst>
              </p:cNvPr>
              <p:cNvGrpSpPr/>
              <p:nvPr/>
            </p:nvGrpSpPr>
            <p:grpSpPr>
              <a:xfrm>
                <a:off x="8837525" y="3072396"/>
                <a:ext cx="89210" cy="96180"/>
                <a:chOff x="9545444" y="2939740"/>
                <a:chExt cx="89210" cy="96180"/>
              </a:xfrm>
            </p:grpSpPr>
            <p:cxnSp>
              <p:nvCxnSpPr>
                <p:cNvPr id="383" name="Straight Connector 382">
                  <a:extLst>
                    <a:ext uri="{FF2B5EF4-FFF2-40B4-BE49-F238E27FC236}">
                      <a16:creationId xmlns:a16="http://schemas.microsoft.com/office/drawing/2014/main" id="{3DA52F01-F872-A517-86BD-86FF13B4497F}"/>
                    </a:ext>
                  </a:extLst>
                </p:cNvPr>
                <p:cNvCxnSpPr>
                  <a:cxnSpLocks/>
                </p:cNvCxnSpPr>
                <p:nvPr/>
              </p:nvCxnSpPr>
              <p:spPr bwMode="auto">
                <a:xfrm flipH="1">
                  <a:off x="9545444" y="2987133"/>
                  <a:ext cx="89210" cy="0"/>
                </a:xfrm>
                <a:prstGeom prst="line">
                  <a:avLst/>
                </a:prstGeom>
                <a:noFill/>
                <a:ln w="12700" cap="flat" cmpd="sng" algn="ctr">
                  <a:solidFill>
                    <a:schemeClr val="accent4"/>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96AF961A-F1E9-1117-7427-B73C4F6D4EE6}"/>
                    </a:ext>
                  </a:extLst>
                </p:cNvPr>
                <p:cNvCxnSpPr/>
                <p:nvPr/>
              </p:nvCxnSpPr>
              <p:spPr bwMode="auto">
                <a:xfrm>
                  <a:off x="9590049" y="2939740"/>
                  <a:ext cx="0" cy="96180"/>
                </a:xfrm>
                <a:prstGeom prst="line">
                  <a:avLst/>
                </a:prstGeom>
                <a:noFill/>
                <a:ln w="12700" cap="flat" cmpd="sng" algn="ctr">
                  <a:solidFill>
                    <a:schemeClr val="accent4"/>
                  </a:solidFill>
                  <a:prstDash val="solid"/>
                  <a:round/>
                  <a:headEnd type="none" w="med" len="med"/>
                  <a:tailEnd type="none" w="med" len="med"/>
                </a:ln>
                <a:effectLst/>
              </p:spPr>
            </p:cxnSp>
          </p:grpSp>
          <p:grpSp>
            <p:nvGrpSpPr>
              <p:cNvPr id="385" name="Group 384">
                <a:extLst>
                  <a:ext uri="{FF2B5EF4-FFF2-40B4-BE49-F238E27FC236}">
                    <a16:creationId xmlns:a16="http://schemas.microsoft.com/office/drawing/2014/main" id="{6A7F8849-A412-D05B-6588-05A5897597E8}"/>
                  </a:ext>
                </a:extLst>
              </p:cNvPr>
              <p:cNvGrpSpPr/>
              <p:nvPr/>
            </p:nvGrpSpPr>
            <p:grpSpPr>
              <a:xfrm>
                <a:off x="8826205" y="3072396"/>
                <a:ext cx="89210" cy="96180"/>
                <a:chOff x="9545444" y="2939740"/>
                <a:chExt cx="89210" cy="96180"/>
              </a:xfrm>
            </p:grpSpPr>
            <p:cxnSp>
              <p:nvCxnSpPr>
                <p:cNvPr id="386" name="Straight Connector 385">
                  <a:extLst>
                    <a:ext uri="{FF2B5EF4-FFF2-40B4-BE49-F238E27FC236}">
                      <a16:creationId xmlns:a16="http://schemas.microsoft.com/office/drawing/2014/main" id="{C5C105E9-C061-A82D-F55D-B0325E668C58}"/>
                    </a:ext>
                  </a:extLst>
                </p:cNvPr>
                <p:cNvCxnSpPr>
                  <a:cxnSpLocks/>
                </p:cNvCxnSpPr>
                <p:nvPr/>
              </p:nvCxnSpPr>
              <p:spPr bwMode="auto">
                <a:xfrm flipH="1">
                  <a:off x="9545444" y="2987133"/>
                  <a:ext cx="89210" cy="0"/>
                </a:xfrm>
                <a:prstGeom prst="line">
                  <a:avLst/>
                </a:prstGeom>
                <a:noFill/>
                <a:ln w="12700" cap="flat" cmpd="sng" algn="ctr">
                  <a:solidFill>
                    <a:schemeClr val="accent4"/>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67D4531A-D78E-EC42-D51A-AD90E5569415}"/>
                    </a:ext>
                  </a:extLst>
                </p:cNvPr>
                <p:cNvCxnSpPr/>
                <p:nvPr/>
              </p:nvCxnSpPr>
              <p:spPr bwMode="auto">
                <a:xfrm>
                  <a:off x="9590049" y="2939740"/>
                  <a:ext cx="0" cy="96180"/>
                </a:xfrm>
                <a:prstGeom prst="line">
                  <a:avLst/>
                </a:prstGeom>
                <a:noFill/>
                <a:ln w="12700" cap="flat" cmpd="sng" algn="ctr">
                  <a:solidFill>
                    <a:schemeClr val="accent4"/>
                  </a:solidFill>
                  <a:prstDash val="solid"/>
                  <a:round/>
                  <a:headEnd type="none" w="med" len="med"/>
                  <a:tailEnd type="none" w="med" len="med"/>
                </a:ln>
                <a:effectLst/>
              </p:spPr>
            </p:cxnSp>
          </p:grpSp>
          <p:grpSp>
            <p:nvGrpSpPr>
              <p:cNvPr id="388" name="Group 387">
                <a:extLst>
                  <a:ext uri="{FF2B5EF4-FFF2-40B4-BE49-F238E27FC236}">
                    <a16:creationId xmlns:a16="http://schemas.microsoft.com/office/drawing/2014/main" id="{A0311B4B-CD24-F73A-5514-654DE0114E22}"/>
                  </a:ext>
                </a:extLst>
              </p:cNvPr>
              <p:cNvGrpSpPr/>
              <p:nvPr/>
            </p:nvGrpSpPr>
            <p:grpSpPr>
              <a:xfrm>
                <a:off x="8778410" y="3072396"/>
                <a:ext cx="89210" cy="96180"/>
                <a:chOff x="9545444" y="2939740"/>
                <a:chExt cx="89210" cy="96180"/>
              </a:xfrm>
            </p:grpSpPr>
            <p:cxnSp>
              <p:nvCxnSpPr>
                <p:cNvPr id="389" name="Straight Connector 388">
                  <a:extLst>
                    <a:ext uri="{FF2B5EF4-FFF2-40B4-BE49-F238E27FC236}">
                      <a16:creationId xmlns:a16="http://schemas.microsoft.com/office/drawing/2014/main" id="{2C5425E7-47BC-0551-76EB-B4F27F888318}"/>
                    </a:ext>
                  </a:extLst>
                </p:cNvPr>
                <p:cNvCxnSpPr>
                  <a:cxnSpLocks/>
                </p:cNvCxnSpPr>
                <p:nvPr/>
              </p:nvCxnSpPr>
              <p:spPr bwMode="auto">
                <a:xfrm flipH="1">
                  <a:off x="9545444" y="2987133"/>
                  <a:ext cx="89210" cy="0"/>
                </a:xfrm>
                <a:prstGeom prst="line">
                  <a:avLst/>
                </a:prstGeom>
                <a:noFill/>
                <a:ln w="12700" cap="flat" cmpd="sng" algn="ctr">
                  <a:solidFill>
                    <a:schemeClr val="accent4"/>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F4E4D3F0-9902-AD3B-4222-1BADEAC58C6F}"/>
                    </a:ext>
                  </a:extLst>
                </p:cNvPr>
                <p:cNvCxnSpPr/>
                <p:nvPr/>
              </p:nvCxnSpPr>
              <p:spPr bwMode="auto">
                <a:xfrm>
                  <a:off x="9590049" y="2939740"/>
                  <a:ext cx="0" cy="96180"/>
                </a:xfrm>
                <a:prstGeom prst="line">
                  <a:avLst/>
                </a:prstGeom>
                <a:noFill/>
                <a:ln w="12700" cap="flat" cmpd="sng" algn="ctr">
                  <a:solidFill>
                    <a:schemeClr val="accent4"/>
                  </a:solidFill>
                  <a:prstDash val="solid"/>
                  <a:round/>
                  <a:headEnd type="none" w="med" len="med"/>
                  <a:tailEnd type="none" w="med" len="med"/>
                </a:ln>
                <a:effectLst/>
              </p:spPr>
            </p:cxnSp>
          </p:grpSp>
          <p:grpSp>
            <p:nvGrpSpPr>
              <p:cNvPr id="391" name="Group 390">
                <a:extLst>
                  <a:ext uri="{FF2B5EF4-FFF2-40B4-BE49-F238E27FC236}">
                    <a16:creationId xmlns:a16="http://schemas.microsoft.com/office/drawing/2014/main" id="{870E9BC0-5129-7711-E3C2-9A75520514DB}"/>
                  </a:ext>
                </a:extLst>
              </p:cNvPr>
              <p:cNvGrpSpPr/>
              <p:nvPr/>
            </p:nvGrpSpPr>
            <p:grpSpPr>
              <a:xfrm>
                <a:off x="8760801" y="3072396"/>
                <a:ext cx="89210" cy="96180"/>
                <a:chOff x="9545444" y="2939740"/>
                <a:chExt cx="89210" cy="96180"/>
              </a:xfrm>
            </p:grpSpPr>
            <p:cxnSp>
              <p:nvCxnSpPr>
                <p:cNvPr id="392" name="Straight Connector 391">
                  <a:extLst>
                    <a:ext uri="{FF2B5EF4-FFF2-40B4-BE49-F238E27FC236}">
                      <a16:creationId xmlns:a16="http://schemas.microsoft.com/office/drawing/2014/main" id="{62116797-D09D-79CE-6CB0-1581AB2D8C25}"/>
                    </a:ext>
                  </a:extLst>
                </p:cNvPr>
                <p:cNvCxnSpPr>
                  <a:cxnSpLocks/>
                </p:cNvCxnSpPr>
                <p:nvPr/>
              </p:nvCxnSpPr>
              <p:spPr bwMode="auto">
                <a:xfrm flipH="1">
                  <a:off x="9545444" y="2987133"/>
                  <a:ext cx="89210" cy="0"/>
                </a:xfrm>
                <a:prstGeom prst="line">
                  <a:avLst/>
                </a:prstGeom>
                <a:noFill/>
                <a:ln w="12700" cap="flat" cmpd="sng" algn="ctr">
                  <a:solidFill>
                    <a:schemeClr val="accent4"/>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0E8E71B4-5E8E-29A3-099E-19D9A7CB03FB}"/>
                    </a:ext>
                  </a:extLst>
                </p:cNvPr>
                <p:cNvCxnSpPr/>
                <p:nvPr/>
              </p:nvCxnSpPr>
              <p:spPr bwMode="auto">
                <a:xfrm>
                  <a:off x="9590049" y="2939740"/>
                  <a:ext cx="0" cy="96180"/>
                </a:xfrm>
                <a:prstGeom prst="line">
                  <a:avLst/>
                </a:prstGeom>
                <a:noFill/>
                <a:ln w="12700" cap="flat" cmpd="sng" algn="ctr">
                  <a:solidFill>
                    <a:schemeClr val="accent4"/>
                  </a:solidFill>
                  <a:prstDash val="solid"/>
                  <a:round/>
                  <a:headEnd type="none" w="med" len="med"/>
                  <a:tailEnd type="none" w="med" len="med"/>
                </a:ln>
                <a:effectLst/>
              </p:spPr>
            </p:cxnSp>
          </p:grpSp>
          <p:grpSp>
            <p:nvGrpSpPr>
              <p:cNvPr id="394" name="Group 393">
                <a:extLst>
                  <a:ext uri="{FF2B5EF4-FFF2-40B4-BE49-F238E27FC236}">
                    <a16:creationId xmlns:a16="http://schemas.microsoft.com/office/drawing/2014/main" id="{72C3009B-98E5-BA9D-0BF5-18B42F19EC36}"/>
                  </a:ext>
                </a:extLst>
              </p:cNvPr>
              <p:cNvGrpSpPr/>
              <p:nvPr/>
            </p:nvGrpSpPr>
            <p:grpSpPr>
              <a:xfrm>
                <a:off x="8751997" y="3072396"/>
                <a:ext cx="89210" cy="96180"/>
                <a:chOff x="9545444" y="2939740"/>
                <a:chExt cx="89210" cy="96180"/>
              </a:xfrm>
            </p:grpSpPr>
            <p:cxnSp>
              <p:nvCxnSpPr>
                <p:cNvPr id="395" name="Straight Connector 394">
                  <a:extLst>
                    <a:ext uri="{FF2B5EF4-FFF2-40B4-BE49-F238E27FC236}">
                      <a16:creationId xmlns:a16="http://schemas.microsoft.com/office/drawing/2014/main" id="{E7322AD0-9F38-D995-B53D-A53A419A3369}"/>
                    </a:ext>
                  </a:extLst>
                </p:cNvPr>
                <p:cNvCxnSpPr>
                  <a:cxnSpLocks/>
                </p:cNvCxnSpPr>
                <p:nvPr/>
              </p:nvCxnSpPr>
              <p:spPr bwMode="auto">
                <a:xfrm flipH="1">
                  <a:off x="9545444" y="2987133"/>
                  <a:ext cx="89210" cy="0"/>
                </a:xfrm>
                <a:prstGeom prst="line">
                  <a:avLst/>
                </a:prstGeom>
                <a:noFill/>
                <a:ln w="12700" cap="flat" cmpd="sng" algn="ctr">
                  <a:solidFill>
                    <a:schemeClr val="accent4"/>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FA97D145-A847-1065-A2CD-75AC9D0899D3}"/>
                    </a:ext>
                  </a:extLst>
                </p:cNvPr>
                <p:cNvCxnSpPr/>
                <p:nvPr/>
              </p:nvCxnSpPr>
              <p:spPr bwMode="auto">
                <a:xfrm>
                  <a:off x="9590049" y="2939740"/>
                  <a:ext cx="0" cy="96180"/>
                </a:xfrm>
                <a:prstGeom prst="line">
                  <a:avLst/>
                </a:prstGeom>
                <a:noFill/>
                <a:ln w="12700" cap="flat" cmpd="sng" algn="ctr">
                  <a:solidFill>
                    <a:schemeClr val="accent4"/>
                  </a:solidFill>
                  <a:prstDash val="solid"/>
                  <a:round/>
                  <a:headEnd type="none" w="med" len="med"/>
                  <a:tailEnd type="none" w="med" len="med"/>
                </a:ln>
                <a:effectLst/>
              </p:spPr>
            </p:cxnSp>
          </p:grpSp>
          <p:grpSp>
            <p:nvGrpSpPr>
              <p:cNvPr id="397" name="Group 396">
                <a:extLst>
                  <a:ext uri="{FF2B5EF4-FFF2-40B4-BE49-F238E27FC236}">
                    <a16:creationId xmlns:a16="http://schemas.microsoft.com/office/drawing/2014/main" id="{7891B02A-1CA4-080A-5784-D163A0211EF0}"/>
                  </a:ext>
                </a:extLst>
              </p:cNvPr>
              <p:cNvGrpSpPr/>
              <p:nvPr/>
            </p:nvGrpSpPr>
            <p:grpSpPr>
              <a:xfrm>
                <a:off x="8706718" y="3072396"/>
                <a:ext cx="89210" cy="96180"/>
                <a:chOff x="9545444" y="2939740"/>
                <a:chExt cx="89210" cy="96180"/>
              </a:xfrm>
            </p:grpSpPr>
            <p:cxnSp>
              <p:nvCxnSpPr>
                <p:cNvPr id="398" name="Straight Connector 397">
                  <a:extLst>
                    <a:ext uri="{FF2B5EF4-FFF2-40B4-BE49-F238E27FC236}">
                      <a16:creationId xmlns:a16="http://schemas.microsoft.com/office/drawing/2014/main" id="{D1231029-D1D1-CC0A-4525-735C36B4EE5B}"/>
                    </a:ext>
                  </a:extLst>
                </p:cNvPr>
                <p:cNvCxnSpPr>
                  <a:cxnSpLocks/>
                </p:cNvCxnSpPr>
                <p:nvPr/>
              </p:nvCxnSpPr>
              <p:spPr bwMode="auto">
                <a:xfrm flipH="1">
                  <a:off x="9545444" y="2987133"/>
                  <a:ext cx="89210" cy="0"/>
                </a:xfrm>
                <a:prstGeom prst="line">
                  <a:avLst/>
                </a:prstGeom>
                <a:noFill/>
                <a:ln w="12700" cap="flat" cmpd="sng" algn="ctr">
                  <a:solidFill>
                    <a:schemeClr val="accent4"/>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9DFB8E28-951B-EC0B-5D81-B437887C1947}"/>
                    </a:ext>
                  </a:extLst>
                </p:cNvPr>
                <p:cNvCxnSpPr/>
                <p:nvPr/>
              </p:nvCxnSpPr>
              <p:spPr bwMode="auto">
                <a:xfrm>
                  <a:off x="9590049" y="2939740"/>
                  <a:ext cx="0" cy="96180"/>
                </a:xfrm>
                <a:prstGeom prst="line">
                  <a:avLst/>
                </a:prstGeom>
                <a:noFill/>
                <a:ln w="12700" cap="flat" cmpd="sng" algn="ctr">
                  <a:solidFill>
                    <a:schemeClr val="accent4"/>
                  </a:solidFill>
                  <a:prstDash val="solid"/>
                  <a:round/>
                  <a:headEnd type="none" w="med" len="med"/>
                  <a:tailEnd type="none" w="med" len="med"/>
                </a:ln>
                <a:effectLst/>
              </p:spPr>
            </p:cxnSp>
          </p:grpSp>
          <p:grpSp>
            <p:nvGrpSpPr>
              <p:cNvPr id="400" name="Group 399">
                <a:extLst>
                  <a:ext uri="{FF2B5EF4-FFF2-40B4-BE49-F238E27FC236}">
                    <a16:creationId xmlns:a16="http://schemas.microsoft.com/office/drawing/2014/main" id="{F8E345B8-0BD9-E363-E6F7-B47EF53359A4}"/>
                  </a:ext>
                </a:extLst>
              </p:cNvPr>
              <p:cNvGrpSpPr/>
              <p:nvPr/>
            </p:nvGrpSpPr>
            <p:grpSpPr>
              <a:xfrm>
                <a:off x="8680305" y="3072396"/>
                <a:ext cx="89210" cy="96180"/>
                <a:chOff x="9545444" y="2939740"/>
                <a:chExt cx="89210" cy="96180"/>
              </a:xfrm>
            </p:grpSpPr>
            <p:cxnSp>
              <p:nvCxnSpPr>
                <p:cNvPr id="401" name="Straight Connector 400">
                  <a:extLst>
                    <a:ext uri="{FF2B5EF4-FFF2-40B4-BE49-F238E27FC236}">
                      <a16:creationId xmlns:a16="http://schemas.microsoft.com/office/drawing/2014/main" id="{D1278B4B-B851-C40C-790B-A45DA6864127}"/>
                    </a:ext>
                  </a:extLst>
                </p:cNvPr>
                <p:cNvCxnSpPr>
                  <a:cxnSpLocks/>
                </p:cNvCxnSpPr>
                <p:nvPr/>
              </p:nvCxnSpPr>
              <p:spPr bwMode="auto">
                <a:xfrm flipH="1">
                  <a:off x="9545444" y="2987133"/>
                  <a:ext cx="89210" cy="0"/>
                </a:xfrm>
                <a:prstGeom prst="line">
                  <a:avLst/>
                </a:prstGeom>
                <a:noFill/>
                <a:ln w="12700" cap="flat" cmpd="sng" algn="ctr">
                  <a:solidFill>
                    <a:schemeClr val="accent4"/>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20F935A1-751F-0962-3F59-7F2548F1F45E}"/>
                    </a:ext>
                  </a:extLst>
                </p:cNvPr>
                <p:cNvCxnSpPr/>
                <p:nvPr/>
              </p:nvCxnSpPr>
              <p:spPr bwMode="auto">
                <a:xfrm>
                  <a:off x="9590049" y="2939740"/>
                  <a:ext cx="0" cy="96180"/>
                </a:xfrm>
                <a:prstGeom prst="line">
                  <a:avLst/>
                </a:prstGeom>
                <a:noFill/>
                <a:ln w="12700" cap="flat" cmpd="sng" algn="ctr">
                  <a:solidFill>
                    <a:schemeClr val="accent4"/>
                  </a:solidFill>
                  <a:prstDash val="solid"/>
                  <a:round/>
                  <a:headEnd type="none" w="med" len="med"/>
                  <a:tailEnd type="none" w="med" len="med"/>
                </a:ln>
                <a:effectLst/>
              </p:spPr>
            </p:cxnSp>
          </p:grpSp>
          <p:grpSp>
            <p:nvGrpSpPr>
              <p:cNvPr id="403" name="Group 402">
                <a:extLst>
                  <a:ext uri="{FF2B5EF4-FFF2-40B4-BE49-F238E27FC236}">
                    <a16:creationId xmlns:a16="http://schemas.microsoft.com/office/drawing/2014/main" id="{F2B4C1D6-2AA8-0426-6676-C632E4ECD5A5}"/>
                  </a:ext>
                </a:extLst>
              </p:cNvPr>
              <p:cNvGrpSpPr/>
              <p:nvPr/>
            </p:nvGrpSpPr>
            <p:grpSpPr>
              <a:xfrm>
                <a:off x="8670243" y="3072396"/>
                <a:ext cx="89210" cy="96180"/>
                <a:chOff x="9545444" y="2939740"/>
                <a:chExt cx="89210" cy="96180"/>
              </a:xfrm>
            </p:grpSpPr>
            <p:cxnSp>
              <p:nvCxnSpPr>
                <p:cNvPr id="404" name="Straight Connector 403">
                  <a:extLst>
                    <a:ext uri="{FF2B5EF4-FFF2-40B4-BE49-F238E27FC236}">
                      <a16:creationId xmlns:a16="http://schemas.microsoft.com/office/drawing/2014/main" id="{4AE0754F-DF98-9BAE-5BEF-C7D32FEB9719}"/>
                    </a:ext>
                  </a:extLst>
                </p:cNvPr>
                <p:cNvCxnSpPr>
                  <a:cxnSpLocks/>
                </p:cNvCxnSpPr>
                <p:nvPr/>
              </p:nvCxnSpPr>
              <p:spPr bwMode="auto">
                <a:xfrm flipH="1">
                  <a:off x="9545444" y="2987133"/>
                  <a:ext cx="89210" cy="0"/>
                </a:xfrm>
                <a:prstGeom prst="line">
                  <a:avLst/>
                </a:prstGeom>
                <a:noFill/>
                <a:ln w="12700" cap="flat" cmpd="sng" algn="ctr">
                  <a:solidFill>
                    <a:schemeClr val="accent4"/>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7A83E8C9-11A8-0A36-0330-96DCA9067C31}"/>
                    </a:ext>
                  </a:extLst>
                </p:cNvPr>
                <p:cNvCxnSpPr/>
                <p:nvPr/>
              </p:nvCxnSpPr>
              <p:spPr bwMode="auto">
                <a:xfrm>
                  <a:off x="9590049" y="2939740"/>
                  <a:ext cx="0" cy="96180"/>
                </a:xfrm>
                <a:prstGeom prst="line">
                  <a:avLst/>
                </a:prstGeom>
                <a:noFill/>
                <a:ln w="12700" cap="flat" cmpd="sng" algn="ctr">
                  <a:solidFill>
                    <a:schemeClr val="accent4"/>
                  </a:solidFill>
                  <a:prstDash val="solid"/>
                  <a:round/>
                  <a:headEnd type="none" w="med" len="med"/>
                  <a:tailEnd type="none" w="med" len="med"/>
                </a:ln>
                <a:effectLst/>
              </p:spPr>
            </p:cxnSp>
          </p:grpSp>
          <p:grpSp>
            <p:nvGrpSpPr>
              <p:cNvPr id="406" name="Group 405">
                <a:extLst>
                  <a:ext uri="{FF2B5EF4-FFF2-40B4-BE49-F238E27FC236}">
                    <a16:creationId xmlns:a16="http://schemas.microsoft.com/office/drawing/2014/main" id="{8D904FF3-10B2-512A-07B3-1A146B145137}"/>
                  </a:ext>
                </a:extLst>
              </p:cNvPr>
              <p:cNvGrpSpPr/>
              <p:nvPr/>
            </p:nvGrpSpPr>
            <p:grpSpPr>
              <a:xfrm>
                <a:off x="8622448" y="2999445"/>
                <a:ext cx="89210" cy="96180"/>
                <a:chOff x="9545444" y="2939740"/>
                <a:chExt cx="89210" cy="96180"/>
              </a:xfrm>
            </p:grpSpPr>
            <p:cxnSp>
              <p:nvCxnSpPr>
                <p:cNvPr id="407" name="Straight Connector 406">
                  <a:extLst>
                    <a:ext uri="{FF2B5EF4-FFF2-40B4-BE49-F238E27FC236}">
                      <a16:creationId xmlns:a16="http://schemas.microsoft.com/office/drawing/2014/main" id="{7EA09CAF-E024-7F62-49AB-287530749757}"/>
                    </a:ext>
                  </a:extLst>
                </p:cNvPr>
                <p:cNvCxnSpPr>
                  <a:cxnSpLocks/>
                </p:cNvCxnSpPr>
                <p:nvPr/>
              </p:nvCxnSpPr>
              <p:spPr bwMode="auto">
                <a:xfrm flipH="1">
                  <a:off x="9545444" y="2987133"/>
                  <a:ext cx="89210" cy="0"/>
                </a:xfrm>
                <a:prstGeom prst="line">
                  <a:avLst/>
                </a:prstGeom>
                <a:noFill/>
                <a:ln w="12700" cap="flat" cmpd="sng" algn="ctr">
                  <a:solidFill>
                    <a:schemeClr val="accent4"/>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9C1DA31E-ABBE-16EA-4BDA-1D8D419F229A}"/>
                    </a:ext>
                  </a:extLst>
                </p:cNvPr>
                <p:cNvCxnSpPr/>
                <p:nvPr/>
              </p:nvCxnSpPr>
              <p:spPr bwMode="auto">
                <a:xfrm>
                  <a:off x="9590049" y="2939740"/>
                  <a:ext cx="0" cy="96180"/>
                </a:xfrm>
                <a:prstGeom prst="line">
                  <a:avLst/>
                </a:prstGeom>
                <a:noFill/>
                <a:ln w="12700" cap="flat" cmpd="sng" algn="ctr">
                  <a:solidFill>
                    <a:schemeClr val="accent4"/>
                  </a:solidFill>
                  <a:prstDash val="solid"/>
                  <a:round/>
                  <a:headEnd type="none" w="med" len="med"/>
                  <a:tailEnd type="none" w="med" len="med"/>
                </a:ln>
                <a:effectLst/>
              </p:spPr>
            </p:cxnSp>
          </p:grpSp>
          <p:grpSp>
            <p:nvGrpSpPr>
              <p:cNvPr id="409" name="Group 408">
                <a:extLst>
                  <a:ext uri="{FF2B5EF4-FFF2-40B4-BE49-F238E27FC236}">
                    <a16:creationId xmlns:a16="http://schemas.microsoft.com/office/drawing/2014/main" id="{05CFE890-3B6B-39B9-6FDC-28B49EADD0DD}"/>
                  </a:ext>
                </a:extLst>
              </p:cNvPr>
              <p:cNvGrpSpPr/>
              <p:nvPr/>
            </p:nvGrpSpPr>
            <p:grpSpPr>
              <a:xfrm>
                <a:off x="8536920" y="2999445"/>
                <a:ext cx="89210" cy="96180"/>
                <a:chOff x="9545444" y="2939740"/>
                <a:chExt cx="89210" cy="96180"/>
              </a:xfrm>
            </p:grpSpPr>
            <p:cxnSp>
              <p:nvCxnSpPr>
                <p:cNvPr id="410" name="Straight Connector 409">
                  <a:extLst>
                    <a:ext uri="{FF2B5EF4-FFF2-40B4-BE49-F238E27FC236}">
                      <a16:creationId xmlns:a16="http://schemas.microsoft.com/office/drawing/2014/main" id="{1CCC57F3-E0A9-9CAA-C2D9-96AB90432521}"/>
                    </a:ext>
                  </a:extLst>
                </p:cNvPr>
                <p:cNvCxnSpPr>
                  <a:cxnSpLocks/>
                </p:cNvCxnSpPr>
                <p:nvPr/>
              </p:nvCxnSpPr>
              <p:spPr bwMode="auto">
                <a:xfrm flipH="1">
                  <a:off x="9545444" y="2987133"/>
                  <a:ext cx="89210" cy="0"/>
                </a:xfrm>
                <a:prstGeom prst="line">
                  <a:avLst/>
                </a:prstGeom>
                <a:noFill/>
                <a:ln w="12700" cap="flat" cmpd="sng" algn="ctr">
                  <a:solidFill>
                    <a:schemeClr val="accent4"/>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256714DC-870A-33B6-1CA2-C9229AEE230C}"/>
                    </a:ext>
                  </a:extLst>
                </p:cNvPr>
                <p:cNvCxnSpPr/>
                <p:nvPr/>
              </p:nvCxnSpPr>
              <p:spPr bwMode="auto">
                <a:xfrm>
                  <a:off x="9590049" y="2939740"/>
                  <a:ext cx="0" cy="96180"/>
                </a:xfrm>
                <a:prstGeom prst="line">
                  <a:avLst/>
                </a:prstGeom>
                <a:noFill/>
                <a:ln w="12700" cap="flat" cmpd="sng" algn="ctr">
                  <a:solidFill>
                    <a:schemeClr val="accent4"/>
                  </a:solidFill>
                  <a:prstDash val="solid"/>
                  <a:round/>
                  <a:headEnd type="none" w="med" len="med"/>
                  <a:tailEnd type="none" w="med" len="med"/>
                </a:ln>
                <a:effectLst/>
              </p:spPr>
            </p:cxnSp>
          </p:grpSp>
          <p:grpSp>
            <p:nvGrpSpPr>
              <p:cNvPr id="412" name="Group 411">
                <a:extLst>
                  <a:ext uri="{FF2B5EF4-FFF2-40B4-BE49-F238E27FC236}">
                    <a16:creationId xmlns:a16="http://schemas.microsoft.com/office/drawing/2014/main" id="{B7204741-7017-760B-D92D-5F9CF2F1C163}"/>
                  </a:ext>
                </a:extLst>
              </p:cNvPr>
              <p:cNvGrpSpPr/>
              <p:nvPr/>
            </p:nvGrpSpPr>
            <p:grpSpPr>
              <a:xfrm>
                <a:off x="8423720" y="2999445"/>
                <a:ext cx="89210" cy="96180"/>
                <a:chOff x="9545444" y="2939740"/>
                <a:chExt cx="89210" cy="96180"/>
              </a:xfrm>
            </p:grpSpPr>
            <p:cxnSp>
              <p:nvCxnSpPr>
                <p:cNvPr id="413" name="Straight Connector 412">
                  <a:extLst>
                    <a:ext uri="{FF2B5EF4-FFF2-40B4-BE49-F238E27FC236}">
                      <a16:creationId xmlns:a16="http://schemas.microsoft.com/office/drawing/2014/main" id="{1FD3671E-C080-E1E1-8ABC-2FDB7E5E0576}"/>
                    </a:ext>
                  </a:extLst>
                </p:cNvPr>
                <p:cNvCxnSpPr>
                  <a:cxnSpLocks/>
                </p:cNvCxnSpPr>
                <p:nvPr/>
              </p:nvCxnSpPr>
              <p:spPr bwMode="auto">
                <a:xfrm flipH="1">
                  <a:off x="9545444" y="2987133"/>
                  <a:ext cx="89210" cy="0"/>
                </a:xfrm>
                <a:prstGeom prst="line">
                  <a:avLst/>
                </a:prstGeom>
                <a:noFill/>
                <a:ln w="12700" cap="flat" cmpd="sng" algn="ctr">
                  <a:solidFill>
                    <a:schemeClr val="accent4"/>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9F97CED5-29AD-509A-F26D-A7843721E499}"/>
                    </a:ext>
                  </a:extLst>
                </p:cNvPr>
                <p:cNvCxnSpPr/>
                <p:nvPr/>
              </p:nvCxnSpPr>
              <p:spPr bwMode="auto">
                <a:xfrm>
                  <a:off x="9590049" y="2939740"/>
                  <a:ext cx="0" cy="96180"/>
                </a:xfrm>
                <a:prstGeom prst="line">
                  <a:avLst/>
                </a:prstGeom>
                <a:noFill/>
                <a:ln w="12700" cap="flat" cmpd="sng" algn="ctr">
                  <a:solidFill>
                    <a:schemeClr val="accent4"/>
                  </a:solidFill>
                  <a:prstDash val="solid"/>
                  <a:round/>
                  <a:headEnd type="none" w="med" len="med"/>
                  <a:tailEnd type="none" w="med" len="med"/>
                </a:ln>
                <a:effectLst/>
              </p:spPr>
            </p:cxnSp>
          </p:grpSp>
          <p:grpSp>
            <p:nvGrpSpPr>
              <p:cNvPr id="415" name="Group 414">
                <a:extLst>
                  <a:ext uri="{FF2B5EF4-FFF2-40B4-BE49-F238E27FC236}">
                    <a16:creationId xmlns:a16="http://schemas.microsoft.com/office/drawing/2014/main" id="{BA0CCB73-1214-112B-848F-749346E77D7E}"/>
                  </a:ext>
                </a:extLst>
              </p:cNvPr>
              <p:cNvGrpSpPr/>
              <p:nvPr/>
            </p:nvGrpSpPr>
            <p:grpSpPr>
              <a:xfrm>
                <a:off x="8392276" y="2999445"/>
                <a:ext cx="89210" cy="96180"/>
                <a:chOff x="9545444" y="2939740"/>
                <a:chExt cx="89210" cy="96180"/>
              </a:xfrm>
            </p:grpSpPr>
            <p:cxnSp>
              <p:nvCxnSpPr>
                <p:cNvPr id="416" name="Straight Connector 415">
                  <a:extLst>
                    <a:ext uri="{FF2B5EF4-FFF2-40B4-BE49-F238E27FC236}">
                      <a16:creationId xmlns:a16="http://schemas.microsoft.com/office/drawing/2014/main" id="{A8072820-E3DC-CA8A-FB9C-73E2E97FEB58}"/>
                    </a:ext>
                  </a:extLst>
                </p:cNvPr>
                <p:cNvCxnSpPr>
                  <a:cxnSpLocks/>
                </p:cNvCxnSpPr>
                <p:nvPr/>
              </p:nvCxnSpPr>
              <p:spPr bwMode="auto">
                <a:xfrm flipH="1">
                  <a:off x="9545444" y="2987133"/>
                  <a:ext cx="89210" cy="0"/>
                </a:xfrm>
                <a:prstGeom prst="line">
                  <a:avLst/>
                </a:prstGeom>
                <a:noFill/>
                <a:ln w="12700" cap="flat" cmpd="sng" algn="ctr">
                  <a:solidFill>
                    <a:schemeClr val="accent4"/>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B48BC2E0-3C18-624E-7C29-6322ECC7890F}"/>
                    </a:ext>
                  </a:extLst>
                </p:cNvPr>
                <p:cNvCxnSpPr/>
                <p:nvPr/>
              </p:nvCxnSpPr>
              <p:spPr bwMode="auto">
                <a:xfrm>
                  <a:off x="9590049" y="2939740"/>
                  <a:ext cx="0" cy="96180"/>
                </a:xfrm>
                <a:prstGeom prst="line">
                  <a:avLst/>
                </a:prstGeom>
                <a:noFill/>
                <a:ln w="12700" cap="flat" cmpd="sng" algn="ctr">
                  <a:solidFill>
                    <a:schemeClr val="accent4"/>
                  </a:solidFill>
                  <a:prstDash val="solid"/>
                  <a:round/>
                  <a:headEnd type="none" w="med" len="med"/>
                  <a:tailEnd type="none" w="med" len="med"/>
                </a:ln>
                <a:effectLst/>
              </p:spPr>
            </p:cxnSp>
          </p:grpSp>
          <p:grpSp>
            <p:nvGrpSpPr>
              <p:cNvPr id="418" name="Group 417">
                <a:extLst>
                  <a:ext uri="{FF2B5EF4-FFF2-40B4-BE49-F238E27FC236}">
                    <a16:creationId xmlns:a16="http://schemas.microsoft.com/office/drawing/2014/main" id="{2E947BD6-B732-BBDF-6261-8CA78E940451}"/>
                  </a:ext>
                </a:extLst>
              </p:cNvPr>
              <p:cNvGrpSpPr/>
              <p:nvPr/>
            </p:nvGrpSpPr>
            <p:grpSpPr>
              <a:xfrm>
                <a:off x="8362089" y="2999445"/>
                <a:ext cx="89210" cy="96180"/>
                <a:chOff x="9545444" y="2939740"/>
                <a:chExt cx="89210" cy="96180"/>
              </a:xfrm>
            </p:grpSpPr>
            <p:cxnSp>
              <p:nvCxnSpPr>
                <p:cNvPr id="419" name="Straight Connector 418">
                  <a:extLst>
                    <a:ext uri="{FF2B5EF4-FFF2-40B4-BE49-F238E27FC236}">
                      <a16:creationId xmlns:a16="http://schemas.microsoft.com/office/drawing/2014/main" id="{32A83B12-1A2D-C57B-964D-50A3EEEC3653}"/>
                    </a:ext>
                  </a:extLst>
                </p:cNvPr>
                <p:cNvCxnSpPr>
                  <a:cxnSpLocks/>
                </p:cNvCxnSpPr>
                <p:nvPr/>
              </p:nvCxnSpPr>
              <p:spPr bwMode="auto">
                <a:xfrm flipH="1">
                  <a:off x="9545444" y="2987133"/>
                  <a:ext cx="89210" cy="0"/>
                </a:xfrm>
                <a:prstGeom prst="line">
                  <a:avLst/>
                </a:prstGeom>
                <a:noFill/>
                <a:ln w="12700" cap="flat" cmpd="sng" algn="ctr">
                  <a:solidFill>
                    <a:schemeClr val="accent4"/>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A7D5DC25-109F-10A3-6005-711F9DEAA3C6}"/>
                    </a:ext>
                  </a:extLst>
                </p:cNvPr>
                <p:cNvCxnSpPr/>
                <p:nvPr/>
              </p:nvCxnSpPr>
              <p:spPr bwMode="auto">
                <a:xfrm>
                  <a:off x="9590049" y="2939740"/>
                  <a:ext cx="0" cy="96180"/>
                </a:xfrm>
                <a:prstGeom prst="line">
                  <a:avLst/>
                </a:prstGeom>
                <a:noFill/>
                <a:ln w="12700" cap="flat" cmpd="sng" algn="ctr">
                  <a:solidFill>
                    <a:schemeClr val="accent4"/>
                  </a:solidFill>
                  <a:prstDash val="solid"/>
                  <a:round/>
                  <a:headEnd type="none" w="med" len="med"/>
                  <a:tailEnd type="none" w="med" len="med"/>
                </a:ln>
                <a:effectLst/>
              </p:spPr>
            </p:cxnSp>
          </p:grpSp>
          <p:grpSp>
            <p:nvGrpSpPr>
              <p:cNvPr id="421" name="Group 420">
                <a:extLst>
                  <a:ext uri="{FF2B5EF4-FFF2-40B4-BE49-F238E27FC236}">
                    <a16:creationId xmlns:a16="http://schemas.microsoft.com/office/drawing/2014/main" id="{8005A4AA-FB8D-0A57-30F8-6FFB1A5A87F2}"/>
                  </a:ext>
                </a:extLst>
              </p:cNvPr>
              <p:cNvGrpSpPr/>
              <p:nvPr/>
            </p:nvGrpSpPr>
            <p:grpSpPr>
              <a:xfrm>
                <a:off x="8349512" y="2999445"/>
                <a:ext cx="89210" cy="96180"/>
                <a:chOff x="9545444" y="2939740"/>
                <a:chExt cx="89210" cy="96180"/>
              </a:xfrm>
            </p:grpSpPr>
            <p:cxnSp>
              <p:nvCxnSpPr>
                <p:cNvPr id="422" name="Straight Connector 421">
                  <a:extLst>
                    <a:ext uri="{FF2B5EF4-FFF2-40B4-BE49-F238E27FC236}">
                      <a16:creationId xmlns:a16="http://schemas.microsoft.com/office/drawing/2014/main" id="{D6B63ACD-7D31-63DA-7DE8-6F06A9C9FBD8}"/>
                    </a:ext>
                  </a:extLst>
                </p:cNvPr>
                <p:cNvCxnSpPr>
                  <a:cxnSpLocks/>
                </p:cNvCxnSpPr>
                <p:nvPr/>
              </p:nvCxnSpPr>
              <p:spPr bwMode="auto">
                <a:xfrm flipH="1">
                  <a:off x="9545444" y="2987133"/>
                  <a:ext cx="89210" cy="0"/>
                </a:xfrm>
                <a:prstGeom prst="line">
                  <a:avLst/>
                </a:prstGeom>
                <a:noFill/>
                <a:ln w="12700" cap="flat" cmpd="sng" algn="ctr">
                  <a:solidFill>
                    <a:schemeClr val="accent4"/>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30BC09C8-0BE6-A332-A7D3-79ED84E2CD8F}"/>
                    </a:ext>
                  </a:extLst>
                </p:cNvPr>
                <p:cNvCxnSpPr/>
                <p:nvPr/>
              </p:nvCxnSpPr>
              <p:spPr bwMode="auto">
                <a:xfrm>
                  <a:off x="9590049" y="2939740"/>
                  <a:ext cx="0" cy="96180"/>
                </a:xfrm>
                <a:prstGeom prst="line">
                  <a:avLst/>
                </a:prstGeom>
                <a:noFill/>
                <a:ln w="12700" cap="flat" cmpd="sng" algn="ctr">
                  <a:solidFill>
                    <a:schemeClr val="accent4"/>
                  </a:solidFill>
                  <a:prstDash val="solid"/>
                  <a:round/>
                  <a:headEnd type="none" w="med" len="med"/>
                  <a:tailEnd type="none" w="med" len="med"/>
                </a:ln>
                <a:effectLst/>
              </p:spPr>
            </p:cxnSp>
          </p:grpSp>
          <p:grpSp>
            <p:nvGrpSpPr>
              <p:cNvPr id="424" name="Group 423">
                <a:extLst>
                  <a:ext uri="{FF2B5EF4-FFF2-40B4-BE49-F238E27FC236}">
                    <a16:creationId xmlns:a16="http://schemas.microsoft.com/office/drawing/2014/main" id="{A7303598-910C-3F4C-4F0D-308D3D6C044E}"/>
                  </a:ext>
                </a:extLst>
              </p:cNvPr>
              <p:cNvGrpSpPr/>
              <p:nvPr/>
            </p:nvGrpSpPr>
            <p:grpSpPr>
              <a:xfrm>
                <a:off x="6169793" y="2736570"/>
                <a:ext cx="89210" cy="96180"/>
                <a:chOff x="9545444" y="2939740"/>
                <a:chExt cx="89210" cy="96180"/>
              </a:xfrm>
            </p:grpSpPr>
            <p:cxnSp>
              <p:nvCxnSpPr>
                <p:cNvPr id="425" name="Straight Connector 424">
                  <a:extLst>
                    <a:ext uri="{FF2B5EF4-FFF2-40B4-BE49-F238E27FC236}">
                      <a16:creationId xmlns:a16="http://schemas.microsoft.com/office/drawing/2014/main" id="{E8BCD597-1163-D5BE-371F-A0F60B8915D1}"/>
                    </a:ext>
                  </a:extLst>
                </p:cNvPr>
                <p:cNvCxnSpPr>
                  <a:cxnSpLocks/>
                </p:cNvCxnSpPr>
                <p:nvPr/>
              </p:nvCxnSpPr>
              <p:spPr bwMode="auto">
                <a:xfrm flipH="1">
                  <a:off x="9545444" y="2987133"/>
                  <a:ext cx="89210" cy="0"/>
                </a:xfrm>
                <a:prstGeom prst="line">
                  <a:avLst/>
                </a:prstGeom>
                <a:noFill/>
                <a:ln w="12700" cap="flat" cmpd="sng" algn="ctr">
                  <a:solidFill>
                    <a:schemeClr val="accent4"/>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95394C49-E16F-759C-F7A3-11C7C4D1396B}"/>
                    </a:ext>
                  </a:extLst>
                </p:cNvPr>
                <p:cNvCxnSpPr/>
                <p:nvPr/>
              </p:nvCxnSpPr>
              <p:spPr bwMode="auto">
                <a:xfrm>
                  <a:off x="9590049" y="2939740"/>
                  <a:ext cx="0" cy="96180"/>
                </a:xfrm>
                <a:prstGeom prst="line">
                  <a:avLst/>
                </a:prstGeom>
                <a:noFill/>
                <a:ln w="12700" cap="flat" cmpd="sng" algn="ctr">
                  <a:solidFill>
                    <a:schemeClr val="accent4"/>
                  </a:solidFill>
                  <a:prstDash val="solid"/>
                  <a:round/>
                  <a:headEnd type="none" w="med" len="med"/>
                  <a:tailEnd type="none" w="med" len="med"/>
                </a:ln>
                <a:effectLst/>
              </p:spPr>
            </p:cxnSp>
          </p:grpSp>
          <p:grpSp>
            <p:nvGrpSpPr>
              <p:cNvPr id="427" name="Group 426">
                <a:extLst>
                  <a:ext uri="{FF2B5EF4-FFF2-40B4-BE49-F238E27FC236}">
                    <a16:creationId xmlns:a16="http://schemas.microsoft.com/office/drawing/2014/main" id="{2387C1D6-E49B-82FA-A9E9-83F44668C893}"/>
                  </a:ext>
                </a:extLst>
              </p:cNvPr>
              <p:cNvGrpSpPr/>
              <p:nvPr/>
            </p:nvGrpSpPr>
            <p:grpSpPr>
              <a:xfrm>
                <a:off x="5836484" y="2736570"/>
                <a:ext cx="89210" cy="96180"/>
                <a:chOff x="9545444" y="2939740"/>
                <a:chExt cx="89210" cy="96180"/>
              </a:xfrm>
            </p:grpSpPr>
            <p:cxnSp>
              <p:nvCxnSpPr>
                <p:cNvPr id="428" name="Straight Connector 427">
                  <a:extLst>
                    <a:ext uri="{FF2B5EF4-FFF2-40B4-BE49-F238E27FC236}">
                      <a16:creationId xmlns:a16="http://schemas.microsoft.com/office/drawing/2014/main" id="{63DD1205-14FF-7695-5D69-40F13B8FBCDA}"/>
                    </a:ext>
                  </a:extLst>
                </p:cNvPr>
                <p:cNvCxnSpPr>
                  <a:cxnSpLocks/>
                </p:cNvCxnSpPr>
                <p:nvPr/>
              </p:nvCxnSpPr>
              <p:spPr bwMode="auto">
                <a:xfrm flipH="1">
                  <a:off x="9545444" y="2987133"/>
                  <a:ext cx="89210" cy="0"/>
                </a:xfrm>
                <a:prstGeom prst="line">
                  <a:avLst/>
                </a:prstGeom>
                <a:noFill/>
                <a:ln w="12700" cap="flat" cmpd="sng" algn="ctr">
                  <a:solidFill>
                    <a:schemeClr val="accent4"/>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119968C0-60ED-302E-F91F-A6D1ED9D1759}"/>
                    </a:ext>
                  </a:extLst>
                </p:cNvPr>
                <p:cNvCxnSpPr/>
                <p:nvPr/>
              </p:nvCxnSpPr>
              <p:spPr bwMode="auto">
                <a:xfrm>
                  <a:off x="9590049" y="2939740"/>
                  <a:ext cx="0" cy="96180"/>
                </a:xfrm>
                <a:prstGeom prst="line">
                  <a:avLst/>
                </a:prstGeom>
                <a:noFill/>
                <a:ln w="12700" cap="flat" cmpd="sng" algn="ctr">
                  <a:solidFill>
                    <a:schemeClr val="accent4"/>
                  </a:solidFill>
                  <a:prstDash val="solid"/>
                  <a:round/>
                  <a:headEnd type="none" w="med" len="med"/>
                  <a:tailEnd type="none" w="med" len="med"/>
                </a:ln>
                <a:effectLst/>
              </p:spPr>
            </p:cxnSp>
          </p:grpSp>
          <p:grpSp>
            <p:nvGrpSpPr>
              <p:cNvPr id="430" name="Group 429">
                <a:extLst>
                  <a:ext uri="{FF2B5EF4-FFF2-40B4-BE49-F238E27FC236}">
                    <a16:creationId xmlns:a16="http://schemas.microsoft.com/office/drawing/2014/main" id="{8E17D8A5-D0C0-8C58-6097-2D5B4A7ECC79}"/>
                  </a:ext>
                </a:extLst>
              </p:cNvPr>
              <p:cNvGrpSpPr/>
              <p:nvPr/>
            </p:nvGrpSpPr>
            <p:grpSpPr>
              <a:xfrm>
                <a:off x="4333447" y="2573060"/>
                <a:ext cx="89210" cy="96180"/>
                <a:chOff x="9545444" y="2939740"/>
                <a:chExt cx="89210" cy="96180"/>
              </a:xfrm>
            </p:grpSpPr>
            <p:cxnSp>
              <p:nvCxnSpPr>
                <p:cNvPr id="431" name="Straight Connector 430">
                  <a:extLst>
                    <a:ext uri="{FF2B5EF4-FFF2-40B4-BE49-F238E27FC236}">
                      <a16:creationId xmlns:a16="http://schemas.microsoft.com/office/drawing/2014/main" id="{74D705F0-1FC1-85F2-1D55-4DF12E7A12DB}"/>
                    </a:ext>
                  </a:extLst>
                </p:cNvPr>
                <p:cNvCxnSpPr>
                  <a:cxnSpLocks/>
                </p:cNvCxnSpPr>
                <p:nvPr/>
              </p:nvCxnSpPr>
              <p:spPr bwMode="auto">
                <a:xfrm flipH="1">
                  <a:off x="9545444" y="2987133"/>
                  <a:ext cx="89210" cy="0"/>
                </a:xfrm>
                <a:prstGeom prst="line">
                  <a:avLst/>
                </a:prstGeom>
                <a:noFill/>
                <a:ln w="12700" cap="flat" cmpd="sng" algn="ctr">
                  <a:solidFill>
                    <a:schemeClr val="accent4"/>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D0A2B81D-146B-976F-5D52-CF7694B85F1F}"/>
                    </a:ext>
                  </a:extLst>
                </p:cNvPr>
                <p:cNvCxnSpPr/>
                <p:nvPr/>
              </p:nvCxnSpPr>
              <p:spPr bwMode="auto">
                <a:xfrm>
                  <a:off x="9590049" y="2939740"/>
                  <a:ext cx="0" cy="96180"/>
                </a:xfrm>
                <a:prstGeom prst="line">
                  <a:avLst/>
                </a:prstGeom>
                <a:noFill/>
                <a:ln w="12700" cap="flat" cmpd="sng" algn="ctr">
                  <a:solidFill>
                    <a:schemeClr val="accent4"/>
                  </a:solidFill>
                  <a:prstDash val="solid"/>
                  <a:round/>
                  <a:headEnd type="none" w="med" len="med"/>
                  <a:tailEnd type="none" w="med" len="med"/>
                </a:ln>
                <a:effectLst/>
              </p:spPr>
            </p:cxnSp>
          </p:grpSp>
        </p:grpSp>
        <p:grpSp>
          <p:nvGrpSpPr>
            <p:cNvPr id="433" name="Group 432">
              <a:extLst>
                <a:ext uri="{FF2B5EF4-FFF2-40B4-BE49-F238E27FC236}">
                  <a16:creationId xmlns:a16="http://schemas.microsoft.com/office/drawing/2014/main" id="{0CAA8DE4-2474-2DFA-B5FF-AAC07690AE24}"/>
                </a:ext>
              </a:extLst>
            </p:cNvPr>
            <p:cNvGrpSpPr/>
            <p:nvPr/>
          </p:nvGrpSpPr>
          <p:grpSpPr>
            <a:xfrm>
              <a:off x="3519669" y="2267422"/>
              <a:ext cx="89210" cy="96180"/>
              <a:chOff x="9545444" y="2939740"/>
              <a:chExt cx="89210" cy="96180"/>
            </a:xfrm>
          </p:grpSpPr>
          <p:cxnSp>
            <p:nvCxnSpPr>
              <p:cNvPr id="434" name="Straight Connector 433">
                <a:extLst>
                  <a:ext uri="{FF2B5EF4-FFF2-40B4-BE49-F238E27FC236}">
                    <a16:creationId xmlns:a16="http://schemas.microsoft.com/office/drawing/2014/main" id="{FF1369DB-6DE1-4302-76C2-57F2F34BB9BF}"/>
                  </a:ext>
                </a:extLst>
              </p:cNvPr>
              <p:cNvCxnSpPr>
                <a:cxnSpLocks/>
              </p:cNvCxnSpPr>
              <p:nvPr/>
            </p:nvCxnSpPr>
            <p:spPr bwMode="auto">
              <a:xfrm flipH="1">
                <a:off x="9545444" y="2987133"/>
                <a:ext cx="89210" cy="0"/>
              </a:xfrm>
              <a:prstGeom prst="line">
                <a:avLst/>
              </a:prstGeom>
              <a:noFill/>
              <a:ln w="12700" cap="flat" cmpd="sng" algn="ctr">
                <a:solidFill>
                  <a:schemeClr val="accent4"/>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4FE2CDB5-1172-10D3-9B76-6B1F5BAD98AE}"/>
                  </a:ext>
                </a:extLst>
              </p:cNvPr>
              <p:cNvCxnSpPr/>
              <p:nvPr/>
            </p:nvCxnSpPr>
            <p:spPr bwMode="auto">
              <a:xfrm>
                <a:off x="9590049" y="2939740"/>
                <a:ext cx="0" cy="96180"/>
              </a:xfrm>
              <a:prstGeom prst="line">
                <a:avLst/>
              </a:prstGeom>
              <a:noFill/>
              <a:ln w="12700" cap="flat" cmpd="sng" algn="ctr">
                <a:solidFill>
                  <a:schemeClr val="accent4"/>
                </a:solidFill>
                <a:prstDash val="solid"/>
                <a:round/>
                <a:headEnd type="none" w="med" len="med"/>
                <a:tailEnd type="none" w="med" len="med"/>
              </a:ln>
              <a:effectLst/>
            </p:spPr>
          </p:cxnSp>
        </p:grpSp>
        <p:grpSp>
          <p:nvGrpSpPr>
            <p:cNvPr id="436" name="Group 435">
              <a:extLst>
                <a:ext uri="{FF2B5EF4-FFF2-40B4-BE49-F238E27FC236}">
                  <a16:creationId xmlns:a16="http://schemas.microsoft.com/office/drawing/2014/main" id="{7BD984ED-4375-7FD6-8482-040D9A8041DF}"/>
                </a:ext>
              </a:extLst>
            </p:cNvPr>
            <p:cNvGrpSpPr/>
            <p:nvPr/>
          </p:nvGrpSpPr>
          <p:grpSpPr>
            <a:xfrm>
              <a:off x="3289497" y="2184409"/>
              <a:ext cx="89210" cy="96180"/>
              <a:chOff x="9545444" y="2939740"/>
              <a:chExt cx="89210" cy="96180"/>
            </a:xfrm>
          </p:grpSpPr>
          <p:cxnSp>
            <p:nvCxnSpPr>
              <p:cNvPr id="437" name="Straight Connector 436">
                <a:extLst>
                  <a:ext uri="{FF2B5EF4-FFF2-40B4-BE49-F238E27FC236}">
                    <a16:creationId xmlns:a16="http://schemas.microsoft.com/office/drawing/2014/main" id="{3AF75F19-E57B-D016-B24C-E7E938A399C2}"/>
                  </a:ext>
                </a:extLst>
              </p:cNvPr>
              <p:cNvCxnSpPr>
                <a:cxnSpLocks/>
              </p:cNvCxnSpPr>
              <p:nvPr/>
            </p:nvCxnSpPr>
            <p:spPr bwMode="auto">
              <a:xfrm flipH="1">
                <a:off x="9545444" y="2987133"/>
                <a:ext cx="89210" cy="0"/>
              </a:xfrm>
              <a:prstGeom prst="line">
                <a:avLst/>
              </a:prstGeom>
              <a:noFill/>
              <a:ln w="12700" cap="flat" cmpd="sng" algn="ctr">
                <a:solidFill>
                  <a:schemeClr val="accent4"/>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EDA70057-FAC5-B9D7-B6F1-799E7F8759E3}"/>
                  </a:ext>
                </a:extLst>
              </p:cNvPr>
              <p:cNvCxnSpPr/>
              <p:nvPr/>
            </p:nvCxnSpPr>
            <p:spPr bwMode="auto">
              <a:xfrm>
                <a:off x="9590049" y="2939740"/>
                <a:ext cx="0" cy="96180"/>
              </a:xfrm>
              <a:prstGeom prst="line">
                <a:avLst/>
              </a:prstGeom>
              <a:noFill/>
              <a:ln w="12700" cap="flat" cmpd="sng" algn="ctr">
                <a:solidFill>
                  <a:schemeClr val="accent4"/>
                </a:solidFill>
                <a:prstDash val="solid"/>
                <a:round/>
                <a:headEnd type="none" w="med" len="med"/>
                <a:tailEnd type="none" w="med" len="med"/>
              </a:ln>
              <a:effectLst/>
            </p:spPr>
          </p:cxnSp>
        </p:grpSp>
      </p:grpSp>
      <p:sp>
        <p:nvSpPr>
          <p:cNvPr id="17" name="Freeform: Shape 16">
            <a:extLst>
              <a:ext uri="{FF2B5EF4-FFF2-40B4-BE49-F238E27FC236}">
                <a16:creationId xmlns:a16="http://schemas.microsoft.com/office/drawing/2014/main" id="{4D0E199F-96B8-56A2-D23C-DE68012603FA}"/>
              </a:ext>
            </a:extLst>
          </p:cNvPr>
          <p:cNvSpPr/>
          <p:nvPr/>
        </p:nvSpPr>
        <p:spPr bwMode="auto">
          <a:xfrm>
            <a:off x="2961202" y="2020957"/>
            <a:ext cx="8311981" cy="2127150"/>
          </a:xfrm>
          <a:custGeom>
            <a:avLst/>
            <a:gdLst>
              <a:gd name="connsiteX0" fmla="*/ 0 w 8514214"/>
              <a:gd name="connsiteY0" fmla="*/ 0 h 2201221"/>
              <a:gd name="connsiteX1" fmla="*/ 0 w 8514214"/>
              <a:gd name="connsiteY1" fmla="*/ 2201221 h 2201221"/>
              <a:gd name="connsiteX2" fmla="*/ 8514214 w 8514214"/>
              <a:gd name="connsiteY2" fmla="*/ 2201221 h 2201221"/>
            </a:gdLst>
            <a:ahLst/>
            <a:cxnLst>
              <a:cxn ang="0">
                <a:pos x="connsiteX0" y="connsiteY0"/>
              </a:cxn>
              <a:cxn ang="0">
                <a:pos x="connsiteX1" y="connsiteY1"/>
              </a:cxn>
              <a:cxn ang="0">
                <a:pos x="connsiteX2" y="connsiteY2"/>
              </a:cxn>
            </a:cxnLst>
            <a:rect l="l" t="t" r="r" b="b"/>
            <a:pathLst>
              <a:path w="8514214" h="2201221">
                <a:moveTo>
                  <a:pt x="0" y="0"/>
                </a:moveTo>
                <a:lnTo>
                  <a:pt x="0" y="2201221"/>
                </a:lnTo>
                <a:lnTo>
                  <a:pt x="8514214" y="2201221"/>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41" name="TextBox 440">
            <a:extLst>
              <a:ext uri="{FF2B5EF4-FFF2-40B4-BE49-F238E27FC236}">
                <a16:creationId xmlns:a16="http://schemas.microsoft.com/office/drawing/2014/main" id="{184E9E3D-30DB-FC75-AE4B-14C60F957E24}"/>
              </a:ext>
            </a:extLst>
          </p:cNvPr>
          <p:cNvSpPr txBox="1"/>
          <p:nvPr/>
        </p:nvSpPr>
        <p:spPr bwMode="auto">
          <a:xfrm>
            <a:off x="154843" y="4703164"/>
            <a:ext cx="277054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mcSCC</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cemiplimab 3 mg/kg Q2W</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lacSCC</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cemiplimab 3 mg/kg Q2W</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mcSCC</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cemiplimab 350 mg Q3W</a:t>
            </a:r>
          </a:p>
        </p:txBody>
      </p:sp>
      <p:sp>
        <p:nvSpPr>
          <p:cNvPr id="442" name="TextBox 441">
            <a:extLst>
              <a:ext uri="{FF2B5EF4-FFF2-40B4-BE49-F238E27FC236}">
                <a16:creationId xmlns:a16="http://schemas.microsoft.com/office/drawing/2014/main" id="{65DC8E7A-CBF2-56DE-C6C4-130367A4FD24}"/>
              </a:ext>
            </a:extLst>
          </p:cNvPr>
          <p:cNvSpPr txBox="1"/>
          <p:nvPr/>
        </p:nvSpPr>
        <p:spPr bwMode="auto">
          <a:xfrm>
            <a:off x="2774374" y="4703164"/>
            <a:ext cx="881677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tab pos="231775" algn="l"/>
                <a:tab pos="471488" algn="l"/>
                <a:tab pos="708025" algn="l"/>
                <a:tab pos="952500" algn="l"/>
                <a:tab pos="1181100" algn="l"/>
                <a:tab pos="1416050" algn="l"/>
                <a:tab pos="1649413" algn="l"/>
                <a:tab pos="1895475" algn="l"/>
                <a:tab pos="2128838" algn="l"/>
                <a:tab pos="2368550" algn="l"/>
                <a:tab pos="2600325" algn="l"/>
                <a:tab pos="2836863" algn="l"/>
                <a:tab pos="3076575" algn="l"/>
                <a:tab pos="3308350" algn="l"/>
                <a:tab pos="3530600" algn="l"/>
                <a:tab pos="3784600" algn="l"/>
                <a:tab pos="4017963" algn="l"/>
                <a:tab pos="4257675" algn="l"/>
                <a:tab pos="4516438" algn="l"/>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59	56	52	49	47	47	46	41	39	39	38	38	37	35	34	33	33	31	29	29 29  29 29  29 28 28  28 27 23  16  12  3    1   0    0    0</a:t>
            </a:r>
          </a:p>
          <a:p>
            <a:pPr marL="0" marR="0" lvl="0" indent="0" algn="l" defTabSz="914400" rtl="0" eaLnBrk="1" fontAlgn="auto" latinLnBrk="0" hangingPunct="1">
              <a:lnSpc>
                <a:spcPct val="100000"/>
              </a:lnSpc>
              <a:spcBef>
                <a:spcPts val="0"/>
              </a:spcBef>
              <a:spcAft>
                <a:spcPct val="0"/>
              </a:spcAft>
              <a:buClrTx/>
              <a:buSzTx/>
              <a:buFontTx/>
              <a:buNone/>
              <a:tabLst>
                <a:tab pos="231775" algn="l"/>
                <a:tab pos="471488" algn="l"/>
                <a:tab pos="708025" algn="l"/>
                <a:tab pos="952500" algn="l"/>
                <a:tab pos="1181100" algn="l"/>
                <a:tab pos="1416050" algn="l"/>
                <a:tab pos="1649413" algn="l"/>
                <a:tab pos="1895475" algn="l"/>
                <a:tab pos="2128838" algn="l"/>
                <a:tab pos="2368550" algn="l"/>
                <a:tab pos="2600325" algn="l"/>
                <a:tab pos="2836863" algn="l"/>
                <a:tab pos="3076575" algn="l"/>
                <a:tab pos="3308350" algn="l"/>
                <a:tab pos="3530600" algn="l"/>
                <a:tab pos="3784600" algn="l"/>
                <a:tab pos="4017963" algn="l"/>
                <a:tab pos="4257675" algn="l"/>
                <a:tab pos="4516438" algn="l"/>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78	76	73	67	65	65	64	62	59	55	53	53	51	47	47	46	45	44	43	43 43  41 36  33 30  23 22 19  13  9    5    4   2    0    0   0</a:t>
            </a:r>
          </a:p>
          <a:p>
            <a:pPr marL="0" marR="0" lvl="0" indent="0" algn="l" defTabSz="914400" rtl="0" eaLnBrk="1" fontAlgn="auto" latinLnBrk="0" hangingPunct="1">
              <a:lnSpc>
                <a:spcPct val="100000"/>
              </a:lnSpc>
              <a:spcBef>
                <a:spcPts val="0"/>
              </a:spcBef>
              <a:spcAft>
                <a:spcPct val="0"/>
              </a:spcAft>
              <a:buClrTx/>
              <a:buSzTx/>
              <a:buFontTx/>
              <a:buNone/>
              <a:tabLst>
                <a:tab pos="231775" algn="l"/>
                <a:tab pos="471488" algn="l"/>
                <a:tab pos="708025" algn="l"/>
                <a:tab pos="952500" algn="l"/>
                <a:tab pos="1181100" algn="l"/>
                <a:tab pos="1416050" algn="l"/>
                <a:tab pos="1649413" algn="l"/>
                <a:tab pos="1895475" algn="l"/>
                <a:tab pos="2128838" algn="l"/>
                <a:tab pos="2368550" algn="l"/>
                <a:tab pos="2600325" algn="l"/>
                <a:tab pos="2836863" algn="l"/>
                <a:tab pos="3076575" algn="l"/>
                <a:tab pos="3308350" algn="l"/>
                <a:tab pos="3530600" algn="l"/>
                <a:tab pos="3784600" algn="l"/>
                <a:tab pos="4017963" algn="l"/>
                <a:tab pos="4257675" algn="l"/>
                <a:tab pos="4516438" algn="l"/>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56	52	49	46	45	44	38	38	38	37	37	35	34	32	31	30	29	28	27	27 27  27 26 21  17   5   1    0    0   0    0    0    0   0    0    0</a:t>
            </a:r>
          </a:p>
        </p:txBody>
      </p:sp>
      <p:sp>
        <p:nvSpPr>
          <p:cNvPr id="2" name="TextBox 1">
            <a:extLst>
              <a:ext uri="{FF2B5EF4-FFF2-40B4-BE49-F238E27FC236}">
                <a16:creationId xmlns:a16="http://schemas.microsoft.com/office/drawing/2014/main" id="{C20817C7-0708-3EFC-6EF8-FDA086DBB70E}"/>
              </a:ext>
            </a:extLst>
          </p:cNvPr>
          <p:cNvSpPr txBox="1"/>
          <p:nvPr/>
        </p:nvSpPr>
        <p:spPr bwMode="auto">
          <a:xfrm>
            <a:off x="2961201" y="3176361"/>
            <a:ext cx="478291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err="1">
                <a:solidFill>
                  <a:schemeClr val="accent1"/>
                </a:solidFill>
                <a:latin typeface="Calibri" panose="020F0502020204030204" pitchFamily="34" charset="0"/>
              </a:rPr>
              <a:t>mOS</a:t>
            </a:r>
            <a:r>
              <a:rPr lang="en-US" sz="1400" b="0" dirty="0">
                <a:solidFill>
                  <a:schemeClr val="accent1"/>
                </a:solidFill>
                <a:latin typeface="Calibri" panose="020F0502020204030204" pitchFamily="34" charset="0"/>
              </a:rPr>
              <a:t> </a:t>
            </a:r>
            <a:r>
              <a:rPr lang="en-US" sz="1400" b="0" dirty="0" err="1">
                <a:solidFill>
                  <a:schemeClr val="accent1"/>
                </a:solidFill>
                <a:latin typeface="Calibri" panose="020F0502020204030204" pitchFamily="34" charset="0"/>
              </a:rPr>
              <a:t>mcSCC</a:t>
            </a:r>
            <a:r>
              <a:rPr lang="en-US" sz="1400" b="0" dirty="0">
                <a:solidFill>
                  <a:schemeClr val="accent1"/>
                </a:solidFill>
                <a:latin typeface="Calibri" panose="020F0502020204030204" pitchFamily="34" charset="0"/>
              </a:rPr>
              <a:t>, cemiplimab 3 mg/kg Q2W: </a:t>
            </a:r>
            <a:r>
              <a:rPr lang="en-US" sz="1400" b="0" dirty="0">
                <a:solidFill>
                  <a:schemeClr val="bg1"/>
                </a:solidFill>
                <a:latin typeface="Calibri" panose="020F0502020204030204" pitchFamily="34" charset="0"/>
              </a:rPr>
              <a:t>57.7 (95% CI: 29.3-NE)</a:t>
            </a:r>
          </a:p>
          <a:p>
            <a:pPr algn="l">
              <a:lnSpc>
                <a:spcPct val="100000"/>
              </a:lnSpc>
              <a:spcBef>
                <a:spcPts val="0"/>
              </a:spcBef>
              <a:spcAft>
                <a:spcPct val="0"/>
              </a:spcAft>
              <a:buClrTx/>
              <a:buFontTx/>
              <a:buNone/>
            </a:pPr>
            <a:r>
              <a:rPr lang="en-US" sz="1400" b="0" dirty="0" err="1">
                <a:solidFill>
                  <a:srgbClr val="E1471D"/>
                </a:solidFill>
                <a:latin typeface="Calibri" panose="020F0502020204030204" pitchFamily="34" charset="0"/>
              </a:rPr>
              <a:t>mOS</a:t>
            </a:r>
            <a:r>
              <a:rPr lang="en-US" sz="1400" b="0" dirty="0">
                <a:solidFill>
                  <a:srgbClr val="E1471D"/>
                </a:solidFill>
                <a:latin typeface="Calibri" panose="020F0502020204030204" pitchFamily="34" charset="0"/>
              </a:rPr>
              <a:t> </a:t>
            </a:r>
            <a:r>
              <a:rPr lang="en-US" sz="1400" b="0" dirty="0" err="1">
                <a:solidFill>
                  <a:srgbClr val="E1471D"/>
                </a:solidFill>
                <a:latin typeface="Calibri" panose="020F0502020204030204" pitchFamily="34" charset="0"/>
              </a:rPr>
              <a:t>lacSCC</a:t>
            </a:r>
            <a:r>
              <a:rPr lang="en-US" sz="1400" b="0" dirty="0">
                <a:solidFill>
                  <a:srgbClr val="E1471D"/>
                </a:solidFill>
                <a:latin typeface="Calibri" panose="020F0502020204030204" pitchFamily="34" charset="0"/>
              </a:rPr>
              <a:t>, cemiplimab 3 mg/kg Q2W: </a:t>
            </a:r>
            <a:r>
              <a:rPr lang="en-US" sz="1400" b="0" dirty="0">
                <a:solidFill>
                  <a:schemeClr val="bg1"/>
                </a:solidFill>
                <a:latin typeface="Calibri" panose="020F0502020204030204" pitchFamily="34" charset="0"/>
              </a:rPr>
              <a:t>NR (58.3-NE)</a:t>
            </a:r>
          </a:p>
          <a:p>
            <a:pPr algn="l">
              <a:lnSpc>
                <a:spcPct val="100000"/>
              </a:lnSpc>
              <a:spcBef>
                <a:spcPts val="0"/>
              </a:spcBef>
              <a:spcAft>
                <a:spcPct val="0"/>
              </a:spcAft>
              <a:buClrTx/>
              <a:buFontTx/>
              <a:buNone/>
            </a:pPr>
            <a:r>
              <a:rPr lang="en-US" sz="1400" b="0" dirty="0">
                <a:solidFill>
                  <a:schemeClr val="accent4"/>
                </a:solidFill>
                <a:latin typeface="Calibri" panose="020F0502020204030204" pitchFamily="34" charset="0"/>
              </a:rPr>
              <a:t>mOS, </a:t>
            </a:r>
            <a:r>
              <a:rPr lang="en-US" sz="1400" b="0" dirty="0" err="1">
                <a:solidFill>
                  <a:schemeClr val="accent4"/>
                </a:solidFill>
                <a:latin typeface="Calibri" panose="020F0502020204030204" pitchFamily="34" charset="0"/>
              </a:rPr>
              <a:t>mcSCC</a:t>
            </a:r>
            <a:r>
              <a:rPr lang="en-US" sz="1400" b="0" dirty="0">
                <a:solidFill>
                  <a:schemeClr val="accent4"/>
                </a:solidFill>
                <a:latin typeface="Calibri" panose="020F0502020204030204" pitchFamily="34" charset="0"/>
              </a:rPr>
              <a:t>, cemiplimab 350 mg Q3W: </a:t>
            </a:r>
            <a:r>
              <a:rPr lang="en-US" sz="1400" b="0" dirty="0">
                <a:solidFill>
                  <a:schemeClr val="bg1"/>
                </a:solidFill>
                <a:latin typeface="Calibri" panose="020F0502020204030204" pitchFamily="34" charset="0"/>
              </a:rPr>
              <a:t>48.4 (29.5-NE)</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Total: NR (56.0-NE)</a:t>
            </a:r>
          </a:p>
        </p:txBody>
      </p:sp>
      <p:sp>
        <p:nvSpPr>
          <p:cNvPr id="6" name="TextBox 5">
            <a:extLst>
              <a:ext uri="{FF2B5EF4-FFF2-40B4-BE49-F238E27FC236}">
                <a16:creationId xmlns:a16="http://schemas.microsoft.com/office/drawing/2014/main" id="{D9756B65-E712-2BA8-A692-7015605B05A2}"/>
              </a:ext>
            </a:extLst>
          </p:cNvPr>
          <p:cNvSpPr txBox="1"/>
          <p:nvPr/>
        </p:nvSpPr>
        <p:spPr bwMode="auto">
          <a:xfrm>
            <a:off x="252664" y="4499082"/>
            <a:ext cx="46782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p>
        </p:txBody>
      </p:sp>
    </p:spTree>
    <p:extLst>
      <p:ext uri="{BB962C8B-B14F-4D97-AF65-F5344CB8AC3E}">
        <p14:creationId xmlns:p14="http://schemas.microsoft.com/office/powerpoint/2010/main" val="5269769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oup 32">
            <a:extLst>
              <a:ext uri="{FF2B5EF4-FFF2-40B4-BE49-F238E27FC236}">
                <a16:creationId xmlns:a16="http://schemas.microsoft.com/office/drawing/2014/main" id="{0A244ED0-FE3E-2829-F424-A26AFC567DEA}"/>
              </a:ext>
            </a:extLst>
          </p:cNvPr>
          <p:cNvGraphicFramePr>
            <a:graphicFrameLocks noGrp="1"/>
          </p:cNvGraphicFramePr>
          <p:nvPr>
            <p:extLst>
              <p:ext uri="{D42A27DB-BD31-4B8C-83A1-F6EECF244321}">
                <p14:modId xmlns:p14="http://schemas.microsoft.com/office/powerpoint/2010/main" val="2335236550"/>
              </p:ext>
            </p:extLst>
          </p:nvPr>
        </p:nvGraphicFramePr>
        <p:xfrm>
          <a:off x="522288" y="1395633"/>
          <a:ext cx="5376673" cy="4877056"/>
        </p:xfrm>
        <a:graphic>
          <a:graphicData uri="http://schemas.openxmlformats.org/drawingml/2006/table">
            <a:tbl>
              <a:tblPr/>
              <a:tblGrid>
                <a:gridCol w="2642771">
                  <a:extLst>
                    <a:ext uri="{9D8B030D-6E8A-4147-A177-3AD203B41FA5}">
                      <a16:colId xmlns:a16="http://schemas.microsoft.com/office/drawing/2014/main" val="20000"/>
                    </a:ext>
                  </a:extLst>
                </a:gridCol>
                <a:gridCol w="1366951">
                  <a:extLst>
                    <a:ext uri="{9D8B030D-6E8A-4147-A177-3AD203B41FA5}">
                      <a16:colId xmlns:a16="http://schemas.microsoft.com/office/drawing/2014/main" val="20001"/>
                    </a:ext>
                  </a:extLst>
                </a:gridCol>
                <a:gridCol w="1366951">
                  <a:extLst>
                    <a:ext uri="{9D8B030D-6E8A-4147-A177-3AD203B41FA5}">
                      <a16:colId xmlns:a16="http://schemas.microsoft.com/office/drawing/2014/main" val="718167438"/>
                    </a:ext>
                  </a:extLst>
                </a:gridCol>
              </a:tblGrid>
              <a:tr h="28041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TEAE in ≥10% of Patients,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 (34.7)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725518995"/>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(27.5)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265907645"/>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(23.8)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12260008"/>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Pruritus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(21.2)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632592808"/>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(14.5)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474186220"/>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(13.0)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913116748"/>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(17.6)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948495290"/>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Cough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(16.6)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62010350"/>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(16.6)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850645425"/>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(11.4)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304659684"/>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Hypothyroidism</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(11.4)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814704668"/>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Actinic keratosis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(11.9)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811040788"/>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Maculopapular 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(11.9)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073029055"/>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Upper respiratory tract infection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(10.9)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730514468"/>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Headache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(10.9)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041458431"/>
                  </a:ext>
                </a:extLst>
              </a:tr>
            </a:tbl>
          </a:graphicData>
        </a:graphic>
      </p:graphicFrame>
      <p:sp>
        <p:nvSpPr>
          <p:cNvPr id="2" name="Title 1">
            <a:extLst>
              <a:ext uri="{FF2B5EF4-FFF2-40B4-BE49-F238E27FC236}">
                <a16:creationId xmlns:a16="http://schemas.microsoft.com/office/drawing/2014/main" id="{DFF5170F-8677-14A1-ED78-E4BEB2E61E2E}"/>
              </a:ext>
            </a:extLst>
          </p:cNvPr>
          <p:cNvSpPr>
            <a:spLocks noGrp="1"/>
          </p:cNvSpPr>
          <p:nvPr>
            <p:ph type="title"/>
          </p:nvPr>
        </p:nvSpPr>
        <p:spPr/>
        <p:txBody>
          <a:bodyPr/>
          <a:lstStyle/>
          <a:p>
            <a:r>
              <a:rPr lang="en-US" dirty="0"/>
              <a:t>EMPOWER-CSCC-1: Safety Summary</a:t>
            </a:r>
          </a:p>
        </p:txBody>
      </p:sp>
      <p:sp>
        <p:nvSpPr>
          <p:cNvPr id="10" name="Content Placeholder 9">
            <a:extLst>
              <a:ext uri="{FF2B5EF4-FFF2-40B4-BE49-F238E27FC236}">
                <a16:creationId xmlns:a16="http://schemas.microsoft.com/office/drawing/2014/main" id="{F63572CE-8F8A-BCCD-7EEC-DBA548D5E074}"/>
              </a:ext>
            </a:extLst>
          </p:cNvPr>
          <p:cNvSpPr>
            <a:spLocks noGrp="1"/>
          </p:cNvSpPr>
          <p:nvPr>
            <p:ph sz="half" idx="2"/>
          </p:nvPr>
        </p:nvSpPr>
        <p:spPr>
          <a:xfrm>
            <a:off x="6252634" y="3048000"/>
            <a:ext cx="5229570" cy="3142192"/>
          </a:xfrm>
        </p:spPr>
        <p:txBody>
          <a:bodyPr/>
          <a:lstStyle/>
          <a:p>
            <a:r>
              <a:rPr lang="en-US" sz="2000" dirty="0"/>
              <a:t>Rate of irAEs: 9.8%</a:t>
            </a:r>
          </a:p>
          <a:p>
            <a:pPr lvl="1"/>
            <a:r>
              <a:rPr lang="en-US" sz="1800" dirty="0"/>
              <a:t>Most common grade ≥3 irAEs: pneumonitis (3.1%), diarrhea (1%), and autoimmune hepatitis (1%)</a:t>
            </a:r>
          </a:p>
        </p:txBody>
      </p:sp>
      <p:graphicFrame>
        <p:nvGraphicFramePr>
          <p:cNvPr id="4" name="Group 32">
            <a:extLst>
              <a:ext uri="{FF2B5EF4-FFF2-40B4-BE49-F238E27FC236}">
                <a16:creationId xmlns:a16="http://schemas.microsoft.com/office/drawing/2014/main" id="{0F85DFA2-C8C3-6ABB-3042-350057727944}"/>
              </a:ext>
            </a:extLst>
          </p:cNvPr>
          <p:cNvGraphicFramePr>
            <a:graphicFrameLocks noGrp="1"/>
          </p:cNvGraphicFramePr>
          <p:nvPr>
            <p:extLst>
              <p:ext uri="{D42A27DB-BD31-4B8C-83A1-F6EECF244321}">
                <p14:modId xmlns:p14="http://schemas.microsoft.com/office/powerpoint/2010/main" val="3110799127"/>
              </p:ext>
            </p:extLst>
          </p:nvPr>
        </p:nvGraphicFramePr>
        <p:xfrm>
          <a:off x="6293040" y="1395633"/>
          <a:ext cx="5465571" cy="1524080"/>
        </p:xfrm>
        <a:graphic>
          <a:graphicData uri="http://schemas.openxmlformats.org/drawingml/2006/table">
            <a:tbl>
              <a:tblPr/>
              <a:tblGrid>
                <a:gridCol w="2686467">
                  <a:extLst>
                    <a:ext uri="{9D8B030D-6E8A-4147-A177-3AD203B41FA5}">
                      <a16:colId xmlns:a16="http://schemas.microsoft.com/office/drawing/2014/main" val="20000"/>
                    </a:ext>
                  </a:extLst>
                </a:gridCol>
                <a:gridCol w="1389552">
                  <a:extLst>
                    <a:ext uri="{9D8B030D-6E8A-4147-A177-3AD203B41FA5}">
                      <a16:colId xmlns:a16="http://schemas.microsoft.com/office/drawing/2014/main" val="20001"/>
                    </a:ext>
                  </a:extLst>
                </a:gridCol>
                <a:gridCol w="1389552">
                  <a:extLst>
                    <a:ext uri="{9D8B030D-6E8A-4147-A177-3AD203B41FA5}">
                      <a16:colId xmlns:a16="http://schemas.microsoft.com/office/drawing/2014/main" val="718167438"/>
                    </a:ext>
                  </a:extLst>
                </a:gridCol>
              </a:tblGrid>
              <a:tr h="28041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TEAE,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80416">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192 (99.5)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 (49.2)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Serious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 (38.9)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(31.1)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02237043"/>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AE leading to discontinuation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(10.4)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061825476"/>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AE leading to 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10032709"/>
                  </a:ext>
                </a:extLst>
              </a:tr>
            </a:tbl>
          </a:graphicData>
        </a:graphic>
      </p:graphicFrame>
      <p:sp>
        <p:nvSpPr>
          <p:cNvPr id="3" name="Text Box 11">
            <a:extLst>
              <a:ext uri="{FF2B5EF4-FFF2-40B4-BE49-F238E27FC236}">
                <a16:creationId xmlns:a16="http://schemas.microsoft.com/office/drawing/2014/main" id="{434E3641-AB1B-0E4B-D87A-394A5FA97C2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Midgen. ESMO 2022. Abstr 814P.</a:t>
            </a:r>
          </a:p>
        </p:txBody>
      </p:sp>
    </p:spTree>
    <p:extLst>
      <p:ext uri="{BB962C8B-B14F-4D97-AF65-F5344CB8AC3E}">
        <p14:creationId xmlns:p14="http://schemas.microsoft.com/office/powerpoint/2010/main" val="1721183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1288D-656A-CE81-C355-D9752C82B363}"/>
              </a:ext>
            </a:extLst>
          </p:cNvPr>
          <p:cNvSpPr>
            <a:spLocks noGrp="1"/>
          </p:cNvSpPr>
          <p:nvPr>
            <p:ph type="title"/>
          </p:nvPr>
        </p:nvSpPr>
        <p:spPr/>
        <p:txBody>
          <a:bodyPr/>
          <a:lstStyle/>
          <a:p>
            <a:r>
              <a:rPr lang="en-US" dirty="0"/>
              <a:t>KEYNOTE-629: </a:t>
            </a:r>
            <a:r>
              <a:rPr lang="it-IT" kern="0" dirty="0"/>
              <a:t>Phase II Trial of Pembrolizumab</a:t>
            </a:r>
            <a:br>
              <a:rPr lang="it-IT" kern="0" dirty="0"/>
            </a:br>
            <a:r>
              <a:rPr lang="it-IT" kern="0" dirty="0"/>
              <a:t>in R/M cSCC or lacSCC</a:t>
            </a:r>
            <a:endParaRPr lang="en-US" dirty="0"/>
          </a:p>
        </p:txBody>
      </p:sp>
      <p:sp>
        <p:nvSpPr>
          <p:cNvPr id="3" name="Content Placeholder 2">
            <a:extLst>
              <a:ext uri="{FF2B5EF4-FFF2-40B4-BE49-F238E27FC236}">
                <a16:creationId xmlns:a16="http://schemas.microsoft.com/office/drawing/2014/main" id="{800A6FEA-A14D-38C9-4047-D985FCFD53E7}"/>
              </a:ext>
            </a:extLst>
          </p:cNvPr>
          <p:cNvSpPr>
            <a:spLocks noGrp="1"/>
          </p:cNvSpPr>
          <p:nvPr>
            <p:ph idx="1"/>
          </p:nvPr>
        </p:nvSpPr>
        <p:spPr/>
        <p:txBody>
          <a:bodyPr/>
          <a:lstStyle/>
          <a:p>
            <a:r>
              <a:rPr lang="en-US" sz="2000" dirty="0"/>
              <a:t>Nonrandomized, open-label, single-arm, multicenter study </a:t>
            </a:r>
          </a:p>
          <a:p>
            <a:endParaRPr lang="en-US" sz="2000" dirty="0"/>
          </a:p>
          <a:p>
            <a:endParaRPr lang="en-US" sz="2000" dirty="0"/>
          </a:p>
          <a:p>
            <a:endParaRPr lang="en-US" sz="2000" dirty="0"/>
          </a:p>
          <a:p>
            <a:endParaRPr lang="en-US" sz="2000" dirty="0"/>
          </a:p>
          <a:p>
            <a:endParaRPr lang="en-US" sz="2000" dirty="0"/>
          </a:p>
          <a:p>
            <a:endParaRPr lang="en-US" sz="2000" dirty="0"/>
          </a:p>
          <a:p>
            <a:r>
              <a:rPr lang="en-US" sz="2000" b="1" dirty="0"/>
              <a:t>Primary endpoint: </a:t>
            </a:r>
            <a:r>
              <a:rPr lang="en-US" sz="2000" dirty="0"/>
              <a:t>ORR  </a:t>
            </a:r>
          </a:p>
          <a:p>
            <a:r>
              <a:rPr lang="en-US" sz="2000" b="1" dirty="0"/>
              <a:t>Key secondary endpoints: </a:t>
            </a:r>
            <a:r>
              <a:rPr lang="en-US" sz="2000" dirty="0"/>
              <a:t>DoR, DCR, PFS, OS, safety and tolerability</a:t>
            </a:r>
          </a:p>
          <a:p>
            <a:r>
              <a:rPr lang="en-US" sz="2000" b="1" dirty="0"/>
              <a:t>Exploratory endpoints: </a:t>
            </a:r>
            <a:r>
              <a:rPr lang="en-US" sz="2000" dirty="0"/>
              <a:t>PK, biomarkers and HRQoL</a:t>
            </a:r>
          </a:p>
        </p:txBody>
      </p:sp>
      <p:sp>
        <p:nvSpPr>
          <p:cNvPr id="6" name="TextBox 5">
            <a:extLst>
              <a:ext uri="{FF2B5EF4-FFF2-40B4-BE49-F238E27FC236}">
                <a16:creationId xmlns:a16="http://schemas.microsoft.com/office/drawing/2014/main" id="{CD62DD3E-BE00-B39C-9CA7-4C9F418A335A}"/>
              </a:ext>
            </a:extLst>
          </p:cNvPr>
          <p:cNvSpPr txBox="1"/>
          <p:nvPr/>
        </p:nvSpPr>
        <p:spPr bwMode="auto">
          <a:xfrm>
            <a:off x="604675" y="2301191"/>
            <a:ext cx="251518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457200" eaLnBrk="1" fontAlgn="auto" hangingPunct="1">
              <a:spcBef>
                <a:spcPts val="0"/>
              </a:spcBef>
              <a:spcAft>
                <a:spcPts val="0"/>
              </a:spcAft>
            </a:pPr>
            <a:r>
              <a:rPr lang="en-US" b="0" dirty="0">
                <a:solidFill>
                  <a:srgbClr val="000000"/>
                </a:solidFill>
                <a:latin typeface="Calibri" panose="020F0502020204030204" pitchFamily="34" charset="0"/>
                <a:cs typeface="Calibri" panose="020F0502020204030204" pitchFamily="34" charset="0"/>
              </a:rPr>
              <a:t>Patients aged ≥18 yr with metastatic and/or locally recurrent disease not amenable to surgery, radiation or systemic therapy; ECOG PS 0/1</a:t>
            </a:r>
          </a:p>
          <a:p>
            <a:pPr algn="ctr">
              <a:lnSpc>
                <a:spcPct val="100000"/>
              </a:lnSpc>
              <a:spcBef>
                <a:spcPts val="0"/>
              </a:spcBef>
              <a:spcAft>
                <a:spcPts val="0"/>
              </a:spcAft>
              <a:buClrTx/>
              <a:buFontTx/>
              <a:buNone/>
            </a:pPr>
            <a:r>
              <a:rPr lang="en-US" b="0" dirty="0">
                <a:solidFill>
                  <a:schemeClr val="bg1"/>
                </a:solidFill>
                <a:latin typeface="Calibri" panose="020F0502020204030204" pitchFamily="34" charset="0"/>
              </a:rPr>
              <a:t>(N = 159)</a:t>
            </a:r>
          </a:p>
        </p:txBody>
      </p:sp>
      <p:sp>
        <p:nvSpPr>
          <p:cNvPr id="9" name="Rectangle 49">
            <a:extLst>
              <a:ext uri="{FF2B5EF4-FFF2-40B4-BE49-F238E27FC236}">
                <a16:creationId xmlns:a16="http://schemas.microsoft.com/office/drawing/2014/main" id="{D17F505C-B3B5-92F1-402B-A9C93B4E3B9B}"/>
              </a:ext>
            </a:extLst>
          </p:cNvPr>
          <p:cNvSpPr>
            <a:spLocks noChangeArrowheads="1"/>
          </p:cNvSpPr>
          <p:nvPr/>
        </p:nvSpPr>
        <p:spPr bwMode="auto">
          <a:xfrm>
            <a:off x="3880579" y="2504764"/>
            <a:ext cx="1886766" cy="703262"/>
          </a:xfrm>
          <a:prstGeom prst="rect">
            <a:avLst/>
          </a:prstGeom>
          <a:solidFill>
            <a:srgbClr val="CDCDCF"/>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err="1">
                <a:solidFill>
                  <a:schemeClr val="bg1"/>
                </a:solidFill>
                <a:latin typeface="Calibri" panose="020F0502020204030204" pitchFamily="34" charset="0"/>
              </a:rPr>
              <a:t>lacSCC</a:t>
            </a:r>
            <a:r>
              <a:rPr lang="en-US" altLang="en-US" sz="1800" b="0" dirty="0">
                <a:solidFill>
                  <a:schemeClr val="bg1"/>
                </a:solidFill>
                <a:latin typeface="Calibri" panose="020F0502020204030204" pitchFamily="34" charset="0"/>
              </a:rPr>
              <a:t> cohort</a:t>
            </a:r>
          </a:p>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(n = 54)</a:t>
            </a:r>
          </a:p>
        </p:txBody>
      </p:sp>
      <p:sp>
        <p:nvSpPr>
          <p:cNvPr id="10" name="Rectangle 50">
            <a:extLst>
              <a:ext uri="{FF2B5EF4-FFF2-40B4-BE49-F238E27FC236}">
                <a16:creationId xmlns:a16="http://schemas.microsoft.com/office/drawing/2014/main" id="{E32DFC49-66F3-AB80-FAB9-28E3F87613BD}"/>
              </a:ext>
            </a:extLst>
          </p:cNvPr>
          <p:cNvSpPr>
            <a:spLocks noChangeArrowheads="1"/>
          </p:cNvSpPr>
          <p:nvPr/>
        </p:nvSpPr>
        <p:spPr bwMode="auto">
          <a:xfrm>
            <a:off x="3880579" y="3670660"/>
            <a:ext cx="1886766" cy="834048"/>
          </a:xfrm>
          <a:prstGeom prst="rect">
            <a:avLst/>
          </a:prstGeom>
          <a:solidFill>
            <a:schemeClr val="tx2">
              <a:lumMod val="7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R/M </a:t>
            </a:r>
            <a:r>
              <a:rPr lang="en-US" altLang="en-US" sz="1800" b="0" dirty="0" err="1">
                <a:solidFill>
                  <a:schemeClr val="bg1"/>
                </a:solidFill>
                <a:latin typeface="Calibri" panose="020F0502020204030204" pitchFamily="34" charset="0"/>
              </a:rPr>
              <a:t>cSCC</a:t>
            </a:r>
            <a:r>
              <a:rPr lang="en-US" altLang="en-US" sz="1800" b="0" dirty="0">
                <a:solidFill>
                  <a:schemeClr val="bg1"/>
                </a:solidFill>
                <a:latin typeface="Calibri" panose="020F0502020204030204" pitchFamily="34" charset="0"/>
              </a:rPr>
              <a:t> cohort</a:t>
            </a:r>
          </a:p>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(n = 105) </a:t>
            </a:r>
          </a:p>
        </p:txBody>
      </p:sp>
      <p:sp>
        <p:nvSpPr>
          <p:cNvPr id="11" name="Line 52">
            <a:extLst>
              <a:ext uri="{FF2B5EF4-FFF2-40B4-BE49-F238E27FC236}">
                <a16:creationId xmlns:a16="http://schemas.microsoft.com/office/drawing/2014/main" id="{09478CD6-2334-4500-77F9-8EA3E36ADD7E}"/>
              </a:ext>
            </a:extLst>
          </p:cNvPr>
          <p:cNvSpPr>
            <a:spLocks noChangeShapeType="1"/>
          </p:cNvSpPr>
          <p:nvPr/>
        </p:nvSpPr>
        <p:spPr bwMode="auto">
          <a:xfrm>
            <a:off x="5856287" y="3409699"/>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2" name="Rectangle 49">
            <a:extLst>
              <a:ext uri="{FF2B5EF4-FFF2-40B4-BE49-F238E27FC236}">
                <a16:creationId xmlns:a16="http://schemas.microsoft.com/office/drawing/2014/main" id="{5FFDD941-36C3-9657-FF55-78130C49EF50}"/>
              </a:ext>
            </a:extLst>
          </p:cNvPr>
          <p:cNvSpPr>
            <a:spLocks noChangeArrowheads="1"/>
          </p:cNvSpPr>
          <p:nvPr/>
        </p:nvSpPr>
        <p:spPr bwMode="auto">
          <a:xfrm>
            <a:off x="6410307" y="3050789"/>
            <a:ext cx="2262839"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Pembrolizumab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200 mg IV Q3W</a:t>
            </a:r>
          </a:p>
        </p:txBody>
      </p:sp>
      <p:sp>
        <p:nvSpPr>
          <p:cNvPr id="13" name="Line 52">
            <a:extLst>
              <a:ext uri="{FF2B5EF4-FFF2-40B4-BE49-F238E27FC236}">
                <a16:creationId xmlns:a16="http://schemas.microsoft.com/office/drawing/2014/main" id="{CAA4CA50-FA4C-7032-04D4-AEEB664B95E3}"/>
              </a:ext>
            </a:extLst>
          </p:cNvPr>
          <p:cNvSpPr>
            <a:spLocks noChangeShapeType="1"/>
          </p:cNvSpPr>
          <p:nvPr/>
        </p:nvSpPr>
        <p:spPr bwMode="auto">
          <a:xfrm>
            <a:off x="8799083" y="3378300"/>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0638DDC7-E6B5-050D-B2B0-04953CF52EA3}"/>
              </a:ext>
            </a:extLst>
          </p:cNvPr>
          <p:cNvSpPr txBox="1"/>
          <p:nvPr/>
        </p:nvSpPr>
        <p:spPr bwMode="auto">
          <a:xfrm>
            <a:off x="9396341" y="2351704"/>
            <a:ext cx="205239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457200" eaLnBrk="1" fontAlgn="auto" hangingPunct="1">
              <a:spcBef>
                <a:spcPts val="0"/>
              </a:spcBef>
              <a:spcAft>
                <a:spcPts val="0"/>
              </a:spcAft>
            </a:pPr>
            <a:r>
              <a:rPr lang="en-US" sz="1600" b="0" i="1" dirty="0">
                <a:solidFill>
                  <a:srgbClr val="000000"/>
                </a:solidFill>
                <a:latin typeface="Calibri" panose="020F0502020204030204" pitchFamily="34" charset="0"/>
                <a:cs typeface="Calibri" panose="020F0502020204030204" pitchFamily="34" charset="0"/>
              </a:rPr>
              <a:t>Until 2 yr (35 doses),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 within 24 wk of tx,*</a:t>
            </a:r>
            <a:r>
              <a:rPr lang="en-US" sz="1600" b="0" i="1" dirty="0">
                <a:solidFill>
                  <a:srgbClr val="000000"/>
                </a:solidFill>
                <a:latin typeface="Calibri" panose="020F0502020204030204" pitchFamily="34" charset="0"/>
                <a:cs typeface="Calibri" panose="020F0502020204030204" pitchFamily="34" charset="0"/>
              </a:rPr>
              <a:t> PD, unacceptable toxicity, intercurrent illness, noncompliance or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withdrawal by consent or physician discretion</a:t>
            </a:r>
            <a:endParaRPr lang="en-US" sz="1600" i="1"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FD6D16CF-AA4A-45B7-E75F-F450329667D5}"/>
              </a:ext>
            </a:extLst>
          </p:cNvPr>
          <p:cNvSpPr txBox="1"/>
          <p:nvPr/>
        </p:nvSpPr>
        <p:spPr bwMode="auto">
          <a:xfrm>
            <a:off x="8673146" y="4332516"/>
            <a:ext cx="3374828"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 must be confirmed at least 2 doses after the initial CR. Those who discontinue after a CR may be eligible to receive an additional 17 cycle of pembrolizumab if PD occurs. </a:t>
            </a:r>
          </a:p>
        </p:txBody>
      </p:sp>
      <p:sp>
        <p:nvSpPr>
          <p:cNvPr id="17" name="Text Box 11">
            <a:extLst>
              <a:ext uri="{FF2B5EF4-FFF2-40B4-BE49-F238E27FC236}">
                <a16:creationId xmlns:a16="http://schemas.microsoft.com/office/drawing/2014/main" id="{FA001E39-A491-CB74-9C21-55CCD43AD4A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Hughes. Ann Oncol. 2021;32:1276.</a:t>
            </a:r>
          </a:p>
        </p:txBody>
      </p:sp>
      <p:grpSp>
        <p:nvGrpSpPr>
          <p:cNvPr id="4" name="Group 3">
            <a:extLst>
              <a:ext uri="{FF2B5EF4-FFF2-40B4-BE49-F238E27FC236}">
                <a16:creationId xmlns:a16="http://schemas.microsoft.com/office/drawing/2014/main" id="{734028D6-F8EF-0463-DD07-9D0DB8168B66}"/>
              </a:ext>
            </a:extLst>
          </p:cNvPr>
          <p:cNvGrpSpPr/>
          <p:nvPr/>
        </p:nvGrpSpPr>
        <p:grpSpPr>
          <a:xfrm>
            <a:off x="3099067" y="2868484"/>
            <a:ext cx="663679" cy="1219200"/>
            <a:chOff x="3043083" y="3035270"/>
            <a:chExt cx="663679" cy="1219200"/>
          </a:xfrm>
        </p:grpSpPr>
        <p:cxnSp>
          <p:nvCxnSpPr>
            <p:cNvPr id="5" name="Straight Connector 4">
              <a:extLst>
                <a:ext uri="{FF2B5EF4-FFF2-40B4-BE49-F238E27FC236}">
                  <a16:creationId xmlns:a16="http://schemas.microsoft.com/office/drawing/2014/main" id="{3FF5EA8F-7F9D-225B-2ECC-9651E6CDB33D}"/>
                </a:ext>
              </a:extLst>
            </p:cNvPr>
            <p:cNvCxnSpPr/>
            <p:nvPr/>
          </p:nvCxnSpPr>
          <p:spPr bwMode="auto">
            <a:xfrm>
              <a:off x="3382297" y="3035270"/>
              <a:ext cx="0" cy="121920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Arrow Connector 15">
              <a:extLst>
                <a:ext uri="{FF2B5EF4-FFF2-40B4-BE49-F238E27FC236}">
                  <a16:creationId xmlns:a16="http://schemas.microsoft.com/office/drawing/2014/main" id="{45138CFB-6AE7-160E-25FD-7844A4AC669A}"/>
                </a:ext>
              </a:extLst>
            </p:cNvPr>
            <p:cNvCxnSpPr/>
            <p:nvPr/>
          </p:nvCxnSpPr>
          <p:spPr bwMode="auto">
            <a:xfrm>
              <a:off x="3043083" y="3605981"/>
              <a:ext cx="365760" cy="0"/>
            </a:xfrm>
            <a:prstGeom prst="straightConnector1">
              <a:avLst/>
            </a:prstGeom>
            <a:noFill/>
            <a:ln w="28575" cap="flat" cmpd="sng" algn="ctr">
              <a:solidFill>
                <a:schemeClr val="bg1"/>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id="{175BFB91-110A-F8F9-19D2-F75744AA45B3}"/>
                </a:ext>
              </a:extLst>
            </p:cNvPr>
            <p:cNvCxnSpPr>
              <a:cxnSpLocks/>
            </p:cNvCxnSpPr>
            <p:nvPr/>
          </p:nvCxnSpPr>
          <p:spPr bwMode="auto">
            <a:xfrm>
              <a:off x="3372465" y="3035270"/>
              <a:ext cx="334297" cy="0"/>
            </a:xfrm>
            <a:prstGeom prst="straightConnector1">
              <a:avLst/>
            </a:prstGeom>
            <a:noFill/>
            <a:ln w="28575" cap="flat" cmpd="sng" algn="ctr">
              <a:solidFill>
                <a:schemeClr val="bg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ADDC6F5C-5F2E-D8AF-907E-A10E76B58399}"/>
                </a:ext>
              </a:extLst>
            </p:cNvPr>
            <p:cNvCxnSpPr>
              <a:cxnSpLocks/>
            </p:cNvCxnSpPr>
            <p:nvPr/>
          </p:nvCxnSpPr>
          <p:spPr bwMode="auto">
            <a:xfrm>
              <a:off x="3372465" y="4246656"/>
              <a:ext cx="334297" cy="0"/>
            </a:xfrm>
            <a:prstGeom prst="straightConnector1">
              <a:avLst/>
            </a:prstGeom>
            <a:noFill/>
            <a:ln w="28575" cap="flat" cmpd="sng" algn="ctr">
              <a:solidFill>
                <a:schemeClr val="bg1"/>
              </a:solidFill>
              <a:prstDash val="solid"/>
              <a:round/>
              <a:headEnd type="none" w="med" len="med"/>
              <a:tailEnd type="triangle"/>
            </a:ln>
            <a:effectLst/>
          </p:spPr>
        </p:cxnSp>
      </p:grpSp>
    </p:spTree>
    <p:extLst>
      <p:ext uri="{BB962C8B-B14F-4D97-AF65-F5344CB8AC3E}">
        <p14:creationId xmlns:p14="http://schemas.microsoft.com/office/powerpoint/2010/main" val="31077937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1278A-BC96-4883-A4B9-36004C1C28BE}"/>
              </a:ext>
            </a:extLst>
          </p:cNvPr>
          <p:cNvSpPr>
            <a:spLocks noGrp="1"/>
          </p:cNvSpPr>
          <p:nvPr>
            <p:ph type="title"/>
          </p:nvPr>
        </p:nvSpPr>
        <p:spPr/>
        <p:txBody>
          <a:bodyPr/>
          <a:lstStyle/>
          <a:p>
            <a:r>
              <a:rPr lang="it-IT" kern="0" dirty="0"/>
              <a:t>KEYNOTE-629: Overall Response</a:t>
            </a:r>
            <a:endParaRPr lang="en-US" dirty="0"/>
          </a:p>
        </p:txBody>
      </p:sp>
      <p:sp>
        <p:nvSpPr>
          <p:cNvPr id="6" name="Text Box 11">
            <a:extLst>
              <a:ext uri="{FF2B5EF4-FFF2-40B4-BE49-F238E27FC236}">
                <a16:creationId xmlns:a16="http://schemas.microsoft.com/office/drawing/2014/main" id="{0E68F192-AA32-B00C-C9C7-151193C50E7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Hughes. Ann Oncol. 2021;32:1276.</a:t>
            </a:r>
          </a:p>
        </p:txBody>
      </p:sp>
      <p:graphicFrame>
        <p:nvGraphicFramePr>
          <p:cNvPr id="4" name="Group 32">
            <a:extLst>
              <a:ext uri="{FF2B5EF4-FFF2-40B4-BE49-F238E27FC236}">
                <a16:creationId xmlns:a16="http://schemas.microsoft.com/office/drawing/2014/main" id="{8C519228-7B4B-ACDA-D2E0-4A32FAFA8B5C}"/>
              </a:ext>
            </a:extLst>
          </p:cNvPr>
          <p:cNvGraphicFramePr>
            <a:graphicFrameLocks noGrp="1"/>
          </p:cNvGraphicFramePr>
          <p:nvPr>
            <p:extLst>
              <p:ext uri="{D42A27DB-BD31-4B8C-83A1-F6EECF244321}">
                <p14:modId xmlns:p14="http://schemas.microsoft.com/office/powerpoint/2010/main" val="999871095"/>
              </p:ext>
            </p:extLst>
          </p:nvPr>
        </p:nvGraphicFramePr>
        <p:xfrm>
          <a:off x="525373" y="1592679"/>
          <a:ext cx="5943600" cy="2712784"/>
        </p:xfrm>
        <a:graphic>
          <a:graphicData uri="http://schemas.openxmlformats.org/drawingml/2006/table">
            <a:tbl>
              <a:tblPr/>
              <a:tblGrid>
                <a:gridCol w="1554480">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718167438"/>
                    </a:ext>
                  </a:extLst>
                </a:gridCol>
                <a:gridCol w="1463040">
                  <a:extLst>
                    <a:ext uri="{9D8B030D-6E8A-4147-A177-3AD203B41FA5}">
                      <a16:colId xmlns:a16="http://schemas.microsoft.com/office/drawing/2014/main" val="403293853"/>
                    </a:ext>
                  </a:extLst>
                </a:gridCol>
              </a:tblGrid>
              <a:tr h="510418">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err="1">
                          <a:ln>
                            <a:noFill/>
                          </a:ln>
                          <a:solidFill>
                            <a:schemeClr val="tx1"/>
                          </a:solidFill>
                          <a:effectLst/>
                          <a:latin typeface="Calibri" panose="020F0502020204030204" pitchFamily="34" charset="0"/>
                        </a:rPr>
                        <a:t>lacSCC</a:t>
                      </a:r>
                      <a:r>
                        <a:rPr kumimoji="0" lang="en-US" sz="1400" b="1" i="0" u="none" strike="noStrike" cap="none" normalizeH="0" baseline="0" dirty="0">
                          <a:ln>
                            <a:noFill/>
                          </a:ln>
                          <a:solidFill>
                            <a:schemeClr val="tx1"/>
                          </a:solidFill>
                          <a:effectLst/>
                          <a:latin typeface="Calibri" panose="020F0502020204030204" pitchFamily="34" charset="0"/>
                        </a:rPr>
                        <a: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R/M </a:t>
                      </a:r>
                      <a:r>
                        <a:rPr kumimoji="0" lang="en-US" sz="1400" b="1" i="0" u="none" strike="noStrike" cap="none" normalizeH="0" baseline="0" dirty="0" err="1">
                          <a:ln>
                            <a:noFill/>
                          </a:ln>
                          <a:solidFill>
                            <a:schemeClr val="tx1"/>
                          </a:solidFill>
                          <a:effectLst/>
                          <a:latin typeface="Calibri" panose="020F0502020204030204" pitchFamily="34" charset="0"/>
                        </a:rPr>
                        <a:t>cSCC</a:t>
                      </a:r>
                      <a:r>
                        <a:rPr kumimoji="0" lang="en-US" sz="1400" b="1" i="0" u="none" strike="noStrike" cap="none" normalizeH="0" baseline="0" dirty="0">
                          <a:ln>
                            <a:noFill/>
                          </a:ln>
                          <a:solidFill>
                            <a:schemeClr val="tx1"/>
                          </a:solidFill>
                          <a:effectLst/>
                          <a:latin typeface="Calibri" panose="020F0502020204030204" pitchFamily="34" charset="0"/>
                        </a:rPr>
                        <a: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Total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00252">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ORR, % (95% CI)</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Not assessed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50.0 (36.1-63.9)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(33.3)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(24.1)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35.2 (26.2-45.2)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(10.5)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(24.8)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(28.6)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(26.7)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40.3 (32.6-48.3)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(12.6)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(27.7)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(27.0)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(23.3)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0025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mTTR, mo (IQR)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(1.4-3.6)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(1.4-3.1)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(1.4-3.3)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02237043"/>
                  </a:ext>
                </a:extLst>
              </a:tr>
              <a:tr h="30025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mDoR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725518995"/>
                  </a:ext>
                </a:extLst>
              </a:tr>
            </a:tbl>
          </a:graphicData>
        </a:graphic>
      </p:graphicFrame>
      <p:sp>
        <p:nvSpPr>
          <p:cNvPr id="5" name="TextBox 4">
            <a:extLst>
              <a:ext uri="{FF2B5EF4-FFF2-40B4-BE49-F238E27FC236}">
                <a16:creationId xmlns:a16="http://schemas.microsoft.com/office/drawing/2014/main" id="{D27A3F45-1594-DB32-1530-15893153682E}"/>
              </a:ext>
            </a:extLst>
          </p:cNvPr>
          <p:cNvSpPr txBox="1"/>
          <p:nvPr/>
        </p:nvSpPr>
        <p:spPr bwMode="auto">
          <a:xfrm>
            <a:off x="563009" y="5153702"/>
            <a:ext cx="14393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*Per RECIST v1.1.</a:t>
            </a:r>
          </a:p>
        </p:txBody>
      </p:sp>
      <p:grpSp>
        <p:nvGrpSpPr>
          <p:cNvPr id="87" name="Group 86">
            <a:extLst>
              <a:ext uri="{FF2B5EF4-FFF2-40B4-BE49-F238E27FC236}">
                <a16:creationId xmlns:a16="http://schemas.microsoft.com/office/drawing/2014/main" id="{9CB54B53-6518-1AF0-48CE-FF7D32F7598B}"/>
              </a:ext>
            </a:extLst>
          </p:cNvPr>
          <p:cNvGrpSpPr/>
          <p:nvPr/>
        </p:nvGrpSpPr>
        <p:grpSpPr>
          <a:xfrm>
            <a:off x="6754463" y="1484315"/>
            <a:ext cx="4809464" cy="4868860"/>
            <a:chOff x="6754463" y="1341440"/>
            <a:chExt cx="4809464" cy="4868860"/>
          </a:xfrm>
        </p:grpSpPr>
        <p:sp>
          <p:nvSpPr>
            <p:cNvPr id="88" name="TextBox 87">
              <a:extLst>
                <a:ext uri="{FF2B5EF4-FFF2-40B4-BE49-F238E27FC236}">
                  <a16:creationId xmlns:a16="http://schemas.microsoft.com/office/drawing/2014/main" id="{5AA54C2A-04A5-6276-04C0-34A3E762615F}"/>
                </a:ext>
              </a:extLst>
            </p:cNvPr>
            <p:cNvSpPr txBox="1"/>
            <p:nvPr/>
          </p:nvSpPr>
          <p:spPr bwMode="auto">
            <a:xfrm>
              <a:off x="7207040" y="1341440"/>
              <a:ext cx="42626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Change in Target Lesion From Baseline</a:t>
              </a:r>
            </a:p>
          </p:txBody>
        </p:sp>
        <p:sp>
          <p:nvSpPr>
            <p:cNvPr id="89" name="TextBox 88">
              <a:extLst>
                <a:ext uri="{FF2B5EF4-FFF2-40B4-BE49-F238E27FC236}">
                  <a16:creationId xmlns:a16="http://schemas.microsoft.com/office/drawing/2014/main" id="{E8049A6B-0579-4191-BD85-93C474270027}"/>
                </a:ext>
              </a:extLst>
            </p:cNvPr>
            <p:cNvSpPr txBox="1"/>
            <p:nvPr/>
          </p:nvSpPr>
          <p:spPr bwMode="auto">
            <a:xfrm rot="16200000">
              <a:off x="5572538" y="3589796"/>
              <a:ext cx="27331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Change From Baseline (%)</a:t>
              </a:r>
            </a:p>
          </p:txBody>
        </p:sp>
        <p:cxnSp>
          <p:nvCxnSpPr>
            <p:cNvPr id="90" name="Straight Connector 89">
              <a:extLst>
                <a:ext uri="{FF2B5EF4-FFF2-40B4-BE49-F238E27FC236}">
                  <a16:creationId xmlns:a16="http://schemas.microsoft.com/office/drawing/2014/main" id="{E267C827-F96A-7462-8AE7-5F7EB49BE832}"/>
                </a:ext>
              </a:extLst>
            </p:cNvPr>
            <p:cNvCxnSpPr/>
            <p:nvPr/>
          </p:nvCxnSpPr>
          <p:spPr bwMode="auto">
            <a:xfrm>
              <a:off x="7531024" y="1781387"/>
              <a:ext cx="0" cy="4368800"/>
            </a:xfrm>
            <a:prstGeom prst="line">
              <a:avLst/>
            </a:prstGeom>
            <a:noFill/>
            <a:ln w="28575" cap="flat" cmpd="sng" algn="ctr">
              <a:solidFill>
                <a:schemeClr val="bg1"/>
              </a:solidFill>
              <a:prstDash val="solid"/>
              <a:round/>
              <a:headEnd type="none" w="med" len="med"/>
              <a:tailEnd type="none" w="med" len="med"/>
            </a:ln>
            <a:effectLst/>
          </p:spPr>
        </p:cxnSp>
        <p:sp>
          <p:nvSpPr>
            <p:cNvPr id="91" name="TextBox 90">
              <a:extLst>
                <a:ext uri="{FF2B5EF4-FFF2-40B4-BE49-F238E27FC236}">
                  <a16:creationId xmlns:a16="http://schemas.microsoft.com/office/drawing/2014/main" id="{26D79BD8-40ED-5071-0A35-F1843C72F28D}"/>
                </a:ext>
              </a:extLst>
            </p:cNvPr>
            <p:cNvSpPr txBox="1"/>
            <p:nvPr/>
          </p:nvSpPr>
          <p:spPr bwMode="auto">
            <a:xfrm>
              <a:off x="7046474" y="1744452"/>
              <a:ext cx="5271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92" name="TextBox 91">
              <a:extLst>
                <a:ext uri="{FF2B5EF4-FFF2-40B4-BE49-F238E27FC236}">
                  <a16:creationId xmlns:a16="http://schemas.microsoft.com/office/drawing/2014/main" id="{C96CA351-6BC8-41F3-6E9C-66AEA9279389}"/>
                </a:ext>
              </a:extLst>
            </p:cNvPr>
            <p:cNvSpPr txBox="1"/>
            <p:nvPr/>
          </p:nvSpPr>
          <p:spPr bwMode="auto">
            <a:xfrm>
              <a:off x="7151908" y="2152769"/>
              <a:ext cx="3987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93" name="TextBox 92">
              <a:extLst>
                <a:ext uri="{FF2B5EF4-FFF2-40B4-BE49-F238E27FC236}">
                  <a16:creationId xmlns:a16="http://schemas.microsoft.com/office/drawing/2014/main" id="{5AEBD498-0789-BF74-AAF2-FBD1EFEF74C7}"/>
                </a:ext>
              </a:extLst>
            </p:cNvPr>
            <p:cNvSpPr txBox="1"/>
            <p:nvPr/>
          </p:nvSpPr>
          <p:spPr bwMode="auto">
            <a:xfrm>
              <a:off x="7151908" y="2570671"/>
              <a:ext cx="3987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94" name="TextBox 93">
              <a:extLst>
                <a:ext uri="{FF2B5EF4-FFF2-40B4-BE49-F238E27FC236}">
                  <a16:creationId xmlns:a16="http://schemas.microsoft.com/office/drawing/2014/main" id="{2E2AAAAD-CFB8-3618-E3C4-BAA192719AE8}"/>
                </a:ext>
              </a:extLst>
            </p:cNvPr>
            <p:cNvSpPr txBox="1"/>
            <p:nvPr/>
          </p:nvSpPr>
          <p:spPr bwMode="auto">
            <a:xfrm>
              <a:off x="7151908" y="2984739"/>
              <a:ext cx="3987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95" name="TextBox 94">
              <a:extLst>
                <a:ext uri="{FF2B5EF4-FFF2-40B4-BE49-F238E27FC236}">
                  <a16:creationId xmlns:a16="http://schemas.microsoft.com/office/drawing/2014/main" id="{F6542120-C78C-0E3B-B4CD-A645C5CF96B2}"/>
                </a:ext>
              </a:extLst>
            </p:cNvPr>
            <p:cNvSpPr txBox="1"/>
            <p:nvPr/>
          </p:nvSpPr>
          <p:spPr bwMode="auto">
            <a:xfrm>
              <a:off x="7151908" y="3387305"/>
              <a:ext cx="3987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96" name="TextBox 95">
              <a:extLst>
                <a:ext uri="{FF2B5EF4-FFF2-40B4-BE49-F238E27FC236}">
                  <a16:creationId xmlns:a16="http://schemas.microsoft.com/office/drawing/2014/main" id="{5EA89510-AB8E-EEB6-B867-62628D53590B}"/>
                </a:ext>
              </a:extLst>
            </p:cNvPr>
            <p:cNvSpPr txBox="1"/>
            <p:nvPr/>
          </p:nvSpPr>
          <p:spPr bwMode="auto">
            <a:xfrm>
              <a:off x="7255425" y="3807124"/>
              <a:ext cx="2147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97" name="TextBox 96">
              <a:extLst>
                <a:ext uri="{FF2B5EF4-FFF2-40B4-BE49-F238E27FC236}">
                  <a16:creationId xmlns:a16="http://schemas.microsoft.com/office/drawing/2014/main" id="{E7571DF8-0DB1-6071-C5CE-95B6ED573BD3}"/>
                </a:ext>
              </a:extLst>
            </p:cNvPr>
            <p:cNvSpPr txBox="1"/>
            <p:nvPr/>
          </p:nvSpPr>
          <p:spPr bwMode="auto">
            <a:xfrm>
              <a:off x="7084816" y="4213524"/>
              <a:ext cx="511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98" name="TextBox 97">
              <a:extLst>
                <a:ext uri="{FF2B5EF4-FFF2-40B4-BE49-F238E27FC236}">
                  <a16:creationId xmlns:a16="http://schemas.microsoft.com/office/drawing/2014/main" id="{370E7067-FBA9-8F64-B048-5AB342BC35A1}"/>
                </a:ext>
              </a:extLst>
            </p:cNvPr>
            <p:cNvSpPr txBox="1"/>
            <p:nvPr/>
          </p:nvSpPr>
          <p:spPr bwMode="auto">
            <a:xfrm>
              <a:off x="7084816" y="4621841"/>
              <a:ext cx="511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99" name="TextBox 98">
              <a:extLst>
                <a:ext uri="{FF2B5EF4-FFF2-40B4-BE49-F238E27FC236}">
                  <a16:creationId xmlns:a16="http://schemas.microsoft.com/office/drawing/2014/main" id="{C577B931-AADE-B60F-060A-0E78823B2FA1}"/>
                </a:ext>
              </a:extLst>
            </p:cNvPr>
            <p:cNvSpPr txBox="1"/>
            <p:nvPr/>
          </p:nvSpPr>
          <p:spPr bwMode="auto">
            <a:xfrm>
              <a:off x="7084816" y="5037826"/>
              <a:ext cx="511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00" name="TextBox 99">
              <a:extLst>
                <a:ext uri="{FF2B5EF4-FFF2-40B4-BE49-F238E27FC236}">
                  <a16:creationId xmlns:a16="http://schemas.microsoft.com/office/drawing/2014/main" id="{0BF09CDC-9A80-4497-7AA7-1630888F9D9D}"/>
                </a:ext>
              </a:extLst>
            </p:cNvPr>
            <p:cNvSpPr txBox="1"/>
            <p:nvPr/>
          </p:nvSpPr>
          <p:spPr bwMode="auto">
            <a:xfrm>
              <a:off x="7084816" y="5461479"/>
              <a:ext cx="5118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01" name="TextBox 100">
              <a:extLst>
                <a:ext uri="{FF2B5EF4-FFF2-40B4-BE49-F238E27FC236}">
                  <a16:creationId xmlns:a16="http://schemas.microsoft.com/office/drawing/2014/main" id="{881DA978-236C-631B-F4CB-F995954A3CF7}"/>
                </a:ext>
              </a:extLst>
            </p:cNvPr>
            <p:cNvSpPr txBox="1"/>
            <p:nvPr/>
          </p:nvSpPr>
          <p:spPr bwMode="auto">
            <a:xfrm>
              <a:off x="6987048" y="5871746"/>
              <a:ext cx="6038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02" name="Rectangle 101">
              <a:extLst>
                <a:ext uri="{FF2B5EF4-FFF2-40B4-BE49-F238E27FC236}">
                  <a16:creationId xmlns:a16="http://schemas.microsoft.com/office/drawing/2014/main" id="{65C404CC-9FED-768E-6F77-A7EFE12C0D86}"/>
                </a:ext>
              </a:extLst>
            </p:cNvPr>
            <p:cNvSpPr/>
            <p:nvPr/>
          </p:nvSpPr>
          <p:spPr bwMode="auto">
            <a:xfrm>
              <a:off x="7547843" y="2896658"/>
              <a:ext cx="65520" cy="10778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2067197E-9189-3136-3CE2-EEF79BBD21F3}"/>
                </a:ext>
              </a:extLst>
            </p:cNvPr>
            <p:cNvSpPr/>
            <p:nvPr/>
          </p:nvSpPr>
          <p:spPr bwMode="auto">
            <a:xfrm>
              <a:off x="7612930" y="3016250"/>
              <a:ext cx="65520" cy="9582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DF54282A-97D9-9440-1CA4-75356D384337}"/>
                </a:ext>
              </a:extLst>
            </p:cNvPr>
            <p:cNvSpPr/>
            <p:nvPr/>
          </p:nvSpPr>
          <p:spPr bwMode="auto">
            <a:xfrm>
              <a:off x="7678018" y="3035300"/>
              <a:ext cx="60228" cy="93922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42DF3807-4A2B-C13D-FB1C-802C2EC1C15C}"/>
                </a:ext>
              </a:extLst>
            </p:cNvPr>
            <p:cNvSpPr/>
            <p:nvPr/>
          </p:nvSpPr>
          <p:spPr bwMode="auto">
            <a:xfrm>
              <a:off x="7737814" y="3039533"/>
              <a:ext cx="60228" cy="93499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E850F05A-B339-0FA8-AD17-280058D4F599}"/>
                </a:ext>
              </a:extLst>
            </p:cNvPr>
            <p:cNvSpPr/>
            <p:nvPr/>
          </p:nvSpPr>
          <p:spPr bwMode="auto">
            <a:xfrm>
              <a:off x="7797610" y="3117849"/>
              <a:ext cx="60228" cy="8566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A5F646DA-EEF5-7D78-9487-6D9B46D7ADB1}"/>
                </a:ext>
              </a:extLst>
            </p:cNvPr>
            <p:cNvSpPr/>
            <p:nvPr/>
          </p:nvSpPr>
          <p:spPr bwMode="auto">
            <a:xfrm>
              <a:off x="7857406" y="3256492"/>
              <a:ext cx="60228" cy="71803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05E54894-1731-AF05-604B-B1F8D6A752BF}"/>
                </a:ext>
              </a:extLst>
            </p:cNvPr>
            <p:cNvSpPr/>
            <p:nvPr/>
          </p:nvSpPr>
          <p:spPr bwMode="auto">
            <a:xfrm>
              <a:off x="7917200" y="3807882"/>
              <a:ext cx="60228" cy="1666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9D0DF14C-A32E-B00A-1DCF-4E07DCB5F560}"/>
                </a:ext>
              </a:extLst>
            </p:cNvPr>
            <p:cNvSpPr/>
            <p:nvPr/>
          </p:nvSpPr>
          <p:spPr bwMode="auto">
            <a:xfrm>
              <a:off x="8047375" y="3976157"/>
              <a:ext cx="60228"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8E7EBF9B-6805-6365-183D-26E2F70503FA}"/>
                </a:ext>
              </a:extLst>
            </p:cNvPr>
            <p:cNvSpPr/>
            <p:nvPr/>
          </p:nvSpPr>
          <p:spPr bwMode="auto">
            <a:xfrm>
              <a:off x="8108460" y="3976157"/>
              <a:ext cx="60228" cy="2159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F5EA2FC2-9548-C8AA-75F6-288084082D9B}"/>
                </a:ext>
              </a:extLst>
            </p:cNvPr>
            <p:cNvSpPr/>
            <p:nvPr/>
          </p:nvSpPr>
          <p:spPr bwMode="auto">
            <a:xfrm>
              <a:off x="8169545" y="3976157"/>
              <a:ext cx="60228" cy="28363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CC7318FC-DF9F-547C-D773-24A5163C9E96}"/>
                </a:ext>
              </a:extLst>
            </p:cNvPr>
            <p:cNvSpPr/>
            <p:nvPr/>
          </p:nvSpPr>
          <p:spPr bwMode="auto">
            <a:xfrm>
              <a:off x="8230630" y="3976157"/>
              <a:ext cx="60228" cy="3312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6C7623A8-6EE4-986A-FCAE-F9824CA2D89B}"/>
                </a:ext>
              </a:extLst>
            </p:cNvPr>
            <p:cNvSpPr/>
            <p:nvPr/>
          </p:nvSpPr>
          <p:spPr bwMode="auto">
            <a:xfrm>
              <a:off x="8291715" y="3976157"/>
              <a:ext cx="60228" cy="35031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CD4BF4B2-841C-2B6A-2D0F-97E89343E7A0}"/>
                </a:ext>
              </a:extLst>
            </p:cNvPr>
            <p:cNvSpPr/>
            <p:nvPr/>
          </p:nvSpPr>
          <p:spPr bwMode="auto">
            <a:xfrm>
              <a:off x="8352800" y="3976157"/>
              <a:ext cx="60228" cy="3513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6BDB1CF6-59D4-A37B-B98D-97104615CAD8}"/>
                </a:ext>
              </a:extLst>
            </p:cNvPr>
            <p:cNvSpPr/>
            <p:nvPr/>
          </p:nvSpPr>
          <p:spPr bwMode="auto">
            <a:xfrm>
              <a:off x="8413885" y="3976156"/>
              <a:ext cx="60228" cy="46249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33399AF7-3812-58A5-E678-A35BE9494A4F}"/>
                </a:ext>
              </a:extLst>
            </p:cNvPr>
            <p:cNvSpPr/>
            <p:nvPr/>
          </p:nvSpPr>
          <p:spPr bwMode="auto">
            <a:xfrm>
              <a:off x="8474970" y="3976156"/>
              <a:ext cx="60228" cy="5270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650ABDBB-BD49-A850-3F79-1527276BDE2D}"/>
                </a:ext>
              </a:extLst>
            </p:cNvPr>
            <p:cNvSpPr/>
            <p:nvPr/>
          </p:nvSpPr>
          <p:spPr bwMode="auto">
            <a:xfrm>
              <a:off x="8536055" y="3976155"/>
              <a:ext cx="60228" cy="69956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BC70E7D0-CE99-052B-1C6C-378507613B5F}"/>
                </a:ext>
              </a:extLst>
            </p:cNvPr>
            <p:cNvSpPr/>
            <p:nvPr/>
          </p:nvSpPr>
          <p:spPr bwMode="auto">
            <a:xfrm>
              <a:off x="8597140" y="3976155"/>
              <a:ext cx="60228" cy="7164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B72897E2-35C3-F650-D03D-BD8C4DB9159E}"/>
                </a:ext>
              </a:extLst>
            </p:cNvPr>
            <p:cNvSpPr/>
            <p:nvPr/>
          </p:nvSpPr>
          <p:spPr bwMode="auto">
            <a:xfrm>
              <a:off x="8658225" y="3976155"/>
              <a:ext cx="60228" cy="78634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CE321CC8-130D-6DC4-6D1B-04408E96DFF4}"/>
                </a:ext>
              </a:extLst>
            </p:cNvPr>
            <p:cNvSpPr/>
            <p:nvPr/>
          </p:nvSpPr>
          <p:spPr bwMode="auto">
            <a:xfrm>
              <a:off x="8719310" y="3976155"/>
              <a:ext cx="60228" cy="79587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362DA17E-C3C2-C214-45D5-BC259DBAAB01}"/>
                </a:ext>
              </a:extLst>
            </p:cNvPr>
            <p:cNvSpPr/>
            <p:nvPr/>
          </p:nvSpPr>
          <p:spPr bwMode="auto">
            <a:xfrm>
              <a:off x="8780395" y="3976154"/>
              <a:ext cx="60228" cy="11853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D6D6732B-28A3-C970-E818-0711C8BCCD34}"/>
                </a:ext>
              </a:extLst>
            </p:cNvPr>
            <p:cNvSpPr/>
            <p:nvPr/>
          </p:nvSpPr>
          <p:spPr bwMode="auto">
            <a:xfrm>
              <a:off x="8841480" y="3976154"/>
              <a:ext cx="60228" cy="119697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10A860BC-F37B-6355-C675-A4442F72F8FA}"/>
                </a:ext>
              </a:extLst>
            </p:cNvPr>
            <p:cNvSpPr/>
            <p:nvPr/>
          </p:nvSpPr>
          <p:spPr bwMode="auto">
            <a:xfrm>
              <a:off x="8902565" y="3976154"/>
              <a:ext cx="60228" cy="125412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709BFA74-7081-0E55-8464-501326C00255}"/>
                </a:ext>
              </a:extLst>
            </p:cNvPr>
            <p:cNvSpPr/>
            <p:nvPr/>
          </p:nvSpPr>
          <p:spPr bwMode="auto">
            <a:xfrm>
              <a:off x="8963650" y="3976154"/>
              <a:ext cx="60228" cy="132609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B5417EA1-2935-761E-0866-D0CF14FDF75F}"/>
                </a:ext>
              </a:extLst>
            </p:cNvPr>
            <p:cNvSpPr/>
            <p:nvPr/>
          </p:nvSpPr>
          <p:spPr bwMode="auto">
            <a:xfrm>
              <a:off x="9024735" y="3976153"/>
              <a:ext cx="60228" cy="138747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B16B4612-06D9-6773-9C47-6D349E4974BB}"/>
                </a:ext>
              </a:extLst>
            </p:cNvPr>
            <p:cNvSpPr/>
            <p:nvPr/>
          </p:nvSpPr>
          <p:spPr bwMode="auto">
            <a:xfrm>
              <a:off x="9085820" y="3976153"/>
              <a:ext cx="60228" cy="141605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AEDFC526-87C3-07E0-3F18-5DB842E40DC0}"/>
                </a:ext>
              </a:extLst>
            </p:cNvPr>
            <p:cNvSpPr/>
            <p:nvPr/>
          </p:nvSpPr>
          <p:spPr bwMode="auto">
            <a:xfrm>
              <a:off x="9146905" y="3976153"/>
              <a:ext cx="60228" cy="141605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ABBE55A8-4AC8-64EE-22F8-11ABE58D7F2A}"/>
                </a:ext>
              </a:extLst>
            </p:cNvPr>
            <p:cNvSpPr/>
            <p:nvPr/>
          </p:nvSpPr>
          <p:spPr bwMode="auto">
            <a:xfrm>
              <a:off x="9207990" y="3976153"/>
              <a:ext cx="60228" cy="147320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D112909A-4AD1-2534-23D6-75124B67FC50}"/>
                </a:ext>
              </a:extLst>
            </p:cNvPr>
            <p:cNvSpPr/>
            <p:nvPr/>
          </p:nvSpPr>
          <p:spPr bwMode="auto">
            <a:xfrm>
              <a:off x="9269075" y="3976153"/>
              <a:ext cx="60228" cy="151659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3F223566-03EA-32A5-14F9-46840AEF7A76}"/>
                </a:ext>
              </a:extLst>
            </p:cNvPr>
            <p:cNvSpPr/>
            <p:nvPr/>
          </p:nvSpPr>
          <p:spPr bwMode="auto">
            <a:xfrm>
              <a:off x="9330160" y="3976153"/>
              <a:ext cx="60228" cy="15271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9821BA24-A734-29BB-63D7-AC80119231E6}"/>
                </a:ext>
              </a:extLst>
            </p:cNvPr>
            <p:cNvSpPr/>
            <p:nvPr/>
          </p:nvSpPr>
          <p:spPr bwMode="auto">
            <a:xfrm>
              <a:off x="9391245" y="3976152"/>
              <a:ext cx="60228" cy="153670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733A1BAB-59CC-9619-5A93-0BDD442ED442}"/>
                </a:ext>
              </a:extLst>
            </p:cNvPr>
            <p:cNvSpPr/>
            <p:nvPr/>
          </p:nvSpPr>
          <p:spPr bwMode="auto">
            <a:xfrm>
              <a:off x="9452330" y="3976152"/>
              <a:ext cx="60228" cy="15377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796A0CA5-6B9F-944C-6E55-37F103D799B2}"/>
                </a:ext>
              </a:extLst>
            </p:cNvPr>
            <p:cNvSpPr/>
            <p:nvPr/>
          </p:nvSpPr>
          <p:spPr bwMode="auto">
            <a:xfrm>
              <a:off x="9513415" y="3976152"/>
              <a:ext cx="60228" cy="155893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4792FF40-438E-D197-816B-FB6599378971}"/>
                </a:ext>
              </a:extLst>
            </p:cNvPr>
            <p:cNvSpPr/>
            <p:nvPr/>
          </p:nvSpPr>
          <p:spPr bwMode="auto">
            <a:xfrm>
              <a:off x="9574500" y="3976152"/>
              <a:ext cx="60228" cy="157692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D34413F1-DC9B-11C3-CC9C-1860BE615556}"/>
                </a:ext>
              </a:extLst>
            </p:cNvPr>
            <p:cNvSpPr/>
            <p:nvPr/>
          </p:nvSpPr>
          <p:spPr bwMode="auto">
            <a:xfrm>
              <a:off x="9635585" y="3976152"/>
              <a:ext cx="60228" cy="15822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Rectangle 135">
              <a:extLst>
                <a:ext uri="{FF2B5EF4-FFF2-40B4-BE49-F238E27FC236}">
                  <a16:creationId xmlns:a16="http://schemas.microsoft.com/office/drawing/2014/main" id="{9FE58DEA-65EB-9087-4618-2D2EA5B43B8E}"/>
                </a:ext>
              </a:extLst>
            </p:cNvPr>
            <p:cNvSpPr/>
            <p:nvPr/>
          </p:nvSpPr>
          <p:spPr bwMode="auto">
            <a:xfrm>
              <a:off x="9696670" y="3976152"/>
              <a:ext cx="60228" cy="15959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79539EE9-936E-2759-FD7D-B1BAAA4DEB02}"/>
                </a:ext>
              </a:extLst>
            </p:cNvPr>
            <p:cNvSpPr/>
            <p:nvPr/>
          </p:nvSpPr>
          <p:spPr bwMode="auto">
            <a:xfrm>
              <a:off x="9757755" y="3976152"/>
              <a:ext cx="60228" cy="17705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AF078367-1A23-6EAF-D93C-2FC8F7864151}"/>
                </a:ext>
              </a:extLst>
            </p:cNvPr>
            <p:cNvSpPr/>
            <p:nvPr/>
          </p:nvSpPr>
          <p:spPr bwMode="auto">
            <a:xfrm>
              <a:off x="9818840" y="3976152"/>
              <a:ext cx="60228" cy="207645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7D4C0DF8-F77B-4684-BC7A-20FACFFC67B8}"/>
                </a:ext>
              </a:extLst>
            </p:cNvPr>
            <p:cNvSpPr/>
            <p:nvPr/>
          </p:nvSpPr>
          <p:spPr bwMode="auto">
            <a:xfrm>
              <a:off x="9879925" y="3976152"/>
              <a:ext cx="60228" cy="207645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AB0514F2-14EA-DA5D-4222-EF1759953036}"/>
                </a:ext>
              </a:extLst>
            </p:cNvPr>
            <p:cNvSpPr/>
            <p:nvPr/>
          </p:nvSpPr>
          <p:spPr bwMode="auto">
            <a:xfrm>
              <a:off x="9941010" y="3976152"/>
              <a:ext cx="60228" cy="207645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Rectangle 140">
              <a:extLst>
                <a:ext uri="{FF2B5EF4-FFF2-40B4-BE49-F238E27FC236}">
                  <a16:creationId xmlns:a16="http://schemas.microsoft.com/office/drawing/2014/main" id="{BF3D72DF-91B1-BF92-3620-98357AA6CF81}"/>
                </a:ext>
              </a:extLst>
            </p:cNvPr>
            <p:cNvSpPr/>
            <p:nvPr/>
          </p:nvSpPr>
          <p:spPr bwMode="auto">
            <a:xfrm>
              <a:off x="10002095" y="3976152"/>
              <a:ext cx="60228" cy="207645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Rectangle 141">
              <a:extLst>
                <a:ext uri="{FF2B5EF4-FFF2-40B4-BE49-F238E27FC236}">
                  <a16:creationId xmlns:a16="http://schemas.microsoft.com/office/drawing/2014/main" id="{FF16E833-6462-9A1B-0A55-07189C8901A0}"/>
                </a:ext>
              </a:extLst>
            </p:cNvPr>
            <p:cNvSpPr/>
            <p:nvPr/>
          </p:nvSpPr>
          <p:spPr bwMode="auto">
            <a:xfrm>
              <a:off x="10063180" y="3976152"/>
              <a:ext cx="60228" cy="207645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Rectangle 142">
              <a:extLst>
                <a:ext uri="{FF2B5EF4-FFF2-40B4-BE49-F238E27FC236}">
                  <a16:creationId xmlns:a16="http://schemas.microsoft.com/office/drawing/2014/main" id="{5FF7A23B-CC5E-9C6E-E176-3B8A17F001C6}"/>
                </a:ext>
              </a:extLst>
            </p:cNvPr>
            <p:cNvSpPr/>
            <p:nvPr/>
          </p:nvSpPr>
          <p:spPr bwMode="auto">
            <a:xfrm>
              <a:off x="10124265" y="3976152"/>
              <a:ext cx="60228" cy="207645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4B2E334D-7A64-596B-7FE9-117409D0E591}"/>
                </a:ext>
              </a:extLst>
            </p:cNvPr>
            <p:cNvSpPr/>
            <p:nvPr/>
          </p:nvSpPr>
          <p:spPr bwMode="auto">
            <a:xfrm>
              <a:off x="10185350" y="3976152"/>
              <a:ext cx="60228" cy="207645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A0FD3A05-354B-CC40-3864-F7D0A7AA0404}"/>
                </a:ext>
              </a:extLst>
            </p:cNvPr>
            <p:cNvSpPr/>
            <p:nvPr/>
          </p:nvSpPr>
          <p:spPr bwMode="auto">
            <a:xfrm>
              <a:off x="10246435" y="3976152"/>
              <a:ext cx="60228" cy="207645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0A590B05-2389-5240-30FE-3CACE9A3FEA2}"/>
                </a:ext>
              </a:extLst>
            </p:cNvPr>
            <p:cNvSpPr/>
            <p:nvPr/>
          </p:nvSpPr>
          <p:spPr bwMode="auto">
            <a:xfrm>
              <a:off x="10307520" y="3976152"/>
              <a:ext cx="60228" cy="207645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4B1BDCCF-27D0-5BD9-2A63-038EB673A182}"/>
                </a:ext>
              </a:extLst>
            </p:cNvPr>
            <p:cNvSpPr/>
            <p:nvPr/>
          </p:nvSpPr>
          <p:spPr bwMode="auto">
            <a:xfrm>
              <a:off x="10368605" y="3976152"/>
              <a:ext cx="60228" cy="207645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D4693F12-3F2B-10D0-EAC9-3ACF59D7FEA2}"/>
                </a:ext>
              </a:extLst>
            </p:cNvPr>
            <p:cNvSpPr/>
            <p:nvPr/>
          </p:nvSpPr>
          <p:spPr bwMode="auto">
            <a:xfrm>
              <a:off x="10429688" y="3976152"/>
              <a:ext cx="60228" cy="207645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TextBox 148">
              <a:extLst>
                <a:ext uri="{FF2B5EF4-FFF2-40B4-BE49-F238E27FC236}">
                  <a16:creationId xmlns:a16="http://schemas.microsoft.com/office/drawing/2014/main" id="{EB0916D4-10EC-908F-D761-898A4C708045}"/>
                </a:ext>
              </a:extLst>
            </p:cNvPr>
            <p:cNvSpPr txBox="1"/>
            <p:nvPr/>
          </p:nvSpPr>
          <p:spPr bwMode="auto">
            <a:xfrm>
              <a:off x="10516164" y="3405380"/>
              <a:ext cx="10292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 tumor growth</a:t>
              </a:r>
            </a:p>
          </p:txBody>
        </p:sp>
        <p:sp>
          <p:nvSpPr>
            <p:cNvPr id="150" name="TextBox 149">
              <a:extLst>
                <a:ext uri="{FF2B5EF4-FFF2-40B4-BE49-F238E27FC236}">
                  <a16:creationId xmlns:a16="http://schemas.microsoft.com/office/drawing/2014/main" id="{E128C1C8-B342-0785-543D-ABA696E7DC9A}"/>
                </a:ext>
              </a:extLst>
            </p:cNvPr>
            <p:cNvSpPr txBox="1"/>
            <p:nvPr/>
          </p:nvSpPr>
          <p:spPr bwMode="auto">
            <a:xfrm>
              <a:off x="10512138" y="4456113"/>
              <a:ext cx="105178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 tumor reduction</a:t>
              </a:r>
            </a:p>
          </p:txBody>
        </p:sp>
        <p:sp>
          <p:nvSpPr>
            <p:cNvPr id="151" name="TextBox 150">
              <a:extLst>
                <a:ext uri="{FF2B5EF4-FFF2-40B4-BE49-F238E27FC236}">
                  <a16:creationId xmlns:a16="http://schemas.microsoft.com/office/drawing/2014/main" id="{92F02FC3-9E3A-F511-F01A-F58E7CD0A9CA}"/>
                </a:ext>
              </a:extLst>
            </p:cNvPr>
            <p:cNvSpPr txBox="1"/>
            <p:nvPr/>
          </p:nvSpPr>
          <p:spPr bwMode="auto">
            <a:xfrm>
              <a:off x="8687364" y="1794107"/>
              <a:ext cx="134805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LA Cohort </a:t>
              </a:r>
              <a:br>
                <a:rPr lang="en-US" dirty="0">
                  <a:solidFill>
                    <a:schemeClr val="bg1"/>
                  </a:solidFill>
                  <a:latin typeface="Calibri" panose="020F0502020204030204" pitchFamily="34" charset="0"/>
                </a:rPr>
              </a:br>
              <a:r>
                <a:rPr lang="en-US" b="1" dirty="0">
                  <a:solidFill>
                    <a:schemeClr val="bg1"/>
                  </a:solidFill>
                  <a:latin typeface="Calibri" panose="020F0502020204030204" pitchFamily="34" charset="0"/>
                </a:rPr>
                <a:t>(n = 48)</a:t>
              </a:r>
              <a:endParaRPr lang="en-US" b="1" baseline="30000" dirty="0">
                <a:solidFill>
                  <a:schemeClr val="bg1"/>
                </a:solidFill>
                <a:latin typeface="Calibri" panose="020F0502020204030204" pitchFamily="34" charset="0"/>
              </a:endParaRPr>
            </a:p>
          </p:txBody>
        </p:sp>
        <p:grpSp>
          <p:nvGrpSpPr>
            <p:cNvPr id="152" name="Group 151">
              <a:extLst>
                <a:ext uri="{FF2B5EF4-FFF2-40B4-BE49-F238E27FC236}">
                  <a16:creationId xmlns:a16="http://schemas.microsoft.com/office/drawing/2014/main" id="{73F3D163-1191-83B0-F53A-4CFB7CE8B41C}"/>
                </a:ext>
              </a:extLst>
            </p:cNvPr>
            <p:cNvGrpSpPr/>
            <p:nvPr/>
          </p:nvGrpSpPr>
          <p:grpSpPr>
            <a:xfrm>
              <a:off x="7466677" y="1916853"/>
              <a:ext cx="3100482" cy="4131733"/>
              <a:chOff x="7003627" y="1916853"/>
              <a:chExt cx="14025976" cy="4131733"/>
            </a:xfrm>
          </p:grpSpPr>
          <p:cxnSp>
            <p:nvCxnSpPr>
              <p:cNvPr id="155" name="Straight Connector 154">
                <a:extLst>
                  <a:ext uri="{FF2B5EF4-FFF2-40B4-BE49-F238E27FC236}">
                    <a16:creationId xmlns:a16="http://schemas.microsoft.com/office/drawing/2014/main" id="{C434BE58-7172-9BCF-31A4-E5CFB6322AF7}"/>
                  </a:ext>
                </a:extLst>
              </p:cNvPr>
              <p:cNvCxnSpPr>
                <a:cxnSpLocks/>
              </p:cNvCxnSpPr>
              <p:nvPr/>
            </p:nvCxnSpPr>
            <p:spPr bwMode="auto">
              <a:xfrm>
                <a:off x="7003627" y="1916853"/>
                <a:ext cx="321733"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423CDB88-5065-2781-51EF-79E26B2F758D}"/>
                  </a:ext>
                </a:extLst>
              </p:cNvPr>
              <p:cNvCxnSpPr>
                <a:cxnSpLocks/>
              </p:cNvCxnSpPr>
              <p:nvPr/>
            </p:nvCxnSpPr>
            <p:spPr bwMode="auto">
              <a:xfrm>
                <a:off x="7003627" y="2330026"/>
                <a:ext cx="321733"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8FF2E96A-608B-9961-A7B1-A5A89D453E36}"/>
                  </a:ext>
                </a:extLst>
              </p:cNvPr>
              <p:cNvCxnSpPr>
                <a:cxnSpLocks/>
              </p:cNvCxnSpPr>
              <p:nvPr/>
            </p:nvCxnSpPr>
            <p:spPr bwMode="auto">
              <a:xfrm>
                <a:off x="7003627" y="2743199"/>
                <a:ext cx="321733"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2539F20E-24D5-0DA8-32C0-5B623A2B1952}"/>
                  </a:ext>
                </a:extLst>
              </p:cNvPr>
              <p:cNvCxnSpPr>
                <a:cxnSpLocks/>
              </p:cNvCxnSpPr>
              <p:nvPr/>
            </p:nvCxnSpPr>
            <p:spPr bwMode="auto">
              <a:xfrm>
                <a:off x="7003627" y="3156372"/>
                <a:ext cx="321733"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AE13C8F4-7018-5473-7748-AB452A04DA1C}"/>
                  </a:ext>
                </a:extLst>
              </p:cNvPr>
              <p:cNvCxnSpPr>
                <a:cxnSpLocks/>
              </p:cNvCxnSpPr>
              <p:nvPr/>
            </p:nvCxnSpPr>
            <p:spPr bwMode="auto">
              <a:xfrm>
                <a:off x="7003627" y="3569545"/>
                <a:ext cx="321733"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0C034727-03C3-0194-9268-60740AB46594}"/>
                  </a:ext>
                </a:extLst>
              </p:cNvPr>
              <p:cNvCxnSpPr>
                <a:cxnSpLocks/>
              </p:cNvCxnSpPr>
              <p:nvPr/>
            </p:nvCxnSpPr>
            <p:spPr bwMode="auto">
              <a:xfrm>
                <a:off x="7003627" y="3982718"/>
                <a:ext cx="14025976"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0EF3E631-72C9-E382-D817-7B2968D40529}"/>
                  </a:ext>
                </a:extLst>
              </p:cNvPr>
              <p:cNvCxnSpPr>
                <a:cxnSpLocks/>
              </p:cNvCxnSpPr>
              <p:nvPr/>
            </p:nvCxnSpPr>
            <p:spPr bwMode="auto">
              <a:xfrm>
                <a:off x="7003627" y="4395891"/>
                <a:ext cx="321733"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8FC179DC-EAD0-260A-9011-018B50E3CF41}"/>
                  </a:ext>
                </a:extLst>
              </p:cNvPr>
              <p:cNvCxnSpPr>
                <a:cxnSpLocks/>
              </p:cNvCxnSpPr>
              <p:nvPr/>
            </p:nvCxnSpPr>
            <p:spPr bwMode="auto">
              <a:xfrm>
                <a:off x="7003627" y="4809064"/>
                <a:ext cx="321733"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A396318F-196C-8B2E-8ACC-AF8BE485B8A4}"/>
                  </a:ext>
                </a:extLst>
              </p:cNvPr>
              <p:cNvCxnSpPr>
                <a:cxnSpLocks/>
              </p:cNvCxnSpPr>
              <p:nvPr/>
            </p:nvCxnSpPr>
            <p:spPr bwMode="auto">
              <a:xfrm>
                <a:off x="7003627" y="5222237"/>
                <a:ext cx="321733"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7034AE8D-5342-9DB0-DDA3-FDE0FA0E4737}"/>
                  </a:ext>
                </a:extLst>
              </p:cNvPr>
              <p:cNvCxnSpPr>
                <a:cxnSpLocks/>
              </p:cNvCxnSpPr>
              <p:nvPr/>
            </p:nvCxnSpPr>
            <p:spPr bwMode="auto">
              <a:xfrm>
                <a:off x="7003627" y="5635410"/>
                <a:ext cx="321733" cy="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95B7FF1B-3EE9-3651-CF6E-4DDD10499CF2}"/>
                  </a:ext>
                </a:extLst>
              </p:cNvPr>
              <p:cNvCxnSpPr>
                <a:cxnSpLocks/>
              </p:cNvCxnSpPr>
              <p:nvPr/>
            </p:nvCxnSpPr>
            <p:spPr bwMode="auto">
              <a:xfrm>
                <a:off x="7003627" y="6048586"/>
                <a:ext cx="321733" cy="0"/>
              </a:xfrm>
              <a:prstGeom prst="line">
                <a:avLst/>
              </a:prstGeom>
              <a:noFill/>
              <a:ln w="28575" cap="flat" cmpd="sng" algn="ctr">
                <a:solidFill>
                  <a:schemeClr val="bg1"/>
                </a:solidFill>
                <a:prstDash val="solid"/>
                <a:round/>
                <a:headEnd type="none" w="med" len="med"/>
                <a:tailEnd type="none" w="med" len="med"/>
              </a:ln>
              <a:effectLst/>
            </p:spPr>
          </p:cxnSp>
        </p:grpSp>
        <p:cxnSp>
          <p:nvCxnSpPr>
            <p:cNvPr id="153" name="Straight Connector 152">
              <a:extLst>
                <a:ext uri="{FF2B5EF4-FFF2-40B4-BE49-F238E27FC236}">
                  <a16:creationId xmlns:a16="http://schemas.microsoft.com/office/drawing/2014/main" id="{1D0DFD98-CC6C-0EEE-9F73-361BC9781E67}"/>
                </a:ext>
              </a:extLst>
            </p:cNvPr>
            <p:cNvCxnSpPr>
              <a:cxnSpLocks/>
            </p:cNvCxnSpPr>
            <p:nvPr/>
          </p:nvCxnSpPr>
          <p:spPr bwMode="auto">
            <a:xfrm>
              <a:off x="7525720" y="4600756"/>
              <a:ext cx="3019245" cy="0"/>
            </a:xfrm>
            <a:prstGeom prst="line">
              <a:avLst/>
            </a:prstGeom>
            <a:noFill/>
            <a:ln w="28575" cap="flat" cmpd="sng" algn="ctr">
              <a:solidFill>
                <a:schemeClr val="bg1"/>
              </a:solidFill>
              <a:prstDash val="dash"/>
              <a:round/>
              <a:headEnd type="none" w="med" len="med"/>
              <a:tailEnd type="none" w="med" len="med"/>
            </a:ln>
            <a:effectLst/>
          </p:spPr>
        </p:cxnSp>
        <p:cxnSp>
          <p:nvCxnSpPr>
            <p:cNvPr id="154" name="Straight Connector 153">
              <a:extLst>
                <a:ext uri="{FF2B5EF4-FFF2-40B4-BE49-F238E27FC236}">
                  <a16:creationId xmlns:a16="http://schemas.microsoft.com/office/drawing/2014/main" id="{CDA5EB1D-5B54-BE0E-1DC1-E161261280F7}"/>
                </a:ext>
              </a:extLst>
            </p:cNvPr>
            <p:cNvCxnSpPr>
              <a:cxnSpLocks/>
            </p:cNvCxnSpPr>
            <p:nvPr/>
          </p:nvCxnSpPr>
          <p:spPr bwMode="auto">
            <a:xfrm>
              <a:off x="7525720" y="3569420"/>
              <a:ext cx="3042483" cy="0"/>
            </a:xfrm>
            <a:prstGeom prst="line">
              <a:avLst/>
            </a:prstGeom>
            <a:noFill/>
            <a:ln w="28575" cap="flat" cmpd="sng" algn="ctr">
              <a:solidFill>
                <a:schemeClr val="bg1"/>
              </a:solidFill>
              <a:prstDash val="dash"/>
              <a:round/>
              <a:headEnd type="none" w="med" len="med"/>
              <a:tailEnd type="none" w="med" len="med"/>
            </a:ln>
            <a:effectLst/>
          </p:spPr>
        </p:cxnSp>
      </p:grpSp>
    </p:spTree>
    <p:extLst>
      <p:ext uri="{BB962C8B-B14F-4D97-AF65-F5344CB8AC3E}">
        <p14:creationId xmlns:p14="http://schemas.microsoft.com/office/powerpoint/2010/main" val="4280624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F95A379-9A3A-4962-C0DA-CBA190DB1A32}"/>
              </a:ext>
            </a:extLst>
          </p:cNvPr>
          <p:cNvSpPr>
            <a:spLocks noGrp="1"/>
          </p:cNvSpPr>
          <p:nvPr>
            <p:ph type="title"/>
          </p:nvPr>
        </p:nvSpPr>
        <p:spPr/>
        <p:txBody>
          <a:bodyPr/>
          <a:lstStyle/>
          <a:p>
            <a:r>
              <a:rPr lang="it-IT" kern="0" dirty="0"/>
              <a:t>KEYNOTE-629: Survival in Locally Advanced Cohort</a:t>
            </a:r>
            <a:endParaRPr lang="en-US" dirty="0"/>
          </a:p>
        </p:txBody>
      </p:sp>
      <p:sp>
        <p:nvSpPr>
          <p:cNvPr id="5" name="Text Box 11">
            <a:extLst>
              <a:ext uri="{FF2B5EF4-FFF2-40B4-BE49-F238E27FC236}">
                <a16:creationId xmlns:a16="http://schemas.microsoft.com/office/drawing/2014/main" id="{1657991C-15F7-44F8-F7F7-ABF6E4151A0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Hughes. Ann Oncol. 2021;32:1276.</a:t>
            </a:r>
          </a:p>
        </p:txBody>
      </p:sp>
      <p:sp>
        <p:nvSpPr>
          <p:cNvPr id="8" name="TextBox 7">
            <a:extLst>
              <a:ext uri="{FF2B5EF4-FFF2-40B4-BE49-F238E27FC236}">
                <a16:creationId xmlns:a16="http://schemas.microsoft.com/office/drawing/2014/main" id="{E9FBA49A-A7AD-DA7E-E0A2-E89B737F3B8D}"/>
              </a:ext>
            </a:extLst>
          </p:cNvPr>
          <p:cNvSpPr txBox="1"/>
          <p:nvPr/>
        </p:nvSpPr>
        <p:spPr bwMode="auto">
          <a:xfrm>
            <a:off x="2664542" y="1537870"/>
            <a:ext cx="15810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LA Cohort</a:t>
            </a:r>
          </a:p>
        </p:txBody>
      </p:sp>
      <p:sp>
        <p:nvSpPr>
          <p:cNvPr id="9" name="TextBox 8">
            <a:extLst>
              <a:ext uri="{FF2B5EF4-FFF2-40B4-BE49-F238E27FC236}">
                <a16:creationId xmlns:a16="http://schemas.microsoft.com/office/drawing/2014/main" id="{CA5D0750-763D-E5CB-174D-16E29E59CB66}"/>
              </a:ext>
            </a:extLst>
          </p:cNvPr>
          <p:cNvSpPr txBox="1"/>
          <p:nvPr/>
        </p:nvSpPr>
        <p:spPr bwMode="auto">
          <a:xfrm>
            <a:off x="8116529" y="1487692"/>
            <a:ext cx="1510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LA Cohort</a:t>
            </a:r>
          </a:p>
        </p:txBody>
      </p:sp>
      <p:sp>
        <p:nvSpPr>
          <p:cNvPr id="2" name="TextBox 1">
            <a:extLst>
              <a:ext uri="{FF2B5EF4-FFF2-40B4-BE49-F238E27FC236}">
                <a16:creationId xmlns:a16="http://schemas.microsoft.com/office/drawing/2014/main" id="{11630905-0A76-7901-4FF0-B801A105143B}"/>
              </a:ext>
            </a:extLst>
          </p:cNvPr>
          <p:cNvSpPr txBox="1"/>
          <p:nvPr/>
        </p:nvSpPr>
        <p:spPr bwMode="auto">
          <a:xfrm rot="16200000">
            <a:off x="-471158" y="3189371"/>
            <a:ext cx="30232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a:t>
            </a:r>
          </a:p>
        </p:txBody>
      </p:sp>
      <p:sp>
        <p:nvSpPr>
          <p:cNvPr id="3" name="TextBox 2">
            <a:extLst>
              <a:ext uri="{FF2B5EF4-FFF2-40B4-BE49-F238E27FC236}">
                <a16:creationId xmlns:a16="http://schemas.microsoft.com/office/drawing/2014/main" id="{5D853632-6AAF-5273-67E3-BE16000485E5}"/>
              </a:ext>
            </a:extLst>
          </p:cNvPr>
          <p:cNvSpPr txBox="1"/>
          <p:nvPr/>
        </p:nvSpPr>
        <p:spPr bwMode="auto">
          <a:xfrm>
            <a:off x="2728165" y="5191919"/>
            <a:ext cx="164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nvGrpSpPr>
          <p:cNvPr id="17" name="Group 16">
            <a:extLst>
              <a:ext uri="{FF2B5EF4-FFF2-40B4-BE49-F238E27FC236}">
                <a16:creationId xmlns:a16="http://schemas.microsoft.com/office/drawing/2014/main" id="{6EF2ED63-8150-BC04-9DDB-A57F53A8C607}"/>
              </a:ext>
            </a:extLst>
          </p:cNvPr>
          <p:cNvGrpSpPr/>
          <p:nvPr/>
        </p:nvGrpSpPr>
        <p:grpSpPr>
          <a:xfrm>
            <a:off x="1604943" y="1965951"/>
            <a:ext cx="93538" cy="2971257"/>
            <a:chOff x="1381374" y="2061201"/>
            <a:chExt cx="317107" cy="2971257"/>
          </a:xfrm>
        </p:grpSpPr>
        <p:cxnSp>
          <p:nvCxnSpPr>
            <p:cNvPr id="11" name="Straight Connector 10">
              <a:extLst>
                <a:ext uri="{FF2B5EF4-FFF2-40B4-BE49-F238E27FC236}">
                  <a16:creationId xmlns:a16="http://schemas.microsoft.com/office/drawing/2014/main" id="{40FB5ECC-86C0-13CF-F9E7-67AA8C1AFE77}"/>
                </a:ext>
              </a:extLst>
            </p:cNvPr>
            <p:cNvCxnSpPr/>
            <p:nvPr/>
          </p:nvCxnSpPr>
          <p:spPr bwMode="auto">
            <a:xfrm>
              <a:off x="1381374" y="2061201"/>
              <a:ext cx="317107"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B82677E1-5B1E-A528-3B0D-71ECDA7F9EC8}"/>
                </a:ext>
              </a:extLst>
            </p:cNvPr>
            <p:cNvCxnSpPr/>
            <p:nvPr/>
          </p:nvCxnSpPr>
          <p:spPr bwMode="auto">
            <a:xfrm>
              <a:off x="1381374" y="2655452"/>
              <a:ext cx="317107"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0A74FFA6-9FAC-AC44-3533-90C5B4C70956}"/>
                </a:ext>
              </a:extLst>
            </p:cNvPr>
            <p:cNvCxnSpPr/>
            <p:nvPr/>
          </p:nvCxnSpPr>
          <p:spPr bwMode="auto">
            <a:xfrm>
              <a:off x="1381374" y="3249703"/>
              <a:ext cx="317107"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06C6C391-ADE9-350A-8C68-542C6FFFED89}"/>
                </a:ext>
              </a:extLst>
            </p:cNvPr>
            <p:cNvCxnSpPr/>
            <p:nvPr/>
          </p:nvCxnSpPr>
          <p:spPr bwMode="auto">
            <a:xfrm>
              <a:off x="1381374" y="3843954"/>
              <a:ext cx="317107"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2A60DABC-4176-E112-1189-931CF5DF8A39}"/>
                </a:ext>
              </a:extLst>
            </p:cNvPr>
            <p:cNvCxnSpPr/>
            <p:nvPr/>
          </p:nvCxnSpPr>
          <p:spPr bwMode="auto">
            <a:xfrm>
              <a:off x="1381374" y="4438205"/>
              <a:ext cx="317107"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2E82ECE2-BC9C-DE34-7C62-F6A37F3C7F49}"/>
                </a:ext>
              </a:extLst>
            </p:cNvPr>
            <p:cNvCxnSpPr/>
            <p:nvPr/>
          </p:nvCxnSpPr>
          <p:spPr bwMode="auto">
            <a:xfrm>
              <a:off x="1381374" y="5032458"/>
              <a:ext cx="31710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8" name="Group 27">
            <a:extLst>
              <a:ext uri="{FF2B5EF4-FFF2-40B4-BE49-F238E27FC236}">
                <a16:creationId xmlns:a16="http://schemas.microsoft.com/office/drawing/2014/main" id="{A68E5D8C-8AF6-BBAC-3008-50BA1FE35736}"/>
              </a:ext>
            </a:extLst>
          </p:cNvPr>
          <p:cNvGrpSpPr/>
          <p:nvPr/>
        </p:nvGrpSpPr>
        <p:grpSpPr>
          <a:xfrm>
            <a:off x="1688016" y="4936737"/>
            <a:ext cx="3490333" cy="77895"/>
            <a:chOff x="1688016" y="5031987"/>
            <a:chExt cx="3490333" cy="197935"/>
          </a:xfrm>
        </p:grpSpPr>
        <p:cxnSp>
          <p:nvCxnSpPr>
            <p:cNvPr id="19" name="Straight Connector 18">
              <a:extLst>
                <a:ext uri="{FF2B5EF4-FFF2-40B4-BE49-F238E27FC236}">
                  <a16:creationId xmlns:a16="http://schemas.microsoft.com/office/drawing/2014/main" id="{69CF25D0-0CE8-02B7-6852-7AC62263665C}"/>
                </a:ext>
              </a:extLst>
            </p:cNvPr>
            <p:cNvCxnSpPr>
              <a:cxnSpLocks/>
            </p:cNvCxnSpPr>
            <p:nvPr/>
          </p:nvCxnSpPr>
          <p:spPr bwMode="auto">
            <a:xfrm>
              <a:off x="1688016" y="5031987"/>
              <a:ext cx="0" cy="197935"/>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1BC27C7-7BC1-8E11-763B-595C338002BF}"/>
                </a:ext>
              </a:extLst>
            </p:cNvPr>
            <p:cNvCxnSpPr>
              <a:cxnSpLocks/>
            </p:cNvCxnSpPr>
            <p:nvPr/>
          </p:nvCxnSpPr>
          <p:spPr bwMode="auto">
            <a:xfrm>
              <a:off x="2186635" y="5031987"/>
              <a:ext cx="0" cy="197935"/>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316FFA4-C081-5EF7-7B80-8CC37379AAFB}"/>
                </a:ext>
              </a:extLst>
            </p:cNvPr>
            <p:cNvCxnSpPr>
              <a:cxnSpLocks/>
            </p:cNvCxnSpPr>
            <p:nvPr/>
          </p:nvCxnSpPr>
          <p:spPr bwMode="auto">
            <a:xfrm>
              <a:off x="2685254" y="5031987"/>
              <a:ext cx="0" cy="197935"/>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AC48EAE-5A93-3276-C0A6-98CD061BEE64}"/>
                </a:ext>
              </a:extLst>
            </p:cNvPr>
            <p:cNvCxnSpPr>
              <a:cxnSpLocks/>
            </p:cNvCxnSpPr>
            <p:nvPr/>
          </p:nvCxnSpPr>
          <p:spPr bwMode="auto">
            <a:xfrm>
              <a:off x="3183873" y="5031987"/>
              <a:ext cx="0" cy="197935"/>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9D84090-4DB9-21AD-AF76-CCC91902AC20}"/>
                </a:ext>
              </a:extLst>
            </p:cNvPr>
            <p:cNvCxnSpPr>
              <a:cxnSpLocks/>
            </p:cNvCxnSpPr>
            <p:nvPr/>
          </p:nvCxnSpPr>
          <p:spPr bwMode="auto">
            <a:xfrm>
              <a:off x="3682492" y="5031987"/>
              <a:ext cx="0" cy="197935"/>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D60BED0-8D12-6A23-4ABF-1AA40F566E0F}"/>
                </a:ext>
              </a:extLst>
            </p:cNvPr>
            <p:cNvCxnSpPr>
              <a:cxnSpLocks/>
            </p:cNvCxnSpPr>
            <p:nvPr/>
          </p:nvCxnSpPr>
          <p:spPr bwMode="auto">
            <a:xfrm>
              <a:off x="4181111" y="5031987"/>
              <a:ext cx="0" cy="197935"/>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4AE8085-55EC-37FE-F335-C02573BD1306}"/>
                </a:ext>
              </a:extLst>
            </p:cNvPr>
            <p:cNvCxnSpPr>
              <a:cxnSpLocks/>
            </p:cNvCxnSpPr>
            <p:nvPr/>
          </p:nvCxnSpPr>
          <p:spPr bwMode="auto">
            <a:xfrm>
              <a:off x="4679730" y="5031987"/>
              <a:ext cx="0" cy="197935"/>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F272AC4-7C17-CCA3-EE3F-0D8E25E52547}"/>
                </a:ext>
              </a:extLst>
            </p:cNvPr>
            <p:cNvCxnSpPr>
              <a:cxnSpLocks/>
            </p:cNvCxnSpPr>
            <p:nvPr/>
          </p:nvCxnSpPr>
          <p:spPr bwMode="auto">
            <a:xfrm>
              <a:off x="5178349" y="5031987"/>
              <a:ext cx="0" cy="197935"/>
            </a:xfrm>
            <a:prstGeom prst="line">
              <a:avLst/>
            </a:prstGeom>
            <a:noFill/>
            <a:ln w="28575" cap="flat" cmpd="sng" algn="ctr">
              <a:solidFill>
                <a:schemeClr val="bg1"/>
              </a:solidFill>
              <a:prstDash val="solid"/>
              <a:round/>
              <a:headEnd type="none" w="med" len="med"/>
              <a:tailEnd type="none" w="med" len="med"/>
            </a:ln>
            <a:effectLst/>
          </p:spPr>
        </p:cxnSp>
      </p:grpSp>
      <p:sp>
        <p:nvSpPr>
          <p:cNvPr id="29" name="TextBox 28">
            <a:extLst>
              <a:ext uri="{FF2B5EF4-FFF2-40B4-BE49-F238E27FC236}">
                <a16:creationId xmlns:a16="http://schemas.microsoft.com/office/drawing/2014/main" id="{F5D0765B-0F36-009A-8662-EEFA605676AB}"/>
              </a:ext>
            </a:extLst>
          </p:cNvPr>
          <p:cNvSpPr txBox="1"/>
          <p:nvPr/>
        </p:nvSpPr>
        <p:spPr bwMode="auto">
          <a:xfrm>
            <a:off x="1538869" y="4932711"/>
            <a:ext cx="2651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0" name="TextBox 29">
            <a:extLst>
              <a:ext uri="{FF2B5EF4-FFF2-40B4-BE49-F238E27FC236}">
                <a16:creationId xmlns:a16="http://schemas.microsoft.com/office/drawing/2014/main" id="{541AEC21-D944-B99B-C34A-3B5155D142D6}"/>
              </a:ext>
            </a:extLst>
          </p:cNvPr>
          <p:cNvSpPr txBox="1"/>
          <p:nvPr/>
        </p:nvSpPr>
        <p:spPr bwMode="auto">
          <a:xfrm>
            <a:off x="2034479" y="4932711"/>
            <a:ext cx="2651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31" name="TextBox 30">
            <a:extLst>
              <a:ext uri="{FF2B5EF4-FFF2-40B4-BE49-F238E27FC236}">
                <a16:creationId xmlns:a16="http://schemas.microsoft.com/office/drawing/2014/main" id="{934335A3-05C7-AE97-69CF-FE761F591BF8}"/>
              </a:ext>
            </a:extLst>
          </p:cNvPr>
          <p:cNvSpPr txBox="1"/>
          <p:nvPr/>
        </p:nvSpPr>
        <p:spPr bwMode="auto">
          <a:xfrm>
            <a:off x="2540001" y="4932711"/>
            <a:ext cx="2651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32" name="TextBox 31">
            <a:extLst>
              <a:ext uri="{FF2B5EF4-FFF2-40B4-BE49-F238E27FC236}">
                <a16:creationId xmlns:a16="http://schemas.microsoft.com/office/drawing/2014/main" id="{5E8FD9F2-14B2-CC3C-EBD7-68DA0BC90F42}"/>
              </a:ext>
            </a:extLst>
          </p:cNvPr>
          <p:cNvSpPr txBox="1"/>
          <p:nvPr/>
        </p:nvSpPr>
        <p:spPr bwMode="auto">
          <a:xfrm>
            <a:off x="3040567" y="4932711"/>
            <a:ext cx="2651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33" name="TextBox 32">
            <a:extLst>
              <a:ext uri="{FF2B5EF4-FFF2-40B4-BE49-F238E27FC236}">
                <a16:creationId xmlns:a16="http://schemas.microsoft.com/office/drawing/2014/main" id="{FD792F86-7E01-EC5D-C704-8C91367DD76E}"/>
              </a:ext>
            </a:extLst>
          </p:cNvPr>
          <p:cNvSpPr txBox="1"/>
          <p:nvPr/>
        </p:nvSpPr>
        <p:spPr bwMode="auto">
          <a:xfrm>
            <a:off x="3489093" y="4932711"/>
            <a:ext cx="4633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34" name="TextBox 33">
            <a:extLst>
              <a:ext uri="{FF2B5EF4-FFF2-40B4-BE49-F238E27FC236}">
                <a16:creationId xmlns:a16="http://schemas.microsoft.com/office/drawing/2014/main" id="{1746407D-1ECA-F517-69C8-ECEC1766DDCC}"/>
              </a:ext>
            </a:extLst>
          </p:cNvPr>
          <p:cNvSpPr txBox="1"/>
          <p:nvPr/>
        </p:nvSpPr>
        <p:spPr bwMode="auto">
          <a:xfrm>
            <a:off x="3974791" y="4932711"/>
            <a:ext cx="4633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35" name="TextBox 34">
            <a:extLst>
              <a:ext uri="{FF2B5EF4-FFF2-40B4-BE49-F238E27FC236}">
                <a16:creationId xmlns:a16="http://schemas.microsoft.com/office/drawing/2014/main" id="{AF1339FB-E378-ED37-5AE8-9A3D20F429DC}"/>
              </a:ext>
            </a:extLst>
          </p:cNvPr>
          <p:cNvSpPr txBox="1"/>
          <p:nvPr/>
        </p:nvSpPr>
        <p:spPr bwMode="auto">
          <a:xfrm>
            <a:off x="4475358" y="4932711"/>
            <a:ext cx="4633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36" name="TextBox 35">
            <a:extLst>
              <a:ext uri="{FF2B5EF4-FFF2-40B4-BE49-F238E27FC236}">
                <a16:creationId xmlns:a16="http://schemas.microsoft.com/office/drawing/2014/main" id="{9114D02F-24E4-5849-E4DF-713CBA95E95F}"/>
              </a:ext>
            </a:extLst>
          </p:cNvPr>
          <p:cNvSpPr txBox="1"/>
          <p:nvPr/>
        </p:nvSpPr>
        <p:spPr bwMode="auto">
          <a:xfrm>
            <a:off x="4970969" y="4932711"/>
            <a:ext cx="4633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p:txBody>
      </p:sp>
      <p:sp>
        <p:nvSpPr>
          <p:cNvPr id="37" name="TextBox 36">
            <a:extLst>
              <a:ext uri="{FF2B5EF4-FFF2-40B4-BE49-F238E27FC236}">
                <a16:creationId xmlns:a16="http://schemas.microsoft.com/office/drawing/2014/main" id="{A5B2F895-90A3-209E-F052-01D3DDDD27AA}"/>
              </a:ext>
            </a:extLst>
          </p:cNvPr>
          <p:cNvSpPr txBox="1"/>
          <p:nvPr/>
        </p:nvSpPr>
        <p:spPr bwMode="auto">
          <a:xfrm>
            <a:off x="1385230" y="4744379"/>
            <a:ext cx="2651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8" name="TextBox 37">
            <a:extLst>
              <a:ext uri="{FF2B5EF4-FFF2-40B4-BE49-F238E27FC236}">
                <a16:creationId xmlns:a16="http://schemas.microsoft.com/office/drawing/2014/main" id="{09674A25-F38B-EB6A-E2D6-08DA14BEDDAE}"/>
              </a:ext>
            </a:extLst>
          </p:cNvPr>
          <p:cNvSpPr txBox="1"/>
          <p:nvPr/>
        </p:nvSpPr>
        <p:spPr bwMode="auto">
          <a:xfrm>
            <a:off x="1261326" y="4149648"/>
            <a:ext cx="441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39" name="TextBox 38">
            <a:extLst>
              <a:ext uri="{FF2B5EF4-FFF2-40B4-BE49-F238E27FC236}">
                <a16:creationId xmlns:a16="http://schemas.microsoft.com/office/drawing/2014/main" id="{48A19AEC-A36A-4205-1BD2-7FD48A24AD03}"/>
              </a:ext>
            </a:extLst>
          </p:cNvPr>
          <p:cNvSpPr txBox="1"/>
          <p:nvPr/>
        </p:nvSpPr>
        <p:spPr bwMode="auto">
          <a:xfrm>
            <a:off x="1261326" y="3557395"/>
            <a:ext cx="441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40" name="TextBox 39">
            <a:extLst>
              <a:ext uri="{FF2B5EF4-FFF2-40B4-BE49-F238E27FC236}">
                <a16:creationId xmlns:a16="http://schemas.microsoft.com/office/drawing/2014/main" id="{902ECC22-DD2B-5512-B8D5-17E6D506D507}"/>
              </a:ext>
            </a:extLst>
          </p:cNvPr>
          <p:cNvSpPr txBox="1"/>
          <p:nvPr/>
        </p:nvSpPr>
        <p:spPr bwMode="auto">
          <a:xfrm>
            <a:off x="1261326" y="2955229"/>
            <a:ext cx="441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41" name="TextBox 40">
            <a:extLst>
              <a:ext uri="{FF2B5EF4-FFF2-40B4-BE49-F238E27FC236}">
                <a16:creationId xmlns:a16="http://schemas.microsoft.com/office/drawing/2014/main" id="{0DE0E664-AB9A-6FFE-93F6-CA05728B28F0}"/>
              </a:ext>
            </a:extLst>
          </p:cNvPr>
          <p:cNvSpPr txBox="1"/>
          <p:nvPr/>
        </p:nvSpPr>
        <p:spPr bwMode="auto">
          <a:xfrm>
            <a:off x="1261326" y="2367931"/>
            <a:ext cx="441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42" name="TextBox 41">
            <a:extLst>
              <a:ext uri="{FF2B5EF4-FFF2-40B4-BE49-F238E27FC236}">
                <a16:creationId xmlns:a16="http://schemas.microsoft.com/office/drawing/2014/main" id="{B5FD4263-936A-4B07-C78A-FD17BF9F4B83}"/>
              </a:ext>
            </a:extLst>
          </p:cNvPr>
          <p:cNvSpPr txBox="1"/>
          <p:nvPr/>
        </p:nvSpPr>
        <p:spPr bwMode="auto">
          <a:xfrm>
            <a:off x="1152293" y="1770721"/>
            <a:ext cx="562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cxnSp>
        <p:nvCxnSpPr>
          <p:cNvPr id="44" name="Straight Connector 43">
            <a:extLst>
              <a:ext uri="{FF2B5EF4-FFF2-40B4-BE49-F238E27FC236}">
                <a16:creationId xmlns:a16="http://schemas.microsoft.com/office/drawing/2014/main" id="{30EC2DBB-27D5-1BEE-522C-93A1D5870D17}"/>
              </a:ext>
            </a:extLst>
          </p:cNvPr>
          <p:cNvCxnSpPr/>
          <p:nvPr/>
        </p:nvCxnSpPr>
        <p:spPr bwMode="auto">
          <a:xfrm>
            <a:off x="1682595" y="3448360"/>
            <a:ext cx="3214029" cy="0"/>
          </a:xfrm>
          <a:prstGeom prst="line">
            <a:avLst/>
          </a:prstGeom>
          <a:noFill/>
          <a:ln w="28575" cap="flat" cmpd="sng" algn="ctr">
            <a:solidFill>
              <a:schemeClr val="bg1"/>
            </a:solidFill>
            <a:prstDash val="dash"/>
            <a:round/>
            <a:headEnd type="none" w="med" len="med"/>
            <a:tailEnd type="none" w="med" len="med"/>
          </a:ln>
          <a:effectLst/>
        </p:spPr>
      </p:cxnSp>
      <p:cxnSp>
        <p:nvCxnSpPr>
          <p:cNvPr id="46" name="Straight Connector 45">
            <a:extLst>
              <a:ext uri="{FF2B5EF4-FFF2-40B4-BE49-F238E27FC236}">
                <a16:creationId xmlns:a16="http://schemas.microsoft.com/office/drawing/2014/main" id="{CD423ACC-79F4-C3E8-5D98-30651878174F}"/>
              </a:ext>
            </a:extLst>
          </p:cNvPr>
          <p:cNvCxnSpPr>
            <a:cxnSpLocks/>
          </p:cNvCxnSpPr>
          <p:nvPr/>
        </p:nvCxnSpPr>
        <p:spPr bwMode="auto">
          <a:xfrm>
            <a:off x="3682380" y="3155950"/>
            <a:ext cx="0" cy="1781718"/>
          </a:xfrm>
          <a:prstGeom prst="line">
            <a:avLst/>
          </a:prstGeom>
          <a:noFill/>
          <a:ln w="28575" cap="flat" cmpd="sng" algn="ctr">
            <a:solidFill>
              <a:schemeClr val="bg1"/>
            </a:solidFill>
            <a:prstDash val="dash"/>
            <a:round/>
            <a:headEnd type="none" w="med" len="med"/>
            <a:tailEnd type="none" w="med" len="med"/>
          </a:ln>
          <a:effectLst/>
        </p:spPr>
      </p:cxnSp>
      <p:sp>
        <p:nvSpPr>
          <p:cNvPr id="48" name="TextBox 47">
            <a:extLst>
              <a:ext uri="{FF2B5EF4-FFF2-40B4-BE49-F238E27FC236}">
                <a16:creationId xmlns:a16="http://schemas.microsoft.com/office/drawing/2014/main" id="{30F812A9-049A-6D38-FCAE-164F3E2A09BC}"/>
              </a:ext>
            </a:extLst>
          </p:cNvPr>
          <p:cNvSpPr txBox="1"/>
          <p:nvPr/>
        </p:nvSpPr>
        <p:spPr bwMode="auto">
          <a:xfrm>
            <a:off x="1707375" y="4548613"/>
            <a:ext cx="1905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Events: </a:t>
            </a: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24 (44.4%)</a:t>
            </a:r>
          </a:p>
        </p:txBody>
      </p:sp>
      <p:sp>
        <p:nvSpPr>
          <p:cNvPr id="49" name="Freeform: Shape 48">
            <a:extLst>
              <a:ext uri="{FF2B5EF4-FFF2-40B4-BE49-F238E27FC236}">
                <a16:creationId xmlns:a16="http://schemas.microsoft.com/office/drawing/2014/main" id="{E4DEE9EC-67B8-6A3F-9E04-232CFF69FA4B}"/>
              </a:ext>
            </a:extLst>
          </p:cNvPr>
          <p:cNvSpPr/>
          <p:nvPr/>
        </p:nvSpPr>
        <p:spPr bwMode="auto">
          <a:xfrm>
            <a:off x="1701053" y="1963495"/>
            <a:ext cx="3135854" cy="1449593"/>
          </a:xfrm>
          <a:custGeom>
            <a:avLst/>
            <a:gdLst>
              <a:gd name="connsiteX0" fmla="*/ 3135854 w 3135854"/>
              <a:gd name="connsiteY0" fmla="*/ 1449593 h 1449593"/>
              <a:gd name="connsiteX1" fmla="*/ 2037229 w 3135854"/>
              <a:gd name="connsiteY1" fmla="*/ 1449593 h 1449593"/>
              <a:gd name="connsiteX2" fmla="*/ 2037229 w 3135854"/>
              <a:gd name="connsiteY2" fmla="*/ 1352774 h 1449593"/>
              <a:gd name="connsiteX3" fmla="*/ 1406562 w 3135854"/>
              <a:gd name="connsiteY3" fmla="*/ 1352774 h 1449593"/>
              <a:gd name="connsiteX4" fmla="*/ 1406562 w 3135854"/>
              <a:gd name="connsiteY4" fmla="*/ 1290917 h 1449593"/>
              <a:gd name="connsiteX5" fmla="*/ 1316467 w 3135854"/>
              <a:gd name="connsiteY5" fmla="*/ 1290917 h 1449593"/>
              <a:gd name="connsiteX6" fmla="*/ 1316467 w 3135854"/>
              <a:gd name="connsiteY6" fmla="*/ 1229061 h 1449593"/>
              <a:gd name="connsiteX7" fmla="*/ 1171239 w 3135854"/>
              <a:gd name="connsiteY7" fmla="*/ 1229061 h 1449593"/>
              <a:gd name="connsiteX8" fmla="*/ 1171239 w 3135854"/>
              <a:gd name="connsiteY8" fmla="*/ 1168549 h 1449593"/>
              <a:gd name="connsiteX9" fmla="*/ 919779 w 3135854"/>
              <a:gd name="connsiteY9" fmla="*/ 1168549 h 1449593"/>
              <a:gd name="connsiteX10" fmla="*/ 919779 w 3135854"/>
              <a:gd name="connsiteY10" fmla="*/ 1102659 h 1449593"/>
              <a:gd name="connsiteX11" fmla="*/ 907676 w 3135854"/>
              <a:gd name="connsiteY11" fmla="*/ 1102659 h 1449593"/>
              <a:gd name="connsiteX12" fmla="*/ 907676 w 3135854"/>
              <a:gd name="connsiteY12" fmla="*/ 976256 h 1449593"/>
              <a:gd name="connsiteX13" fmla="*/ 710005 w 3135854"/>
              <a:gd name="connsiteY13" fmla="*/ 976256 h 1449593"/>
              <a:gd name="connsiteX14" fmla="*/ 710005 w 3135854"/>
              <a:gd name="connsiteY14" fmla="*/ 914400 h 1449593"/>
              <a:gd name="connsiteX15" fmla="*/ 648148 w 3135854"/>
              <a:gd name="connsiteY15" fmla="*/ 914400 h 1449593"/>
              <a:gd name="connsiteX16" fmla="*/ 648148 w 3135854"/>
              <a:gd name="connsiteY16" fmla="*/ 868680 h 1449593"/>
              <a:gd name="connsiteX17" fmla="*/ 469302 w 3135854"/>
              <a:gd name="connsiteY17" fmla="*/ 868680 h 1449593"/>
              <a:gd name="connsiteX18" fmla="*/ 469302 w 3135854"/>
              <a:gd name="connsiteY18" fmla="*/ 809513 h 1449593"/>
              <a:gd name="connsiteX19" fmla="*/ 450476 w 3135854"/>
              <a:gd name="connsiteY19" fmla="*/ 809513 h 1449593"/>
              <a:gd name="connsiteX20" fmla="*/ 450476 w 3135854"/>
              <a:gd name="connsiteY20" fmla="*/ 739588 h 1449593"/>
              <a:gd name="connsiteX21" fmla="*/ 431651 w 3135854"/>
              <a:gd name="connsiteY21" fmla="*/ 739588 h 1449593"/>
              <a:gd name="connsiteX22" fmla="*/ 431651 w 3135854"/>
              <a:gd name="connsiteY22" fmla="*/ 695213 h 1449593"/>
              <a:gd name="connsiteX23" fmla="*/ 263562 w 3135854"/>
              <a:gd name="connsiteY23" fmla="*/ 695213 h 1449593"/>
              <a:gd name="connsiteX24" fmla="*/ 263562 w 3135854"/>
              <a:gd name="connsiteY24" fmla="*/ 634701 h 1449593"/>
              <a:gd name="connsiteX25" fmla="*/ 246081 w 3135854"/>
              <a:gd name="connsiteY25" fmla="*/ 634701 h 1449593"/>
              <a:gd name="connsiteX26" fmla="*/ 246081 w 3135854"/>
              <a:gd name="connsiteY26" fmla="*/ 574189 h 1449593"/>
              <a:gd name="connsiteX27" fmla="*/ 232634 w 3135854"/>
              <a:gd name="connsiteY27" fmla="*/ 574189 h 1449593"/>
              <a:gd name="connsiteX28" fmla="*/ 232634 w 3135854"/>
              <a:gd name="connsiteY28" fmla="*/ 457200 h 1449593"/>
              <a:gd name="connsiteX29" fmla="*/ 215153 w 3135854"/>
              <a:gd name="connsiteY29" fmla="*/ 457200 h 1449593"/>
              <a:gd name="connsiteX30" fmla="*/ 215153 w 3135854"/>
              <a:gd name="connsiteY30" fmla="*/ 345589 h 1449593"/>
              <a:gd name="connsiteX31" fmla="*/ 197672 w 3135854"/>
              <a:gd name="connsiteY31" fmla="*/ 345589 h 1449593"/>
              <a:gd name="connsiteX32" fmla="*/ 197672 w 3135854"/>
              <a:gd name="connsiteY32" fmla="*/ 173467 h 1449593"/>
              <a:gd name="connsiteX33" fmla="*/ 141194 w 3135854"/>
              <a:gd name="connsiteY33" fmla="*/ 173467 h 1449593"/>
              <a:gd name="connsiteX34" fmla="*/ 141194 w 3135854"/>
              <a:gd name="connsiteY34" fmla="*/ 107576 h 1449593"/>
              <a:gd name="connsiteX35" fmla="*/ 126402 w 3135854"/>
              <a:gd name="connsiteY35" fmla="*/ 107576 h 1449593"/>
              <a:gd name="connsiteX36" fmla="*/ 126402 w 3135854"/>
              <a:gd name="connsiteY36" fmla="*/ 0 h 1449593"/>
              <a:gd name="connsiteX37" fmla="*/ 0 w 3135854"/>
              <a:gd name="connsiteY37" fmla="*/ 0 h 144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135854" h="1449593">
                <a:moveTo>
                  <a:pt x="3135854" y="1449593"/>
                </a:moveTo>
                <a:lnTo>
                  <a:pt x="2037229" y="1449593"/>
                </a:lnTo>
                <a:lnTo>
                  <a:pt x="2037229" y="1352774"/>
                </a:lnTo>
                <a:lnTo>
                  <a:pt x="1406562" y="1352774"/>
                </a:lnTo>
                <a:lnTo>
                  <a:pt x="1406562" y="1290917"/>
                </a:lnTo>
                <a:lnTo>
                  <a:pt x="1316467" y="1290917"/>
                </a:lnTo>
                <a:lnTo>
                  <a:pt x="1316467" y="1229061"/>
                </a:lnTo>
                <a:lnTo>
                  <a:pt x="1171239" y="1229061"/>
                </a:lnTo>
                <a:lnTo>
                  <a:pt x="1171239" y="1168549"/>
                </a:lnTo>
                <a:lnTo>
                  <a:pt x="919779" y="1168549"/>
                </a:lnTo>
                <a:lnTo>
                  <a:pt x="919779" y="1102659"/>
                </a:lnTo>
                <a:lnTo>
                  <a:pt x="907676" y="1102659"/>
                </a:lnTo>
                <a:lnTo>
                  <a:pt x="907676" y="976256"/>
                </a:lnTo>
                <a:lnTo>
                  <a:pt x="710005" y="976256"/>
                </a:lnTo>
                <a:lnTo>
                  <a:pt x="710005" y="914400"/>
                </a:lnTo>
                <a:lnTo>
                  <a:pt x="648148" y="914400"/>
                </a:lnTo>
                <a:lnTo>
                  <a:pt x="648148" y="868680"/>
                </a:lnTo>
                <a:lnTo>
                  <a:pt x="469302" y="868680"/>
                </a:lnTo>
                <a:lnTo>
                  <a:pt x="469302" y="809513"/>
                </a:lnTo>
                <a:lnTo>
                  <a:pt x="450476" y="809513"/>
                </a:lnTo>
                <a:lnTo>
                  <a:pt x="450476" y="739588"/>
                </a:lnTo>
                <a:lnTo>
                  <a:pt x="431651" y="739588"/>
                </a:lnTo>
                <a:lnTo>
                  <a:pt x="431651" y="695213"/>
                </a:lnTo>
                <a:lnTo>
                  <a:pt x="263562" y="695213"/>
                </a:lnTo>
                <a:lnTo>
                  <a:pt x="263562" y="634701"/>
                </a:lnTo>
                <a:lnTo>
                  <a:pt x="246081" y="634701"/>
                </a:lnTo>
                <a:lnTo>
                  <a:pt x="246081" y="574189"/>
                </a:lnTo>
                <a:lnTo>
                  <a:pt x="232634" y="574189"/>
                </a:lnTo>
                <a:lnTo>
                  <a:pt x="232634" y="457200"/>
                </a:lnTo>
                <a:lnTo>
                  <a:pt x="215153" y="457200"/>
                </a:lnTo>
                <a:lnTo>
                  <a:pt x="215153" y="345589"/>
                </a:lnTo>
                <a:lnTo>
                  <a:pt x="197672" y="345589"/>
                </a:lnTo>
                <a:lnTo>
                  <a:pt x="197672" y="173467"/>
                </a:lnTo>
                <a:lnTo>
                  <a:pt x="141194" y="173467"/>
                </a:lnTo>
                <a:lnTo>
                  <a:pt x="141194" y="107576"/>
                </a:lnTo>
                <a:lnTo>
                  <a:pt x="126402" y="107576"/>
                </a:lnTo>
                <a:lnTo>
                  <a:pt x="126402"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a:ea typeface="+mn-ea"/>
                <a:cs typeface="+mn-cs"/>
              </a:rPr>
              <a:t>+</a:t>
            </a:r>
          </a:p>
        </p:txBody>
      </p:sp>
      <p:grpSp>
        <p:nvGrpSpPr>
          <p:cNvPr id="77" name="Group 76">
            <a:extLst>
              <a:ext uri="{FF2B5EF4-FFF2-40B4-BE49-F238E27FC236}">
                <a16:creationId xmlns:a16="http://schemas.microsoft.com/office/drawing/2014/main" id="{3F808798-C23D-8665-DA1E-113EFA86BF6A}"/>
              </a:ext>
            </a:extLst>
          </p:cNvPr>
          <p:cNvGrpSpPr/>
          <p:nvPr/>
        </p:nvGrpSpPr>
        <p:grpSpPr>
          <a:xfrm>
            <a:off x="1707777" y="1888192"/>
            <a:ext cx="3122403" cy="1524896"/>
            <a:chOff x="1707777" y="1983442"/>
            <a:chExt cx="3122403" cy="1524896"/>
          </a:xfrm>
        </p:grpSpPr>
        <p:grpSp>
          <p:nvGrpSpPr>
            <p:cNvPr id="76" name="Group 75">
              <a:extLst>
                <a:ext uri="{FF2B5EF4-FFF2-40B4-BE49-F238E27FC236}">
                  <a16:creationId xmlns:a16="http://schemas.microsoft.com/office/drawing/2014/main" id="{E9EF9FA9-925D-DD78-D990-6F0A14C61601}"/>
                </a:ext>
              </a:extLst>
            </p:cNvPr>
            <p:cNvGrpSpPr/>
            <p:nvPr/>
          </p:nvGrpSpPr>
          <p:grpSpPr>
            <a:xfrm>
              <a:off x="1707777" y="1983442"/>
              <a:ext cx="2014368" cy="1429422"/>
              <a:chOff x="1707777" y="1983442"/>
              <a:chExt cx="2014368" cy="1429422"/>
            </a:xfrm>
          </p:grpSpPr>
          <p:cxnSp>
            <p:nvCxnSpPr>
              <p:cNvPr id="51" name="Straight Connector 50">
                <a:extLst>
                  <a:ext uri="{FF2B5EF4-FFF2-40B4-BE49-F238E27FC236}">
                    <a16:creationId xmlns:a16="http://schemas.microsoft.com/office/drawing/2014/main" id="{1BCA483C-A04A-22D5-84A8-82D24B6B66E8}"/>
                  </a:ext>
                </a:extLst>
              </p:cNvPr>
              <p:cNvCxnSpPr>
                <a:cxnSpLocks/>
              </p:cNvCxnSpPr>
              <p:nvPr/>
            </p:nvCxnSpPr>
            <p:spPr bwMode="auto">
              <a:xfrm>
                <a:off x="2694791" y="3145268"/>
                <a:ext cx="0" cy="76648"/>
              </a:xfrm>
              <a:prstGeom prst="line">
                <a:avLst/>
              </a:prstGeom>
              <a:noFill/>
              <a:ln w="19050"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96CB0150-A2E9-22FE-67B3-3DB5743B87BA}"/>
                  </a:ext>
                </a:extLst>
              </p:cNvPr>
              <p:cNvCxnSpPr>
                <a:cxnSpLocks/>
              </p:cNvCxnSpPr>
              <p:nvPr/>
            </p:nvCxnSpPr>
            <p:spPr bwMode="auto">
              <a:xfrm>
                <a:off x="1707777" y="1983442"/>
                <a:ext cx="0" cy="76648"/>
              </a:xfrm>
              <a:prstGeom prst="line">
                <a:avLst/>
              </a:prstGeom>
              <a:noFill/>
              <a:ln w="19050"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5D9C44D1-3950-C3F2-5CA6-B4CA4128F33A}"/>
                  </a:ext>
                </a:extLst>
              </p:cNvPr>
              <p:cNvCxnSpPr>
                <a:cxnSpLocks/>
              </p:cNvCxnSpPr>
              <p:nvPr/>
            </p:nvCxnSpPr>
            <p:spPr bwMode="auto">
              <a:xfrm>
                <a:off x="2904565" y="3224606"/>
                <a:ext cx="0" cy="76648"/>
              </a:xfrm>
              <a:prstGeom prst="line">
                <a:avLst/>
              </a:prstGeom>
              <a:noFill/>
              <a:ln w="19050"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AE1EB472-48B8-0536-CB39-9A1FE1B732EA}"/>
                  </a:ext>
                </a:extLst>
              </p:cNvPr>
              <p:cNvCxnSpPr>
                <a:cxnSpLocks/>
              </p:cNvCxnSpPr>
              <p:nvPr/>
            </p:nvCxnSpPr>
            <p:spPr bwMode="auto">
              <a:xfrm>
                <a:off x="2185147" y="2858846"/>
                <a:ext cx="0" cy="76648"/>
              </a:xfrm>
              <a:prstGeom prst="line">
                <a:avLst/>
              </a:prstGeom>
              <a:noFill/>
              <a:ln w="19050"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3912D81C-1D4E-346A-3DA3-C66B52B4302E}"/>
                  </a:ext>
                </a:extLst>
              </p:cNvPr>
              <p:cNvCxnSpPr>
                <a:cxnSpLocks/>
              </p:cNvCxnSpPr>
              <p:nvPr/>
            </p:nvCxnSpPr>
            <p:spPr bwMode="auto">
              <a:xfrm>
                <a:off x="3064585" y="3277050"/>
                <a:ext cx="0" cy="76648"/>
              </a:xfrm>
              <a:prstGeom prst="line">
                <a:avLst/>
              </a:prstGeom>
              <a:noFill/>
              <a:ln w="19050"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BFCF1483-9B84-4D2E-051C-4FFA7D3EA94B}"/>
                  </a:ext>
                </a:extLst>
              </p:cNvPr>
              <p:cNvCxnSpPr>
                <a:cxnSpLocks/>
              </p:cNvCxnSpPr>
              <p:nvPr/>
            </p:nvCxnSpPr>
            <p:spPr bwMode="auto">
              <a:xfrm>
                <a:off x="3263601" y="3336216"/>
                <a:ext cx="0" cy="76648"/>
              </a:xfrm>
              <a:prstGeom prst="line">
                <a:avLst/>
              </a:prstGeom>
              <a:noFill/>
              <a:ln w="19050"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F06CF59A-4F21-07CD-7491-F21A1770312E}"/>
                  </a:ext>
                </a:extLst>
              </p:cNvPr>
              <p:cNvCxnSpPr>
                <a:cxnSpLocks/>
              </p:cNvCxnSpPr>
              <p:nvPr/>
            </p:nvCxnSpPr>
            <p:spPr bwMode="auto">
              <a:xfrm>
                <a:off x="3312010" y="3336216"/>
                <a:ext cx="0" cy="76648"/>
              </a:xfrm>
              <a:prstGeom prst="line">
                <a:avLst/>
              </a:prstGeom>
              <a:noFill/>
              <a:ln w="19050"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4AECD199-1978-BA8A-5E26-7F96E1A5CCE5}"/>
                  </a:ext>
                </a:extLst>
              </p:cNvPr>
              <p:cNvCxnSpPr>
                <a:cxnSpLocks/>
              </p:cNvCxnSpPr>
              <p:nvPr/>
            </p:nvCxnSpPr>
            <p:spPr bwMode="auto">
              <a:xfrm>
                <a:off x="3493545" y="3336216"/>
                <a:ext cx="0" cy="76648"/>
              </a:xfrm>
              <a:prstGeom prst="line">
                <a:avLst/>
              </a:prstGeom>
              <a:noFill/>
              <a:ln w="19050"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4FFAA932-864A-9323-7132-4FAF7257A53F}"/>
                  </a:ext>
                </a:extLst>
              </p:cNvPr>
              <p:cNvCxnSpPr>
                <a:cxnSpLocks/>
              </p:cNvCxnSpPr>
              <p:nvPr/>
            </p:nvCxnSpPr>
            <p:spPr bwMode="auto">
              <a:xfrm>
                <a:off x="3531197" y="3336216"/>
                <a:ext cx="0" cy="76648"/>
              </a:xfrm>
              <a:prstGeom prst="line">
                <a:avLst/>
              </a:prstGeom>
              <a:noFill/>
              <a:ln w="19050"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56DDF97A-76EB-2E01-86A0-17E92832BF3B}"/>
                  </a:ext>
                </a:extLst>
              </p:cNvPr>
              <p:cNvCxnSpPr>
                <a:cxnSpLocks/>
              </p:cNvCxnSpPr>
              <p:nvPr/>
            </p:nvCxnSpPr>
            <p:spPr bwMode="auto">
              <a:xfrm>
                <a:off x="3722145" y="3336216"/>
                <a:ext cx="0" cy="76648"/>
              </a:xfrm>
              <a:prstGeom prst="line">
                <a:avLst/>
              </a:prstGeom>
              <a:noFill/>
              <a:ln w="19050" cap="flat" cmpd="sng" algn="ctr">
                <a:solidFill>
                  <a:schemeClr val="accent1"/>
                </a:solidFill>
                <a:prstDash val="solid"/>
                <a:round/>
                <a:headEnd type="none" w="med" len="med"/>
                <a:tailEnd type="none" w="med" len="med"/>
              </a:ln>
              <a:effectLst/>
            </p:spPr>
          </p:cxnSp>
        </p:grpSp>
        <p:cxnSp>
          <p:nvCxnSpPr>
            <p:cNvPr id="63" name="Straight Connector 62">
              <a:extLst>
                <a:ext uri="{FF2B5EF4-FFF2-40B4-BE49-F238E27FC236}">
                  <a16:creationId xmlns:a16="http://schemas.microsoft.com/office/drawing/2014/main" id="{9EBC43B0-6829-F350-4193-8068AA1C99DF}"/>
                </a:ext>
              </a:extLst>
            </p:cNvPr>
            <p:cNvCxnSpPr>
              <a:cxnSpLocks/>
            </p:cNvCxnSpPr>
            <p:nvPr/>
          </p:nvCxnSpPr>
          <p:spPr bwMode="auto">
            <a:xfrm>
              <a:off x="3769210" y="3431690"/>
              <a:ext cx="0" cy="76648"/>
            </a:xfrm>
            <a:prstGeom prst="line">
              <a:avLst/>
            </a:prstGeom>
            <a:noFill/>
            <a:ln w="19050"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B9DA4739-5E27-4579-8C2A-36A14EE13818}"/>
                </a:ext>
              </a:extLst>
            </p:cNvPr>
            <p:cNvCxnSpPr>
              <a:cxnSpLocks/>
            </p:cNvCxnSpPr>
            <p:nvPr/>
          </p:nvCxnSpPr>
          <p:spPr bwMode="auto">
            <a:xfrm>
              <a:off x="4017980" y="3431690"/>
              <a:ext cx="0" cy="76648"/>
            </a:xfrm>
            <a:prstGeom prst="line">
              <a:avLst/>
            </a:prstGeom>
            <a:noFill/>
            <a:ln w="19050" cap="flat" cmpd="sng" algn="ctr">
              <a:solidFill>
                <a:schemeClr val="accent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12879144-DA58-04EA-2272-195902C65FDA}"/>
                </a:ext>
              </a:extLst>
            </p:cNvPr>
            <p:cNvCxnSpPr>
              <a:cxnSpLocks/>
            </p:cNvCxnSpPr>
            <p:nvPr/>
          </p:nvCxnSpPr>
          <p:spPr bwMode="auto">
            <a:xfrm>
              <a:off x="4063700" y="3431690"/>
              <a:ext cx="0" cy="76648"/>
            </a:xfrm>
            <a:prstGeom prst="line">
              <a:avLst/>
            </a:prstGeom>
            <a:noFill/>
            <a:ln w="19050"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3E8D0177-D74E-4DD7-5E2F-95E749B2E8BD}"/>
                </a:ext>
              </a:extLst>
            </p:cNvPr>
            <p:cNvCxnSpPr>
              <a:cxnSpLocks/>
            </p:cNvCxnSpPr>
            <p:nvPr/>
          </p:nvCxnSpPr>
          <p:spPr bwMode="auto">
            <a:xfrm>
              <a:off x="4098663" y="3431690"/>
              <a:ext cx="0" cy="76648"/>
            </a:xfrm>
            <a:prstGeom prst="line">
              <a:avLst/>
            </a:prstGeom>
            <a:noFill/>
            <a:ln w="19050"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79C1A301-C7FB-7217-4177-8C6D7912DB50}"/>
                </a:ext>
              </a:extLst>
            </p:cNvPr>
            <p:cNvCxnSpPr>
              <a:cxnSpLocks/>
            </p:cNvCxnSpPr>
            <p:nvPr/>
          </p:nvCxnSpPr>
          <p:spPr bwMode="auto">
            <a:xfrm>
              <a:off x="4113454" y="3431690"/>
              <a:ext cx="0" cy="76648"/>
            </a:xfrm>
            <a:prstGeom prst="line">
              <a:avLst/>
            </a:prstGeom>
            <a:noFill/>
            <a:ln w="19050"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AD61EBC0-D7EE-3B1E-901B-F2794D006D68}"/>
                </a:ext>
              </a:extLst>
            </p:cNvPr>
            <p:cNvCxnSpPr>
              <a:cxnSpLocks/>
            </p:cNvCxnSpPr>
            <p:nvPr/>
          </p:nvCxnSpPr>
          <p:spPr bwMode="auto">
            <a:xfrm>
              <a:off x="4152450" y="3431690"/>
              <a:ext cx="0" cy="76648"/>
            </a:xfrm>
            <a:prstGeom prst="line">
              <a:avLst/>
            </a:prstGeom>
            <a:noFill/>
            <a:ln w="19050"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E42AF750-DA54-67ED-FBD2-D6449BC77E4F}"/>
                </a:ext>
              </a:extLst>
            </p:cNvPr>
            <p:cNvCxnSpPr>
              <a:cxnSpLocks/>
            </p:cNvCxnSpPr>
            <p:nvPr/>
          </p:nvCxnSpPr>
          <p:spPr bwMode="auto">
            <a:xfrm>
              <a:off x="4245235" y="3431690"/>
              <a:ext cx="0" cy="76648"/>
            </a:xfrm>
            <a:prstGeom prst="line">
              <a:avLst/>
            </a:prstGeom>
            <a:noFill/>
            <a:ln w="19050"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224C21DC-3A45-6DDA-9CD7-11C0643053AB}"/>
                </a:ext>
              </a:extLst>
            </p:cNvPr>
            <p:cNvCxnSpPr>
              <a:cxnSpLocks/>
            </p:cNvCxnSpPr>
            <p:nvPr/>
          </p:nvCxnSpPr>
          <p:spPr bwMode="auto">
            <a:xfrm>
              <a:off x="4414666" y="3431690"/>
              <a:ext cx="0" cy="76648"/>
            </a:xfrm>
            <a:prstGeom prst="line">
              <a:avLst/>
            </a:prstGeom>
            <a:noFill/>
            <a:ln w="19050"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87D82E46-9B4B-0548-BCBE-064AFDDE791F}"/>
                </a:ext>
              </a:extLst>
            </p:cNvPr>
            <p:cNvCxnSpPr>
              <a:cxnSpLocks/>
            </p:cNvCxnSpPr>
            <p:nvPr/>
          </p:nvCxnSpPr>
          <p:spPr bwMode="auto">
            <a:xfrm>
              <a:off x="4461731" y="3431690"/>
              <a:ext cx="0" cy="76648"/>
            </a:xfrm>
            <a:prstGeom prst="line">
              <a:avLst/>
            </a:prstGeom>
            <a:noFill/>
            <a:ln w="19050"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5C4C055C-4B67-5CC2-0C1E-175D54F6C21D}"/>
                </a:ext>
              </a:extLst>
            </p:cNvPr>
            <p:cNvCxnSpPr>
              <a:cxnSpLocks/>
            </p:cNvCxnSpPr>
            <p:nvPr/>
          </p:nvCxnSpPr>
          <p:spPr bwMode="auto">
            <a:xfrm>
              <a:off x="4488625" y="3431690"/>
              <a:ext cx="0" cy="76648"/>
            </a:xfrm>
            <a:prstGeom prst="line">
              <a:avLst/>
            </a:prstGeom>
            <a:noFill/>
            <a:ln w="19050"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6D8D547B-9AA5-BAAE-9CB0-5BC12EA78250}"/>
                </a:ext>
              </a:extLst>
            </p:cNvPr>
            <p:cNvCxnSpPr>
              <a:cxnSpLocks/>
            </p:cNvCxnSpPr>
            <p:nvPr/>
          </p:nvCxnSpPr>
          <p:spPr bwMode="auto">
            <a:xfrm>
              <a:off x="4797907" y="3431690"/>
              <a:ext cx="0" cy="76648"/>
            </a:xfrm>
            <a:prstGeom prst="line">
              <a:avLst/>
            </a:prstGeom>
            <a:noFill/>
            <a:ln w="19050"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1DCE9D17-3492-232B-2EA2-E5D5A1656C8A}"/>
                </a:ext>
              </a:extLst>
            </p:cNvPr>
            <p:cNvCxnSpPr>
              <a:cxnSpLocks/>
            </p:cNvCxnSpPr>
            <p:nvPr/>
          </p:nvCxnSpPr>
          <p:spPr bwMode="auto">
            <a:xfrm>
              <a:off x="4788494" y="3431690"/>
              <a:ext cx="0" cy="76648"/>
            </a:xfrm>
            <a:prstGeom prst="line">
              <a:avLst/>
            </a:prstGeom>
            <a:noFill/>
            <a:ln w="19050"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B14E174B-4DE2-5040-BD68-FCC4AAF8C2B9}"/>
                </a:ext>
              </a:extLst>
            </p:cNvPr>
            <p:cNvCxnSpPr>
              <a:cxnSpLocks/>
            </p:cNvCxnSpPr>
            <p:nvPr/>
          </p:nvCxnSpPr>
          <p:spPr bwMode="auto">
            <a:xfrm>
              <a:off x="4830180" y="3431690"/>
              <a:ext cx="0" cy="76648"/>
            </a:xfrm>
            <a:prstGeom prst="line">
              <a:avLst/>
            </a:prstGeom>
            <a:noFill/>
            <a:ln w="19050" cap="flat" cmpd="sng" algn="ctr">
              <a:solidFill>
                <a:schemeClr val="accent1"/>
              </a:solidFill>
              <a:prstDash val="solid"/>
              <a:round/>
              <a:headEnd type="none" w="med" len="med"/>
              <a:tailEnd type="none" w="med" len="med"/>
            </a:ln>
            <a:effectLst/>
          </p:spPr>
        </p:cxnSp>
      </p:grpSp>
      <p:sp>
        <p:nvSpPr>
          <p:cNvPr id="78" name="TextBox 77">
            <a:extLst>
              <a:ext uri="{FF2B5EF4-FFF2-40B4-BE49-F238E27FC236}">
                <a16:creationId xmlns:a16="http://schemas.microsoft.com/office/drawing/2014/main" id="{50A8016A-5D64-9BBD-1031-123899E55C0C}"/>
              </a:ext>
            </a:extLst>
          </p:cNvPr>
          <p:cNvSpPr txBox="1"/>
          <p:nvPr/>
        </p:nvSpPr>
        <p:spPr bwMode="auto">
          <a:xfrm>
            <a:off x="2780852" y="2665431"/>
            <a:ext cx="201840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12-mo rate (95% Cl)</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54.4% (39.6% to 67.0%)</a:t>
            </a:r>
          </a:p>
        </p:txBody>
      </p:sp>
      <p:sp>
        <p:nvSpPr>
          <p:cNvPr id="79" name="TextBox 78">
            <a:extLst>
              <a:ext uri="{FF2B5EF4-FFF2-40B4-BE49-F238E27FC236}">
                <a16:creationId xmlns:a16="http://schemas.microsoft.com/office/drawing/2014/main" id="{7DDD4A72-5066-E292-91C9-E15EFA3C181A}"/>
              </a:ext>
            </a:extLst>
          </p:cNvPr>
          <p:cNvSpPr txBox="1"/>
          <p:nvPr/>
        </p:nvSpPr>
        <p:spPr bwMode="auto">
          <a:xfrm>
            <a:off x="4800601" y="3072877"/>
            <a:ext cx="141059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(95% Cl)</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NR</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(5.5 mo-NR)</a:t>
            </a:r>
          </a:p>
        </p:txBody>
      </p:sp>
      <p:sp>
        <p:nvSpPr>
          <p:cNvPr id="80" name="TextBox 79">
            <a:extLst>
              <a:ext uri="{FF2B5EF4-FFF2-40B4-BE49-F238E27FC236}">
                <a16:creationId xmlns:a16="http://schemas.microsoft.com/office/drawing/2014/main" id="{33676281-5A77-4F4C-DFBA-C7AB2588E278}"/>
              </a:ext>
            </a:extLst>
          </p:cNvPr>
          <p:cNvSpPr txBox="1"/>
          <p:nvPr/>
        </p:nvSpPr>
        <p:spPr bwMode="auto">
          <a:xfrm rot="16200000">
            <a:off x="5488825" y="3159942"/>
            <a:ext cx="21545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a:t>
            </a:r>
          </a:p>
        </p:txBody>
      </p:sp>
      <p:sp>
        <p:nvSpPr>
          <p:cNvPr id="81" name="TextBox 80">
            <a:extLst>
              <a:ext uri="{FF2B5EF4-FFF2-40B4-BE49-F238E27FC236}">
                <a16:creationId xmlns:a16="http://schemas.microsoft.com/office/drawing/2014/main" id="{976A1A41-AA1E-652B-8CFB-385100026866}"/>
              </a:ext>
            </a:extLst>
          </p:cNvPr>
          <p:cNvSpPr txBox="1"/>
          <p:nvPr/>
        </p:nvSpPr>
        <p:spPr bwMode="auto">
          <a:xfrm>
            <a:off x="8131438" y="5191919"/>
            <a:ext cx="164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82" name="TextBox 81">
            <a:extLst>
              <a:ext uri="{FF2B5EF4-FFF2-40B4-BE49-F238E27FC236}">
                <a16:creationId xmlns:a16="http://schemas.microsoft.com/office/drawing/2014/main" id="{D7F3D48D-BC92-7884-FC1C-8C1705A229C3}"/>
              </a:ext>
            </a:extLst>
          </p:cNvPr>
          <p:cNvSpPr txBox="1"/>
          <p:nvPr/>
        </p:nvSpPr>
        <p:spPr bwMode="auto">
          <a:xfrm>
            <a:off x="599026" y="5346362"/>
            <a:ext cx="106742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p>
        </p:txBody>
      </p:sp>
      <p:sp>
        <p:nvSpPr>
          <p:cNvPr id="83" name="TextBox 82">
            <a:extLst>
              <a:ext uri="{FF2B5EF4-FFF2-40B4-BE49-F238E27FC236}">
                <a16:creationId xmlns:a16="http://schemas.microsoft.com/office/drawing/2014/main" id="{9A587988-87F5-6BE0-C39C-E1457AC5A9C3}"/>
              </a:ext>
            </a:extLst>
          </p:cNvPr>
          <p:cNvSpPr txBox="1"/>
          <p:nvPr/>
        </p:nvSpPr>
        <p:spPr bwMode="auto">
          <a:xfrm>
            <a:off x="1477969" y="5542933"/>
            <a:ext cx="39636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508000" algn="l"/>
                <a:tab pos="1003300" algn="l"/>
                <a:tab pos="1022350" algn="l"/>
                <a:tab pos="1516063" algn="l"/>
                <a:tab pos="2008188" algn="l"/>
                <a:tab pos="2617788" algn="l"/>
                <a:tab pos="3097213" algn="l"/>
                <a:tab pos="3582988" algn="l"/>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	35	30	24	19	8	2	0</a:t>
            </a:r>
          </a:p>
        </p:txBody>
      </p:sp>
      <p:grpSp>
        <p:nvGrpSpPr>
          <p:cNvPr id="92" name="Group 91">
            <a:extLst>
              <a:ext uri="{FF2B5EF4-FFF2-40B4-BE49-F238E27FC236}">
                <a16:creationId xmlns:a16="http://schemas.microsoft.com/office/drawing/2014/main" id="{677BA5F9-4D30-BA4A-F3CE-82A6A3E75BE1}"/>
              </a:ext>
            </a:extLst>
          </p:cNvPr>
          <p:cNvGrpSpPr/>
          <p:nvPr/>
        </p:nvGrpSpPr>
        <p:grpSpPr>
          <a:xfrm>
            <a:off x="7068845" y="1962150"/>
            <a:ext cx="84337" cy="2971800"/>
            <a:chOff x="6793637" y="2057400"/>
            <a:chExt cx="359545" cy="2971800"/>
          </a:xfrm>
        </p:grpSpPr>
        <p:cxnSp>
          <p:nvCxnSpPr>
            <p:cNvPr id="86" name="Straight Connector 85">
              <a:extLst>
                <a:ext uri="{FF2B5EF4-FFF2-40B4-BE49-F238E27FC236}">
                  <a16:creationId xmlns:a16="http://schemas.microsoft.com/office/drawing/2014/main" id="{272DB33A-C900-505E-9926-38EFAC3F78BD}"/>
                </a:ext>
              </a:extLst>
            </p:cNvPr>
            <p:cNvCxnSpPr/>
            <p:nvPr/>
          </p:nvCxnSpPr>
          <p:spPr bwMode="auto">
            <a:xfrm>
              <a:off x="6793637" y="2057400"/>
              <a:ext cx="359545"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1C8304B2-DF2C-71D9-55EE-4E81BE8C2F7F}"/>
                </a:ext>
              </a:extLst>
            </p:cNvPr>
            <p:cNvCxnSpPr/>
            <p:nvPr/>
          </p:nvCxnSpPr>
          <p:spPr bwMode="auto">
            <a:xfrm>
              <a:off x="6793637" y="2651760"/>
              <a:ext cx="359545"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94AD64D7-530F-1BA9-F1F7-BF685DD4BC1B}"/>
                </a:ext>
              </a:extLst>
            </p:cNvPr>
            <p:cNvCxnSpPr/>
            <p:nvPr/>
          </p:nvCxnSpPr>
          <p:spPr bwMode="auto">
            <a:xfrm>
              <a:off x="6793637" y="3246120"/>
              <a:ext cx="359545"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0C8A4C02-9408-A401-07A0-4A1883F6E35C}"/>
                </a:ext>
              </a:extLst>
            </p:cNvPr>
            <p:cNvCxnSpPr/>
            <p:nvPr/>
          </p:nvCxnSpPr>
          <p:spPr bwMode="auto">
            <a:xfrm>
              <a:off x="6793637" y="3840480"/>
              <a:ext cx="359545"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42DD0CF4-577F-F1FA-D411-119D23EE7E8E}"/>
                </a:ext>
              </a:extLst>
            </p:cNvPr>
            <p:cNvCxnSpPr/>
            <p:nvPr/>
          </p:nvCxnSpPr>
          <p:spPr bwMode="auto">
            <a:xfrm>
              <a:off x="6793637" y="4434840"/>
              <a:ext cx="359545"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6581C2A3-6E0F-0B5A-56C6-250DCDC976B9}"/>
                </a:ext>
              </a:extLst>
            </p:cNvPr>
            <p:cNvCxnSpPr/>
            <p:nvPr/>
          </p:nvCxnSpPr>
          <p:spPr bwMode="auto">
            <a:xfrm>
              <a:off x="6793637" y="5029200"/>
              <a:ext cx="35954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3" name="Group 102">
            <a:extLst>
              <a:ext uri="{FF2B5EF4-FFF2-40B4-BE49-F238E27FC236}">
                <a16:creationId xmlns:a16="http://schemas.microsoft.com/office/drawing/2014/main" id="{3765DCC8-B1BC-B5FA-A584-59DE0BF2EC2D}"/>
              </a:ext>
            </a:extLst>
          </p:cNvPr>
          <p:cNvGrpSpPr/>
          <p:nvPr/>
        </p:nvGrpSpPr>
        <p:grpSpPr>
          <a:xfrm>
            <a:off x="7146524" y="4942827"/>
            <a:ext cx="3484486" cy="68803"/>
            <a:chOff x="7146524" y="5038077"/>
            <a:chExt cx="3484486" cy="206406"/>
          </a:xfrm>
        </p:grpSpPr>
        <p:cxnSp>
          <p:nvCxnSpPr>
            <p:cNvPr id="94" name="Straight Connector 93">
              <a:extLst>
                <a:ext uri="{FF2B5EF4-FFF2-40B4-BE49-F238E27FC236}">
                  <a16:creationId xmlns:a16="http://schemas.microsoft.com/office/drawing/2014/main" id="{C2428722-369A-3B1A-4C4F-ABE4ED3C69CF}"/>
                </a:ext>
              </a:extLst>
            </p:cNvPr>
            <p:cNvCxnSpPr>
              <a:cxnSpLocks/>
            </p:cNvCxnSpPr>
            <p:nvPr/>
          </p:nvCxnSpPr>
          <p:spPr bwMode="auto">
            <a:xfrm>
              <a:off x="7146524" y="5038077"/>
              <a:ext cx="0" cy="206406"/>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21065B9C-3AEB-158D-F87A-C302DD28523E}"/>
                </a:ext>
              </a:extLst>
            </p:cNvPr>
            <p:cNvCxnSpPr>
              <a:cxnSpLocks/>
            </p:cNvCxnSpPr>
            <p:nvPr/>
          </p:nvCxnSpPr>
          <p:spPr bwMode="auto">
            <a:xfrm>
              <a:off x="7644308" y="5038077"/>
              <a:ext cx="0" cy="206406"/>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DD029AF0-2E5C-A013-2E2F-F6F1F33199E3}"/>
                </a:ext>
              </a:extLst>
            </p:cNvPr>
            <p:cNvCxnSpPr>
              <a:cxnSpLocks/>
            </p:cNvCxnSpPr>
            <p:nvPr/>
          </p:nvCxnSpPr>
          <p:spPr bwMode="auto">
            <a:xfrm>
              <a:off x="8142092" y="5038077"/>
              <a:ext cx="0" cy="206406"/>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791C4DC9-4F1D-9F36-04B7-0FC4D78EB811}"/>
                </a:ext>
              </a:extLst>
            </p:cNvPr>
            <p:cNvCxnSpPr>
              <a:cxnSpLocks/>
            </p:cNvCxnSpPr>
            <p:nvPr/>
          </p:nvCxnSpPr>
          <p:spPr bwMode="auto">
            <a:xfrm>
              <a:off x="8639876" y="5038077"/>
              <a:ext cx="0" cy="206406"/>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A20404EC-5669-35CB-3D59-C3A5352DB77C}"/>
                </a:ext>
              </a:extLst>
            </p:cNvPr>
            <p:cNvCxnSpPr>
              <a:cxnSpLocks/>
            </p:cNvCxnSpPr>
            <p:nvPr/>
          </p:nvCxnSpPr>
          <p:spPr bwMode="auto">
            <a:xfrm>
              <a:off x="9137660" y="5038077"/>
              <a:ext cx="0" cy="206406"/>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1EADCB48-8E6B-A042-3885-E248CE68A3C4}"/>
                </a:ext>
              </a:extLst>
            </p:cNvPr>
            <p:cNvCxnSpPr>
              <a:cxnSpLocks/>
            </p:cNvCxnSpPr>
            <p:nvPr/>
          </p:nvCxnSpPr>
          <p:spPr bwMode="auto">
            <a:xfrm>
              <a:off x="9635444" y="5038077"/>
              <a:ext cx="0" cy="206406"/>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C4050C98-FC76-F986-7BCC-CB007940EAAA}"/>
                </a:ext>
              </a:extLst>
            </p:cNvPr>
            <p:cNvCxnSpPr>
              <a:cxnSpLocks/>
            </p:cNvCxnSpPr>
            <p:nvPr/>
          </p:nvCxnSpPr>
          <p:spPr bwMode="auto">
            <a:xfrm>
              <a:off x="10133228" y="5038077"/>
              <a:ext cx="0" cy="206406"/>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676E4B58-C0BD-3690-5EEA-E49EC01FF54F}"/>
                </a:ext>
              </a:extLst>
            </p:cNvPr>
            <p:cNvCxnSpPr>
              <a:cxnSpLocks/>
            </p:cNvCxnSpPr>
            <p:nvPr/>
          </p:nvCxnSpPr>
          <p:spPr bwMode="auto">
            <a:xfrm>
              <a:off x="10631010" y="5038077"/>
              <a:ext cx="0" cy="206406"/>
            </a:xfrm>
            <a:prstGeom prst="line">
              <a:avLst/>
            </a:prstGeom>
            <a:noFill/>
            <a:ln w="28575" cap="flat" cmpd="sng" algn="ctr">
              <a:solidFill>
                <a:schemeClr val="bg1"/>
              </a:solidFill>
              <a:prstDash val="solid"/>
              <a:round/>
              <a:headEnd type="none" w="med" len="med"/>
              <a:tailEnd type="none" w="med" len="med"/>
            </a:ln>
            <a:effectLst/>
          </p:spPr>
        </p:cxnSp>
      </p:grpSp>
      <p:sp>
        <p:nvSpPr>
          <p:cNvPr id="104" name="TextBox 103">
            <a:extLst>
              <a:ext uri="{FF2B5EF4-FFF2-40B4-BE49-F238E27FC236}">
                <a16:creationId xmlns:a16="http://schemas.microsoft.com/office/drawing/2014/main" id="{4EBA9FD0-D7E6-0243-E540-BBCD85967F29}"/>
              </a:ext>
            </a:extLst>
          </p:cNvPr>
          <p:cNvSpPr txBox="1"/>
          <p:nvPr/>
        </p:nvSpPr>
        <p:spPr bwMode="auto">
          <a:xfrm>
            <a:off x="6611645" y="1769060"/>
            <a:ext cx="5548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05" name="TextBox 104">
            <a:extLst>
              <a:ext uri="{FF2B5EF4-FFF2-40B4-BE49-F238E27FC236}">
                <a16:creationId xmlns:a16="http://schemas.microsoft.com/office/drawing/2014/main" id="{4974E560-BDF8-5D0D-F47B-AB993EB41AAC}"/>
              </a:ext>
            </a:extLst>
          </p:cNvPr>
          <p:cNvSpPr txBox="1"/>
          <p:nvPr/>
        </p:nvSpPr>
        <p:spPr bwMode="auto">
          <a:xfrm>
            <a:off x="6720397" y="2366083"/>
            <a:ext cx="4416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06" name="TextBox 105">
            <a:extLst>
              <a:ext uri="{FF2B5EF4-FFF2-40B4-BE49-F238E27FC236}">
                <a16:creationId xmlns:a16="http://schemas.microsoft.com/office/drawing/2014/main" id="{0EB2F5EE-BED2-2760-59B2-846BFD390C26}"/>
              </a:ext>
            </a:extLst>
          </p:cNvPr>
          <p:cNvSpPr txBox="1"/>
          <p:nvPr/>
        </p:nvSpPr>
        <p:spPr bwMode="auto">
          <a:xfrm>
            <a:off x="6720397" y="2949790"/>
            <a:ext cx="4416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07" name="TextBox 106">
            <a:extLst>
              <a:ext uri="{FF2B5EF4-FFF2-40B4-BE49-F238E27FC236}">
                <a16:creationId xmlns:a16="http://schemas.microsoft.com/office/drawing/2014/main" id="{6BCBE3A3-C8A4-7832-9BBD-F4BBC03C95FD}"/>
              </a:ext>
            </a:extLst>
          </p:cNvPr>
          <p:cNvSpPr txBox="1"/>
          <p:nvPr/>
        </p:nvSpPr>
        <p:spPr bwMode="auto">
          <a:xfrm>
            <a:off x="6720397" y="3555691"/>
            <a:ext cx="4416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08" name="TextBox 107">
            <a:extLst>
              <a:ext uri="{FF2B5EF4-FFF2-40B4-BE49-F238E27FC236}">
                <a16:creationId xmlns:a16="http://schemas.microsoft.com/office/drawing/2014/main" id="{893EF958-096C-FA6B-6CD7-5931B2AF1657}"/>
              </a:ext>
            </a:extLst>
          </p:cNvPr>
          <p:cNvSpPr txBox="1"/>
          <p:nvPr/>
        </p:nvSpPr>
        <p:spPr bwMode="auto">
          <a:xfrm>
            <a:off x="6720397" y="4146056"/>
            <a:ext cx="4416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09" name="TextBox 108">
            <a:extLst>
              <a:ext uri="{FF2B5EF4-FFF2-40B4-BE49-F238E27FC236}">
                <a16:creationId xmlns:a16="http://schemas.microsoft.com/office/drawing/2014/main" id="{F5CFBB9D-9C20-8DF2-A19B-854F860AE7B7}"/>
              </a:ext>
            </a:extLst>
          </p:cNvPr>
          <p:cNvSpPr txBox="1"/>
          <p:nvPr/>
        </p:nvSpPr>
        <p:spPr bwMode="auto">
          <a:xfrm>
            <a:off x="6831368" y="4743079"/>
            <a:ext cx="2907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10" name="TextBox 109">
            <a:extLst>
              <a:ext uri="{FF2B5EF4-FFF2-40B4-BE49-F238E27FC236}">
                <a16:creationId xmlns:a16="http://schemas.microsoft.com/office/drawing/2014/main" id="{4DD2B986-38AE-01D6-DE35-C775AC19A30D}"/>
              </a:ext>
            </a:extLst>
          </p:cNvPr>
          <p:cNvSpPr txBox="1"/>
          <p:nvPr/>
        </p:nvSpPr>
        <p:spPr bwMode="auto">
          <a:xfrm>
            <a:off x="7002263" y="4938387"/>
            <a:ext cx="2907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11" name="TextBox 110">
            <a:extLst>
              <a:ext uri="{FF2B5EF4-FFF2-40B4-BE49-F238E27FC236}">
                <a16:creationId xmlns:a16="http://schemas.microsoft.com/office/drawing/2014/main" id="{75FFCFCF-1EE8-1F77-7124-49DAF7C50628}"/>
              </a:ext>
            </a:extLst>
          </p:cNvPr>
          <p:cNvSpPr txBox="1"/>
          <p:nvPr/>
        </p:nvSpPr>
        <p:spPr bwMode="auto">
          <a:xfrm>
            <a:off x="7499413" y="4938387"/>
            <a:ext cx="2907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112" name="TextBox 111">
            <a:extLst>
              <a:ext uri="{FF2B5EF4-FFF2-40B4-BE49-F238E27FC236}">
                <a16:creationId xmlns:a16="http://schemas.microsoft.com/office/drawing/2014/main" id="{E71EA9A9-792A-C477-B7CA-23FAF638B99A}"/>
              </a:ext>
            </a:extLst>
          </p:cNvPr>
          <p:cNvSpPr txBox="1"/>
          <p:nvPr/>
        </p:nvSpPr>
        <p:spPr bwMode="auto">
          <a:xfrm>
            <a:off x="7989905" y="4938387"/>
            <a:ext cx="2907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113" name="TextBox 112">
            <a:extLst>
              <a:ext uri="{FF2B5EF4-FFF2-40B4-BE49-F238E27FC236}">
                <a16:creationId xmlns:a16="http://schemas.microsoft.com/office/drawing/2014/main" id="{8191EF88-9A13-8225-EABB-1757DBFD38A4}"/>
              </a:ext>
            </a:extLst>
          </p:cNvPr>
          <p:cNvSpPr txBox="1"/>
          <p:nvPr/>
        </p:nvSpPr>
        <p:spPr bwMode="auto">
          <a:xfrm>
            <a:off x="8489274" y="4938387"/>
            <a:ext cx="2907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114" name="TextBox 113">
            <a:extLst>
              <a:ext uri="{FF2B5EF4-FFF2-40B4-BE49-F238E27FC236}">
                <a16:creationId xmlns:a16="http://schemas.microsoft.com/office/drawing/2014/main" id="{D6B87084-7D56-8970-A399-6C725117E4DD}"/>
              </a:ext>
            </a:extLst>
          </p:cNvPr>
          <p:cNvSpPr txBox="1"/>
          <p:nvPr/>
        </p:nvSpPr>
        <p:spPr bwMode="auto">
          <a:xfrm>
            <a:off x="8928719" y="4938387"/>
            <a:ext cx="4771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15" name="TextBox 114">
            <a:extLst>
              <a:ext uri="{FF2B5EF4-FFF2-40B4-BE49-F238E27FC236}">
                <a16:creationId xmlns:a16="http://schemas.microsoft.com/office/drawing/2014/main" id="{1CA3D817-3163-F71D-BED6-02A432BD0D61}"/>
              </a:ext>
            </a:extLst>
          </p:cNvPr>
          <p:cNvSpPr txBox="1"/>
          <p:nvPr/>
        </p:nvSpPr>
        <p:spPr bwMode="auto">
          <a:xfrm>
            <a:off x="9423649" y="4938387"/>
            <a:ext cx="4771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116" name="TextBox 115">
            <a:extLst>
              <a:ext uri="{FF2B5EF4-FFF2-40B4-BE49-F238E27FC236}">
                <a16:creationId xmlns:a16="http://schemas.microsoft.com/office/drawing/2014/main" id="{175B5D16-2609-7CDD-BD99-F6734FEC4338}"/>
              </a:ext>
            </a:extLst>
          </p:cNvPr>
          <p:cNvSpPr txBox="1"/>
          <p:nvPr/>
        </p:nvSpPr>
        <p:spPr bwMode="auto">
          <a:xfrm>
            <a:off x="9929677" y="4938387"/>
            <a:ext cx="4771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117" name="TextBox 116">
            <a:extLst>
              <a:ext uri="{FF2B5EF4-FFF2-40B4-BE49-F238E27FC236}">
                <a16:creationId xmlns:a16="http://schemas.microsoft.com/office/drawing/2014/main" id="{5D5637C2-6E2A-83BF-9A23-7364041B16E2}"/>
              </a:ext>
            </a:extLst>
          </p:cNvPr>
          <p:cNvSpPr txBox="1"/>
          <p:nvPr/>
        </p:nvSpPr>
        <p:spPr bwMode="auto">
          <a:xfrm>
            <a:off x="10424607" y="4933948"/>
            <a:ext cx="4771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p:txBody>
      </p:sp>
      <p:cxnSp>
        <p:nvCxnSpPr>
          <p:cNvPr id="119" name="Straight Connector 118">
            <a:extLst>
              <a:ext uri="{FF2B5EF4-FFF2-40B4-BE49-F238E27FC236}">
                <a16:creationId xmlns:a16="http://schemas.microsoft.com/office/drawing/2014/main" id="{87B3ADA4-CF0C-29CC-4283-4F7971F2A37F}"/>
              </a:ext>
            </a:extLst>
          </p:cNvPr>
          <p:cNvCxnSpPr/>
          <p:nvPr/>
        </p:nvCxnSpPr>
        <p:spPr bwMode="auto">
          <a:xfrm>
            <a:off x="7162060" y="3446940"/>
            <a:ext cx="3167109" cy="0"/>
          </a:xfrm>
          <a:prstGeom prst="line">
            <a:avLst/>
          </a:prstGeom>
          <a:noFill/>
          <a:ln w="28575" cap="flat" cmpd="sng" algn="ctr">
            <a:solidFill>
              <a:schemeClr val="bg1"/>
            </a:solidFill>
            <a:prstDash val="dash"/>
            <a:round/>
            <a:headEnd type="none" w="med" len="med"/>
            <a:tailEnd type="none" w="med" len="med"/>
          </a:ln>
          <a:effectLst/>
        </p:spPr>
      </p:cxnSp>
      <p:cxnSp>
        <p:nvCxnSpPr>
          <p:cNvPr id="121" name="Straight Connector 120">
            <a:extLst>
              <a:ext uri="{FF2B5EF4-FFF2-40B4-BE49-F238E27FC236}">
                <a16:creationId xmlns:a16="http://schemas.microsoft.com/office/drawing/2014/main" id="{2F7F7288-0304-B5F0-41D2-DD5CB67F50E1}"/>
              </a:ext>
            </a:extLst>
          </p:cNvPr>
          <p:cNvCxnSpPr>
            <a:cxnSpLocks/>
          </p:cNvCxnSpPr>
          <p:nvPr/>
        </p:nvCxnSpPr>
        <p:spPr bwMode="auto">
          <a:xfrm>
            <a:off x="9143998" y="2386059"/>
            <a:ext cx="0" cy="2539013"/>
          </a:xfrm>
          <a:prstGeom prst="line">
            <a:avLst/>
          </a:prstGeom>
          <a:noFill/>
          <a:ln w="28575" cap="flat" cmpd="sng" algn="ctr">
            <a:solidFill>
              <a:schemeClr val="bg1"/>
            </a:solidFill>
            <a:prstDash val="dash"/>
            <a:round/>
            <a:headEnd type="none" w="med" len="med"/>
            <a:tailEnd type="none" w="med" len="med"/>
          </a:ln>
          <a:effectLst/>
        </p:spPr>
      </p:cxnSp>
      <p:sp>
        <p:nvSpPr>
          <p:cNvPr id="123" name="Freeform: Shape 122">
            <a:extLst>
              <a:ext uri="{FF2B5EF4-FFF2-40B4-BE49-F238E27FC236}">
                <a16:creationId xmlns:a16="http://schemas.microsoft.com/office/drawing/2014/main" id="{FF225B30-6C8C-21FF-8C5F-F61C67668EE0}"/>
              </a:ext>
            </a:extLst>
          </p:cNvPr>
          <p:cNvSpPr/>
          <p:nvPr/>
        </p:nvSpPr>
        <p:spPr bwMode="auto">
          <a:xfrm>
            <a:off x="7152000" y="1959150"/>
            <a:ext cx="3130800" cy="800400"/>
          </a:xfrm>
          <a:custGeom>
            <a:avLst/>
            <a:gdLst>
              <a:gd name="connsiteX0" fmla="*/ 3130800 w 3130800"/>
              <a:gd name="connsiteY0" fmla="*/ 800400 h 800400"/>
              <a:gd name="connsiteX1" fmla="*/ 1639200 w 3130800"/>
              <a:gd name="connsiteY1" fmla="*/ 800400 h 800400"/>
              <a:gd name="connsiteX2" fmla="*/ 1639200 w 3130800"/>
              <a:gd name="connsiteY2" fmla="*/ 729600 h 800400"/>
              <a:gd name="connsiteX3" fmla="*/ 1465200 w 3130800"/>
              <a:gd name="connsiteY3" fmla="*/ 729600 h 800400"/>
              <a:gd name="connsiteX4" fmla="*/ 1465200 w 3130800"/>
              <a:gd name="connsiteY4" fmla="*/ 685200 h 800400"/>
              <a:gd name="connsiteX5" fmla="*/ 1320000 w 3130800"/>
              <a:gd name="connsiteY5" fmla="*/ 685200 h 800400"/>
              <a:gd name="connsiteX6" fmla="*/ 1320000 w 3130800"/>
              <a:gd name="connsiteY6" fmla="*/ 574800 h 800400"/>
              <a:gd name="connsiteX7" fmla="*/ 1171200 w 3130800"/>
              <a:gd name="connsiteY7" fmla="*/ 574800 h 800400"/>
              <a:gd name="connsiteX8" fmla="*/ 1171200 w 3130800"/>
              <a:gd name="connsiteY8" fmla="*/ 512400 h 800400"/>
              <a:gd name="connsiteX9" fmla="*/ 1116000 w 3130800"/>
              <a:gd name="connsiteY9" fmla="*/ 512400 h 800400"/>
              <a:gd name="connsiteX10" fmla="*/ 1116000 w 3130800"/>
              <a:gd name="connsiteY10" fmla="*/ 462000 h 800400"/>
              <a:gd name="connsiteX11" fmla="*/ 882000 w 3130800"/>
              <a:gd name="connsiteY11" fmla="*/ 462000 h 800400"/>
              <a:gd name="connsiteX12" fmla="*/ 882000 w 3130800"/>
              <a:gd name="connsiteY12" fmla="*/ 399600 h 800400"/>
              <a:gd name="connsiteX13" fmla="*/ 729600 w 3130800"/>
              <a:gd name="connsiteY13" fmla="*/ 399600 h 800400"/>
              <a:gd name="connsiteX14" fmla="*/ 729600 w 3130800"/>
              <a:gd name="connsiteY14" fmla="*/ 337200 h 800400"/>
              <a:gd name="connsiteX15" fmla="*/ 529200 w 3130800"/>
              <a:gd name="connsiteY15" fmla="*/ 337200 h 800400"/>
              <a:gd name="connsiteX16" fmla="*/ 529200 w 3130800"/>
              <a:gd name="connsiteY16" fmla="*/ 290400 h 800400"/>
              <a:gd name="connsiteX17" fmla="*/ 424800 w 3130800"/>
              <a:gd name="connsiteY17" fmla="*/ 290400 h 800400"/>
              <a:gd name="connsiteX18" fmla="*/ 424800 w 3130800"/>
              <a:gd name="connsiteY18" fmla="*/ 226800 h 800400"/>
              <a:gd name="connsiteX19" fmla="*/ 204000 w 3130800"/>
              <a:gd name="connsiteY19" fmla="*/ 226800 h 800400"/>
              <a:gd name="connsiteX20" fmla="*/ 204000 w 3130800"/>
              <a:gd name="connsiteY20" fmla="*/ 174000 h 800400"/>
              <a:gd name="connsiteX21" fmla="*/ 190800 w 3130800"/>
              <a:gd name="connsiteY21" fmla="*/ 174000 h 800400"/>
              <a:gd name="connsiteX22" fmla="*/ 190800 w 3130800"/>
              <a:gd name="connsiteY22" fmla="*/ 69600 h 800400"/>
              <a:gd name="connsiteX23" fmla="*/ 133200 w 3130800"/>
              <a:gd name="connsiteY23" fmla="*/ 69600 h 800400"/>
              <a:gd name="connsiteX24" fmla="*/ 133200 w 3130800"/>
              <a:gd name="connsiteY24" fmla="*/ 0 h 800400"/>
              <a:gd name="connsiteX25" fmla="*/ 0 w 3130800"/>
              <a:gd name="connsiteY25" fmla="*/ 0 h 80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130800" h="800400">
                <a:moveTo>
                  <a:pt x="3130800" y="800400"/>
                </a:moveTo>
                <a:lnTo>
                  <a:pt x="1639200" y="800400"/>
                </a:lnTo>
                <a:lnTo>
                  <a:pt x="1639200" y="729600"/>
                </a:lnTo>
                <a:lnTo>
                  <a:pt x="1465200" y="729600"/>
                </a:lnTo>
                <a:lnTo>
                  <a:pt x="1465200" y="685200"/>
                </a:lnTo>
                <a:lnTo>
                  <a:pt x="1320000" y="685200"/>
                </a:lnTo>
                <a:lnTo>
                  <a:pt x="1320000" y="574800"/>
                </a:lnTo>
                <a:lnTo>
                  <a:pt x="1171200" y="574800"/>
                </a:lnTo>
                <a:lnTo>
                  <a:pt x="1171200" y="512400"/>
                </a:lnTo>
                <a:lnTo>
                  <a:pt x="1116000" y="512400"/>
                </a:lnTo>
                <a:lnTo>
                  <a:pt x="1116000" y="462000"/>
                </a:lnTo>
                <a:lnTo>
                  <a:pt x="882000" y="462000"/>
                </a:lnTo>
                <a:lnTo>
                  <a:pt x="882000" y="399600"/>
                </a:lnTo>
                <a:lnTo>
                  <a:pt x="729600" y="399600"/>
                </a:lnTo>
                <a:lnTo>
                  <a:pt x="729600" y="337200"/>
                </a:lnTo>
                <a:lnTo>
                  <a:pt x="529200" y="337200"/>
                </a:lnTo>
                <a:lnTo>
                  <a:pt x="529200" y="290400"/>
                </a:lnTo>
                <a:lnTo>
                  <a:pt x="424800" y="290400"/>
                </a:lnTo>
                <a:lnTo>
                  <a:pt x="424800" y="226800"/>
                </a:lnTo>
                <a:lnTo>
                  <a:pt x="204000" y="226800"/>
                </a:lnTo>
                <a:lnTo>
                  <a:pt x="204000" y="174000"/>
                </a:lnTo>
                <a:lnTo>
                  <a:pt x="190800" y="174000"/>
                </a:lnTo>
                <a:lnTo>
                  <a:pt x="190800" y="69600"/>
                </a:lnTo>
                <a:lnTo>
                  <a:pt x="133200" y="69600"/>
                </a:lnTo>
                <a:lnTo>
                  <a:pt x="133200"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61" name="Group 160">
            <a:extLst>
              <a:ext uri="{FF2B5EF4-FFF2-40B4-BE49-F238E27FC236}">
                <a16:creationId xmlns:a16="http://schemas.microsoft.com/office/drawing/2014/main" id="{8ADD577C-D012-A01C-70C8-0CCECAA4D99F}"/>
              </a:ext>
            </a:extLst>
          </p:cNvPr>
          <p:cNvGrpSpPr/>
          <p:nvPr/>
        </p:nvGrpSpPr>
        <p:grpSpPr>
          <a:xfrm>
            <a:off x="7165997" y="1888350"/>
            <a:ext cx="3115200" cy="885600"/>
            <a:chOff x="7165997" y="1983600"/>
            <a:chExt cx="3115200" cy="885600"/>
          </a:xfrm>
        </p:grpSpPr>
        <p:cxnSp>
          <p:nvCxnSpPr>
            <p:cNvPr id="124" name="Straight Connector 123">
              <a:extLst>
                <a:ext uri="{FF2B5EF4-FFF2-40B4-BE49-F238E27FC236}">
                  <a16:creationId xmlns:a16="http://schemas.microsoft.com/office/drawing/2014/main" id="{E728E457-DE6E-04F8-147E-EC113BF0D4C8}"/>
                </a:ext>
              </a:extLst>
            </p:cNvPr>
            <p:cNvCxnSpPr>
              <a:cxnSpLocks/>
            </p:cNvCxnSpPr>
            <p:nvPr/>
          </p:nvCxnSpPr>
          <p:spPr bwMode="auto">
            <a:xfrm>
              <a:off x="7165997" y="1983600"/>
              <a:ext cx="0" cy="66064"/>
            </a:xfrm>
            <a:prstGeom prst="line">
              <a:avLst/>
            </a:prstGeom>
            <a:noFill/>
            <a:ln w="19050" cap="flat" cmpd="sng" algn="ctr">
              <a:solidFill>
                <a:schemeClr val="accent1"/>
              </a:solidFill>
              <a:prstDash val="solid"/>
              <a:round/>
              <a:headEnd type="none" w="med" len="med"/>
              <a:tailEnd type="none" w="med" len="med"/>
            </a:ln>
            <a:effectLst/>
          </p:spPr>
        </p:cxnSp>
        <p:grpSp>
          <p:nvGrpSpPr>
            <p:cNvPr id="160" name="Group 159">
              <a:extLst>
                <a:ext uri="{FF2B5EF4-FFF2-40B4-BE49-F238E27FC236}">
                  <a16:creationId xmlns:a16="http://schemas.microsoft.com/office/drawing/2014/main" id="{23F4D2C8-2F1B-B180-28CB-55CD22A0D9E4}"/>
                </a:ext>
              </a:extLst>
            </p:cNvPr>
            <p:cNvGrpSpPr/>
            <p:nvPr/>
          </p:nvGrpSpPr>
          <p:grpSpPr>
            <a:xfrm>
              <a:off x="8825597" y="2778000"/>
              <a:ext cx="1455600" cy="91200"/>
              <a:chOff x="8825597" y="2778000"/>
              <a:chExt cx="1455600" cy="91200"/>
            </a:xfrm>
          </p:grpSpPr>
          <p:cxnSp>
            <p:nvCxnSpPr>
              <p:cNvPr id="126" name="Straight Connector 125">
                <a:extLst>
                  <a:ext uri="{FF2B5EF4-FFF2-40B4-BE49-F238E27FC236}">
                    <a16:creationId xmlns:a16="http://schemas.microsoft.com/office/drawing/2014/main" id="{E7E44CF3-B0D6-EB59-86DB-B4D1A5B6D45A}"/>
                  </a:ext>
                </a:extLst>
              </p:cNvPr>
              <p:cNvCxnSpPr>
                <a:cxnSpLocks/>
              </p:cNvCxnSpPr>
              <p:nvPr/>
            </p:nvCxnSpPr>
            <p:spPr bwMode="auto">
              <a:xfrm>
                <a:off x="8825597" y="2778000"/>
                <a:ext cx="0" cy="66064"/>
              </a:xfrm>
              <a:prstGeom prst="line">
                <a:avLst/>
              </a:prstGeom>
              <a:noFill/>
              <a:ln w="1905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D062913C-DEAF-7E75-BDA5-03085E4774E2}"/>
                  </a:ext>
                </a:extLst>
              </p:cNvPr>
              <p:cNvCxnSpPr>
                <a:cxnSpLocks/>
              </p:cNvCxnSpPr>
              <p:nvPr/>
            </p:nvCxnSpPr>
            <p:spPr bwMode="auto">
              <a:xfrm>
                <a:off x="8871197" y="2778000"/>
                <a:ext cx="0" cy="66064"/>
              </a:xfrm>
              <a:prstGeom prst="line">
                <a:avLst/>
              </a:prstGeom>
              <a:noFill/>
              <a:ln w="19050"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5EEA583E-2151-E7E6-54C5-83640450E9E1}"/>
                  </a:ext>
                </a:extLst>
              </p:cNvPr>
              <p:cNvCxnSpPr>
                <a:cxnSpLocks/>
              </p:cNvCxnSpPr>
              <p:nvPr/>
            </p:nvCxnSpPr>
            <p:spPr bwMode="auto">
              <a:xfrm>
                <a:off x="8944397" y="2778000"/>
                <a:ext cx="0" cy="66064"/>
              </a:xfrm>
              <a:prstGeom prst="line">
                <a:avLst/>
              </a:prstGeom>
              <a:noFill/>
              <a:ln w="1905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4874451A-A60D-572C-D096-FF77CD22D231}"/>
                  </a:ext>
                </a:extLst>
              </p:cNvPr>
              <p:cNvCxnSpPr>
                <a:cxnSpLocks/>
              </p:cNvCxnSpPr>
              <p:nvPr/>
            </p:nvCxnSpPr>
            <p:spPr bwMode="auto">
              <a:xfrm>
                <a:off x="8987597" y="2778000"/>
                <a:ext cx="0" cy="66064"/>
              </a:xfrm>
              <a:prstGeom prst="line">
                <a:avLst/>
              </a:prstGeom>
              <a:noFill/>
              <a:ln w="1905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F4773F95-80E8-8BD9-3E41-DF83E65C26C7}"/>
                  </a:ext>
                </a:extLst>
              </p:cNvPr>
              <p:cNvCxnSpPr>
                <a:cxnSpLocks/>
              </p:cNvCxnSpPr>
              <p:nvPr/>
            </p:nvCxnSpPr>
            <p:spPr bwMode="auto">
              <a:xfrm>
                <a:off x="9018797" y="2778000"/>
                <a:ext cx="0" cy="66064"/>
              </a:xfrm>
              <a:prstGeom prst="line">
                <a:avLst/>
              </a:prstGeom>
              <a:noFill/>
              <a:ln w="19050"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4AC4583B-0E5C-9290-EEA8-5030281BD778}"/>
                  </a:ext>
                </a:extLst>
              </p:cNvPr>
              <p:cNvCxnSpPr>
                <a:cxnSpLocks/>
              </p:cNvCxnSpPr>
              <p:nvPr/>
            </p:nvCxnSpPr>
            <p:spPr bwMode="auto">
              <a:xfrm>
                <a:off x="9075197" y="2778000"/>
                <a:ext cx="0" cy="66064"/>
              </a:xfrm>
              <a:prstGeom prst="line">
                <a:avLst/>
              </a:prstGeom>
              <a:noFill/>
              <a:ln w="1905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854E9196-1C7E-C150-1688-3D16FA9AE26D}"/>
                  </a:ext>
                </a:extLst>
              </p:cNvPr>
              <p:cNvCxnSpPr>
                <a:cxnSpLocks/>
              </p:cNvCxnSpPr>
              <p:nvPr/>
            </p:nvCxnSpPr>
            <p:spPr bwMode="auto">
              <a:xfrm>
                <a:off x="9105197" y="2778000"/>
                <a:ext cx="0" cy="66064"/>
              </a:xfrm>
              <a:prstGeom prst="line">
                <a:avLst/>
              </a:prstGeom>
              <a:noFill/>
              <a:ln w="1905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FBF498F3-5897-1B51-7DB6-DEF277E7F910}"/>
                  </a:ext>
                </a:extLst>
              </p:cNvPr>
              <p:cNvCxnSpPr>
                <a:cxnSpLocks/>
              </p:cNvCxnSpPr>
              <p:nvPr/>
            </p:nvCxnSpPr>
            <p:spPr bwMode="auto">
              <a:xfrm>
                <a:off x="9179597" y="2778000"/>
                <a:ext cx="0" cy="66064"/>
              </a:xfrm>
              <a:prstGeom prst="line">
                <a:avLst/>
              </a:prstGeom>
              <a:noFill/>
              <a:ln w="1905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7EA951A0-0812-8A4C-E790-26688F4E553C}"/>
                  </a:ext>
                </a:extLst>
              </p:cNvPr>
              <p:cNvCxnSpPr>
                <a:cxnSpLocks/>
              </p:cNvCxnSpPr>
              <p:nvPr/>
            </p:nvCxnSpPr>
            <p:spPr bwMode="auto">
              <a:xfrm>
                <a:off x="9297197" y="2778000"/>
                <a:ext cx="0" cy="66064"/>
              </a:xfrm>
              <a:prstGeom prst="line">
                <a:avLst/>
              </a:prstGeom>
              <a:noFill/>
              <a:ln w="19050"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7B1F70BD-3BF0-83A0-475D-25D8E27A4154}"/>
                  </a:ext>
                </a:extLst>
              </p:cNvPr>
              <p:cNvCxnSpPr>
                <a:cxnSpLocks/>
              </p:cNvCxnSpPr>
              <p:nvPr/>
            </p:nvCxnSpPr>
            <p:spPr bwMode="auto">
              <a:xfrm>
                <a:off x="9309197" y="2778000"/>
                <a:ext cx="0" cy="66064"/>
              </a:xfrm>
              <a:prstGeom prst="line">
                <a:avLst/>
              </a:prstGeom>
              <a:noFill/>
              <a:ln w="1905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AE307402-5359-9A7E-215E-8231C012C047}"/>
                  </a:ext>
                </a:extLst>
              </p:cNvPr>
              <p:cNvCxnSpPr>
                <a:cxnSpLocks/>
              </p:cNvCxnSpPr>
              <p:nvPr/>
            </p:nvCxnSpPr>
            <p:spPr bwMode="auto">
              <a:xfrm>
                <a:off x="9322397" y="2778000"/>
                <a:ext cx="0" cy="66064"/>
              </a:xfrm>
              <a:prstGeom prst="line">
                <a:avLst/>
              </a:prstGeom>
              <a:noFill/>
              <a:ln w="19050"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BA08D6E8-F326-AE4D-6806-C014F8129E3C}"/>
                  </a:ext>
                </a:extLst>
              </p:cNvPr>
              <p:cNvCxnSpPr>
                <a:cxnSpLocks/>
              </p:cNvCxnSpPr>
              <p:nvPr/>
            </p:nvCxnSpPr>
            <p:spPr bwMode="auto">
              <a:xfrm>
                <a:off x="9371597" y="2778000"/>
                <a:ext cx="0" cy="66064"/>
              </a:xfrm>
              <a:prstGeom prst="line">
                <a:avLst/>
              </a:prstGeom>
              <a:noFill/>
              <a:ln w="19050"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5C0A507B-ACFF-D88C-690C-D00AD4C855D8}"/>
                  </a:ext>
                </a:extLst>
              </p:cNvPr>
              <p:cNvCxnSpPr>
                <a:cxnSpLocks/>
              </p:cNvCxnSpPr>
              <p:nvPr/>
            </p:nvCxnSpPr>
            <p:spPr bwMode="auto">
              <a:xfrm>
                <a:off x="9439997" y="2778000"/>
                <a:ext cx="0" cy="66064"/>
              </a:xfrm>
              <a:prstGeom prst="line">
                <a:avLst/>
              </a:prstGeom>
              <a:noFill/>
              <a:ln w="19050"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784D94FD-B4F5-EA7D-FB7E-BF277CDEF94C}"/>
                  </a:ext>
                </a:extLst>
              </p:cNvPr>
              <p:cNvCxnSpPr>
                <a:cxnSpLocks/>
              </p:cNvCxnSpPr>
              <p:nvPr/>
            </p:nvCxnSpPr>
            <p:spPr bwMode="auto">
              <a:xfrm>
                <a:off x="9473597" y="2778000"/>
                <a:ext cx="0" cy="66064"/>
              </a:xfrm>
              <a:prstGeom prst="line">
                <a:avLst/>
              </a:prstGeom>
              <a:noFill/>
              <a:ln w="19050"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186C9703-3799-11B1-4569-940E46C7DE66}"/>
                  </a:ext>
                </a:extLst>
              </p:cNvPr>
              <p:cNvCxnSpPr>
                <a:cxnSpLocks/>
              </p:cNvCxnSpPr>
              <p:nvPr/>
            </p:nvCxnSpPr>
            <p:spPr bwMode="auto">
              <a:xfrm>
                <a:off x="9531197" y="2778000"/>
                <a:ext cx="0" cy="66064"/>
              </a:xfrm>
              <a:prstGeom prst="line">
                <a:avLst/>
              </a:prstGeom>
              <a:noFill/>
              <a:ln w="19050"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95A55BF9-F3FE-0A98-D180-E7D04D0D360A}"/>
                  </a:ext>
                </a:extLst>
              </p:cNvPr>
              <p:cNvCxnSpPr>
                <a:cxnSpLocks/>
              </p:cNvCxnSpPr>
              <p:nvPr/>
            </p:nvCxnSpPr>
            <p:spPr bwMode="auto">
              <a:xfrm>
                <a:off x="9564797" y="2778000"/>
                <a:ext cx="0" cy="66064"/>
              </a:xfrm>
              <a:prstGeom prst="line">
                <a:avLst/>
              </a:prstGeom>
              <a:noFill/>
              <a:ln w="1905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16E29AEC-E17C-5627-30F6-2CB4F3BC1AB5}"/>
                  </a:ext>
                </a:extLst>
              </p:cNvPr>
              <p:cNvCxnSpPr>
                <a:cxnSpLocks/>
              </p:cNvCxnSpPr>
              <p:nvPr/>
            </p:nvCxnSpPr>
            <p:spPr bwMode="auto">
              <a:xfrm>
                <a:off x="9571997" y="2778000"/>
                <a:ext cx="0" cy="66064"/>
              </a:xfrm>
              <a:prstGeom prst="line">
                <a:avLst/>
              </a:prstGeom>
              <a:noFill/>
              <a:ln w="19050"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D538B94B-9426-4880-17C5-26E734C57334}"/>
                  </a:ext>
                </a:extLst>
              </p:cNvPr>
              <p:cNvCxnSpPr>
                <a:cxnSpLocks/>
              </p:cNvCxnSpPr>
              <p:nvPr/>
            </p:nvCxnSpPr>
            <p:spPr bwMode="auto">
              <a:xfrm>
                <a:off x="9675197" y="2778000"/>
                <a:ext cx="0" cy="66064"/>
              </a:xfrm>
              <a:prstGeom prst="line">
                <a:avLst/>
              </a:prstGeom>
              <a:noFill/>
              <a:ln w="19050"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EA45AC82-1FA5-C4D2-E050-D2FF81A22A9B}"/>
                  </a:ext>
                </a:extLst>
              </p:cNvPr>
              <p:cNvCxnSpPr>
                <a:cxnSpLocks/>
              </p:cNvCxnSpPr>
              <p:nvPr/>
            </p:nvCxnSpPr>
            <p:spPr bwMode="auto">
              <a:xfrm>
                <a:off x="9707597" y="2778000"/>
                <a:ext cx="0" cy="66064"/>
              </a:xfrm>
              <a:prstGeom prst="line">
                <a:avLst/>
              </a:prstGeom>
              <a:noFill/>
              <a:ln w="19050"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23C67E22-DBA5-17D9-185A-68AFEF8108CC}"/>
                  </a:ext>
                </a:extLst>
              </p:cNvPr>
              <p:cNvCxnSpPr>
                <a:cxnSpLocks/>
              </p:cNvCxnSpPr>
              <p:nvPr/>
            </p:nvCxnSpPr>
            <p:spPr bwMode="auto">
              <a:xfrm>
                <a:off x="9739997" y="2778000"/>
                <a:ext cx="0" cy="66064"/>
              </a:xfrm>
              <a:prstGeom prst="line">
                <a:avLst/>
              </a:prstGeom>
              <a:noFill/>
              <a:ln w="19050"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CD952C87-5A4A-92AA-8180-D40D8A3E1803}"/>
                  </a:ext>
                </a:extLst>
              </p:cNvPr>
              <p:cNvCxnSpPr>
                <a:cxnSpLocks/>
              </p:cNvCxnSpPr>
              <p:nvPr/>
            </p:nvCxnSpPr>
            <p:spPr bwMode="auto">
              <a:xfrm>
                <a:off x="9825197" y="2778000"/>
                <a:ext cx="0" cy="66064"/>
              </a:xfrm>
              <a:prstGeom prst="line">
                <a:avLst/>
              </a:prstGeom>
              <a:noFill/>
              <a:ln w="19050"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FA3F4B0F-1A99-906E-C28A-45C335C17CA4}"/>
                  </a:ext>
                </a:extLst>
              </p:cNvPr>
              <p:cNvCxnSpPr>
                <a:cxnSpLocks/>
              </p:cNvCxnSpPr>
              <p:nvPr/>
            </p:nvCxnSpPr>
            <p:spPr bwMode="auto">
              <a:xfrm>
                <a:off x="9861197" y="2778000"/>
                <a:ext cx="0" cy="66064"/>
              </a:xfrm>
              <a:prstGeom prst="line">
                <a:avLst/>
              </a:prstGeom>
              <a:noFill/>
              <a:ln w="19050"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9545F0B0-A703-CFD9-2607-50C3BED9110A}"/>
                  </a:ext>
                </a:extLst>
              </p:cNvPr>
              <p:cNvCxnSpPr>
                <a:cxnSpLocks/>
              </p:cNvCxnSpPr>
              <p:nvPr/>
            </p:nvCxnSpPr>
            <p:spPr bwMode="auto">
              <a:xfrm>
                <a:off x="9870797" y="2778000"/>
                <a:ext cx="0" cy="66064"/>
              </a:xfrm>
              <a:prstGeom prst="line">
                <a:avLst/>
              </a:prstGeom>
              <a:noFill/>
              <a:ln w="19050"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46230BAF-0B88-2908-1AAD-B3550C6552BB}"/>
                  </a:ext>
                </a:extLst>
              </p:cNvPr>
              <p:cNvCxnSpPr>
                <a:cxnSpLocks/>
              </p:cNvCxnSpPr>
              <p:nvPr/>
            </p:nvCxnSpPr>
            <p:spPr bwMode="auto">
              <a:xfrm>
                <a:off x="9911597" y="2778000"/>
                <a:ext cx="0" cy="66064"/>
              </a:xfrm>
              <a:prstGeom prst="line">
                <a:avLst/>
              </a:prstGeom>
              <a:noFill/>
              <a:ln w="19050"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89CBF432-E7CF-8024-52FC-68B043783F28}"/>
                  </a:ext>
                </a:extLst>
              </p:cNvPr>
              <p:cNvCxnSpPr>
                <a:cxnSpLocks/>
              </p:cNvCxnSpPr>
              <p:nvPr/>
            </p:nvCxnSpPr>
            <p:spPr bwMode="auto">
              <a:xfrm>
                <a:off x="10020797" y="2778000"/>
                <a:ext cx="0" cy="66064"/>
              </a:xfrm>
              <a:prstGeom prst="line">
                <a:avLst/>
              </a:prstGeom>
              <a:noFill/>
              <a:ln w="19050"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D06D6C08-A2AC-A251-132C-DD3C7792E967}"/>
                  </a:ext>
                </a:extLst>
              </p:cNvPr>
              <p:cNvCxnSpPr>
                <a:cxnSpLocks/>
              </p:cNvCxnSpPr>
              <p:nvPr/>
            </p:nvCxnSpPr>
            <p:spPr bwMode="auto">
              <a:xfrm>
                <a:off x="10030397" y="2778000"/>
                <a:ext cx="0" cy="66064"/>
              </a:xfrm>
              <a:prstGeom prst="line">
                <a:avLst/>
              </a:prstGeom>
              <a:noFill/>
              <a:ln w="19050"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B3D6A8DF-3636-B5EB-D473-24AD9F97D962}"/>
                  </a:ext>
                </a:extLst>
              </p:cNvPr>
              <p:cNvCxnSpPr>
                <a:cxnSpLocks/>
              </p:cNvCxnSpPr>
              <p:nvPr/>
            </p:nvCxnSpPr>
            <p:spPr bwMode="auto">
              <a:xfrm>
                <a:off x="10077197" y="2778000"/>
                <a:ext cx="0" cy="66064"/>
              </a:xfrm>
              <a:prstGeom prst="line">
                <a:avLst/>
              </a:prstGeom>
              <a:noFill/>
              <a:ln w="1905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2286B55C-778F-290A-EFD0-A3F64FD8AB95}"/>
                  </a:ext>
                </a:extLst>
              </p:cNvPr>
              <p:cNvCxnSpPr>
                <a:cxnSpLocks/>
              </p:cNvCxnSpPr>
              <p:nvPr/>
            </p:nvCxnSpPr>
            <p:spPr bwMode="auto">
              <a:xfrm>
                <a:off x="10168397" y="2778000"/>
                <a:ext cx="0" cy="66064"/>
              </a:xfrm>
              <a:prstGeom prst="line">
                <a:avLst/>
              </a:prstGeom>
              <a:noFill/>
              <a:ln w="19050"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DD04E79E-E20C-7117-11EB-255837909952}"/>
                  </a:ext>
                </a:extLst>
              </p:cNvPr>
              <p:cNvCxnSpPr>
                <a:cxnSpLocks/>
              </p:cNvCxnSpPr>
              <p:nvPr/>
            </p:nvCxnSpPr>
            <p:spPr bwMode="auto">
              <a:xfrm>
                <a:off x="10181597" y="2778000"/>
                <a:ext cx="0" cy="66064"/>
              </a:xfrm>
              <a:prstGeom prst="line">
                <a:avLst/>
              </a:prstGeom>
              <a:noFill/>
              <a:ln w="19050"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21A39DA9-375C-ACE2-1226-46C4D51EB18A}"/>
                  </a:ext>
                </a:extLst>
              </p:cNvPr>
              <p:cNvCxnSpPr>
                <a:cxnSpLocks/>
              </p:cNvCxnSpPr>
              <p:nvPr/>
            </p:nvCxnSpPr>
            <p:spPr bwMode="auto">
              <a:xfrm>
                <a:off x="10211597" y="2778000"/>
                <a:ext cx="0" cy="66064"/>
              </a:xfrm>
              <a:prstGeom prst="line">
                <a:avLst/>
              </a:prstGeom>
              <a:noFill/>
              <a:ln w="19050"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0DCA8440-42FD-8B3C-B205-DFDAC9DEDF06}"/>
                  </a:ext>
                </a:extLst>
              </p:cNvPr>
              <p:cNvCxnSpPr>
                <a:cxnSpLocks/>
              </p:cNvCxnSpPr>
              <p:nvPr/>
            </p:nvCxnSpPr>
            <p:spPr bwMode="auto">
              <a:xfrm>
                <a:off x="10281197" y="2778000"/>
                <a:ext cx="0" cy="91200"/>
              </a:xfrm>
              <a:prstGeom prst="line">
                <a:avLst/>
              </a:prstGeom>
              <a:noFill/>
              <a:ln w="19050" cap="flat" cmpd="sng" algn="ctr">
                <a:solidFill>
                  <a:schemeClr val="accent1"/>
                </a:solidFill>
                <a:prstDash val="solid"/>
                <a:round/>
                <a:headEnd type="none" w="med" len="med"/>
                <a:tailEnd type="none" w="med" len="med"/>
              </a:ln>
              <a:effectLst/>
            </p:spPr>
          </p:cxnSp>
        </p:grpSp>
      </p:grpSp>
      <p:sp>
        <p:nvSpPr>
          <p:cNvPr id="162" name="TextBox 161">
            <a:extLst>
              <a:ext uri="{FF2B5EF4-FFF2-40B4-BE49-F238E27FC236}">
                <a16:creationId xmlns:a16="http://schemas.microsoft.com/office/drawing/2014/main" id="{C3C9FEB2-C1F1-E741-19CA-02A0BA89CA4C}"/>
              </a:ext>
            </a:extLst>
          </p:cNvPr>
          <p:cNvSpPr txBox="1"/>
          <p:nvPr/>
        </p:nvSpPr>
        <p:spPr bwMode="auto">
          <a:xfrm>
            <a:off x="8216601" y="1883082"/>
            <a:ext cx="201840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12-mo rate (95% Cl)</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73.6% (59.5% to 83.4%)</a:t>
            </a:r>
          </a:p>
        </p:txBody>
      </p:sp>
      <p:sp>
        <p:nvSpPr>
          <p:cNvPr id="163" name="TextBox 162">
            <a:extLst>
              <a:ext uri="{FF2B5EF4-FFF2-40B4-BE49-F238E27FC236}">
                <a16:creationId xmlns:a16="http://schemas.microsoft.com/office/drawing/2014/main" id="{56384E5B-EBA7-8B38-E695-2C400167BA48}"/>
              </a:ext>
            </a:extLst>
          </p:cNvPr>
          <p:cNvSpPr txBox="1"/>
          <p:nvPr/>
        </p:nvSpPr>
        <p:spPr bwMode="auto">
          <a:xfrm>
            <a:off x="10265456" y="3149051"/>
            <a:ext cx="14105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(95% Cl)</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NR (NR-NR)</a:t>
            </a:r>
          </a:p>
        </p:txBody>
      </p:sp>
      <p:sp>
        <p:nvSpPr>
          <p:cNvPr id="164" name="TextBox 163">
            <a:extLst>
              <a:ext uri="{FF2B5EF4-FFF2-40B4-BE49-F238E27FC236}">
                <a16:creationId xmlns:a16="http://schemas.microsoft.com/office/drawing/2014/main" id="{163F0479-054B-3D72-8924-7B3AD8A95A50}"/>
              </a:ext>
            </a:extLst>
          </p:cNvPr>
          <p:cNvSpPr txBox="1"/>
          <p:nvPr/>
        </p:nvSpPr>
        <p:spPr bwMode="auto">
          <a:xfrm>
            <a:off x="7140682" y="4558768"/>
            <a:ext cx="1905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Events: </a:t>
            </a: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14 (25.9%)</a:t>
            </a:r>
          </a:p>
        </p:txBody>
      </p:sp>
      <p:sp>
        <p:nvSpPr>
          <p:cNvPr id="165" name="TextBox 164">
            <a:extLst>
              <a:ext uri="{FF2B5EF4-FFF2-40B4-BE49-F238E27FC236}">
                <a16:creationId xmlns:a16="http://schemas.microsoft.com/office/drawing/2014/main" id="{BAAEAD13-B8E0-3490-1C77-5B611DB52A47}"/>
              </a:ext>
            </a:extLst>
          </p:cNvPr>
          <p:cNvSpPr txBox="1"/>
          <p:nvPr/>
        </p:nvSpPr>
        <p:spPr bwMode="auto">
          <a:xfrm>
            <a:off x="6045281" y="5346362"/>
            <a:ext cx="106742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p>
        </p:txBody>
      </p:sp>
      <p:sp>
        <p:nvSpPr>
          <p:cNvPr id="166" name="TextBox 165">
            <a:extLst>
              <a:ext uri="{FF2B5EF4-FFF2-40B4-BE49-F238E27FC236}">
                <a16:creationId xmlns:a16="http://schemas.microsoft.com/office/drawing/2014/main" id="{40C26F34-AFC9-0A33-3B31-2332A036021F}"/>
              </a:ext>
            </a:extLst>
          </p:cNvPr>
          <p:cNvSpPr txBox="1"/>
          <p:nvPr/>
        </p:nvSpPr>
        <p:spPr bwMode="auto">
          <a:xfrm>
            <a:off x="6924224" y="5547108"/>
            <a:ext cx="39636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508000" algn="l"/>
                <a:tab pos="1003300" algn="l"/>
                <a:tab pos="1022350" algn="l"/>
                <a:tab pos="1516063" algn="l"/>
                <a:tab pos="2008188" algn="l"/>
                <a:tab pos="2505075" algn="l"/>
                <a:tab pos="3119438" algn="l"/>
                <a:tab pos="3603625" algn="l"/>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	48	45	40	29	17	6	0</a:t>
            </a:r>
          </a:p>
        </p:txBody>
      </p:sp>
      <p:sp>
        <p:nvSpPr>
          <p:cNvPr id="7" name="Freeform: Shape 6">
            <a:extLst>
              <a:ext uri="{FF2B5EF4-FFF2-40B4-BE49-F238E27FC236}">
                <a16:creationId xmlns:a16="http://schemas.microsoft.com/office/drawing/2014/main" id="{0E2F6B9E-6D0E-6946-284F-4B4E83DECCE8}"/>
              </a:ext>
            </a:extLst>
          </p:cNvPr>
          <p:cNvSpPr/>
          <p:nvPr/>
        </p:nvSpPr>
        <p:spPr bwMode="auto">
          <a:xfrm>
            <a:off x="1687364" y="1963795"/>
            <a:ext cx="3509104" cy="2973444"/>
          </a:xfrm>
          <a:custGeom>
            <a:avLst/>
            <a:gdLst>
              <a:gd name="connsiteX0" fmla="*/ 0 w 3489850"/>
              <a:gd name="connsiteY0" fmla="*/ 0 h 2973444"/>
              <a:gd name="connsiteX1" fmla="*/ 0 w 3489850"/>
              <a:gd name="connsiteY1" fmla="*/ 2973444 h 2973444"/>
              <a:gd name="connsiteX2" fmla="*/ 3489850 w 3489850"/>
              <a:gd name="connsiteY2" fmla="*/ 2973444 h 2973444"/>
            </a:gdLst>
            <a:ahLst/>
            <a:cxnLst>
              <a:cxn ang="0">
                <a:pos x="connsiteX0" y="connsiteY0"/>
              </a:cxn>
              <a:cxn ang="0">
                <a:pos x="connsiteX1" y="connsiteY1"/>
              </a:cxn>
              <a:cxn ang="0">
                <a:pos x="connsiteX2" y="connsiteY2"/>
              </a:cxn>
            </a:cxnLst>
            <a:rect l="l" t="t" r="r" b="b"/>
            <a:pathLst>
              <a:path w="3489850" h="2973444">
                <a:moveTo>
                  <a:pt x="0" y="0"/>
                </a:moveTo>
                <a:lnTo>
                  <a:pt x="0" y="2973444"/>
                </a:lnTo>
                <a:lnTo>
                  <a:pt x="3489850" y="2973444"/>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84" name="Freeform: Shape 83">
            <a:extLst>
              <a:ext uri="{FF2B5EF4-FFF2-40B4-BE49-F238E27FC236}">
                <a16:creationId xmlns:a16="http://schemas.microsoft.com/office/drawing/2014/main" id="{87E2662A-684D-190E-41EA-5D06BE2EDEA4}"/>
              </a:ext>
            </a:extLst>
          </p:cNvPr>
          <p:cNvSpPr/>
          <p:nvPr/>
        </p:nvSpPr>
        <p:spPr bwMode="auto">
          <a:xfrm>
            <a:off x="7146524" y="1955492"/>
            <a:ext cx="3500022" cy="2978458"/>
          </a:xfrm>
          <a:custGeom>
            <a:avLst/>
            <a:gdLst>
              <a:gd name="connsiteX0" fmla="*/ 0 w 3486705"/>
              <a:gd name="connsiteY0" fmla="*/ 0 h 2978458"/>
              <a:gd name="connsiteX1" fmla="*/ 0 w 3486705"/>
              <a:gd name="connsiteY1" fmla="*/ 2978458 h 2978458"/>
              <a:gd name="connsiteX2" fmla="*/ 3486705 w 3486705"/>
              <a:gd name="connsiteY2" fmla="*/ 2978458 h 2978458"/>
            </a:gdLst>
            <a:ahLst/>
            <a:cxnLst>
              <a:cxn ang="0">
                <a:pos x="connsiteX0" y="connsiteY0"/>
              </a:cxn>
              <a:cxn ang="0">
                <a:pos x="connsiteX1" y="connsiteY1"/>
              </a:cxn>
              <a:cxn ang="0">
                <a:pos x="connsiteX2" y="connsiteY2"/>
              </a:cxn>
            </a:cxnLst>
            <a:rect l="l" t="t" r="r" b="b"/>
            <a:pathLst>
              <a:path w="3486705" h="2978458">
                <a:moveTo>
                  <a:pt x="0" y="0"/>
                </a:moveTo>
                <a:lnTo>
                  <a:pt x="0" y="2978458"/>
                </a:lnTo>
                <a:lnTo>
                  <a:pt x="3486705" y="2978458"/>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22020576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60E3782-ACA2-D970-4618-226BCCED1463}"/>
              </a:ext>
            </a:extLst>
          </p:cNvPr>
          <p:cNvSpPr>
            <a:spLocks noGrp="1"/>
          </p:cNvSpPr>
          <p:nvPr>
            <p:ph type="title"/>
          </p:nvPr>
        </p:nvSpPr>
        <p:spPr/>
        <p:txBody>
          <a:bodyPr/>
          <a:lstStyle/>
          <a:p>
            <a:r>
              <a:rPr lang="it-IT" kern="0" dirty="0"/>
              <a:t>KEYNOTE-629: Survival in Recurrent/Metastatic Cohort</a:t>
            </a:r>
            <a:endParaRPr lang="en-US" dirty="0"/>
          </a:p>
        </p:txBody>
      </p:sp>
      <p:sp>
        <p:nvSpPr>
          <p:cNvPr id="2" name="Content Placeholder 1">
            <a:extLst>
              <a:ext uri="{FF2B5EF4-FFF2-40B4-BE49-F238E27FC236}">
                <a16:creationId xmlns:a16="http://schemas.microsoft.com/office/drawing/2014/main" id="{36746C26-74B6-5F5F-C3FE-D13B98F97D5A}"/>
              </a:ext>
            </a:extLst>
          </p:cNvPr>
          <p:cNvSpPr>
            <a:spLocks noGrp="1"/>
          </p:cNvSpPr>
          <p:nvPr>
            <p:ph idx="1"/>
          </p:nvPr>
        </p:nvSpPr>
        <p:spPr>
          <a:xfrm>
            <a:off x="604675" y="5744835"/>
            <a:ext cx="10877529" cy="503121"/>
          </a:xfrm>
        </p:spPr>
        <p:txBody>
          <a:bodyPr/>
          <a:lstStyle/>
          <a:p>
            <a:r>
              <a:rPr lang="en-US" sz="2000" dirty="0">
                <a:solidFill>
                  <a:schemeClr val="accent3"/>
                </a:solidFill>
              </a:rPr>
              <a:t>Pembrolizumab is approved by the FDA for R/M </a:t>
            </a:r>
            <a:r>
              <a:rPr lang="en-US" sz="2000" dirty="0" err="1">
                <a:solidFill>
                  <a:schemeClr val="accent3"/>
                </a:solidFill>
              </a:rPr>
              <a:t>cSCC</a:t>
            </a:r>
            <a:r>
              <a:rPr lang="en-US" sz="2000" dirty="0">
                <a:solidFill>
                  <a:schemeClr val="accent3"/>
                </a:solidFill>
              </a:rPr>
              <a:t> or </a:t>
            </a:r>
            <a:r>
              <a:rPr lang="en-US" sz="2000" dirty="0" err="1">
                <a:solidFill>
                  <a:schemeClr val="accent3"/>
                </a:solidFill>
              </a:rPr>
              <a:t>lacSCC</a:t>
            </a:r>
            <a:r>
              <a:rPr lang="en-US" sz="2000" dirty="0">
                <a:solidFill>
                  <a:schemeClr val="accent3"/>
                </a:solidFill>
              </a:rPr>
              <a:t> that is not curable by surgery or radiation</a:t>
            </a:r>
          </a:p>
        </p:txBody>
      </p:sp>
      <p:sp>
        <p:nvSpPr>
          <p:cNvPr id="7" name="Text Box 11">
            <a:extLst>
              <a:ext uri="{FF2B5EF4-FFF2-40B4-BE49-F238E27FC236}">
                <a16:creationId xmlns:a16="http://schemas.microsoft.com/office/drawing/2014/main" id="{FB4AE6F2-06AA-DBD7-49CA-CB5F623B089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Hughes. Ann Oncol. 2021;32:1276.</a:t>
            </a:r>
          </a:p>
        </p:txBody>
      </p:sp>
      <p:sp>
        <p:nvSpPr>
          <p:cNvPr id="8" name="TextBox 7">
            <a:extLst>
              <a:ext uri="{FF2B5EF4-FFF2-40B4-BE49-F238E27FC236}">
                <a16:creationId xmlns:a16="http://schemas.microsoft.com/office/drawing/2014/main" id="{9020B4F5-AC07-2AC9-E8F1-EFF5FBEDBEA0}"/>
              </a:ext>
            </a:extLst>
          </p:cNvPr>
          <p:cNvSpPr txBox="1"/>
          <p:nvPr/>
        </p:nvSpPr>
        <p:spPr bwMode="auto">
          <a:xfrm>
            <a:off x="2664542" y="1474575"/>
            <a:ext cx="17750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R/M Cohort</a:t>
            </a:r>
          </a:p>
        </p:txBody>
      </p:sp>
      <p:sp>
        <p:nvSpPr>
          <p:cNvPr id="9" name="TextBox 8">
            <a:extLst>
              <a:ext uri="{FF2B5EF4-FFF2-40B4-BE49-F238E27FC236}">
                <a16:creationId xmlns:a16="http://schemas.microsoft.com/office/drawing/2014/main" id="{A3343A38-5F5A-B92B-4606-15E74D52ABDE}"/>
              </a:ext>
            </a:extLst>
          </p:cNvPr>
          <p:cNvSpPr txBox="1"/>
          <p:nvPr/>
        </p:nvSpPr>
        <p:spPr bwMode="auto">
          <a:xfrm>
            <a:off x="7948826" y="1480991"/>
            <a:ext cx="17043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R/M Cohort</a:t>
            </a:r>
          </a:p>
        </p:txBody>
      </p:sp>
      <p:sp>
        <p:nvSpPr>
          <p:cNvPr id="3" name="TextBox 2">
            <a:extLst>
              <a:ext uri="{FF2B5EF4-FFF2-40B4-BE49-F238E27FC236}">
                <a16:creationId xmlns:a16="http://schemas.microsoft.com/office/drawing/2014/main" id="{706783D1-4C63-71E4-98E6-EE9E181F8758}"/>
              </a:ext>
            </a:extLst>
          </p:cNvPr>
          <p:cNvSpPr txBox="1"/>
          <p:nvPr/>
        </p:nvSpPr>
        <p:spPr bwMode="auto">
          <a:xfrm rot="16200000">
            <a:off x="-529925" y="3093774"/>
            <a:ext cx="2933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a:t>
            </a:r>
          </a:p>
        </p:txBody>
      </p:sp>
      <p:sp>
        <p:nvSpPr>
          <p:cNvPr id="6" name="TextBox 5">
            <a:extLst>
              <a:ext uri="{FF2B5EF4-FFF2-40B4-BE49-F238E27FC236}">
                <a16:creationId xmlns:a16="http://schemas.microsoft.com/office/drawing/2014/main" id="{7488127A-2B5E-8BA6-909F-51ACBD1D2716}"/>
              </a:ext>
            </a:extLst>
          </p:cNvPr>
          <p:cNvSpPr txBox="1"/>
          <p:nvPr/>
        </p:nvSpPr>
        <p:spPr bwMode="auto">
          <a:xfrm rot="16200000">
            <a:off x="5457674" y="3144522"/>
            <a:ext cx="2043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a:t>
            </a:r>
          </a:p>
        </p:txBody>
      </p:sp>
      <p:sp>
        <p:nvSpPr>
          <p:cNvPr id="10" name="TextBox 9">
            <a:extLst>
              <a:ext uri="{FF2B5EF4-FFF2-40B4-BE49-F238E27FC236}">
                <a16:creationId xmlns:a16="http://schemas.microsoft.com/office/drawing/2014/main" id="{60012ABE-B7E7-AD3D-D0A5-A9EF8D9387AD}"/>
              </a:ext>
            </a:extLst>
          </p:cNvPr>
          <p:cNvSpPr txBox="1"/>
          <p:nvPr/>
        </p:nvSpPr>
        <p:spPr bwMode="auto">
          <a:xfrm>
            <a:off x="2585320" y="4987565"/>
            <a:ext cx="15985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11" name="TextBox 10">
            <a:extLst>
              <a:ext uri="{FF2B5EF4-FFF2-40B4-BE49-F238E27FC236}">
                <a16:creationId xmlns:a16="http://schemas.microsoft.com/office/drawing/2014/main" id="{3861E926-0DBA-08D5-2937-3598F928DCDC}"/>
              </a:ext>
            </a:extLst>
          </p:cNvPr>
          <p:cNvSpPr txBox="1"/>
          <p:nvPr/>
        </p:nvSpPr>
        <p:spPr bwMode="auto">
          <a:xfrm>
            <a:off x="8150661" y="4987565"/>
            <a:ext cx="15985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nvGrpSpPr>
          <p:cNvPr id="21" name="Group 20">
            <a:extLst>
              <a:ext uri="{FF2B5EF4-FFF2-40B4-BE49-F238E27FC236}">
                <a16:creationId xmlns:a16="http://schemas.microsoft.com/office/drawing/2014/main" id="{200BD41D-0706-E89A-9FE8-955C73F31773}"/>
              </a:ext>
            </a:extLst>
          </p:cNvPr>
          <p:cNvGrpSpPr/>
          <p:nvPr/>
        </p:nvGrpSpPr>
        <p:grpSpPr>
          <a:xfrm>
            <a:off x="1528482" y="2001371"/>
            <a:ext cx="89645" cy="2725272"/>
            <a:chOff x="1376082" y="1963271"/>
            <a:chExt cx="242045" cy="2725272"/>
          </a:xfrm>
        </p:grpSpPr>
        <p:cxnSp>
          <p:nvCxnSpPr>
            <p:cNvPr id="14" name="Straight Connector 13">
              <a:extLst>
                <a:ext uri="{FF2B5EF4-FFF2-40B4-BE49-F238E27FC236}">
                  <a16:creationId xmlns:a16="http://schemas.microsoft.com/office/drawing/2014/main" id="{61934522-1756-6011-834C-5CF08775ED75}"/>
                </a:ext>
              </a:extLst>
            </p:cNvPr>
            <p:cNvCxnSpPr>
              <a:cxnSpLocks/>
            </p:cNvCxnSpPr>
            <p:nvPr/>
          </p:nvCxnSpPr>
          <p:spPr bwMode="auto">
            <a:xfrm>
              <a:off x="1376082" y="1963271"/>
              <a:ext cx="242045"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3B9A91E1-6816-2AE2-A5A4-344E639C3EEE}"/>
                </a:ext>
              </a:extLst>
            </p:cNvPr>
            <p:cNvCxnSpPr>
              <a:cxnSpLocks/>
            </p:cNvCxnSpPr>
            <p:nvPr/>
          </p:nvCxnSpPr>
          <p:spPr bwMode="auto">
            <a:xfrm>
              <a:off x="1376082" y="2508325"/>
              <a:ext cx="242045"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3CA122CD-E2DA-6532-E40F-3BC4538EF949}"/>
                </a:ext>
              </a:extLst>
            </p:cNvPr>
            <p:cNvCxnSpPr>
              <a:cxnSpLocks/>
            </p:cNvCxnSpPr>
            <p:nvPr/>
          </p:nvCxnSpPr>
          <p:spPr bwMode="auto">
            <a:xfrm>
              <a:off x="1376082" y="3053379"/>
              <a:ext cx="242045"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2E8338B5-673E-A353-D671-9857B4CA4329}"/>
                </a:ext>
              </a:extLst>
            </p:cNvPr>
            <p:cNvCxnSpPr>
              <a:cxnSpLocks/>
            </p:cNvCxnSpPr>
            <p:nvPr/>
          </p:nvCxnSpPr>
          <p:spPr bwMode="auto">
            <a:xfrm>
              <a:off x="1376082" y="3598433"/>
              <a:ext cx="242045"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5DB3B08-4D3F-09FF-9499-2167510E9EC9}"/>
                </a:ext>
              </a:extLst>
            </p:cNvPr>
            <p:cNvCxnSpPr>
              <a:cxnSpLocks/>
            </p:cNvCxnSpPr>
            <p:nvPr/>
          </p:nvCxnSpPr>
          <p:spPr bwMode="auto">
            <a:xfrm>
              <a:off x="1376082" y="4143487"/>
              <a:ext cx="24204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DF333EB5-18C2-8D89-2F14-1E7AFE9FAA27}"/>
                </a:ext>
              </a:extLst>
            </p:cNvPr>
            <p:cNvCxnSpPr>
              <a:cxnSpLocks/>
            </p:cNvCxnSpPr>
            <p:nvPr/>
          </p:nvCxnSpPr>
          <p:spPr bwMode="auto">
            <a:xfrm>
              <a:off x="1376082" y="4688543"/>
              <a:ext cx="242045"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 name="Group 30">
            <a:extLst>
              <a:ext uri="{FF2B5EF4-FFF2-40B4-BE49-F238E27FC236}">
                <a16:creationId xmlns:a16="http://schemas.microsoft.com/office/drawing/2014/main" id="{3F4C6CBF-F69D-9A08-9994-F735AC0DA1A6}"/>
              </a:ext>
            </a:extLst>
          </p:cNvPr>
          <p:cNvGrpSpPr/>
          <p:nvPr/>
        </p:nvGrpSpPr>
        <p:grpSpPr>
          <a:xfrm>
            <a:off x="1609165" y="4740089"/>
            <a:ext cx="3491753" cy="56029"/>
            <a:chOff x="1609165" y="4701989"/>
            <a:chExt cx="3491753" cy="210670"/>
          </a:xfrm>
        </p:grpSpPr>
        <p:cxnSp>
          <p:nvCxnSpPr>
            <p:cNvPr id="23" name="Straight Connector 22">
              <a:extLst>
                <a:ext uri="{FF2B5EF4-FFF2-40B4-BE49-F238E27FC236}">
                  <a16:creationId xmlns:a16="http://schemas.microsoft.com/office/drawing/2014/main" id="{1F8F8975-8B72-F9C4-EA11-C9A0F3A43457}"/>
                </a:ext>
              </a:extLst>
            </p:cNvPr>
            <p:cNvCxnSpPr>
              <a:cxnSpLocks/>
            </p:cNvCxnSpPr>
            <p:nvPr/>
          </p:nvCxnSpPr>
          <p:spPr bwMode="auto">
            <a:xfrm>
              <a:off x="1609165" y="4701989"/>
              <a:ext cx="0" cy="21067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BCBC089-038B-1762-1E18-571B4F5C275E}"/>
                </a:ext>
              </a:extLst>
            </p:cNvPr>
            <p:cNvCxnSpPr>
              <a:cxnSpLocks/>
            </p:cNvCxnSpPr>
            <p:nvPr/>
          </p:nvCxnSpPr>
          <p:spPr bwMode="auto">
            <a:xfrm>
              <a:off x="2191124" y="4701989"/>
              <a:ext cx="0" cy="21067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30A25E1-3023-EA6F-5D12-1EE0476D4327}"/>
                </a:ext>
              </a:extLst>
            </p:cNvPr>
            <p:cNvCxnSpPr>
              <a:cxnSpLocks/>
            </p:cNvCxnSpPr>
            <p:nvPr/>
          </p:nvCxnSpPr>
          <p:spPr bwMode="auto">
            <a:xfrm>
              <a:off x="2773083" y="4701989"/>
              <a:ext cx="0" cy="21067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EECADEF-5C34-26D9-A067-F404EA1F1FA2}"/>
                </a:ext>
              </a:extLst>
            </p:cNvPr>
            <p:cNvCxnSpPr>
              <a:cxnSpLocks/>
            </p:cNvCxnSpPr>
            <p:nvPr/>
          </p:nvCxnSpPr>
          <p:spPr bwMode="auto">
            <a:xfrm>
              <a:off x="3355042" y="4701989"/>
              <a:ext cx="0" cy="21067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2486050-EBFA-3A04-A543-EF42A569979D}"/>
                </a:ext>
              </a:extLst>
            </p:cNvPr>
            <p:cNvCxnSpPr>
              <a:cxnSpLocks/>
            </p:cNvCxnSpPr>
            <p:nvPr/>
          </p:nvCxnSpPr>
          <p:spPr bwMode="auto">
            <a:xfrm>
              <a:off x="3937001" y="4701989"/>
              <a:ext cx="0" cy="21067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ECE53A3-C9DD-F14F-3F1A-A687F299309A}"/>
                </a:ext>
              </a:extLst>
            </p:cNvPr>
            <p:cNvCxnSpPr>
              <a:cxnSpLocks/>
            </p:cNvCxnSpPr>
            <p:nvPr/>
          </p:nvCxnSpPr>
          <p:spPr bwMode="auto">
            <a:xfrm>
              <a:off x="4518960" y="4701989"/>
              <a:ext cx="0" cy="21067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88EBE36-2E7C-2A4F-89B1-F11CCA460E73}"/>
                </a:ext>
              </a:extLst>
            </p:cNvPr>
            <p:cNvCxnSpPr>
              <a:cxnSpLocks/>
            </p:cNvCxnSpPr>
            <p:nvPr/>
          </p:nvCxnSpPr>
          <p:spPr bwMode="auto">
            <a:xfrm>
              <a:off x="5100918" y="4701989"/>
              <a:ext cx="0" cy="210670"/>
            </a:xfrm>
            <a:prstGeom prst="line">
              <a:avLst/>
            </a:prstGeom>
            <a:noFill/>
            <a:ln w="28575" cap="flat" cmpd="sng" algn="ctr">
              <a:solidFill>
                <a:schemeClr val="bg1"/>
              </a:solidFill>
              <a:prstDash val="solid"/>
              <a:round/>
              <a:headEnd type="none" w="med" len="med"/>
              <a:tailEnd type="none" w="med" len="med"/>
            </a:ln>
            <a:effectLst/>
          </p:spPr>
        </p:cxnSp>
      </p:grpSp>
      <p:sp>
        <p:nvSpPr>
          <p:cNvPr id="32" name="TextBox 31">
            <a:extLst>
              <a:ext uri="{FF2B5EF4-FFF2-40B4-BE49-F238E27FC236}">
                <a16:creationId xmlns:a16="http://schemas.microsoft.com/office/drawing/2014/main" id="{1FE1747E-236B-7BE8-9D4D-E3A9BB9C3ACC}"/>
              </a:ext>
            </a:extLst>
          </p:cNvPr>
          <p:cNvSpPr txBox="1"/>
          <p:nvPr/>
        </p:nvSpPr>
        <p:spPr bwMode="auto">
          <a:xfrm>
            <a:off x="1461247" y="4713194"/>
            <a:ext cx="304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3" name="TextBox 32">
            <a:extLst>
              <a:ext uri="{FF2B5EF4-FFF2-40B4-BE49-F238E27FC236}">
                <a16:creationId xmlns:a16="http://schemas.microsoft.com/office/drawing/2014/main" id="{27D3B908-A017-0DAF-125F-743F1B085FD2}"/>
              </a:ext>
            </a:extLst>
          </p:cNvPr>
          <p:cNvSpPr txBox="1"/>
          <p:nvPr/>
        </p:nvSpPr>
        <p:spPr bwMode="auto">
          <a:xfrm>
            <a:off x="2048436" y="4713194"/>
            <a:ext cx="304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34" name="TextBox 33">
            <a:extLst>
              <a:ext uri="{FF2B5EF4-FFF2-40B4-BE49-F238E27FC236}">
                <a16:creationId xmlns:a16="http://schemas.microsoft.com/office/drawing/2014/main" id="{F2EDB1FB-4E80-3E27-FFA4-D569788E45CF}"/>
              </a:ext>
            </a:extLst>
          </p:cNvPr>
          <p:cNvSpPr txBox="1"/>
          <p:nvPr/>
        </p:nvSpPr>
        <p:spPr bwMode="auto">
          <a:xfrm>
            <a:off x="2566147" y="4713194"/>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35" name="TextBox 34">
            <a:extLst>
              <a:ext uri="{FF2B5EF4-FFF2-40B4-BE49-F238E27FC236}">
                <a16:creationId xmlns:a16="http://schemas.microsoft.com/office/drawing/2014/main" id="{FC0F0EA5-97DC-4569-53E1-1E4860142454}"/>
              </a:ext>
            </a:extLst>
          </p:cNvPr>
          <p:cNvSpPr txBox="1"/>
          <p:nvPr/>
        </p:nvSpPr>
        <p:spPr bwMode="auto">
          <a:xfrm>
            <a:off x="3155577" y="4713194"/>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36" name="TextBox 35">
            <a:extLst>
              <a:ext uri="{FF2B5EF4-FFF2-40B4-BE49-F238E27FC236}">
                <a16:creationId xmlns:a16="http://schemas.microsoft.com/office/drawing/2014/main" id="{A61D6822-CFC9-68C5-27A9-06ACF4CAD68E}"/>
              </a:ext>
            </a:extLst>
          </p:cNvPr>
          <p:cNvSpPr txBox="1"/>
          <p:nvPr/>
        </p:nvSpPr>
        <p:spPr bwMode="auto">
          <a:xfrm>
            <a:off x="3718113" y="4713194"/>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37" name="TextBox 36">
            <a:extLst>
              <a:ext uri="{FF2B5EF4-FFF2-40B4-BE49-F238E27FC236}">
                <a16:creationId xmlns:a16="http://schemas.microsoft.com/office/drawing/2014/main" id="{05081827-36AA-4B25-C47C-8A11FF044774}"/>
              </a:ext>
            </a:extLst>
          </p:cNvPr>
          <p:cNvSpPr txBox="1"/>
          <p:nvPr/>
        </p:nvSpPr>
        <p:spPr bwMode="auto">
          <a:xfrm>
            <a:off x="4316507" y="4713194"/>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38" name="TextBox 37">
            <a:extLst>
              <a:ext uri="{FF2B5EF4-FFF2-40B4-BE49-F238E27FC236}">
                <a16:creationId xmlns:a16="http://schemas.microsoft.com/office/drawing/2014/main" id="{25D99432-1283-61AA-2146-D546A7D04BA7}"/>
              </a:ext>
            </a:extLst>
          </p:cNvPr>
          <p:cNvSpPr txBox="1"/>
          <p:nvPr/>
        </p:nvSpPr>
        <p:spPr bwMode="auto">
          <a:xfrm>
            <a:off x="4896972" y="4713194"/>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39" name="TextBox 38">
            <a:extLst>
              <a:ext uri="{FF2B5EF4-FFF2-40B4-BE49-F238E27FC236}">
                <a16:creationId xmlns:a16="http://schemas.microsoft.com/office/drawing/2014/main" id="{85FE0F08-5EF1-11CC-BB16-DEC70B659DC3}"/>
              </a:ext>
            </a:extLst>
          </p:cNvPr>
          <p:cNvSpPr txBox="1"/>
          <p:nvPr/>
        </p:nvSpPr>
        <p:spPr bwMode="auto">
          <a:xfrm>
            <a:off x="1293159" y="4545106"/>
            <a:ext cx="304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0" name="TextBox 39">
            <a:extLst>
              <a:ext uri="{FF2B5EF4-FFF2-40B4-BE49-F238E27FC236}">
                <a16:creationId xmlns:a16="http://schemas.microsoft.com/office/drawing/2014/main" id="{98A5910F-7087-7E89-A4CF-DB883FBBC174}"/>
              </a:ext>
            </a:extLst>
          </p:cNvPr>
          <p:cNvSpPr txBox="1"/>
          <p:nvPr/>
        </p:nvSpPr>
        <p:spPr bwMode="auto">
          <a:xfrm>
            <a:off x="1185583" y="4000501"/>
            <a:ext cx="445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1" name="TextBox 40">
            <a:extLst>
              <a:ext uri="{FF2B5EF4-FFF2-40B4-BE49-F238E27FC236}">
                <a16:creationId xmlns:a16="http://schemas.microsoft.com/office/drawing/2014/main" id="{7EAEA15C-EC54-EE12-AAFB-B2D673994DAF}"/>
              </a:ext>
            </a:extLst>
          </p:cNvPr>
          <p:cNvSpPr txBox="1"/>
          <p:nvPr/>
        </p:nvSpPr>
        <p:spPr bwMode="auto">
          <a:xfrm>
            <a:off x="1185583" y="3453654"/>
            <a:ext cx="445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42" name="TextBox 41">
            <a:extLst>
              <a:ext uri="{FF2B5EF4-FFF2-40B4-BE49-F238E27FC236}">
                <a16:creationId xmlns:a16="http://schemas.microsoft.com/office/drawing/2014/main" id="{40A926D5-2109-D074-4666-33D908A97CE3}"/>
              </a:ext>
            </a:extLst>
          </p:cNvPr>
          <p:cNvSpPr txBox="1"/>
          <p:nvPr/>
        </p:nvSpPr>
        <p:spPr bwMode="auto">
          <a:xfrm>
            <a:off x="1185583" y="2904565"/>
            <a:ext cx="445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43" name="TextBox 42">
            <a:extLst>
              <a:ext uri="{FF2B5EF4-FFF2-40B4-BE49-F238E27FC236}">
                <a16:creationId xmlns:a16="http://schemas.microsoft.com/office/drawing/2014/main" id="{E4FDD67B-8ADB-7668-B364-9AE5D0C8DB67}"/>
              </a:ext>
            </a:extLst>
          </p:cNvPr>
          <p:cNvSpPr txBox="1"/>
          <p:nvPr/>
        </p:nvSpPr>
        <p:spPr bwMode="auto">
          <a:xfrm>
            <a:off x="1185583" y="2344271"/>
            <a:ext cx="445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44" name="TextBox 43">
            <a:extLst>
              <a:ext uri="{FF2B5EF4-FFF2-40B4-BE49-F238E27FC236}">
                <a16:creationId xmlns:a16="http://schemas.microsoft.com/office/drawing/2014/main" id="{FF366DE1-956C-ED05-C26E-257B8352851B}"/>
              </a:ext>
            </a:extLst>
          </p:cNvPr>
          <p:cNvSpPr txBox="1"/>
          <p:nvPr/>
        </p:nvSpPr>
        <p:spPr bwMode="auto">
          <a:xfrm>
            <a:off x="1073523" y="1822077"/>
            <a:ext cx="5401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cxnSp>
        <p:nvCxnSpPr>
          <p:cNvPr id="46" name="Straight Connector 45">
            <a:extLst>
              <a:ext uri="{FF2B5EF4-FFF2-40B4-BE49-F238E27FC236}">
                <a16:creationId xmlns:a16="http://schemas.microsoft.com/office/drawing/2014/main" id="{012FE681-6D05-0F79-DD41-2ADB306D155E}"/>
              </a:ext>
            </a:extLst>
          </p:cNvPr>
          <p:cNvCxnSpPr/>
          <p:nvPr/>
        </p:nvCxnSpPr>
        <p:spPr bwMode="auto">
          <a:xfrm>
            <a:off x="1614311" y="3364560"/>
            <a:ext cx="3190993" cy="0"/>
          </a:xfrm>
          <a:prstGeom prst="line">
            <a:avLst/>
          </a:prstGeom>
          <a:noFill/>
          <a:ln w="28575" cap="flat" cmpd="sng" algn="ctr">
            <a:solidFill>
              <a:schemeClr val="bg1"/>
            </a:solidFill>
            <a:prstDash val="dash"/>
            <a:round/>
            <a:headEnd type="none" w="med" len="med"/>
            <a:tailEnd type="none" w="med" len="med"/>
          </a:ln>
          <a:effectLst/>
        </p:spPr>
      </p:cxnSp>
      <p:cxnSp>
        <p:nvCxnSpPr>
          <p:cNvPr id="48" name="Straight Connector 47">
            <a:extLst>
              <a:ext uri="{FF2B5EF4-FFF2-40B4-BE49-F238E27FC236}">
                <a16:creationId xmlns:a16="http://schemas.microsoft.com/office/drawing/2014/main" id="{43FFDA43-E3F4-CC74-3E79-D1AF0E7B0418}"/>
              </a:ext>
            </a:extLst>
          </p:cNvPr>
          <p:cNvCxnSpPr>
            <a:cxnSpLocks/>
          </p:cNvCxnSpPr>
          <p:nvPr/>
        </p:nvCxnSpPr>
        <p:spPr bwMode="auto">
          <a:xfrm>
            <a:off x="2773304" y="2675937"/>
            <a:ext cx="0" cy="2045169"/>
          </a:xfrm>
          <a:prstGeom prst="line">
            <a:avLst/>
          </a:prstGeom>
          <a:noFill/>
          <a:ln w="28575" cap="flat" cmpd="sng" algn="ctr">
            <a:solidFill>
              <a:schemeClr val="bg1"/>
            </a:solidFill>
            <a:prstDash val="dash"/>
            <a:round/>
            <a:headEnd type="none" w="med" len="med"/>
            <a:tailEnd type="none" w="med" len="med"/>
          </a:ln>
          <a:effectLst/>
        </p:spPr>
      </p:cxnSp>
      <p:sp>
        <p:nvSpPr>
          <p:cNvPr id="50" name="TextBox 49">
            <a:extLst>
              <a:ext uri="{FF2B5EF4-FFF2-40B4-BE49-F238E27FC236}">
                <a16:creationId xmlns:a16="http://schemas.microsoft.com/office/drawing/2014/main" id="{06C051B4-9906-3838-3589-023C4A05C324}"/>
              </a:ext>
            </a:extLst>
          </p:cNvPr>
          <p:cNvSpPr txBox="1"/>
          <p:nvPr/>
        </p:nvSpPr>
        <p:spPr bwMode="auto">
          <a:xfrm>
            <a:off x="1572855" y="4236021"/>
            <a:ext cx="1180284" cy="50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ts val="16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Events:</a:t>
            </a:r>
          </a:p>
          <a:p>
            <a:pPr marL="0" marR="0" lvl="0" indent="0" algn="l" defTabSz="914400" rtl="0" eaLnBrk="1" fontAlgn="auto" latinLnBrk="0" hangingPunct="1">
              <a:lnSpc>
                <a:spcPts val="16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69 (65.7%)</a:t>
            </a:r>
          </a:p>
        </p:txBody>
      </p:sp>
      <p:sp>
        <p:nvSpPr>
          <p:cNvPr id="51" name="Freeform: Shape 50">
            <a:extLst>
              <a:ext uri="{FF2B5EF4-FFF2-40B4-BE49-F238E27FC236}">
                <a16:creationId xmlns:a16="http://schemas.microsoft.com/office/drawing/2014/main" id="{8DD18EE0-8B1A-B570-3218-D14A864C4B5D}"/>
              </a:ext>
            </a:extLst>
          </p:cNvPr>
          <p:cNvSpPr/>
          <p:nvPr/>
        </p:nvSpPr>
        <p:spPr bwMode="auto">
          <a:xfrm>
            <a:off x="1622480" y="1999970"/>
            <a:ext cx="3093578" cy="2325677"/>
          </a:xfrm>
          <a:custGeom>
            <a:avLst/>
            <a:gdLst>
              <a:gd name="connsiteX0" fmla="*/ 3093578 w 3093578"/>
              <a:gd name="connsiteY0" fmla="*/ 2325677 h 2325677"/>
              <a:gd name="connsiteX1" fmla="*/ 2892141 w 3093578"/>
              <a:gd name="connsiteY1" fmla="*/ 2325677 h 2325677"/>
              <a:gd name="connsiteX2" fmla="*/ 2892141 w 3093578"/>
              <a:gd name="connsiteY2" fmla="*/ 1932571 h 2325677"/>
              <a:gd name="connsiteX3" fmla="*/ 2391602 w 3093578"/>
              <a:gd name="connsiteY3" fmla="*/ 1932571 h 2325677"/>
              <a:gd name="connsiteX4" fmla="*/ 2391602 w 3093578"/>
              <a:gd name="connsiteY4" fmla="*/ 1883737 h 2325677"/>
              <a:gd name="connsiteX5" fmla="*/ 2315910 w 3093578"/>
              <a:gd name="connsiteY5" fmla="*/ 1883737 h 2325677"/>
              <a:gd name="connsiteX6" fmla="*/ 2315910 w 3093578"/>
              <a:gd name="connsiteY6" fmla="*/ 1844671 h 2325677"/>
              <a:gd name="connsiteX7" fmla="*/ 2038782 w 3093578"/>
              <a:gd name="connsiteY7" fmla="*/ 1844671 h 2325677"/>
              <a:gd name="connsiteX8" fmla="*/ 2038782 w 3093578"/>
              <a:gd name="connsiteY8" fmla="*/ 1798280 h 2325677"/>
              <a:gd name="connsiteX9" fmla="*/ 1931350 w 3093578"/>
              <a:gd name="connsiteY9" fmla="*/ 1798280 h 2325677"/>
              <a:gd name="connsiteX10" fmla="*/ 1931350 w 3093578"/>
              <a:gd name="connsiteY10" fmla="*/ 1775084 h 2325677"/>
              <a:gd name="connsiteX11" fmla="*/ 1798279 w 3093578"/>
              <a:gd name="connsiteY11" fmla="*/ 1775084 h 2325677"/>
              <a:gd name="connsiteX12" fmla="*/ 1798279 w 3093578"/>
              <a:gd name="connsiteY12" fmla="*/ 1729913 h 2325677"/>
              <a:gd name="connsiteX13" fmla="*/ 938817 w 3093578"/>
              <a:gd name="connsiteY13" fmla="*/ 1729913 h 2325677"/>
              <a:gd name="connsiteX14" fmla="*/ 938817 w 3093578"/>
              <a:gd name="connsiteY14" fmla="*/ 1701834 h 2325677"/>
              <a:gd name="connsiteX15" fmla="*/ 826501 w 3093578"/>
              <a:gd name="connsiteY15" fmla="*/ 1701834 h 2325677"/>
              <a:gd name="connsiteX16" fmla="*/ 826501 w 3093578"/>
              <a:gd name="connsiteY16" fmla="*/ 1644455 h 2325677"/>
              <a:gd name="connsiteX17" fmla="*/ 806967 w 3093578"/>
              <a:gd name="connsiteY17" fmla="*/ 1644455 h 2325677"/>
              <a:gd name="connsiteX18" fmla="*/ 806967 w 3093578"/>
              <a:gd name="connsiteY18" fmla="*/ 1577310 h 2325677"/>
              <a:gd name="connsiteX19" fmla="*/ 784992 w 3093578"/>
              <a:gd name="connsiteY19" fmla="*/ 1577310 h 2325677"/>
              <a:gd name="connsiteX20" fmla="*/ 784992 w 3093578"/>
              <a:gd name="connsiteY20" fmla="*/ 1529697 h 2325677"/>
              <a:gd name="connsiteX21" fmla="*/ 771563 w 3093578"/>
              <a:gd name="connsiteY21" fmla="*/ 1529697 h 2325677"/>
              <a:gd name="connsiteX22" fmla="*/ 771563 w 3093578"/>
              <a:gd name="connsiteY22" fmla="*/ 1496735 h 2325677"/>
              <a:gd name="connsiteX23" fmla="*/ 748368 w 3093578"/>
              <a:gd name="connsiteY23" fmla="*/ 1496735 h 2325677"/>
              <a:gd name="connsiteX24" fmla="*/ 748368 w 3093578"/>
              <a:gd name="connsiteY24" fmla="*/ 1471098 h 2325677"/>
              <a:gd name="connsiteX25" fmla="*/ 693430 w 3093578"/>
              <a:gd name="connsiteY25" fmla="*/ 1471098 h 2325677"/>
              <a:gd name="connsiteX26" fmla="*/ 693430 w 3093578"/>
              <a:gd name="connsiteY26" fmla="*/ 1446681 h 2325677"/>
              <a:gd name="connsiteX27" fmla="*/ 682443 w 3093578"/>
              <a:gd name="connsiteY27" fmla="*/ 1446681 h 2325677"/>
              <a:gd name="connsiteX28" fmla="*/ 682443 w 3093578"/>
              <a:gd name="connsiteY28" fmla="*/ 1428369 h 2325677"/>
              <a:gd name="connsiteX29" fmla="*/ 665351 w 3093578"/>
              <a:gd name="connsiteY29" fmla="*/ 1428369 h 2325677"/>
              <a:gd name="connsiteX30" fmla="*/ 665351 w 3093578"/>
              <a:gd name="connsiteY30" fmla="*/ 1396627 h 2325677"/>
              <a:gd name="connsiteX31" fmla="*/ 647039 w 3093578"/>
              <a:gd name="connsiteY31" fmla="*/ 1396627 h 2325677"/>
              <a:gd name="connsiteX32" fmla="*/ 647039 w 3093578"/>
              <a:gd name="connsiteY32" fmla="*/ 1385640 h 2325677"/>
              <a:gd name="connsiteX33" fmla="*/ 553035 w 3093578"/>
              <a:gd name="connsiteY33" fmla="*/ 1385640 h 2325677"/>
              <a:gd name="connsiteX34" fmla="*/ 553035 w 3093578"/>
              <a:gd name="connsiteY34" fmla="*/ 1356340 h 2325677"/>
              <a:gd name="connsiteX35" fmla="*/ 527398 w 3093578"/>
              <a:gd name="connsiteY35" fmla="*/ 1356340 h 2325677"/>
              <a:gd name="connsiteX36" fmla="*/ 527398 w 3093578"/>
              <a:gd name="connsiteY36" fmla="*/ 1323378 h 2325677"/>
              <a:gd name="connsiteX37" fmla="*/ 516410 w 3093578"/>
              <a:gd name="connsiteY37" fmla="*/ 1323378 h 2325677"/>
              <a:gd name="connsiteX38" fmla="*/ 516410 w 3093578"/>
              <a:gd name="connsiteY38" fmla="*/ 1265999 h 2325677"/>
              <a:gd name="connsiteX39" fmla="*/ 496877 w 3093578"/>
              <a:gd name="connsiteY39" fmla="*/ 1265999 h 2325677"/>
              <a:gd name="connsiteX40" fmla="*/ 496877 w 3093578"/>
              <a:gd name="connsiteY40" fmla="*/ 1235478 h 2325677"/>
              <a:gd name="connsiteX41" fmla="*/ 390665 w 3093578"/>
              <a:gd name="connsiteY41" fmla="*/ 1235478 h 2325677"/>
              <a:gd name="connsiteX42" fmla="*/ 390665 w 3093578"/>
              <a:gd name="connsiteY42" fmla="*/ 1182982 h 2325677"/>
              <a:gd name="connsiteX43" fmla="*/ 383340 w 3093578"/>
              <a:gd name="connsiteY43" fmla="*/ 1182982 h 2325677"/>
              <a:gd name="connsiteX44" fmla="*/ 383340 w 3093578"/>
              <a:gd name="connsiteY44" fmla="*/ 1119499 h 2325677"/>
              <a:gd name="connsiteX45" fmla="*/ 305207 w 3093578"/>
              <a:gd name="connsiteY45" fmla="*/ 1119499 h 2325677"/>
              <a:gd name="connsiteX46" fmla="*/ 305207 w 3093578"/>
              <a:gd name="connsiteY46" fmla="*/ 1109733 h 2325677"/>
              <a:gd name="connsiteX47" fmla="*/ 291778 w 3093578"/>
              <a:gd name="connsiteY47" fmla="*/ 1109733 h 2325677"/>
              <a:gd name="connsiteX48" fmla="*/ 291778 w 3093578"/>
              <a:gd name="connsiteY48" fmla="*/ 1084095 h 2325677"/>
              <a:gd name="connsiteX49" fmla="*/ 257595 w 3093578"/>
              <a:gd name="connsiteY49" fmla="*/ 1084095 h 2325677"/>
              <a:gd name="connsiteX50" fmla="*/ 257595 w 3093578"/>
              <a:gd name="connsiteY50" fmla="*/ 990092 h 2325677"/>
              <a:gd name="connsiteX51" fmla="*/ 239282 w 3093578"/>
              <a:gd name="connsiteY51" fmla="*/ 990092 h 2325677"/>
              <a:gd name="connsiteX52" fmla="*/ 239282 w 3093578"/>
              <a:gd name="connsiteY52" fmla="*/ 958350 h 2325677"/>
              <a:gd name="connsiteX53" fmla="*/ 184345 w 3093578"/>
              <a:gd name="connsiteY53" fmla="*/ 958350 h 2325677"/>
              <a:gd name="connsiteX54" fmla="*/ 184345 w 3093578"/>
              <a:gd name="connsiteY54" fmla="*/ 931492 h 2325677"/>
              <a:gd name="connsiteX55" fmla="*/ 164812 w 3093578"/>
              <a:gd name="connsiteY55" fmla="*/ 931492 h 2325677"/>
              <a:gd name="connsiteX56" fmla="*/ 164812 w 3093578"/>
              <a:gd name="connsiteY56" fmla="*/ 844813 h 2325677"/>
              <a:gd name="connsiteX57" fmla="*/ 147720 w 3093578"/>
              <a:gd name="connsiteY57" fmla="*/ 844813 h 2325677"/>
              <a:gd name="connsiteX58" fmla="*/ 147720 w 3093578"/>
              <a:gd name="connsiteY58" fmla="*/ 836267 h 2325677"/>
              <a:gd name="connsiteX59" fmla="*/ 130629 w 3093578"/>
              <a:gd name="connsiteY59" fmla="*/ 836267 h 2325677"/>
              <a:gd name="connsiteX60" fmla="*/ 130629 w 3093578"/>
              <a:gd name="connsiteY60" fmla="*/ 394328 h 2325677"/>
              <a:gd name="connsiteX61" fmla="*/ 113537 w 3093578"/>
              <a:gd name="connsiteY61" fmla="*/ 394328 h 2325677"/>
              <a:gd name="connsiteX62" fmla="*/ 113537 w 3093578"/>
              <a:gd name="connsiteY62" fmla="*/ 206320 h 2325677"/>
              <a:gd name="connsiteX63" fmla="*/ 97666 w 3093578"/>
              <a:gd name="connsiteY63" fmla="*/ 206320 h 2325677"/>
              <a:gd name="connsiteX64" fmla="*/ 97666 w 3093578"/>
              <a:gd name="connsiteY64" fmla="*/ 101329 h 2325677"/>
              <a:gd name="connsiteX65" fmla="*/ 83016 w 3093578"/>
              <a:gd name="connsiteY65" fmla="*/ 101329 h 2325677"/>
              <a:gd name="connsiteX66" fmla="*/ 83016 w 3093578"/>
              <a:gd name="connsiteY66" fmla="*/ 47613 h 2325677"/>
              <a:gd name="connsiteX67" fmla="*/ 58600 w 3093578"/>
              <a:gd name="connsiteY67" fmla="*/ 47613 h 2325677"/>
              <a:gd name="connsiteX68" fmla="*/ 58600 w 3093578"/>
              <a:gd name="connsiteY68" fmla="*/ 32963 h 2325677"/>
              <a:gd name="connsiteX69" fmla="*/ 25637 w 3093578"/>
              <a:gd name="connsiteY69" fmla="*/ 32963 h 2325677"/>
              <a:gd name="connsiteX70" fmla="*/ 25637 w 3093578"/>
              <a:gd name="connsiteY70" fmla="*/ 0 h 2325677"/>
              <a:gd name="connsiteX71" fmla="*/ 0 w 3093578"/>
              <a:gd name="connsiteY71" fmla="*/ 0 h 2325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093578" h="2325677">
                <a:moveTo>
                  <a:pt x="3093578" y="2325677"/>
                </a:moveTo>
                <a:lnTo>
                  <a:pt x="2892141" y="2325677"/>
                </a:lnTo>
                <a:lnTo>
                  <a:pt x="2892141" y="1932571"/>
                </a:lnTo>
                <a:lnTo>
                  <a:pt x="2391602" y="1932571"/>
                </a:lnTo>
                <a:lnTo>
                  <a:pt x="2391602" y="1883737"/>
                </a:lnTo>
                <a:lnTo>
                  <a:pt x="2315910" y="1883737"/>
                </a:lnTo>
                <a:lnTo>
                  <a:pt x="2315910" y="1844671"/>
                </a:lnTo>
                <a:lnTo>
                  <a:pt x="2038782" y="1844671"/>
                </a:lnTo>
                <a:lnTo>
                  <a:pt x="2038782" y="1798280"/>
                </a:lnTo>
                <a:lnTo>
                  <a:pt x="1931350" y="1798280"/>
                </a:lnTo>
                <a:lnTo>
                  <a:pt x="1931350" y="1775084"/>
                </a:lnTo>
                <a:lnTo>
                  <a:pt x="1798279" y="1775084"/>
                </a:lnTo>
                <a:lnTo>
                  <a:pt x="1798279" y="1729913"/>
                </a:lnTo>
                <a:lnTo>
                  <a:pt x="938817" y="1729913"/>
                </a:lnTo>
                <a:lnTo>
                  <a:pt x="938817" y="1701834"/>
                </a:lnTo>
                <a:lnTo>
                  <a:pt x="826501" y="1701834"/>
                </a:lnTo>
                <a:lnTo>
                  <a:pt x="826501" y="1644455"/>
                </a:lnTo>
                <a:lnTo>
                  <a:pt x="806967" y="1644455"/>
                </a:lnTo>
                <a:lnTo>
                  <a:pt x="806967" y="1577310"/>
                </a:lnTo>
                <a:lnTo>
                  <a:pt x="784992" y="1577310"/>
                </a:lnTo>
                <a:lnTo>
                  <a:pt x="784992" y="1529697"/>
                </a:lnTo>
                <a:lnTo>
                  <a:pt x="771563" y="1529697"/>
                </a:lnTo>
                <a:lnTo>
                  <a:pt x="771563" y="1496735"/>
                </a:lnTo>
                <a:lnTo>
                  <a:pt x="748368" y="1496735"/>
                </a:lnTo>
                <a:lnTo>
                  <a:pt x="748368" y="1471098"/>
                </a:lnTo>
                <a:lnTo>
                  <a:pt x="693430" y="1471098"/>
                </a:lnTo>
                <a:lnTo>
                  <a:pt x="693430" y="1446681"/>
                </a:lnTo>
                <a:lnTo>
                  <a:pt x="682443" y="1446681"/>
                </a:lnTo>
                <a:lnTo>
                  <a:pt x="682443" y="1428369"/>
                </a:lnTo>
                <a:lnTo>
                  <a:pt x="665351" y="1428369"/>
                </a:lnTo>
                <a:lnTo>
                  <a:pt x="665351" y="1396627"/>
                </a:lnTo>
                <a:lnTo>
                  <a:pt x="647039" y="1396627"/>
                </a:lnTo>
                <a:lnTo>
                  <a:pt x="647039" y="1385640"/>
                </a:lnTo>
                <a:lnTo>
                  <a:pt x="553035" y="1385640"/>
                </a:lnTo>
                <a:lnTo>
                  <a:pt x="553035" y="1356340"/>
                </a:lnTo>
                <a:lnTo>
                  <a:pt x="527398" y="1356340"/>
                </a:lnTo>
                <a:lnTo>
                  <a:pt x="527398" y="1323378"/>
                </a:lnTo>
                <a:lnTo>
                  <a:pt x="516410" y="1323378"/>
                </a:lnTo>
                <a:lnTo>
                  <a:pt x="516410" y="1265999"/>
                </a:lnTo>
                <a:lnTo>
                  <a:pt x="496877" y="1265999"/>
                </a:lnTo>
                <a:lnTo>
                  <a:pt x="496877" y="1235478"/>
                </a:lnTo>
                <a:lnTo>
                  <a:pt x="390665" y="1235478"/>
                </a:lnTo>
                <a:lnTo>
                  <a:pt x="390665" y="1182982"/>
                </a:lnTo>
                <a:lnTo>
                  <a:pt x="383340" y="1182982"/>
                </a:lnTo>
                <a:lnTo>
                  <a:pt x="383340" y="1119499"/>
                </a:lnTo>
                <a:lnTo>
                  <a:pt x="305207" y="1119499"/>
                </a:lnTo>
                <a:lnTo>
                  <a:pt x="305207" y="1109733"/>
                </a:lnTo>
                <a:lnTo>
                  <a:pt x="291778" y="1109733"/>
                </a:lnTo>
                <a:lnTo>
                  <a:pt x="291778" y="1084095"/>
                </a:lnTo>
                <a:lnTo>
                  <a:pt x="257595" y="1084095"/>
                </a:lnTo>
                <a:lnTo>
                  <a:pt x="257595" y="990092"/>
                </a:lnTo>
                <a:lnTo>
                  <a:pt x="239282" y="990092"/>
                </a:lnTo>
                <a:lnTo>
                  <a:pt x="239282" y="958350"/>
                </a:lnTo>
                <a:lnTo>
                  <a:pt x="184345" y="958350"/>
                </a:lnTo>
                <a:lnTo>
                  <a:pt x="184345" y="931492"/>
                </a:lnTo>
                <a:lnTo>
                  <a:pt x="164812" y="931492"/>
                </a:lnTo>
                <a:lnTo>
                  <a:pt x="164812" y="844813"/>
                </a:lnTo>
                <a:lnTo>
                  <a:pt x="147720" y="844813"/>
                </a:lnTo>
                <a:lnTo>
                  <a:pt x="147720" y="836267"/>
                </a:lnTo>
                <a:lnTo>
                  <a:pt x="130629" y="836267"/>
                </a:lnTo>
                <a:lnTo>
                  <a:pt x="130629" y="394328"/>
                </a:lnTo>
                <a:lnTo>
                  <a:pt x="113537" y="394328"/>
                </a:lnTo>
                <a:lnTo>
                  <a:pt x="113537" y="206320"/>
                </a:lnTo>
                <a:lnTo>
                  <a:pt x="97666" y="206320"/>
                </a:lnTo>
                <a:lnTo>
                  <a:pt x="97666" y="101329"/>
                </a:lnTo>
                <a:lnTo>
                  <a:pt x="83016" y="101329"/>
                </a:lnTo>
                <a:lnTo>
                  <a:pt x="83016" y="47613"/>
                </a:lnTo>
                <a:lnTo>
                  <a:pt x="58600" y="47613"/>
                </a:lnTo>
                <a:lnTo>
                  <a:pt x="58600" y="32963"/>
                </a:lnTo>
                <a:lnTo>
                  <a:pt x="25637" y="32963"/>
                </a:lnTo>
                <a:lnTo>
                  <a:pt x="25637"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80" name="Group 79">
            <a:extLst>
              <a:ext uri="{FF2B5EF4-FFF2-40B4-BE49-F238E27FC236}">
                <a16:creationId xmlns:a16="http://schemas.microsoft.com/office/drawing/2014/main" id="{13DAB74B-57AA-C423-11FE-AB729D86094C}"/>
              </a:ext>
            </a:extLst>
          </p:cNvPr>
          <p:cNvGrpSpPr/>
          <p:nvPr/>
        </p:nvGrpSpPr>
        <p:grpSpPr>
          <a:xfrm>
            <a:off x="1620038" y="1932825"/>
            <a:ext cx="3082589" cy="2395263"/>
            <a:chOff x="1620038" y="1894725"/>
            <a:chExt cx="3082589" cy="2395263"/>
          </a:xfrm>
        </p:grpSpPr>
        <p:cxnSp>
          <p:nvCxnSpPr>
            <p:cNvPr id="53" name="Straight Connector 52">
              <a:extLst>
                <a:ext uri="{FF2B5EF4-FFF2-40B4-BE49-F238E27FC236}">
                  <a16:creationId xmlns:a16="http://schemas.microsoft.com/office/drawing/2014/main" id="{C69781F7-B6AD-EE25-6941-DF97EA8067D1}"/>
                </a:ext>
              </a:extLst>
            </p:cNvPr>
            <p:cNvCxnSpPr>
              <a:cxnSpLocks/>
            </p:cNvCxnSpPr>
            <p:nvPr/>
          </p:nvCxnSpPr>
          <p:spPr bwMode="auto">
            <a:xfrm>
              <a:off x="1620038" y="1894725"/>
              <a:ext cx="0" cy="70808"/>
            </a:xfrm>
            <a:prstGeom prst="line">
              <a:avLst/>
            </a:prstGeom>
            <a:noFill/>
            <a:ln w="19050" cap="flat" cmpd="sng" algn="ctr">
              <a:solidFill>
                <a:schemeClr val="accent3"/>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9ACBF5B-0A0E-DABF-338D-F741CE86D8A8}"/>
                </a:ext>
              </a:extLst>
            </p:cNvPr>
            <p:cNvCxnSpPr>
              <a:cxnSpLocks/>
            </p:cNvCxnSpPr>
            <p:nvPr/>
          </p:nvCxnSpPr>
          <p:spPr bwMode="auto">
            <a:xfrm>
              <a:off x="1778745" y="2738317"/>
              <a:ext cx="0" cy="70808"/>
            </a:xfrm>
            <a:prstGeom prst="line">
              <a:avLst/>
            </a:prstGeom>
            <a:noFill/>
            <a:ln w="19050" cap="flat" cmpd="sng" algn="ctr">
              <a:solidFill>
                <a:schemeClr val="accent3"/>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F9D5E5BD-CD19-EE42-EE3D-AFEF7187CC55}"/>
                </a:ext>
              </a:extLst>
            </p:cNvPr>
            <p:cNvCxnSpPr>
              <a:cxnSpLocks/>
            </p:cNvCxnSpPr>
            <p:nvPr/>
          </p:nvCxnSpPr>
          <p:spPr bwMode="auto">
            <a:xfrm>
              <a:off x="1768978" y="2721225"/>
              <a:ext cx="0" cy="70808"/>
            </a:xfrm>
            <a:prstGeom prst="line">
              <a:avLst/>
            </a:prstGeom>
            <a:noFill/>
            <a:ln w="19050" cap="flat" cmpd="sng" algn="ctr">
              <a:solidFill>
                <a:schemeClr val="accent3"/>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D74E6420-5DBB-2599-6BA0-950B7BE0E457}"/>
                </a:ext>
              </a:extLst>
            </p:cNvPr>
            <p:cNvCxnSpPr>
              <a:cxnSpLocks/>
            </p:cNvCxnSpPr>
            <p:nvPr/>
          </p:nvCxnSpPr>
          <p:spPr bwMode="auto">
            <a:xfrm>
              <a:off x="2207255" y="3271818"/>
              <a:ext cx="0" cy="70808"/>
            </a:xfrm>
            <a:prstGeom prst="line">
              <a:avLst/>
            </a:prstGeom>
            <a:noFill/>
            <a:ln w="19050" cap="flat" cmpd="sng" algn="ctr">
              <a:solidFill>
                <a:schemeClr val="accent3"/>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0C3471AC-7A5D-802C-ABFD-C884D5E7BFA0}"/>
                </a:ext>
              </a:extLst>
            </p:cNvPr>
            <p:cNvCxnSpPr>
              <a:cxnSpLocks/>
            </p:cNvCxnSpPr>
            <p:nvPr/>
          </p:nvCxnSpPr>
          <p:spPr bwMode="auto">
            <a:xfrm>
              <a:off x="2803019" y="3625858"/>
              <a:ext cx="0" cy="70808"/>
            </a:xfrm>
            <a:prstGeom prst="line">
              <a:avLst/>
            </a:prstGeom>
            <a:noFill/>
            <a:ln w="19050" cap="flat" cmpd="sng" algn="ctr">
              <a:solidFill>
                <a:schemeClr val="accent3"/>
              </a:solidFill>
              <a:prstDash val="solid"/>
              <a:round/>
              <a:headEnd type="none" w="med" len="med"/>
              <a:tailEnd type="none" w="med" len="med"/>
            </a:ln>
            <a:effectLst/>
          </p:spPr>
        </p:cxnSp>
        <p:grpSp>
          <p:nvGrpSpPr>
            <p:cNvPr id="79" name="Group 78">
              <a:extLst>
                <a:ext uri="{FF2B5EF4-FFF2-40B4-BE49-F238E27FC236}">
                  <a16:creationId xmlns:a16="http://schemas.microsoft.com/office/drawing/2014/main" id="{AA373525-D9E4-3CFB-76FE-66366F2E16CA}"/>
                </a:ext>
              </a:extLst>
            </p:cNvPr>
            <p:cNvGrpSpPr/>
            <p:nvPr/>
          </p:nvGrpSpPr>
          <p:grpSpPr>
            <a:xfrm>
              <a:off x="3365821" y="3625858"/>
              <a:ext cx="1336806" cy="664130"/>
              <a:chOff x="3365821" y="3625858"/>
              <a:chExt cx="1336806" cy="664130"/>
            </a:xfrm>
          </p:grpSpPr>
          <p:cxnSp>
            <p:nvCxnSpPr>
              <p:cNvPr id="59" name="Straight Connector 58">
                <a:extLst>
                  <a:ext uri="{FF2B5EF4-FFF2-40B4-BE49-F238E27FC236}">
                    <a16:creationId xmlns:a16="http://schemas.microsoft.com/office/drawing/2014/main" id="{59F9CCA6-B891-6F68-D451-3AB51E5AAA73}"/>
                  </a:ext>
                </a:extLst>
              </p:cNvPr>
              <p:cNvCxnSpPr>
                <a:cxnSpLocks/>
              </p:cNvCxnSpPr>
              <p:nvPr/>
            </p:nvCxnSpPr>
            <p:spPr bwMode="auto">
              <a:xfrm>
                <a:off x="3365821" y="3625858"/>
                <a:ext cx="0" cy="70808"/>
              </a:xfrm>
              <a:prstGeom prst="line">
                <a:avLst/>
              </a:prstGeom>
              <a:noFill/>
              <a:ln w="19050" cap="flat" cmpd="sng" algn="ctr">
                <a:solidFill>
                  <a:schemeClr val="accent3"/>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03410D17-9B5E-DD73-575C-1761EAB3D630}"/>
                  </a:ext>
                </a:extLst>
              </p:cNvPr>
              <p:cNvCxnSpPr>
                <a:cxnSpLocks/>
              </p:cNvCxnSpPr>
              <p:nvPr/>
            </p:nvCxnSpPr>
            <p:spPr bwMode="auto">
              <a:xfrm>
                <a:off x="3423200" y="3625858"/>
                <a:ext cx="0" cy="70808"/>
              </a:xfrm>
              <a:prstGeom prst="line">
                <a:avLst/>
              </a:prstGeom>
              <a:noFill/>
              <a:ln w="19050" cap="flat" cmpd="sng" algn="ctr">
                <a:solidFill>
                  <a:schemeClr val="accent3"/>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01170765-52E4-CFAD-7AFE-41F2FBB03B45}"/>
                  </a:ext>
                </a:extLst>
              </p:cNvPr>
              <p:cNvCxnSpPr>
                <a:cxnSpLocks/>
              </p:cNvCxnSpPr>
              <p:nvPr/>
            </p:nvCxnSpPr>
            <p:spPr bwMode="auto">
              <a:xfrm>
                <a:off x="3641728" y="3690562"/>
                <a:ext cx="0" cy="70808"/>
              </a:xfrm>
              <a:prstGeom prst="line">
                <a:avLst/>
              </a:prstGeom>
              <a:noFill/>
              <a:ln w="19050" cap="flat" cmpd="sng" algn="ctr">
                <a:solidFill>
                  <a:schemeClr val="accent3"/>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B47FAC19-1419-F27C-93CE-43D262BB758A}"/>
                  </a:ext>
                </a:extLst>
              </p:cNvPr>
              <p:cNvCxnSpPr>
                <a:cxnSpLocks/>
              </p:cNvCxnSpPr>
              <p:nvPr/>
            </p:nvCxnSpPr>
            <p:spPr bwMode="auto">
              <a:xfrm>
                <a:off x="3804098" y="3732070"/>
                <a:ext cx="0" cy="70808"/>
              </a:xfrm>
              <a:prstGeom prst="line">
                <a:avLst/>
              </a:prstGeom>
              <a:noFill/>
              <a:ln w="19050" cap="flat" cmpd="sng" algn="ctr">
                <a:solidFill>
                  <a:schemeClr val="accent3"/>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83E9EAFC-0B7D-2FDB-514A-A28C2173F338}"/>
                  </a:ext>
                </a:extLst>
              </p:cNvPr>
              <p:cNvCxnSpPr>
                <a:cxnSpLocks/>
              </p:cNvCxnSpPr>
              <p:nvPr/>
            </p:nvCxnSpPr>
            <p:spPr bwMode="auto">
              <a:xfrm>
                <a:off x="3813864" y="3732070"/>
                <a:ext cx="0" cy="70808"/>
              </a:xfrm>
              <a:prstGeom prst="line">
                <a:avLst/>
              </a:prstGeom>
              <a:noFill/>
              <a:ln w="19050" cap="flat" cmpd="sng" algn="ctr">
                <a:solidFill>
                  <a:schemeClr val="accent3"/>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4C2816F7-E4BC-C3CB-70EC-0109E813657D}"/>
                  </a:ext>
                </a:extLst>
              </p:cNvPr>
              <p:cNvCxnSpPr>
                <a:cxnSpLocks/>
              </p:cNvCxnSpPr>
              <p:nvPr/>
            </p:nvCxnSpPr>
            <p:spPr bwMode="auto">
              <a:xfrm>
                <a:off x="3815085" y="3732070"/>
                <a:ext cx="0" cy="70808"/>
              </a:xfrm>
              <a:prstGeom prst="line">
                <a:avLst/>
              </a:prstGeom>
              <a:noFill/>
              <a:ln w="19050" cap="flat" cmpd="sng" algn="ctr">
                <a:solidFill>
                  <a:schemeClr val="accent3"/>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CB0E7B8B-709A-24B9-9D5F-E835EFCA2670}"/>
                  </a:ext>
                </a:extLst>
              </p:cNvPr>
              <p:cNvCxnSpPr>
                <a:cxnSpLocks/>
              </p:cNvCxnSpPr>
              <p:nvPr/>
            </p:nvCxnSpPr>
            <p:spPr bwMode="auto">
              <a:xfrm>
                <a:off x="3846826" y="3732070"/>
                <a:ext cx="0" cy="70808"/>
              </a:xfrm>
              <a:prstGeom prst="line">
                <a:avLst/>
              </a:prstGeom>
              <a:noFill/>
              <a:ln w="19050" cap="flat" cmpd="sng" algn="ctr">
                <a:solidFill>
                  <a:schemeClr val="accent3"/>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B2DDDD31-3181-DAB3-329F-2A25DEC73359}"/>
                  </a:ext>
                </a:extLst>
              </p:cNvPr>
              <p:cNvCxnSpPr>
                <a:cxnSpLocks/>
              </p:cNvCxnSpPr>
              <p:nvPr/>
            </p:nvCxnSpPr>
            <p:spPr bwMode="auto">
              <a:xfrm>
                <a:off x="3995767" y="3778462"/>
                <a:ext cx="0" cy="70808"/>
              </a:xfrm>
              <a:prstGeom prst="line">
                <a:avLst/>
              </a:prstGeom>
              <a:noFill/>
              <a:ln w="19050" cap="flat" cmpd="sng" algn="ctr">
                <a:solidFill>
                  <a:schemeClr val="accent3"/>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6BA6E755-4EE0-D9C8-8583-642D5DC61B2D}"/>
                  </a:ext>
                </a:extLst>
              </p:cNvPr>
              <p:cNvCxnSpPr>
                <a:cxnSpLocks/>
              </p:cNvCxnSpPr>
              <p:nvPr/>
            </p:nvCxnSpPr>
            <p:spPr bwMode="auto">
              <a:xfrm>
                <a:off x="4026288" y="3816307"/>
                <a:ext cx="0" cy="70808"/>
              </a:xfrm>
              <a:prstGeom prst="line">
                <a:avLst/>
              </a:prstGeom>
              <a:noFill/>
              <a:ln w="19050" cap="flat" cmpd="sng" algn="ctr">
                <a:solidFill>
                  <a:schemeClr val="accent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FA8CAD4E-464E-421D-5EC6-D3DAE5D20A8D}"/>
                  </a:ext>
                </a:extLst>
              </p:cNvPr>
              <p:cNvCxnSpPr>
                <a:cxnSpLocks/>
              </p:cNvCxnSpPr>
              <p:nvPr/>
            </p:nvCxnSpPr>
            <p:spPr bwMode="auto">
              <a:xfrm>
                <a:off x="4037275" y="3816307"/>
                <a:ext cx="0" cy="70808"/>
              </a:xfrm>
              <a:prstGeom prst="line">
                <a:avLst/>
              </a:prstGeom>
              <a:noFill/>
              <a:ln w="19050" cap="flat" cmpd="sng" algn="ctr">
                <a:solidFill>
                  <a:schemeClr val="accent3"/>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39F9EEE2-D277-AC41-6DEF-A536BE6C9624}"/>
                  </a:ext>
                </a:extLst>
              </p:cNvPr>
              <p:cNvCxnSpPr>
                <a:cxnSpLocks/>
              </p:cNvCxnSpPr>
              <p:nvPr/>
            </p:nvCxnSpPr>
            <p:spPr bwMode="auto">
              <a:xfrm>
                <a:off x="4097096" y="3816307"/>
                <a:ext cx="0" cy="70808"/>
              </a:xfrm>
              <a:prstGeom prst="line">
                <a:avLst/>
              </a:prstGeom>
              <a:noFill/>
              <a:ln w="19050"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AD3CD164-5D00-A836-E406-A4FB3772BAAD}"/>
                  </a:ext>
                </a:extLst>
              </p:cNvPr>
              <p:cNvCxnSpPr>
                <a:cxnSpLocks/>
              </p:cNvCxnSpPr>
              <p:nvPr/>
            </p:nvCxnSpPr>
            <p:spPr bwMode="auto">
              <a:xfrm>
                <a:off x="4189879" y="3816307"/>
                <a:ext cx="0" cy="70808"/>
              </a:xfrm>
              <a:prstGeom prst="line">
                <a:avLst/>
              </a:prstGeom>
              <a:noFill/>
              <a:ln w="19050" cap="flat" cmpd="sng" algn="ctr">
                <a:solidFill>
                  <a:schemeClr val="accent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5E3836A3-22BA-9CE6-7EC9-E6B1631758BC}"/>
                  </a:ext>
                </a:extLst>
              </p:cNvPr>
              <p:cNvCxnSpPr>
                <a:cxnSpLocks/>
              </p:cNvCxnSpPr>
              <p:nvPr/>
            </p:nvCxnSpPr>
            <p:spPr bwMode="auto">
              <a:xfrm>
                <a:off x="4208191" y="3816307"/>
                <a:ext cx="0" cy="70808"/>
              </a:xfrm>
              <a:prstGeom prst="line">
                <a:avLst/>
              </a:prstGeom>
              <a:noFill/>
              <a:ln w="19050" cap="flat" cmpd="sng" algn="ctr">
                <a:solidFill>
                  <a:schemeClr val="accent3"/>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ECD3B120-0EC9-40DB-E491-4D3C9236946D}"/>
                  </a:ext>
                </a:extLst>
              </p:cNvPr>
              <p:cNvCxnSpPr>
                <a:cxnSpLocks/>
              </p:cNvCxnSpPr>
              <p:nvPr/>
            </p:nvCxnSpPr>
            <p:spPr bwMode="auto">
              <a:xfrm>
                <a:off x="4221620" y="3816307"/>
                <a:ext cx="0" cy="70808"/>
              </a:xfrm>
              <a:prstGeom prst="line">
                <a:avLst/>
              </a:prstGeom>
              <a:noFill/>
              <a:ln w="19050" cap="flat" cmpd="sng" algn="ctr">
                <a:solidFill>
                  <a:schemeClr val="accent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2EFFA73C-B62F-EE87-1122-401E905C719A}"/>
                  </a:ext>
                </a:extLst>
              </p:cNvPr>
              <p:cNvCxnSpPr>
                <a:cxnSpLocks/>
              </p:cNvCxnSpPr>
              <p:nvPr/>
            </p:nvCxnSpPr>
            <p:spPr bwMode="auto">
              <a:xfrm>
                <a:off x="4235049" y="3816307"/>
                <a:ext cx="0" cy="70808"/>
              </a:xfrm>
              <a:prstGeom prst="line">
                <a:avLst/>
              </a:prstGeom>
              <a:noFill/>
              <a:ln w="19050" cap="flat" cmpd="sng" algn="ctr">
                <a:solidFill>
                  <a:schemeClr val="accent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C5AA29C7-634E-87B2-5DEC-00CBDFF42ED7}"/>
                  </a:ext>
                </a:extLst>
              </p:cNvPr>
              <p:cNvCxnSpPr>
                <a:cxnSpLocks/>
              </p:cNvCxnSpPr>
              <p:nvPr/>
            </p:nvCxnSpPr>
            <p:spPr bwMode="auto">
              <a:xfrm>
                <a:off x="4246036" y="3816307"/>
                <a:ext cx="0" cy="70808"/>
              </a:xfrm>
              <a:prstGeom prst="line">
                <a:avLst/>
              </a:prstGeom>
              <a:noFill/>
              <a:ln w="19050" cap="flat" cmpd="sng" algn="ctr">
                <a:solidFill>
                  <a:schemeClr val="accent3"/>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6EB7561E-68C5-3F49-2268-78E7485B1634}"/>
                  </a:ext>
                </a:extLst>
              </p:cNvPr>
              <p:cNvCxnSpPr>
                <a:cxnSpLocks/>
              </p:cNvCxnSpPr>
              <p:nvPr/>
            </p:nvCxnSpPr>
            <p:spPr bwMode="auto">
              <a:xfrm>
                <a:off x="4304636" y="3816307"/>
                <a:ext cx="0" cy="70808"/>
              </a:xfrm>
              <a:prstGeom prst="line">
                <a:avLst/>
              </a:prstGeom>
              <a:noFill/>
              <a:ln w="19050" cap="flat"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A8B26445-E582-FD5E-FFEB-F48BB57DDDEC}"/>
                  </a:ext>
                </a:extLst>
              </p:cNvPr>
              <p:cNvCxnSpPr>
                <a:cxnSpLocks/>
              </p:cNvCxnSpPr>
              <p:nvPr/>
            </p:nvCxnSpPr>
            <p:spPr bwMode="auto">
              <a:xfrm>
                <a:off x="4424277" y="3816307"/>
                <a:ext cx="0" cy="70808"/>
              </a:xfrm>
              <a:prstGeom prst="line">
                <a:avLst/>
              </a:prstGeom>
              <a:noFill/>
              <a:ln w="19050"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29D218E3-5409-67A9-59AD-1B6F97283B0F}"/>
                  </a:ext>
                </a:extLst>
              </p:cNvPr>
              <p:cNvCxnSpPr>
                <a:cxnSpLocks/>
              </p:cNvCxnSpPr>
              <p:nvPr/>
            </p:nvCxnSpPr>
            <p:spPr bwMode="auto">
              <a:xfrm>
                <a:off x="4434044" y="3816307"/>
                <a:ext cx="0" cy="70808"/>
              </a:xfrm>
              <a:prstGeom prst="line">
                <a:avLst/>
              </a:prstGeom>
              <a:noFill/>
              <a:ln w="19050" cap="flat" cmpd="sng" algn="ctr">
                <a:solidFill>
                  <a:schemeClr val="accent3"/>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B7B045B8-BB66-8B30-F1DD-C673AFFFEBDA}"/>
                  </a:ext>
                </a:extLst>
              </p:cNvPr>
              <p:cNvCxnSpPr>
                <a:cxnSpLocks/>
              </p:cNvCxnSpPr>
              <p:nvPr/>
            </p:nvCxnSpPr>
            <p:spPr bwMode="auto">
              <a:xfrm>
                <a:off x="4702627" y="4219180"/>
                <a:ext cx="0" cy="70808"/>
              </a:xfrm>
              <a:prstGeom prst="line">
                <a:avLst/>
              </a:prstGeom>
              <a:noFill/>
              <a:ln w="19050" cap="flat" cmpd="sng" algn="ctr">
                <a:solidFill>
                  <a:schemeClr val="accent3"/>
                </a:solidFill>
                <a:prstDash val="solid"/>
                <a:round/>
                <a:headEnd type="none" w="med" len="med"/>
                <a:tailEnd type="none" w="med" len="med"/>
              </a:ln>
              <a:effectLst/>
            </p:spPr>
          </p:cxnSp>
        </p:grpSp>
      </p:grpSp>
      <p:sp>
        <p:nvSpPr>
          <p:cNvPr id="81" name="TextBox 80">
            <a:extLst>
              <a:ext uri="{FF2B5EF4-FFF2-40B4-BE49-F238E27FC236}">
                <a16:creationId xmlns:a16="http://schemas.microsoft.com/office/drawing/2014/main" id="{46A418F6-9F71-AA64-E64C-C59E4B4F73CA}"/>
              </a:ext>
            </a:extLst>
          </p:cNvPr>
          <p:cNvSpPr txBox="1"/>
          <p:nvPr/>
        </p:nvSpPr>
        <p:spPr bwMode="auto">
          <a:xfrm>
            <a:off x="1856630" y="2139232"/>
            <a:ext cx="254839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12-mo rate (95% Cl)</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36.4% (27.0% to 45.9%)</a:t>
            </a:r>
          </a:p>
        </p:txBody>
      </p:sp>
      <p:sp>
        <p:nvSpPr>
          <p:cNvPr id="82" name="TextBox 81">
            <a:extLst>
              <a:ext uri="{FF2B5EF4-FFF2-40B4-BE49-F238E27FC236}">
                <a16:creationId xmlns:a16="http://schemas.microsoft.com/office/drawing/2014/main" id="{DFB08AB5-2870-F8F8-7BAE-A95015D73AC3}"/>
              </a:ext>
            </a:extLst>
          </p:cNvPr>
          <p:cNvSpPr txBox="1"/>
          <p:nvPr/>
        </p:nvSpPr>
        <p:spPr bwMode="auto">
          <a:xfrm>
            <a:off x="4493811" y="3005925"/>
            <a:ext cx="1602189" cy="746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ts val="17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(95% Cl)</a:t>
            </a:r>
          </a:p>
          <a:p>
            <a:pPr marL="0" marR="0" lvl="0" indent="0" algn="ctr" defTabSz="914400" rtl="0" eaLnBrk="1" fontAlgn="auto" latinLnBrk="0" hangingPunct="1">
              <a:lnSpc>
                <a:spcPts val="17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5.7 mo</a:t>
            </a:r>
          </a:p>
          <a:p>
            <a:pPr marL="0" marR="0" lvl="0" indent="0" algn="ctr" defTabSz="914400" rtl="0" eaLnBrk="1" fontAlgn="auto" latinLnBrk="0" hangingPunct="1">
              <a:lnSpc>
                <a:spcPts val="17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(3.1-8.5)</a:t>
            </a:r>
          </a:p>
        </p:txBody>
      </p:sp>
      <p:sp>
        <p:nvSpPr>
          <p:cNvPr id="83" name="TextBox 82">
            <a:extLst>
              <a:ext uri="{FF2B5EF4-FFF2-40B4-BE49-F238E27FC236}">
                <a16:creationId xmlns:a16="http://schemas.microsoft.com/office/drawing/2014/main" id="{681C8EC3-203A-9FF9-C849-DDFCEA81DF31}"/>
              </a:ext>
            </a:extLst>
          </p:cNvPr>
          <p:cNvSpPr txBox="1"/>
          <p:nvPr/>
        </p:nvSpPr>
        <p:spPr bwMode="auto">
          <a:xfrm>
            <a:off x="1329856" y="5326159"/>
            <a:ext cx="44666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661988" algn="l"/>
                <a:tab pos="1236663" algn="l"/>
                <a:tab pos="1835150" algn="l"/>
                <a:tab pos="2420938" algn="l"/>
                <a:tab pos="3106738" algn="l"/>
                <a:tab pos="3665538" algn="l"/>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105	47	32	30	20	1	0</a:t>
            </a:r>
          </a:p>
        </p:txBody>
      </p:sp>
      <p:sp>
        <p:nvSpPr>
          <p:cNvPr id="84" name="TextBox 83">
            <a:extLst>
              <a:ext uri="{FF2B5EF4-FFF2-40B4-BE49-F238E27FC236}">
                <a16:creationId xmlns:a16="http://schemas.microsoft.com/office/drawing/2014/main" id="{B82B498E-2927-40B0-774D-2F59BAC8EDBD}"/>
              </a:ext>
            </a:extLst>
          </p:cNvPr>
          <p:cNvSpPr txBox="1"/>
          <p:nvPr/>
        </p:nvSpPr>
        <p:spPr bwMode="auto">
          <a:xfrm>
            <a:off x="619360" y="5115227"/>
            <a:ext cx="11339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p>
        </p:txBody>
      </p:sp>
      <p:grpSp>
        <p:nvGrpSpPr>
          <p:cNvPr id="93" name="Group 92">
            <a:extLst>
              <a:ext uri="{FF2B5EF4-FFF2-40B4-BE49-F238E27FC236}">
                <a16:creationId xmlns:a16="http://schemas.microsoft.com/office/drawing/2014/main" id="{BC78A6F7-E84D-3590-76AD-249C9AD34A93}"/>
              </a:ext>
            </a:extLst>
          </p:cNvPr>
          <p:cNvGrpSpPr/>
          <p:nvPr/>
        </p:nvGrpSpPr>
        <p:grpSpPr>
          <a:xfrm>
            <a:off x="7019014" y="2004060"/>
            <a:ext cx="93428" cy="2723322"/>
            <a:chOff x="6762584" y="1965960"/>
            <a:chExt cx="349858" cy="2723322"/>
          </a:xfrm>
        </p:grpSpPr>
        <p:cxnSp>
          <p:nvCxnSpPr>
            <p:cNvPr id="87" name="Straight Connector 86">
              <a:extLst>
                <a:ext uri="{FF2B5EF4-FFF2-40B4-BE49-F238E27FC236}">
                  <a16:creationId xmlns:a16="http://schemas.microsoft.com/office/drawing/2014/main" id="{89CA1A6F-637E-3680-645B-A8D0E3EB3867}"/>
                </a:ext>
              </a:extLst>
            </p:cNvPr>
            <p:cNvCxnSpPr/>
            <p:nvPr/>
          </p:nvCxnSpPr>
          <p:spPr bwMode="auto">
            <a:xfrm>
              <a:off x="6762584" y="1965960"/>
              <a:ext cx="349858"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662BA8F5-DA54-1A31-1CB2-64235E09783E}"/>
                </a:ext>
              </a:extLst>
            </p:cNvPr>
            <p:cNvCxnSpPr/>
            <p:nvPr/>
          </p:nvCxnSpPr>
          <p:spPr bwMode="auto">
            <a:xfrm>
              <a:off x="6762584" y="2510624"/>
              <a:ext cx="349858"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557E745D-4DE0-F978-7E28-0D297FF23FEA}"/>
                </a:ext>
              </a:extLst>
            </p:cNvPr>
            <p:cNvCxnSpPr/>
            <p:nvPr/>
          </p:nvCxnSpPr>
          <p:spPr bwMode="auto">
            <a:xfrm>
              <a:off x="6762584" y="3055288"/>
              <a:ext cx="349858"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4AF94C71-4D7C-3CAF-DE2E-78E9959618DA}"/>
                </a:ext>
              </a:extLst>
            </p:cNvPr>
            <p:cNvCxnSpPr/>
            <p:nvPr/>
          </p:nvCxnSpPr>
          <p:spPr bwMode="auto">
            <a:xfrm>
              <a:off x="6762584" y="3599952"/>
              <a:ext cx="34985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9A8F4F37-B41C-75EE-580B-E4DE7E04E91C}"/>
                </a:ext>
              </a:extLst>
            </p:cNvPr>
            <p:cNvCxnSpPr/>
            <p:nvPr/>
          </p:nvCxnSpPr>
          <p:spPr bwMode="auto">
            <a:xfrm>
              <a:off x="6762584" y="4144616"/>
              <a:ext cx="349858"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24E4C8AE-7CFC-0ED5-2B68-4735F3A90B04}"/>
                </a:ext>
              </a:extLst>
            </p:cNvPr>
            <p:cNvCxnSpPr/>
            <p:nvPr/>
          </p:nvCxnSpPr>
          <p:spPr bwMode="auto">
            <a:xfrm>
              <a:off x="6762584" y="4689282"/>
              <a:ext cx="34985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3" name="Group 102">
            <a:extLst>
              <a:ext uri="{FF2B5EF4-FFF2-40B4-BE49-F238E27FC236}">
                <a16:creationId xmlns:a16="http://schemas.microsoft.com/office/drawing/2014/main" id="{AE714F7C-2041-5C52-D8AA-4ED047679FE4}"/>
              </a:ext>
            </a:extLst>
          </p:cNvPr>
          <p:cNvGrpSpPr/>
          <p:nvPr/>
        </p:nvGrpSpPr>
        <p:grpSpPr>
          <a:xfrm>
            <a:off x="7098527" y="4735333"/>
            <a:ext cx="3502549" cy="61623"/>
            <a:chOff x="7098527" y="4697233"/>
            <a:chExt cx="3502549" cy="228600"/>
          </a:xfrm>
        </p:grpSpPr>
        <p:cxnSp>
          <p:nvCxnSpPr>
            <p:cNvPr id="95" name="Straight Connector 94">
              <a:extLst>
                <a:ext uri="{FF2B5EF4-FFF2-40B4-BE49-F238E27FC236}">
                  <a16:creationId xmlns:a16="http://schemas.microsoft.com/office/drawing/2014/main" id="{C380C735-4776-4B02-74DD-4DE23624FB42}"/>
                </a:ext>
              </a:extLst>
            </p:cNvPr>
            <p:cNvCxnSpPr>
              <a:cxnSpLocks/>
            </p:cNvCxnSpPr>
            <p:nvPr/>
          </p:nvCxnSpPr>
          <p:spPr bwMode="auto">
            <a:xfrm>
              <a:off x="7098527" y="4697233"/>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3CE8D318-2F5F-D696-4287-23ADD1FD0958}"/>
                </a:ext>
              </a:extLst>
            </p:cNvPr>
            <p:cNvCxnSpPr>
              <a:cxnSpLocks/>
            </p:cNvCxnSpPr>
            <p:nvPr/>
          </p:nvCxnSpPr>
          <p:spPr bwMode="auto">
            <a:xfrm>
              <a:off x="7682285" y="4697233"/>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F65F3742-BC62-4C9B-9946-4A6B859B8E89}"/>
                </a:ext>
              </a:extLst>
            </p:cNvPr>
            <p:cNvCxnSpPr>
              <a:cxnSpLocks/>
            </p:cNvCxnSpPr>
            <p:nvPr/>
          </p:nvCxnSpPr>
          <p:spPr bwMode="auto">
            <a:xfrm>
              <a:off x="8266043" y="4697233"/>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989F24A7-2817-02EC-5DA2-B6EA3FA16313}"/>
                </a:ext>
              </a:extLst>
            </p:cNvPr>
            <p:cNvCxnSpPr>
              <a:cxnSpLocks/>
            </p:cNvCxnSpPr>
            <p:nvPr/>
          </p:nvCxnSpPr>
          <p:spPr bwMode="auto">
            <a:xfrm>
              <a:off x="8849801" y="4697233"/>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406825F4-2137-68EB-3E86-C00C580186C2}"/>
                </a:ext>
              </a:extLst>
            </p:cNvPr>
            <p:cNvCxnSpPr>
              <a:cxnSpLocks/>
            </p:cNvCxnSpPr>
            <p:nvPr/>
          </p:nvCxnSpPr>
          <p:spPr bwMode="auto">
            <a:xfrm>
              <a:off x="9433559" y="4697233"/>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CF36AD23-D045-A89E-DF39-C338EACE5FEB}"/>
                </a:ext>
              </a:extLst>
            </p:cNvPr>
            <p:cNvCxnSpPr>
              <a:cxnSpLocks/>
            </p:cNvCxnSpPr>
            <p:nvPr/>
          </p:nvCxnSpPr>
          <p:spPr bwMode="auto">
            <a:xfrm>
              <a:off x="10017317" y="4697233"/>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363CDB1C-614F-B783-DF6E-78D9C04AFDC3}"/>
                </a:ext>
              </a:extLst>
            </p:cNvPr>
            <p:cNvCxnSpPr>
              <a:cxnSpLocks/>
            </p:cNvCxnSpPr>
            <p:nvPr/>
          </p:nvCxnSpPr>
          <p:spPr bwMode="auto">
            <a:xfrm>
              <a:off x="10601076" y="4697233"/>
              <a:ext cx="0" cy="228600"/>
            </a:xfrm>
            <a:prstGeom prst="line">
              <a:avLst/>
            </a:prstGeom>
            <a:noFill/>
            <a:ln w="28575" cap="flat" cmpd="sng" algn="ctr">
              <a:solidFill>
                <a:schemeClr val="bg1"/>
              </a:solidFill>
              <a:prstDash val="solid"/>
              <a:round/>
              <a:headEnd type="none" w="med" len="med"/>
              <a:tailEnd type="none" w="med" len="med"/>
            </a:ln>
            <a:effectLst/>
          </p:spPr>
        </p:cxnSp>
      </p:grpSp>
      <p:sp>
        <p:nvSpPr>
          <p:cNvPr id="104" name="TextBox 103">
            <a:extLst>
              <a:ext uri="{FF2B5EF4-FFF2-40B4-BE49-F238E27FC236}">
                <a16:creationId xmlns:a16="http://schemas.microsoft.com/office/drawing/2014/main" id="{3873508D-46C9-61FF-5845-90E3D29A9197}"/>
              </a:ext>
            </a:extLst>
          </p:cNvPr>
          <p:cNvSpPr txBox="1"/>
          <p:nvPr/>
        </p:nvSpPr>
        <p:spPr bwMode="auto">
          <a:xfrm>
            <a:off x="6953415" y="4705516"/>
            <a:ext cx="268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05" name="TextBox 104">
            <a:extLst>
              <a:ext uri="{FF2B5EF4-FFF2-40B4-BE49-F238E27FC236}">
                <a16:creationId xmlns:a16="http://schemas.microsoft.com/office/drawing/2014/main" id="{C37ABE31-F162-1507-4ED0-90DC931ABE3C}"/>
              </a:ext>
            </a:extLst>
          </p:cNvPr>
          <p:cNvSpPr txBox="1"/>
          <p:nvPr/>
        </p:nvSpPr>
        <p:spPr bwMode="auto">
          <a:xfrm>
            <a:off x="7527896" y="4705516"/>
            <a:ext cx="268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106" name="TextBox 105">
            <a:extLst>
              <a:ext uri="{FF2B5EF4-FFF2-40B4-BE49-F238E27FC236}">
                <a16:creationId xmlns:a16="http://schemas.microsoft.com/office/drawing/2014/main" id="{2F219AE0-AFCE-8CF5-AF42-4B2DDB2F871A}"/>
              </a:ext>
            </a:extLst>
          </p:cNvPr>
          <p:cNvSpPr txBox="1"/>
          <p:nvPr/>
        </p:nvSpPr>
        <p:spPr bwMode="auto">
          <a:xfrm>
            <a:off x="8056658" y="4705516"/>
            <a:ext cx="4492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07" name="TextBox 106">
            <a:extLst>
              <a:ext uri="{FF2B5EF4-FFF2-40B4-BE49-F238E27FC236}">
                <a16:creationId xmlns:a16="http://schemas.microsoft.com/office/drawing/2014/main" id="{05B83EA6-8D20-72E1-73DC-7B23383FD6E8}"/>
              </a:ext>
            </a:extLst>
          </p:cNvPr>
          <p:cNvSpPr txBox="1"/>
          <p:nvPr/>
        </p:nvSpPr>
        <p:spPr bwMode="auto">
          <a:xfrm>
            <a:off x="8637103" y="4705516"/>
            <a:ext cx="4492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108" name="TextBox 107">
            <a:extLst>
              <a:ext uri="{FF2B5EF4-FFF2-40B4-BE49-F238E27FC236}">
                <a16:creationId xmlns:a16="http://schemas.microsoft.com/office/drawing/2014/main" id="{C1C773EE-B0A7-4E70-BBC8-DEF12860DF08}"/>
              </a:ext>
            </a:extLst>
          </p:cNvPr>
          <p:cNvSpPr txBox="1"/>
          <p:nvPr/>
        </p:nvSpPr>
        <p:spPr bwMode="auto">
          <a:xfrm>
            <a:off x="9223511" y="4705516"/>
            <a:ext cx="4492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109" name="TextBox 108">
            <a:extLst>
              <a:ext uri="{FF2B5EF4-FFF2-40B4-BE49-F238E27FC236}">
                <a16:creationId xmlns:a16="http://schemas.microsoft.com/office/drawing/2014/main" id="{942DDF89-1F20-54D7-E2DF-F9BA9810EF82}"/>
              </a:ext>
            </a:extLst>
          </p:cNvPr>
          <p:cNvSpPr txBox="1"/>
          <p:nvPr/>
        </p:nvSpPr>
        <p:spPr bwMode="auto">
          <a:xfrm>
            <a:off x="9813895" y="4705516"/>
            <a:ext cx="4492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110" name="TextBox 109">
            <a:extLst>
              <a:ext uri="{FF2B5EF4-FFF2-40B4-BE49-F238E27FC236}">
                <a16:creationId xmlns:a16="http://schemas.microsoft.com/office/drawing/2014/main" id="{8DC07C84-7A63-4044-3DE5-5A30B4DB2CEC}"/>
              </a:ext>
            </a:extLst>
          </p:cNvPr>
          <p:cNvSpPr txBox="1"/>
          <p:nvPr/>
        </p:nvSpPr>
        <p:spPr bwMode="auto">
          <a:xfrm>
            <a:off x="10392352" y="4705516"/>
            <a:ext cx="4492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111" name="TextBox 110">
            <a:extLst>
              <a:ext uri="{FF2B5EF4-FFF2-40B4-BE49-F238E27FC236}">
                <a16:creationId xmlns:a16="http://schemas.microsoft.com/office/drawing/2014/main" id="{9E502FDD-98F2-36B7-0AF0-0D98DD6285EE}"/>
              </a:ext>
            </a:extLst>
          </p:cNvPr>
          <p:cNvSpPr txBox="1"/>
          <p:nvPr/>
        </p:nvSpPr>
        <p:spPr bwMode="auto">
          <a:xfrm>
            <a:off x="6796377" y="4540526"/>
            <a:ext cx="268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12" name="TextBox 111">
            <a:extLst>
              <a:ext uri="{FF2B5EF4-FFF2-40B4-BE49-F238E27FC236}">
                <a16:creationId xmlns:a16="http://schemas.microsoft.com/office/drawing/2014/main" id="{A8BFD73D-7EAB-762B-7D00-544149AA58B7}"/>
              </a:ext>
            </a:extLst>
          </p:cNvPr>
          <p:cNvSpPr txBox="1"/>
          <p:nvPr/>
        </p:nvSpPr>
        <p:spPr bwMode="auto">
          <a:xfrm>
            <a:off x="6671144" y="3995862"/>
            <a:ext cx="4234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13" name="TextBox 112">
            <a:extLst>
              <a:ext uri="{FF2B5EF4-FFF2-40B4-BE49-F238E27FC236}">
                <a16:creationId xmlns:a16="http://schemas.microsoft.com/office/drawing/2014/main" id="{76C30446-944F-2669-C8A8-28B51C4EFD47}"/>
              </a:ext>
            </a:extLst>
          </p:cNvPr>
          <p:cNvSpPr txBox="1"/>
          <p:nvPr/>
        </p:nvSpPr>
        <p:spPr bwMode="auto">
          <a:xfrm>
            <a:off x="6671144" y="3445234"/>
            <a:ext cx="4234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14" name="TextBox 113">
            <a:extLst>
              <a:ext uri="{FF2B5EF4-FFF2-40B4-BE49-F238E27FC236}">
                <a16:creationId xmlns:a16="http://schemas.microsoft.com/office/drawing/2014/main" id="{6565CD85-80CE-930B-7135-27F766A203AF}"/>
              </a:ext>
            </a:extLst>
          </p:cNvPr>
          <p:cNvSpPr txBox="1"/>
          <p:nvPr/>
        </p:nvSpPr>
        <p:spPr bwMode="auto">
          <a:xfrm>
            <a:off x="6671144" y="2892619"/>
            <a:ext cx="4234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15" name="TextBox 114">
            <a:extLst>
              <a:ext uri="{FF2B5EF4-FFF2-40B4-BE49-F238E27FC236}">
                <a16:creationId xmlns:a16="http://schemas.microsoft.com/office/drawing/2014/main" id="{636366E4-8F3A-935E-42C4-88C97BA4E7D2}"/>
              </a:ext>
            </a:extLst>
          </p:cNvPr>
          <p:cNvSpPr txBox="1"/>
          <p:nvPr/>
        </p:nvSpPr>
        <p:spPr bwMode="auto">
          <a:xfrm>
            <a:off x="6671144" y="2353918"/>
            <a:ext cx="4234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16" name="TextBox 115">
            <a:extLst>
              <a:ext uri="{FF2B5EF4-FFF2-40B4-BE49-F238E27FC236}">
                <a16:creationId xmlns:a16="http://schemas.microsoft.com/office/drawing/2014/main" id="{E8C2343E-3EB5-7673-74B6-31CCF5537F98}"/>
              </a:ext>
            </a:extLst>
          </p:cNvPr>
          <p:cNvSpPr txBox="1"/>
          <p:nvPr/>
        </p:nvSpPr>
        <p:spPr bwMode="auto">
          <a:xfrm>
            <a:off x="6545912" y="1813229"/>
            <a:ext cx="548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cxnSp>
        <p:nvCxnSpPr>
          <p:cNvPr id="118" name="Straight Connector 117">
            <a:extLst>
              <a:ext uri="{FF2B5EF4-FFF2-40B4-BE49-F238E27FC236}">
                <a16:creationId xmlns:a16="http://schemas.microsoft.com/office/drawing/2014/main" id="{C99D427B-CBB4-0D91-AF0A-B2B010CC2BF1}"/>
              </a:ext>
            </a:extLst>
          </p:cNvPr>
          <p:cNvCxnSpPr/>
          <p:nvPr/>
        </p:nvCxnSpPr>
        <p:spPr bwMode="auto">
          <a:xfrm>
            <a:off x="7104580" y="3364358"/>
            <a:ext cx="3205537" cy="0"/>
          </a:xfrm>
          <a:prstGeom prst="line">
            <a:avLst/>
          </a:prstGeom>
          <a:noFill/>
          <a:ln w="28575" cap="flat" cmpd="sng" algn="ctr">
            <a:solidFill>
              <a:schemeClr val="bg1"/>
            </a:solidFill>
            <a:prstDash val="dash"/>
            <a:round/>
            <a:headEnd type="none" w="med" len="med"/>
            <a:tailEnd type="none" w="med" len="med"/>
          </a:ln>
          <a:effectLst/>
        </p:spPr>
      </p:cxnSp>
      <p:cxnSp>
        <p:nvCxnSpPr>
          <p:cNvPr id="120" name="Straight Connector 119">
            <a:extLst>
              <a:ext uri="{FF2B5EF4-FFF2-40B4-BE49-F238E27FC236}">
                <a16:creationId xmlns:a16="http://schemas.microsoft.com/office/drawing/2014/main" id="{E2FF0390-E9E2-E060-756E-BCACDE25C935}"/>
              </a:ext>
            </a:extLst>
          </p:cNvPr>
          <p:cNvCxnSpPr>
            <a:cxnSpLocks/>
          </p:cNvCxnSpPr>
          <p:nvPr/>
        </p:nvCxnSpPr>
        <p:spPr bwMode="auto">
          <a:xfrm>
            <a:off x="8265560" y="2601502"/>
            <a:ext cx="0" cy="2124182"/>
          </a:xfrm>
          <a:prstGeom prst="line">
            <a:avLst/>
          </a:prstGeom>
          <a:noFill/>
          <a:ln w="28575" cap="flat" cmpd="sng" algn="ctr">
            <a:solidFill>
              <a:schemeClr val="bg1"/>
            </a:solidFill>
            <a:prstDash val="dash"/>
            <a:round/>
            <a:headEnd type="none" w="med" len="med"/>
            <a:tailEnd type="none" w="med" len="med"/>
          </a:ln>
          <a:effectLst/>
        </p:spPr>
      </p:cxnSp>
      <p:sp>
        <p:nvSpPr>
          <p:cNvPr id="122" name="TextBox 121">
            <a:extLst>
              <a:ext uri="{FF2B5EF4-FFF2-40B4-BE49-F238E27FC236}">
                <a16:creationId xmlns:a16="http://schemas.microsoft.com/office/drawing/2014/main" id="{FA95C5B5-27B4-3E18-C27A-83B4D0056675}"/>
              </a:ext>
            </a:extLst>
          </p:cNvPr>
          <p:cNvSpPr txBox="1"/>
          <p:nvPr/>
        </p:nvSpPr>
        <p:spPr bwMode="auto">
          <a:xfrm>
            <a:off x="10072678" y="3044453"/>
            <a:ext cx="1602189" cy="746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ts val="17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(95% Cl)</a:t>
            </a:r>
          </a:p>
          <a:p>
            <a:pPr marL="0" marR="0" lvl="0" indent="0" algn="ctr" defTabSz="914400" rtl="0" eaLnBrk="1" fontAlgn="auto" latinLnBrk="0" hangingPunct="1">
              <a:lnSpc>
                <a:spcPts val="17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23.8 mo</a:t>
            </a:r>
          </a:p>
          <a:p>
            <a:pPr marL="0" marR="0" lvl="0" indent="0" algn="ctr" defTabSz="914400" rtl="0" eaLnBrk="1" fontAlgn="auto" latinLnBrk="0" hangingPunct="1">
              <a:lnSpc>
                <a:spcPts val="17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(13.4-29.8)</a:t>
            </a:r>
          </a:p>
        </p:txBody>
      </p:sp>
      <p:sp>
        <p:nvSpPr>
          <p:cNvPr id="123" name="TextBox 122">
            <a:extLst>
              <a:ext uri="{FF2B5EF4-FFF2-40B4-BE49-F238E27FC236}">
                <a16:creationId xmlns:a16="http://schemas.microsoft.com/office/drawing/2014/main" id="{4FAF0C9B-EF28-2138-7CD0-52EBD8B022F6}"/>
              </a:ext>
            </a:extLst>
          </p:cNvPr>
          <p:cNvSpPr txBox="1"/>
          <p:nvPr/>
        </p:nvSpPr>
        <p:spPr bwMode="auto">
          <a:xfrm>
            <a:off x="7502280" y="1974845"/>
            <a:ext cx="21708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12-mo rate (95% Cl)</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61.0% (50.9% to 69.5%)</a:t>
            </a:r>
          </a:p>
        </p:txBody>
      </p:sp>
      <p:sp>
        <p:nvSpPr>
          <p:cNvPr id="124" name="Freeform: Shape 123">
            <a:extLst>
              <a:ext uri="{FF2B5EF4-FFF2-40B4-BE49-F238E27FC236}">
                <a16:creationId xmlns:a16="http://schemas.microsoft.com/office/drawing/2014/main" id="{14E65765-2F43-BF83-CFEF-28EFE9E42AD8}"/>
              </a:ext>
            </a:extLst>
          </p:cNvPr>
          <p:cNvSpPr/>
          <p:nvPr/>
        </p:nvSpPr>
        <p:spPr bwMode="auto">
          <a:xfrm>
            <a:off x="7107434" y="2003889"/>
            <a:ext cx="3086813" cy="1787703"/>
          </a:xfrm>
          <a:custGeom>
            <a:avLst/>
            <a:gdLst>
              <a:gd name="connsiteX0" fmla="*/ 3086813 w 3086813"/>
              <a:gd name="connsiteY0" fmla="*/ 1787703 h 1787703"/>
              <a:gd name="connsiteX1" fmla="*/ 2887038 w 3086813"/>
              <a:gd name="connsiteY1" fmla="*/ 1787703 h 1787703"/>
              <a:gd name="connsiteX2" fmla="*/ 2887038 w 3086813"/>
              <a:gd name="connsiteY2" fmla="*/ 1625600 h 1787703"/>
              <a:gd name="connsiteX3" fmla="*/ 2753474 w 3086813"/>
              <a:gd name="connsiteY3" fmla="*/ 1625600 h 1787703"/>
              <a:gd name="connsiteX4" fmla="*/ 2753474 w 3086813"/>
              <a:gd name="connsiteY4" fmla="*/ 1536557 h 1787703"/>
              <a:gd name="connsiteX5" fmla="*/ 2576530 w 3086813"/>
              <a:gd name="connsiteY5" fmla="*/ 1536557 h 1787703"/>
              <a:gd name="connsiteX6" fmla="*/ 2576530 w 3086813"/>
              <a:gd name="connsiteY6" fmla="*/ 1495460 h 1787703"/>
              <a:gd name="connsiteX7" fmla="*/ 2562831 w 3086813"/>
              <a:gd name="connsiteY7" fmla="*/ 1495460 h 1787703"/>
              <a:gd name="connsiteX8" fmla="*/ 2562831 w 3086813"/>
              <a:gd name="connsiteY8" fmla="*/ 1449798 h 1787703"/>
              <a:gd name="connsiteX9" fmla="*/ 2431550 w 3086813"/>
              <a:gd name="connsiteY9" fmla="*/ 1449798 h 1787703"/>
              <a:gd name="connsiteX10" fmla="*/ 2431550 w 3086813"/>
              <a:gd name="connsiteY10" fmla="*/ 1399568 h 1787703"/>
              <a:gd name="connsiteX11" fmla="*/ 2327667 w 3086813"/>
              <a:gd name="connsiteY11" fmla="*/ 1399568 h 1787703"/>
              <a:gd name="connsiteX12" fmla="*/ 2327667 w 3086813"/>
              <a:gd name="connsiteY12" fmla="*/ 1376737 h 1787703"/>
              <a:gd name="connsiteX13" fmla="*/ 2300269 w 3086813"/>
              <a:gd name="connsiteY13" fmla="*/ 1376737 h 1787703"/>
              <a:gd name="connsiteX14" fmla="*/ 2300269 w 3086813"/>
              <a:gd name="connsiteY14" fmla="*/ 1349339 h 1787703"/>
              <a:gd name="connsiteX15" fmla="*/ 2028575 w 3086813"/>
              <a:gd name="connsiteY15" fmla="*/ 1349339 h 1787703"/>
              <a:gd name="connsiteX16" fmla="*/ 2028575 w 3086813"/>
              <a:gd name="connsiteY16" fmla="*/ 1331074 h 1787703"/>
              <a:gd name="connsiteX17" fmla="*/ 1994328 w 3086813"/>
              <a:gd name="connsiteY17" fmla="*/ 1331074 h 1787703"/>
              <a:gd name="connsiteX18" fmla="*/ 1994328 w 3086813"/>
              <a:gd name="connsiteY18" fmla="*/ 1303676 h 1787703"/>
              <a:gd name="connsiteX19" fmla="*/ 1940674 w 3086813"/>
              <a:gd name="connsiteY19" fmla="*/ 1303676 h 1787703"/>
              <a:gd name="connsiteX20" fmla="*/ 1940674 w 3086813"/>
              <a:gd name="connsiteY20" fmla="*/ 1277420 h 1787703"/>
              <a:gd name="connsiteX21" fmla="*/ 1880170 w 3086813"/>
              <a:gd name="connsiteY21" fmla="*/ 1277420 h 1787703"/>
              <a:gd name="connsiteX22" fmla="*/ 1880170 w 3086813"/>
              <a:gd name="connsiteY22" fmla="*/ 1247739 h 1787703"/>
              <a:gd name="connsiteX23" fmla="*/ 1691811 w 3086813"/>
              <a:gd name="connsiteY23" fmla="*/ 1247739 h 1787703"/>
              <a:gd name="connsiteX24" fmla="*/ 1691811 w 3086813"/>
              <a:gd name="connsiteY24" fmla="*/ 1219200 h 1787703"/>
              <a:gd name="connsiteX25" fmla="*/ 1660988 w 3086813"/>
              <a:gd name="connsiteY25" fmla="*/ 1219200 h 1787703"/>
              <a:gd name="connsiteX26" fmla="*/ 1660988 w 3086813"/>
              <a:gd name="connsiteY26" fmla="*/ 1190660 h 1787703"/>
              <a:gd name="connsiteX27" fmla="*/ 1621033 w 3086813"/>
              <a:gd name="connsiteY27" fmla="*/ 1190660 h 1787703"/>
              <a:gd name="connsiteX28" fmla="*/ 1621033 w 3086813"/>
              <a:gd name="connsiteY28" fmla="*/ 1178103 h 1787703"/>
              <a:gd name="connsiteX29" fmla="*/ 1528566 w 3086813"/>
              <a:gd name="connsiteY29" fmla="*/ 1178103 h 1787703"/>
              <a:gd name="connsiteX30" fmla="*/ 1528566 w 3086813"/>
              <a:gd name="connsiteY30" fmla="*/ 1115317 h 1787703"/>
              <a:gd name="connsiteX31" fmla="*/ 1480620 w 3086813"/>
              <a:gd name="connsiteY31" fmla="*/ 1115317 h 1787703"/>
              <a:gd name="connsiteX32" fmla="*/ 1480620 w 3086813"/>
              <a:gd name="connsiteY32" fmla="*/ 1090202 h 1787703"/>
              <a:gd name="connsiteX33" fmla="*/ 1293402 w 3086813"/>
              <a:gd name="connsiteY33" fmla="*/ 1090202 h 1787703"/>
              <a:gd name="connsiteX34" fmla="*/ 1293402 w 3086813"/>
              <a:gd name="connsiteY34" fmla="*/ 1061663 h 1787703"/>
              <a:gd name="connsiteX35" fmla="*/ 1101618 w 3086813"/>
              <a:gd name="connsiteY35" fmla="*/ 1061663 h 1787703"/>
              <a:gd name="connsiteX36" fmla="*/ 1101618 w 3086813"/>
              <a:gd name="connsiteY36" fmla="*/ 1051389 h 1787703"/>
              <a:gd name="connsiteX37" fmla="*/ 1039973 w 3086813"/>
              <a:gd name="connsiteY37" fmla="*/ 1051389 h 1787703"/>
              <a:gd name="connsiteX38" fmla="*/ 1039973 w 3086813"/>
              <a:gd name="connsiteY38" fmla="*/ 1017141 h 1787703"/>
              <a:gd name="connsiteX39" fmla="*/ 996593 w 3086813"/>
              <a:gd name="connsiteY39" fmla="*/ 1017141 h 1787703"/>
              <a:gd name="connsiteX40" fmla="*/ 996593 w 3086813"/>
              <a:gd name="connsiteY40" fmla="*/ 987460 h 1787703"/>
              <a:gd name="connsiteX41" fmla="*/ 918966 w 3086813"/>
              <a:gd name="connsiteY41" fmla="*/ 987460 h 1787703"/>
              <a:gd name="connsiteX42" fmla="*/ 918966 w 3086813"/>
              <a:gd name="connsiteY42" fmla="*/ 958921 h 1787703"/>
              <a:gd name="connsiteX43" fmla="*/ 905267 w 3086813"/>
              <a:gd name="connsiteY43" fmla="*/ 958921 h 1787703"/>
              <a:gd name="connsiteX44" fmla="*/ 905267 w 3086813"/>
              <a:gd name="connsiteY44" fmla="*/ 926957 h 1787703"/>
              <a:gd name="connsiteX45" fmla="*/ 852755 w 3086813"/>
              <a:gd name="connsiteY45" fmla="*/ 926957 h 1787703"/>
              <a:gd name="connsiteX46" fmla="*/ 852755 w 3086813"/>
              <a:gd name="connsiteY46" fmla="*/ 916683 h 1787703"/>
              <a:gd name="connsiteX47" fmla="*/ 840197 w 3086813"/>
              <a:gd name="connsiteY47" fmla="*/ 916683 h 1787703"/>
              <a:gd name="connsiteX48" fmla="*/ 840197 w 3086813"/>
              <a:gd name="connsiteY48" fmla="*/ 828782 h 1787703"/>
              <a:gd name="connsiteX49" fmla="*/ 788827 w 3086813"/>
              <a:gd name="connsiteY49" fmla="*/ 828782 h 1787703"/>
              <a:gd name="connsiteX50" fmla="*/ 788827 w 3086813"/>
              <a:gd name="connsiteY50" fmla="*/ 803667 h 1787703"/>
              <a:gd name="connsiteX51" fmla="*/ 746588 w 3086813"/>
              <a:gd name="connsiteY51" fmla="*/ 803667 h 1787703"/>
              <a:gd name="connsiteX52" fmla="*/ 746588 w 3086813"/>
              <a:gd name="connsiteY52" fmla="*/ 756863 h 1787703"/>
              <a:gd name="connsiteX53" fmla="*/ 684944 w 3086813"/>
              <a:gd name="connsiteY53" fmla="*/ 756863 h 1787703"/>
              <a:gd name="connsiteX54" fmla="*/ 684944 w 3086813"/>
              <a:gd name="connsiteY54" fmla="*/ 692935 h 1787703"/>
              <a:gd name="connsiteX55" fmla="*/ 655263 w 3086813"/>
              <a:gd name="connsiteY55" fmla="*/ 692935 h 1787703"/>
              <a:gd name="connsiteX56" fmla="*/ 655263 w 3086813"/>
              <a:gd name="connsiteY56" fmla="*/ 622157 h 1787703"/>
              <a:gd name="connsiteX57" fmla="*/ 639281 w 3086813"/>
              <a:gd name="connsiteY57" fmla="*/ 622157 h 1787703"/>
              <a:gd name="connsiteX58" fmla="*/ 639281 w 3086813"/>
              <a:gd name="connsiteY58" fmla="*/ 594759 h 1787703"/>
              <a:gd name="connsiteX59" fmla="*/ 576494 w 3086813"/>
              <a:gd name="connsiteY59" fmla="*/ 594759 h 1787703"/>
              <a:gd name="connsiteX60" fmla="*/ 576494 w 3086813"/>
              <a:gd name="connsiteY60" fmla="*/ 568503 h 1787703"/>
              <a:gd name="connsiteX61" fmla="*/ 522840 w 3086813"/>
              <a:gd name="connsiteY61" fmla="*/ 568503 h 1787703"/>
              <a:gd name="connsiteX62" fmla="*/ 522840 w 3086813"/>
              <a:gd name="connsiteY62" fmla="*/ 541105 h 1787703"/>
              <a:gd name="connsiteX63" fmla="*/ 480602 w 3086813"/>
              <a:gd name="connsiteY63" fmla="*/ 541105 h 1787703"/>
              <a:gd name="connsiteX64" fmla="*/ 480602 w 3086813"/>
              <a:gd name="connsiteY64" fmla="*/ 523982 h 1787703"/>
              <a:gd name="connsiteX65" fmla="*/ 379002 w 3086813"/>
              <a:gd name="connsiteY65" fmla="*/ 523982 h 1787703"/>
              <a:gd name="connsiteX66" fmla="*/ 379002 w 3086813"/>
              <a:gd name="connsiteY66" fmla="*/ 493159 h 1787703"/>
              <a:gd name="connsiteX67" fmla="*/ 363020 w 3086813"/>
              <a:gd name="connsiteY67" fmla="*/ 493159 h 1787703"/>
              <a:gd name="connsiteX68" fmla="*/ 363020 w 3086813"/>
              <a:gd name="connsiteY68" fmla="*/ 464620 h 1787703"/>
              <a:gd name="connsiteX69" fmla="*/ 345896 w 3086813"/>
              <a:gd name="connsiteY69" fmla="*/ 464620 h 1787703"/>
              <a:gd name="connsiteX70" fmla="*/ 345896 w 3086813"/>
              <a:gd name="connsiteY70" fmla="*/ 429231 h 1787703"/>
              <a:gd name="connsiteX71" fmla="*/ 329914 w 3086813"/>
              <a:gd name="connsiteY71" fmla="*/ 429231 h 1787703"/>
              <a:gd name="connsiteX72" fmla="*/ 329914 w 3086813"/>
              <a:gd name="connsiteY72" fmla="*/ 398409 h 1787703"/>
              <a:gd name="connsiteX73" fmla="*/ 313932 w 3086813"/>
              <a:gd name="connsiteY73" fmla="*/ 398409 h 1787703"/>
              <a:gd name="connsiteX74" fmla="*/ 313932 w 3086813"/>
              <a:gd name="connsiteY74" fmla="*/ 388135 h 1787703"/>
              <a:gd name="connsiteX75" fmla="*/ 301375 w 3086813"/>
              <a:gd name="connsiteY75" fmla="*/ 388135 h 1787703"/>
              <a:gd name="connsiteX76" fmla="*/ 301375 w 3086813"/>
              <a:gd name="connsiteY76" fmla="*/ 333339 h 1787703"/>
              <a:gd name="connsiteX77" fmla="*/ 271694 w 3086813"/>
              <a:gd name="connsiteY77" fmla="*/ 333339 h 1787703"/>
              <a:gd name="connsiteX78" fmla="*/ 271694 w 3086813"/>
              <a:gd name="connsiteY78" fmla="*/ 287676 h 1787703"/>
              <a:gd name="connsiteX79" fmla="*/ 256854 w 3086813"/>
              <a:gd name="connsiteY79" fmla="*/ 287676 h 1787703"/>
              <a:gd name="connsiteX80" fmla="*/ 256854 w 3086813"/>
              <a:gd name="connsiteY80" fmla="*/ 262562 h 1787703"/>
              <a:gd name="connsiteX81" fmla="*/ 239730 w 3086813"/>
              <a:gd name="connsiteY81" fmla="*/ 262562 h 1787703"/>
              <a:gd name="connsiteX82" fmla="*/ 239730 w 3086813"/>
              <a:gd name="connsiteY82" fmla="*/ 226031 h 1787703"/>
              <a:gd name="connsiteX83" fmla="*/ 211191 w 3086813"/>
              <a:gd name="connsiteY83" fmla="*/ 226031 h 1787703"/>
              <a:gd name="connsiteX84" fmla="*/ 211191 w 3086813"/>
              <a:gd name="connsiteY84" fmla="*/ 200917 h 1787703"/>
              <a:gd name="connsiteX85" fmla="*/ 187218 w 3086813"/>
              <a:gd name="connsiteY85" fmla="*/ 200917 h 1787703"/>
              <a:gd name="connsiteX86" fmla="*/ 187218 w 3086813"/>
              <a:gd name="connsiteY86" fmla="*/ 178085 h 1787703"/>
              <a:gd name="connsiteX87" fmla="*/ 173519 w 3086813"/>
              <a:gd name="connsiteY87" fmla="*/ 178085 h 1787703"/>
              <a:gd name="connsiteX88" fmla="*/ 173519 w 3086813"/>
              <a:gd name="connsiteY88" fmla="*/ 165528 h 1787703"/>
              <a:gd name="connsiteX89" fmla="*/ 159820 w 3086813"/>
              <a:gd name="connsiteY89" fmla="*/ 165528 h 1787703"/>
              <a:gd name="connsiteX90" fmla="*/ 159820 w 3086813"/>
              <a:gd name="connsiteY90" fmla="*/ 157537 h 1787703"/>
              <a:gd name="connsiteX91" fmla="*/ 138130 w 3086813"/>
              <a:gd name="connsiteY91" fmla="*/ 157537 h 1787703"/>
              <a:gd name="connsiteX92" fmla="*/ 138130 w 3086813"/>
              <a:gd name="connsiteY92" fmla="*/ 127856 h 1787703"/>
              <a:gd name="connsiteX93" fmla="*/ 124431 w 3086813"/>
              <a:gd name="connsiteY93" fmla="*/ 127856 h 1787703"/>
              <a:gd name="connsiteX94" fmla="*/ 124431 w 3086813"/>
              <a:gd name="connsiteY94" fmla="*/ 102741 h 1787703"/>
              <a:gd name="connsiteX95" fmla="*/ 110732 w 3086813"/>
              <a:gd name="connsiteY95" fmla="*/ 102741 h 1787703"/>
              <a:gd name="connsiteX96" fmla="*/ 110732 w 3086813"/>
              <a:gd name="connsiteY96" fmla="*/ 73060 h 1787703"/>
              <a:gd name="connsiteX97" fmla="*/ 95892 w 3086813"/>
              <a:gd name="connsiteY97" fmla="*/ 73060 h 1787703"/>
              <a:gd name="connsiteX98" fmla="*/ 95892 w 3086813"/>
              <a:gd name="connsiteY98" fmla="*/ 39955 h 1787703"/>
              <a:gd name="connsiteX99" fmla="*/ 70777 w 3086813"/>
              <a:gd name="connsiteY99" fmla="*/ 39955 h 1787703"/>
              <a:gd name="connsiteX100" fmla="*/ 70777 w 3086813"/>
              <a:gd name="connsiteY100" fmla="*/ 25114 h 1787703"/>
              <a:gd name="connsiteX101" fmla="*/ 35388 w 3086813"/>
              <a:gd name="connsiteY101" fmla="*/ 25114 h 1787703"/>
              <a:gd name="connsiteX102" fmla="*/ 35388 w 3086813"/>
              <a:gd name="connsiteY102" fmla="*/ 0 h 1787703"/>
              <a:gd name="connsiteX103" fmla="*/ 0 w 3086813"/>
              <a:gd name="connsiteY103" fmla="*/ 0 h 1787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3086813" h="1787703">
                <a:moveTo>
                  <a:pt x="3086813" y="1787703"/>
                </a:moveTo>
                <a:lnTo>
                  <a:pt x="2887038" y="1787703"/>
                </a:lnTo>
                <a:lnTo>
                  <a:pt x="2887038" y="1625600"/>
                </a:lnTo>
                <a:lnTo>
                  <a:pt x="2753474" y="1625600"/>
                </a:lnTo>
                <a:lnTo>
                  <a:pt x="2753474" y="1536557"/>
                </a:lnTo>
                <a:lnTo>
                  <a:pt x="2576530" y="1536557"/>
                </a:lnTo>
                <a:lnTo>
                  <a:pt x="2576530" y="1495460"/>
                </a:lnTo>
                <a:lnTo>
                  <a:pt x="2562831" y="1495460"/>
                </a:lnTo>
                <a:lnTo>
                  <a:pt x="2562831" y="1449798"/>
                </a:lnTo>
                <a:lnTo>
                  <a:pt x="2431550" y="1449798"/>
                </a:lnTo>
                <a:lnTo>
                  <a:pt x="2431550" y="1399568"/>
                </a:lnTo>
                <a:lnTo>
                  <a:pt x="2327667" y="1399568"/>
                </a:lnTo>
                <a:lnTo>
                  <a:pt x="2327667" y="1376737"/>
                </a:lnTo>
                <a:lnTo>
                  <a:pt x="2300269" y="1376737"/>
                </a:lnTo>
                <a:lnTo>
                  <a:pt x="2300269" y="1349339"/>
                </a:lnTo>
                <a:lnTo>
                  <a:pt x="2028575" y="1349339"/>
                </a:lnTo>
                <a:lnTo>
                  <a:pt x="2028575" y="1331074"/>
                </a:lnTo>
                <a:lnTo>
                  <a:pt x="1994328" y="1331074"/>
                </a:lnTo>
                <a:lnTo>
                  <a:pt x="1994328" y="1303676"/>
                </a:lnTo>
                <a:lnTo>
                  <a:pt x="1940674" y="1303676"/>
                </a:lnTo>
                <a:lnTo>
                  <a:pt x="1940674" y="1277420"/>
                </a:lnTo>
                <a:lnTo>
                  <a:pt x="1880170" y="1277420"/>
                </a:lnTo>
                <a:lnTo>
                  <a:pt x="1880170" y="1247739"/>
                </a:lnTo>
                <a:lnTo>
                  <a:pt x="1691811" y="1247739"/>
                </a:lnTo>
                <a:lnTo>
                  <a:pt x="1691811" y="1219200"/>
                </a:lnTo>
                <a:lnTo>
                  <a:pt x="1660988" y="1219200"/>
                </a:lnTo>
                <a:lnTo>
                  <a:pt x="1660988" y="1190660"/>
                </a:lnTo>
                <a:lnTo>
                  <a:pt x="1621033" y="1190660"/>
                </a:lnTo>
                <a:lnTo>
                  <a:pt x="1621033" y="1178103"/>
                </a:lnTo>
                <a:lnTo>
                  <a:pt x="1528566" y="1178103"/>
                </a:lnTo>
                <a:lnTo>
                  <a:pt x="1528566" y="1115317"/>
                </a:lnTo>
                <a:lnTo>
                  <a:pt x="1480620" y="1115317"/>
                </a:lnTo>
                <a:lnTo>
                  <a:pt x="1480620" y="1090202"/>
                </a:lnTo>
                <a:lnTo>
                  <a:pt x="1293402" y="1090202"/>
                </a:lnTo>
                <a:lnTo>
                  <a:pt x="1293402" y="1061663"/>
                </a:lnTo>
                <a:lnTo>
                  <a:pt x="1101618" y="1061663"/>
                </a:lnTo>
                <a:lnTo>
                  <a:pt x="1101618" y="1051389"/>
                </a:lnTo>
                <a:lnTo>
                  <a:pt x="1039973" y="1051389"/>
                </a:lnTo>
                <a:lnTo>
                  <a:pt x="1039973" y="1017141"/>
                </a:lnTo>
                <a:lnTo>
                  <a:pt x="996593" y="1017141"/>
                </a:lnTo>
                <a:lnTo>
                  <a:pt x="996593" y="987460"/>
                </a:lnTo>
                <a:lnTo>
                  <a:pt x="918966" y="987460"/>
                </a:lnTo>
                <a:lnTo>
                  <a:pt x="918966" y="958921"/>
                </a:lnTo>
                <a:lnTo>
                  <a:pt x="905267" y="958921"/>
                </a:lnTo>
                <a:lnTo>
                  <a:pt x="905267" y="926957"/>
                </a:lnTo>
                <a:lnTo>
                  <a:pt x="852755" y="926957"/>
                </a:lnTo>
                <a:lnTo>
                  <a:pt x="852755" y="916683"/>
                </a:lnTo>
                <a:lnTo>
                  <a:pt x="840197" y="916683"/>
                </a:lnTo>
                <a:lnTo>
                  <a:pt x="840197" y="828782"/>
                </a:lnTo>
                <a:lnTo>
                  <a:pt x="788827" y="828782"/>
                </a:lnTo>
                <a:lnTo>
                  <a:pt x="788827" y="803667"/>
                </a:lnTo>
                <a:lnTo>
                  <a:pt x="746588" y="803667"/>
                </a:lnTo>
                <a:lnTo>
                  <a:pt x="746588" y="756863"/>
                </a:lnTo>
                <a:lnTo>
                  <a:pt x="684944" y="756863"/>
                </a:lnTo>
                <a:lnTo>
                  <a:pt x="684944" y="692935"/>
                </a:lnTo>
                <a:lnTo>
                  <a:pt x="655263" y="692935"/>
                </a:lnTo>
                <a:lnTo>
                  <a:pt x="655263" y="622157"/>
                </a:lnTo>
                <a:lnTo>
                  <a:pt x="639281" y="622157"/>
                </a:lnTo>
                <a:lnTo>
                  <a:pt x="639281" y="594759"/>
                </a:lnTo>
                <a:lnTo>
                  <a:pt x="576494" y="594759"/>
                </a:lnTo>
                <a:lnTo>
                  <a:pt x="576494" y="568503"/>
                </a:lnTo>
                <a:lnTo>
                  <a:pt x="522840" y="568503"/>
                </a:lnTo>
                <a:lnTo>
                  <a:pt x="522840" y="541105"/>
                </a:lnTo>
                <a:lnTo>
                  <a:pt x="480602" y="541105"/>
                </a:lnTo>
                <a:lnTo>
                  <a:pt x="480602" y="523982"/>
                </a:lnTo>
                <a:lnTo>
                  <a:pt x="379002" y="523982"/>
                </a:lnTo>
                <a:lnTo>
                  <a:pt x="379002" y="493159"/>
                </a:lnTo>
                <a:lnTo>
                  <a:pt x="363020" y="493159"/>
                </a:lnTo>
                <a:lnTo>
                  <a:pt x="363020" y="464620"/>
                </a:lnTo>
                <a:lnTo>
                  <a:pt x="345896" y="464620"/>
                </a:lnTo>
                <a:lnTo>
                  <a:pt x="345896" y="429231"/>
                </a:lnTo>
                <a:lnTo>
                  <a:pt x="329914" y="429231"/>
                </a:lnTo>
                <a:lnTo>
                  <a:pt x="329914" y="398409"/>
                </a:lnTo>
                <a:lnTo>
                  <a:pt x="313932" y="398409"/>
                </a:lnTo>
                <a:lnTo>
                  <a:pt x="313932" y="388135"/>
                </a:lnTo>
                <a:lnTo>
                  <a:pt x="301375" y="388135"/>
                </a:lnTo>
                <a:lnTo>
                  <a:pt x="301375" y="333339"/>
                </a:lnTo>
                <a:lnTo>
                  <a:pt x="271694" y="333339"/>
                </a:lnTo>
                <a:lnTo>
                  <a:pt x="271694" y="287676"/>
                </a:lnTo>
                <a:lnTo>
                  <a:pt x="256854" y="287676"/>
                </a:lnTo>
                <a:lnTo>
                  <a:pt x="256854" y="262562"/>
                </a:lnTo>
                <a:lnTo>
                  <a:pt x="239730" y="262562"/>
                </a:lnTo>
                <a:lnTo>
                  <a:pt x="239730" y="226031"/>
                </a:lnTo>
                <a:lnTo>
                  <a:pt x="211191" y="226031"/>
                </a:lnTo>
                <a:lnTo>
                  <a:pt x="211191" y="200917"/>
                </a:lnTo>
                <a:lnTo>
                  <a:pt x="187218" y="200917"/>
                </a:lnTo>
                <a:lnTo>
                  <a:pt x="187218" y="178085"/>
                </a:lnTo>
                <a:lnTo>
                  <a:pt x="173519" y="178085"/>
                </a:lnTo>
                <a:lnTo>
                  <a:pt x="173519" y="165528"/>
                </a:lnTo>
                <a:lnTo>
                  <a:pt x="159820" y="165528"/>
                </a:lnTo>
                <a:lnTo>
                  <a:pt x="159820" y="157537"/>
                </a:lnTo>
                <a:lnTo>
                  <a:pt x="138130" y="157537"/>
                </a:lnTo>
                <a:lnTo>
                  <a:pt x="138130" y="127856"/>
                </a:lnTo>
                <a:lnTo>
                  <a:pt x="124431" y="127856"/>
                </a:lnTo>
                <a:lnTo>
                  <a:pt x="124431" y="102741"/>
                </a:lnTo>
                <a:lnTo>
                  <a:pt x="110732" y="102741"/>
                </a:lnTo>
                <a:lnTo>
                  <a:pt x="110732" y="73060"/>
                </a:lnTo>
                <a:lnTo>
                  <a:pt x="95892" y="73060"/>
                </a:lnTo>
                <a:lnTo>
                  <a:pt x="95892" y="39955"/>
                </a:lnTo>
                <a:lnTo>
                  <a:pt x="70777" y="39955"/>
                </a:lnTo>
                <a:lnTo>
                  <a:pt x="70777" y="25114"/>
                </a:lnTo>
                <a:lnTo>
                  <a:pt x="35388" y="25114"/>
                </a:lnTo>
                <a:lnTo>
                  <a:pt x="35388"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59" name="Group 158">
            <a:extLst>
              <a:ext uri="{FF2B5EF4-FFF2-40B4-BE49-F238E27FC236}">
                <a16:creationId xmlns:a16="http://schemas.microsoft.com/office/drawing/2014/main" id="{34B72635-F737-014B-5C68-FF755EF91F23}"/>
              </a:ext>
            </a:extLst>
          </p:cNvPr>
          <p:cNvGrpSpPr/>
          <p:nvPr/>
        </p:nvGrpSpPr>
        <p:grpSpPr>
          <a:xfrm>
            <a:off x="8589196" y="3035870"/>
            <a:ext cx="1595916" cy="756863"/>
            <a:chOff x="8589196" y="2997770"/>
            <a:chExt cx="1595916" cy="756863"/>
          </a:xfrm>
        </p:grpSpPr>
        <p:cxnSp>
          <p:nvCxnSpPr>
            <p:cNvPr id="128" name="Straight Connector 127">
              <a:extLst>
                <a:ext uri="{FF2B5EF4-FFF2-40B4-BE49-F238E27FC236}">
                  <a16:creationId xmlns:a16="http://schemas.microsoft.com/office/drawing/2014/main" id="{3CE0F4AF-26CE-C070-2182-2353B649265F}"/>
                </a:ext>
              </a:extLst>
            </p:cNvPr>
            <p:cNvCxnSpPr>
              <a:cxnSpLocks/>
            </p:cNvCxnSpPr>
            <p:nvPr/>
          </p:nvCxnSpPr>
          <p:spPr bwMode="auto">
            <a:xfrm>
              <a:off x="10096072" y="3680431"/>
              <a:ext cx="0" cy="74202"/>
            </a:xfrm>
            <a:prstGeom prst="line">
              <a:avLst/>
            </a:prstGeom>
            <a:noFill/>
            <a:ln w="19050"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27DA9054-9346-A36A-022D-6AC289B73F43}"/>
                </a:ext>
              </a:extLst>
            </p:cNvPr>
            <p:cNvCxnSpPr>
              <a:cxnSpLocks/>
            </p:cNvCxnSpPr>
            <p:nvPr/>
          </p:nvCxnSpPr>
          <p:spPr bwMode="auto">
            <a:xfrm>
              <a:off x="10129175" y="3680431"/>
              <a:ext cx="0" cy="74202"/>
            </a:xfrm>
            <a:prstGeom prst="line">
              <a:avLst/>
            </a:prstGeom>
            <a:noFill/>
            <a:ln w="19050"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AAF62648-3571-7105-C9BD-94631BB4F55F}"/>
                </a:ext>
              </a:extLst>
            </p:cNvPr>
            <p:cNvCxnSpPr>
              <a:cxnSpLocks/>
            </p:cNvCxnSpPr>
            <p:nvPr/>
          </p:nvCxnSpPr>
          <p:spPr bwMode="auto">
            <a:xfrm>
              <a:off x="10158856" y="3680431"/>
              <a:ext cx="0" cy="74202"/>
            </a:xfrm>
            <a:prstGeom prst="line">
              <a:avLst/>
            </a:prstGeom>
            <a:noFill/>
            <a:ln w="19050"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3C10D322-B7F8-A1A1-653D-D78F017EAD8A}"/>
                </a:ext>
              </a:extLst>
            </p:cNvPr>
            <p:cNvCxnSpPr>
              <a:cxnSpLocks/>
            </p:cNvCxnSpPr>
            <p:nvPr/>
          </p:nvCxnSpPr>
          <p:spPr bwMode="auto">
            <a:xfrm>
              <a:off x="10185112" y="3680431"/>
              <a:ext cx="0" cy="74202"/>
            </a:xfrm>
            <a:prstGeom prst="line">
              <a:avLst/>
            </a:prstGeom>
            <a:noFill/>
            <a:ln w="19050"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686AD2CD-3C00-D7DD-55F7-13051EC933A2}"/>
                </a:ext>
              </a:extLst>
            </p:cNvPr>
            <p:cNvCxnSpPr>
              <a:cxnSpLocks/>
            </p:cNvCxnSpPr>
            <p:nvPr/>
          </p:nvCxnSpPr>
          <p:spPr bwMode="auto">
            <a:xfrm>
              <a:off x="10011593" y="3680431"/>
              <a:ext cx="0" cy="74202"/>
            </a:xfrm>
            <a:prstGeom prst="line">
              <a:avLst/>
            </a:prstGeom>
            <a:noFill/>
            <a:ln w="19050" cap="flat" cmpd="sng" algn="ctr">
              <a:solidFill>
                <a:schemeClr val="accent3"/>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A54C6542-1DBE-F246-9082-B543C3E6D3C5}"/>
                </a:ext>
              </a:extLst>
            </p:cNvPr>
            <p:cNvCxnSpPr>
              <a:cxnSpLocks/>
            </p:cNvCxnSpPr>
            <p:nvPr/>
          </p:nvCxnSpPr>
          <p:spPr bwMode="auto">
            <a:xfrm>
              <a:off x="9979629" y="3513761"/>
              <a:ext cx="0" cy="74202"/>
            </a:xfrm>
            <a:prstGeom prst="line">
              <a:avLst/>
            </a:prstGeom>
            <a:noFill/>
            <a:ln w="19050" cap="flat" cmpd="sng" algn="ctr">
              <a:solidFill>
                <a:schemeClr val="accent3"/>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8AC83E2D-6050-C91E-7E86-D8EFCA000C00}"/>
                </a:ext>
              </a:extLst>
            </p:cNvPr>
            <p:cNvCxnSpPr>
              <a:cxnSpLocks/>
            </p:cNvCxnSpPr>
            <p:nvPr/>
          </p:nvCxnSpPr>
          <p:spPr bwMode="auto">
            <a:xfrm>
              <a:off x="9967072" y="3513761"/>
              <a:ext cx="0" cy="74202"/>
            </a:xfrm>
            <a:prstGeom prst="line">
              <a:avLst/>
            </a:prstGeom>
            <a:noFill/>
            <a:ln w="19050"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864657A2-AC1A-42E6-567F-86409DE5330D}"/>
                </a:ext>
              </a:extLst>
            </p:cNvPr>
            <p:cNvCxnSpPr>
              <a:cxnSpLocks/>
            </p:cNvCxnSpPr>
            <p:nvPr/>
          </p:nvCxnSpPr>
          <p:spPr bwMode="auto">
            <a:xfrm>
              <a:off x="9954514" y="3513761"/>
              <a:ext cx="0" cy="74202"/>
            </a:xfrm>
            <a:prstGeom prst="line">
              <a:avLst/>
            </a:prstGeom>
            <a:noFill/>
            <a:ln w="19050"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5719C977-81E7-34AE-1F75-03F5CAD9FB3E}"/>
                </a:ext>
              </a:extLst>
            </p:cNvPr>
            <p:cNvCxnSpPr>
              <a:cxnSpLocks/>
            </p:cNvCxnSpPr>
            <p:nvPr/>
          </p:nvCxnSpPr>
          <p:spPr bwMode="auto">
            <a:xfrm>
              <a:off x="9924834" y="3513761"/>
              <a:ext cx="0" cy="74202"/>
            </a:xfrm>
            <a:prstGeom prst="line">
              <a:avLst/>
            </a:prstGeom>
            <a:noFill/>
            <a:ln w="19050"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FB61BEB7-0661-BD2B-A088-296268FD62A3}"/>
                </a:ext>
              </a:extLst>
            </p:cNvPr>
            <p:cNvCxnSpPr>
              <a:cxnSpLocks/>
            </p:cNvCxnSpPr>
            <p:nvPr/>
          </p:nvCxnSpPr>
          <p:spPr bwMode="auto">
            <a:xfrm>
              <a:off x="9911136" y="3513761"/>
              <a:ext cx="0" cy="74202"/>
            </a:xfrm>
            <a:prstGeom prst="line">
              <a:avLst/>
            </a:prstGeom>
            <a:noFill/>
            <a:ln w="19050"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41062354-A410-9501-2B00-74FE05378228}"/>
                </a:ext>
              </a:extLst>
            </p:cNvPr>
            <p:cNvCxnSpPr>
              <a:cxnSpLocks/>
            </p:cNvCxnSpPr>
            <p:nvPr/>
          </p:nvCxnSpPr>
          <p:spPr bwMode="auto">
            <a:xfrm>
              <a:off x="9891729" y="3513761"/>
              <a:ext cx="0" cy="74202"/>
            </a:xfrm>
            <a:prstGeom prst="line">
              <a:avLst/>
            </a:prstGeom>
            <a:noFill/>
            <a:ln w="19050"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D2A27E80-D4B2-6299-F443-2876F652D113}"/>
                </a:ext>
              </a:extLst>
            </p:cNvPr>
            <p:cNvCxnSpPr>
              <a:cxnSpLocks/>
            </p:cNvCxnSpPr>
            <p:nvPr/>
          </p:nvCxnSpPr>
          <p:spPr bwMode="auto">
            <a:xfrm>
              <a:off x="9847207" y="3431567"/>
              <a:ext cx="0" cy="74202"/>
            </a:xfrm>
            <a:prstGeom prst="line">
              <a:avLst/>
            </a:prstGeom>
            <a:noFill/>
            <a:ln w="19050"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D7785C31-004A-3DB3-AC1F-5F2FA09C11FA}"/>
                </a:ext>
              </a:extLst>
            </p:cNvPr>
            <p:cNvCxnSpPr>
              <a:cxnSpLocks/>
            </p:cNvCxnSpPr>
            <p:nvPr/>
          </p:nvCxnSpPr>
          <p:spPr bwMode="auto">
            <a:xfrm>
              <a:off x="9775287" y="3431567"/>
              <a:ext cx="0" cy="74202"/>
            </a:xfrm>
            <a:prstGeom prst="line">
              <a:avLst/>
            </a:prstGeom>
            <a:noFill/>
            <a:ln w="19050"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D6BF8BD0-8086-1BB9-5FAF-AD895C023896}"/>
                </a:ext>
              </a:extLst>
            </p:cNvPr>
            <p:cNvCxnSpPr>
              <a:cxnSpLocks/>
            </p:cNvCxnSpPr>
            <p:nvPr/>
          </p:nvCxnSpPr>
          <p:spPr bwMode="auto">
            <a:xfrm>
              <a:off x="9762730" y="3431567"/>
              <a:ext cx="0" cy="74202"/>
            </a:xfrm>
            <a:prstGeom prst="line">
              <a:avLst/>
            </a:prstGeom>
            <a:noFill/>
            <a:ln w="19050"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7CE382E4-260A-7A97-6C12-A15E1A2776D4}"/>
                </a:ext>
              </a:extLst>
            </p:cNvPr>
            <p:cNvCxnSpPr>
              <a:cxnSpLocks/>
            </p:cNvCxnSpPr>
            <p:nvPr/>
          </p:nvCxnSpPr>
          <p:spPr bwMode="auto">
            <a:xfrm>
              <a:off x="9746748" y="3431567"/>
              <a:ext cx="0" cy="74202"/>
            </a:xfrm>
            <a:prstGeom prst="line">
              <a:avLst/>
            </a:prstGeom>
            <a:noFill/>
            <a:ln w="19050"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1D3CD364-5C18-87E3-4E23-965C011FF991}"/>
                </a:ext>
              </a:extLst>
            </p:cNvPr>
            <p:cNvCxnSpPr>
              <a:cxnSpLocks/>
            </p:cNvCxnSpPr>
            <p:nvPr/>
          </p:nvCxnSpPr>
          <p:spPr bwMode="auto">
            <a:xfrm>
              <a:off x="9717067" y="3431567"/>
              <a:ext cx="0" cy="74202"/>
            </a:xfrm>
            <a:prstGeom prst="line">
              <a:avLst/>
            </a:prstGeom>
            <a:noFill/>
            <a:ln w="19050"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42B507DE-789A-B713-4255-5A81C72EAD01}"/>
                </a:ext>
              </a:extLst>
            </p:cNvPr>
            <p:cNvCxnSpPr>
              <a:cxnSpLocks/>
            </p:cNvCxnSpPr>
            <p:nvPr/>
          </p:nvCxnSpPr>
          <p:spPr bwMode="auto">
            <a:xfrm>
              <a:off x="9706793" y="3431567"/>
              <a:ext cx="0" cy="74202"/>
            </a:xfrm>
            <a:prstGeom prst="line">
              <a:avLst/>
            </a:prstGeom>
            <a:noFill/>
            <a:ln w="19050"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FB9CAD5B-5F43-594F-784A-A946DF9CDFF8}"/>
                </a:ext>
              </a:extLst>
            </p:cNvPr>
            <p:cNvCxnSpPr>
              <a:cxnSpLocks/>
            </p:cNvCxnSpPr>
            <p:nvPr/>
          </p:nvCxnSpPr>
          <p:spPr bwMode="auto">
            <a:xfrm>
              <a:off x="9653139" y="3343666"/>
              <a:ext cx="0" cy="74202"/>
            </a:xfrm>
            <a:prstGeom prst="line">
              <a:avLst/>
            </a:prstGeom>
            <a:noFill/>
            <a:ln w="19050"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21884D1B-8DF0-7C09-81FA-9498C050766E}"/>
                </a:ext>
              </a:extLst>
            </p:cNvPr>
            <p:cNvCxnSpPr>
              <a:cxnSpLocks/>
            </p:cNvCxnSpPr>
            <p:nvPr/>
          </p:nvCxnSpPr>
          <p:spPr bwMode="auto">
            <a:xfrm>
              <a:off x="9645148" y="3343666"/>
              <a:ext cx="0" cy="74202"/>
            </a:xfrm>
            <a:prstGeom prst="line">
              <a:avLst/>
            </a:prstGeom>
            <a:noFill/>
            <a:ln w="19050"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F72068CB-2680-B781-D22B-8EAF5702D4D9}"/>
                </a:ext>
              </a:extLst>
            </p:cNvPr>
            <p:cNvCxnSpPr>
              <a:cxnSpLocks/>
            </p:cNvCxnSpPr>
            <p:nvPr/>
          </p:nvCxnSpPr>
          <p:spPr bwMode="auto">
            <a:xfrm>
              <a:off x="9613184" y="3343666"/>
              <a:ext cx="0" cy="74202"/>
            </a:xfrm>
            <a:prstGeom prst="line">
              <a:avLst/>
            </a:prstGeom>
            <a:noFill/>
            <a:ln w="19050"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3333C2AD-31C8-63C5-3179-8B8550E3E67C}"/>
                </a:ext>
              </a:extLst>
            </p:cNvPr>
            <p:cNvCxnSpPr>
              <a:cxnSpLocks/>
            </p:cNvCxnSpPr>
            <p:nvPr/>
          </p:nvCxnSpPr>
          <p:spPr bwMode="auto">
            <a:xfrm>
              <a:off x="9601768" y="3343666"/>
              <a:ext cx="0" cy="74202"/>
            </a:xfrm>
            <a:prstGeom prst="line">
              <a:avLst/>
            </a:prstGeom>
            <a:noFill/>
            <a:ln w="19050"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545511AF-328A-E348-0F31-196C871A9E3C}"/>
                </a:ext>
              </a:extLst>
            </p:cNvPr>
            <p:cNvCxnSpPr>
              <a:cxnSpLocks/>
            </p:cNvCxnSpPr>
            <p:nvPr/>
          </p:nvCxnSpPr>
          <p:spPr bwMode="auto">
            <a:xfrm>
              <a:off x="9584644" y="3343666"/>
              <a:ext cx="0" cy="74202"/>
            </a:xfrm>
            <a:prstGeom prst="line">
              <a:avLst/>
            </a:prstGeom>
            <a:noFill/>
            <a:ln w="19050"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3FBC5EB0-8C1B-21C0-9818-76A0CC6DB809}"/>
                </a:ext>
              </a:extLst>
            </p:cNvPr>
            <p:cNvCxnSpPr>
              <a:cxnSpLocks/>
            </p:cNvCxnSpPr>
            <p:nvPr/>
          </p:nvCxnSpPr>
          <p:spPr bwMode="auto">
            <a:xfrm>
              <a:off x="9570947" y="3343666"/>
              <a:ext cx="0" cy="74202"/>
            </a:xfrm>
            <a:prstGeom prst="line">
              <a:avLst/>
            </a:prstGeom>
            <a:noFill/>
            <a:ln w="19050"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4C685160-8B94-BBCB-51E1-16FB55DCC4D7}"/>
                </a:ext>
              </a:extLst>
            </p:cNvPr>
            <p:cNvCxnSpPr>
              <a:cxnSpLocks/>
            </p:cNvCxnSpPr>
            <p:nvPr/>
          </p:nvCxnSpPr>
          <p:spPr bwMode="auto">
            <a:xfrm>
              <a:off x="9533275" y="3295720"/>
              <a:ext cx="0" cy="74202"/>
            </a:xfrm>
            <a:prstGeom prst="line">
              <a:avLst/>
            </a:prstGeom>
            <a:noFill/>
            <a:ln w="19050"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2B59C84F-A15F-3EE6-5C7D-7B2E4D5251B7}"/>
                </a:ext>
              </a:extLst>
            </p:cNvPr>
            <p:cNvCxnSpPr>
              <a:cxnSpLocks/>
            </p:cNvCxnSpPr>
            <p:nvPr/>
          </p:nvCxnSpPr>
          <p:spPr bwMode="auto">
            <a:xfrm>
              <a:off x="9516152" y="3295720"/>
              <a:ext cx="0" cy="74202"/>
            </a:xfrm>
            <a:prstGeom prst="line">
              <a:avLst/>
            </a:prstGeom>
            <a:noFill/>
            <a:ln w="19050"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9A28D302-AD6A-A384-A83F-01D1E37C47BA}"/>
                </a:ext>
              </a:extLst>
            </p:cNvPr>
            <p:cNvCxnSpPr>
              <a:cxnSpLocks/>
            </p:cNvCxnSpPr>
            <p:nvPr/>
          </p:nvCxnSpPr>
          <p:spPr bwMode="auto">
            <a:xfrm>
              <a:off x="9500170" y="3295720"/>
              <a:ext cx="0" cy="74202"/>
            </a:xfrm>
            <a:prstGeom prst="line">
              <a:avLst/>
            </a:prstGeom>
            <a:noFill/>
            <a:ln w="19050"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D4C9AD04-1043-C63E-97C7-92A76D524378}"/>
                </a:ext>
              </a:extLst>
            </p:cNvPr>
            <p:cNvCxnSpPr>
              <a:cxnSpLocks/>
            </p:cNvCxnSpPr>
            <p:nvPr/>
          </p:nvCxnSpPr>
          <p:spPr bwMode="auto">
            <a:xfrm>
              <a:off x="9488754" y="3295720"/>
              <a:ext cx="0" cy="74202"/>
            </a:xfrm>
            <a:prstGeom prst="line">
              <a:avLst/>
            </a:prstGeom>
            <a:noFill/>
            <a:ln w="19050"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2E21A303-33B7-3F2E-1AC5-ACE46198F4A2}"/>
                </a:ext>
              </a:extLst>
            </p:cNvPr>
            <p:cNvCxnSpPr>
              <a:cxnSpLocks/>
            </p:cNvCxnSpPr>
            <p:nvPr/>
          </p:nvCxnSpPr>
          <p:spPr bwMode="auto">
            <a:xfrm>
              <a:off x="9476197" y="3295720"/>
              <a:ext cx="0" cy="74202"/>
            </a:xfrm>
            <a:prstGeom prst="line">
              <a:avLst/>
            </a:prstGeom>
            <a:noFill/>
            <a:ln w="19050"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B91D3ADE-0297-8181-340C-784C95AF92A2}"/>
                </a:ext>
              </a:extLst>
            </p:cNvPr>
            <p:cNvCxnSpPr>
              <a:cxnSpLocks/>
            </p:cNvCxnSpPr>
            <p:nvPr/>
          </p:nvCxnSpPr>
          <p:spPr bwMode="auto">
            <a:xfrm>
              <a:off x="9468206" y="3295720"/>
              <a:ext cx="0" cy="74202"/>
            </a:xfrm>
            <a:prstGeom prst="line">
              <a:avLst/>
            </a:prstGeom>
            <a:noFill/>
            <a:ln w="19050"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8EB006C5-1D03-4DB0-C655-A86B41026649}"/>
                </a:ext>
              </a:extLst>
            </p:cNvPr>
            <p:cNvCxnSpPr>
              <a:cxnSpLocks/>
            </p:cNvCxnSpPr>
            <p:nvPr/>
          </p:nvCxnSpPr>
          <p:spPr bwMode="auto">
            <a:xfrm>
              <a:off x="8589196" y="2997770"/>
              <a:ext cx="0" cy="74202"/>
            </a:xfrm>
            <a:prstGeom prst="line">
              <a:avLst/>
            </a:prstGeom>
            <a:noFill/>
            <a:ln w="19050" cap="flat" cmpd="sng" algn="ctr">
              <a:solidFill>
                <a:schemeClr val="accent3"/>
              </a:solidFill>
              <a:prstDash val="solid"/>
              <a:round/>
              <a:headEnd type="none" w="med" len="med"/>
              <a:tailEnd type="none" w="med" len="med"/>
            </a:ln>
            <a:effectLst/>
          </p:spPr>
        </p:cxnSp>
      </p:grpSp>
      <p:sp>
        <p:nvSpPr>
          <p:cNvPr id="160" name="TextBox 159">
            <a:extLst>
              <a:ext uri="{FF2B5EF4-FFF2-40B4-BE49-F238E27FC236}">
                <a16:creationId xmlns:a16="http://schemas.microsoft.com/office/drawing/2014/main" id="{B64A7255-24A4-1BA2-997D-EC26CEDCDB9C}"/>
              </a:ext>
            </a:extLst>
          </p:cNvPr>
          <p:cNvSpPr txBox="1"/>
          <p:nvPr/>
        </p:nvSpPr>
        <p:spPr bwMode="auto">
          <a:xfrm>
            <a:off x="7085045" y="4240710"/>
            <a:ext cx="1180284" cy="50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ts val="16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Events:</a:t>
            </a:r>
          </a:p>
          <a:p>
            <a:pPr marL="0" marR="0" lvl="0" indent="0" algn="l" defTabSz="914400" rtl="0" eaLnBrk="1" fontAlgn="auto" latinLnBrk="0" hangingPunct="1">
              <a:lnSpc>
                <a:spcPts val="16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59 (56.2%)</a:t>
            </a:r>
          </a:p>
        </p:txBody>
      </p:sp>
      <p:sp>
        <p:nvSpPr>
          <p:cNvPr id="161" name="TextBox 160">
            <a:extLst>
              <a:ext uri="{FF2B5EF4-FFF2-40B4-BE49-F238E27FC236}">
                <a16:creationId xmlns:a16="http://schemas.microsoft.com/office/drawing/2014/main" id="{F827C125-DB2C-2259-031A-A2CEA7689384}"/>
              </a:ext>
            </a:extLst>
          </p:cNvPr>
          <p:cNvSpPr txBox="1"/>
          <p:nvPr/>
        </p:nvSpPr>
        <p:spPr bwMode="auto">
          <a:xfrm>
            <a:off x="6839702" y="5326159"/>
            <a:ext cx="44666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639763" algn="l"/>
                <a:tab pos="1235075" algn="l"/>
                <a:tab pos="1808163" algn="l"/>
                <a:tab pos="2390775" algn="l"/>
                <a:tab pos="3081338" algn="l"/>
                <a:tab pos="3665538" algn="l"/>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105	83	64	56	50	4	0</a:t>
            </a:r>
          </a:p>
        </p:txBody>
      </p:sp>
      <p:sp>
        <p:nvSpPr>
          <p:cNvPr id="162" name="TextBox 161">
            <a:extLst>
              <a:ext uri="{FF2B5EF4-FFF2-40B4-BE49-F238E27FC236}">
                <a16:creationId xmlns:a16="http://schemas.microsoft.com/office/drawing/2014/main" id="{32C95E34-9E65-AF89-1A7B-253727A6C768}"/>
              </a:ext>
            </a:extLst>
          </p:cNvPr>
          <p:cNvSpPr txBox="1"/>
          <p:nvPr/>
        </p:nvSpPr>
        <p:spPr bwMode="auto">
          <a:xfrm>
            <a:off x="6061213" y="5115227"/>
            <a:ext cx="11339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p>
        </p:txBody>
      </p:sp>
      <p:sp>
        <p:nvSpPr>
          <p:cNvPr id="12" name="Freeform: Shape 11">
            <a:extLst>
              <a:ext uri="{FF2B5EF4-FFF2-40B4-BE49-F238E27FC236}">
                <a16:creationId xmlns:a16="http://schemas.microsoft.com/office/drawing/2014/main" id="{1DFA9484-7292-FC92-B424-3ABEDB519FB2}"/>
              </a:ext>
            </a:extLst>
          </p:cNvPr>
          <p:cNvSpPr/>
          <p:nvPr/>
        </p:nvSpPr>
        <p:spPr bwMode="auto">
          <a:xfrm>
            <a:off x="1609165" y="1999129"/>
            <a:ext cx="3509682" cy="2727512"/>
          </a:xfrm>
          <a:custGeom>
            <a:avLst/>
            <a:gdLst>
              <a:gd name="connsiteX0" fmla="*/ 0 w 3496235"/>
              <a:gd name="connsiteY0" fmla="*/ 0 h 2727512"/>
              <a:gd name="connsiteX1" fmla="*/ 0 w 3496235"/>
              <a:gd name="connsiteY1" fmla="*/ 2727512 h 2727512"/>
              <a:gd name="connsiteX2" fmla="*/ 3496235 w 3496235"/>
              <a:gd name="connsiteY2" fmla="*/ 2727512 h 2727512"/>
            </a:gdLst>
            <a:ahLst/>
            <a:cxnLst>
              <a:cxn ang="0">
                <a:pos x="connsiteX0" y="connsiteY0"/>
              </a:cxn>
              <a:cxn ang="0">
                <a:pos x="connsiteX1" y="connsiteY1"/>
              </a:cxn>
              <a:cxn ang="0">
                <a:pos x="connsiteX2" y="connsiteY2"/>
              </a:cxn>
            </a:cxnLst>
            <a:rect l="l" t="t" r="r" b="b"/>
            <a:pathLst>
              <a:path w="3496235" h="2727512">
                <a:moveTo>
                  <a:pt x="0" y="0"/>
                </a:moveTo>
                <a:lnTo>
                  <a:pt x="0" y="2727512"/>
                </a:lnTo>
                <a:lnTo>
                  <a:pt x="3496235" y="2727512"/>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85" name="Freeform: Shape 84">
            <a:extLst>
              <a:ext uri="{FF2B5EF4-FFF2-40B4-BE49-F238E27FC236}">
                <a16:creationId xmlns:a16="http://schemas.microsoft.com/office/drawing/2014/main" id="{9DB1A43E-4297-2634-6C87-FC40C3012F26}"/>
              </a:ext>
            </a:extLst>
          </p:cNvPr>
          <p:cNvSpPr/>
          <p:nvPr/>
        </p:nvSpPr>
        <p:spPr bwMode="auto">
          <a:xfrm>
            <a:off x="7098527" y="2006048"/>
            <a:ext cx="3516464" cy="2721334"/>
          </a:xfrm>
          <a:custGeom>
            <a:avLst/>
            <a:gdLst>
              <a:gd name="connsiteX0" fmla="*/ 0 w 3508513"/>
              <a:gd name="connsiteY0" fmla="*/ 0 h 2721334"/>
              <a:gd name="connsiteX1" fmla="*/ 0 w 3508513"/>
              <a:gd name="connsiteY1" fmla="*/ 2721334 h 2721334"/>
              <a:gd name="connsiteX2" fmla="*/ 3508513 w 3508513"/>
              <a:gd name="connsiteY2" fmla="*/ 2721334 h 2721334"/>
            </a:gdLst>
            <a:ahLst/>
            <a:cxnLst>
              <a:cxn ang="0">
                <a:pos x="connsiteX0" y="connsiteY0"/>
              </a:cxn>
              <a:cxn ang="0">
                <a:pos x="connsiteX1" y="connsiteY1"/>
              </a:cxn>
              <a:cxn ang="0">
                <a:pos x="connsiteX2" y="connsiteY2"/>
              </a:cxn>
            </a:cxnLst>
            <a:rect l="l" t="t" r="r" b="b"/>
            <a:pathLst>
              <a:path w="3508513" h="2721334">
                <a:moveTo>
                  <a:pt x="0" y="0"/>
                </a:moveTo>
                <a:lnTo>
                  <a:pt x="0" y="2721334"/>
                </a:lnTo>
                <a:lnTo>
                  <a:pt x="3508513" y="2721334"/>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18797897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7FA97-AFA0-BB2C-0699-F32A47A28308}"/>
              </a:ext>
            </a:extLst>
          </p:cNvPr>
          <p:cNvSpPr>
            <a:spLocks noGrp="1"/>
          </p:cNvSpPr>
          <p:nvPr>
            <p:ph type="title"/>
          </p:nvPr>
        </p:nvSpPr>
        <p:spPr/>
        <p:txBody>
          <a:bodyPr/>
          <a:lstStyle/>
          <a:p>
            <a:r>
              <a:rPr lang="it-IT" kern="0" dirty="0"/>
              <a:t>KEYNOTE-629: Safety Summary</a:t>
            </a:r>
            <a:endParaRPr lang="en-US" dirty="0"/>
          </a:p>
        </p:txBody>
      </p:sp>
      <p:graphicFrame>
        <p:nvGraphicFramePr>
          <p:cNvPr id="4" name="Group 32">
            <a:extLst>
              <a:ext uri="{FF2B5EF4-FFF2-40B4-BE49-F238E27FC236}">
                <a16:creationId xmlns:a16="http://schemas.microsoft.com/office/drawing/2014/main" id="{31E8A791-55A4-5514-EDFB-9D5E6F565943}"/>
              </a:ext>
            </a:extLst>
          </p:cNvPr>
          <p:cNvGraphicFramePr>
            <a:graphicFrameLocks noGrp="1"/>
          </p:cNvGraphicFramePr>
          <p:nvPr>
            <p:extLst>
              <p:ext uri="{D42A27DB-BD31-4B8C-83A1-F6EECF244321}">
                <p14:modId xmlns:p14="http://schemas.microsoft.com/office/powerpoint/2010/main" val="2579977827"/>
              </p:ext>
            </p:extLst>
          </p:nvPr>
        </p:nvGraphicFramePr>
        <p:xfrm>
          <a:off x="6210654" y="1598772"/>
          <a:ext cx="5295545" cy="3962608"/>
        </p:xfrm>
        <a:graphic>
          <a:graphicData uri="http://schemas.openxmlformats.org/drawingml/2006/table">
            <a:tbl>
              <a:tblPr/>
              <a:tblGrid>
                <a:gridCol w="2602895">
                  <a:extLst>
                    <a:ext uri="{9D8B030D-6E8A-4147-A177-3AD203B41FA5}">
                      <a16:colId xmlns:a16="http://schemas.microsoft.com/office/drawing/2014/main" val="20000"/>
                    </a:ext>
                  </a:extLst>
                </a:gridCol>
                <a:gridCol w="1346325">
                  <a:extLst>
                    <a:ext uri="{9D8B030D-6E8A-4147-A177-3AD203B41FA5}">
                      <a16:colId xmlns:a16="http://schemas.microsoft.com/office/drawing/2014/main" val="20001"/>
                    </a:ext>
                  </a:extLst>
                </a:gridCol>
                <a:gridCol w="1346325">
                  <a:extLst>
                    <a:ext uri="{9D8B030D-6E8A-4147-A177-3AD203B41FA5}">
                      <a16:colId xmlns:a16="http://schemas.microsoft.com/office/drawing/2014/main" val="718167438"/>
                    </a:ext>
                  </a:extLst>
                </a:gridCol>
              </a:tblGrid>
              <a:tr h="29896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irAEs and IRRs,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(22.6)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25518995"/>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Hypothyroidism</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265907645"/>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Pneumonitis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2260008"/>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Hyperthyroidism</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632592808"/>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Severe skin reaction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74186220"/>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Adrenal insufficiency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913116748"/>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IRR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48495290"/>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Colitis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62010350"/>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Hepatitis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50645425"/>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Hypophysitis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304659684"/>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Nephritis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14704668"/>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Type 1 diabetes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811040788"/>
                  </a:ext>
                </a:extLst>
              </a:tr>
            </a:tbl>
          </a:graphicData>
        </a:graphic>
      </p:graphicFrame>
      <p:graphicFrame>
        <p:nvGraphicFramePr>
          <p:cNvPr id="5" name="Group 32">
            <a:extLst>
              <a:ext uri="{FF2B5EF4-FFF2-40B4-BE49-F238E27FC236}">
                <a16:creationId xmlns:a16="http://schemas.microsoft.com/office/drawing/2014/main" id="{32199856-B39F-943E-9AB8-CB10B8418275}"/>
              </a:ext>
            </a:extLst>
          </p:cNvPr>
          <p:cNvGraphicFramePr>
            <a:graphicFrameLocks noGrp="1"/>
          </p:cNvGraphicFramePr>
          <p:nvPr>
            <p:extLst>
              <p:ext uri="{D42A27DB-BD31-4B8C-83A1-F6EECF244321}">
                <p14:modId xmlns:p14="http://schemas.microsoft.com/office/powerpoint/2010/main" val="2629745778"/>
              </p:ext>
            </p:extLst>
          </p:nvPr>
        </p:nvGraphicFramePr>
        <p:xfrm>
          <a:off x="719138" y="1598772"/>
          <a:ext cx="5262209" cy="2743344"/>
        </p:xfrm>
        <a:graphic>
          <a:graphicData uri="http://schemas.openxmlformats.org/drawingml/2006/table">
            <a:tbl>
              <a:tblPr/>
              <a:tblGrid>
                <a:gridCol w="2586509">
                  <a:extLst>
                    <a:ext uri="{9D8B030D-6E8A-4147-A177-3AD203B41FA5}">
                      <a16:colId xmlns:a16="http://schemas.microsoft.com/office/drawing/2014/main" val="20000"/>
                    </a:ext>
                  </a:extLst>
                </a:gridCol>
                <a:gridCol w="1337850">
                  <a:extLst>
                    <a:ext uri="{9D8B030D-6E8A-4147-A177-3AD203B41FA5}">
                      <a16:colId xmlns:a16="http://schemas.microsoft.com/office/drawing/2014/main" val="20001"/>
                    </a:ext>
                  </a:extLst>
                </a:gridCol>
                <a:gridCol w="1337850">
                  <a:extLst>
                    <a:ext uri="{9D8B030D-6E8A-4147-A177-3AD203B41FA5}">
                      <a16:colId xmlns:a16="http://schemas.microsoft.com/office/drawing/2014/main" val="718167438"/>
                    </a:ext>
                  </a:extLst>
                </a:gridCol>
              </a:tblGrid>
              <a:tr h="29896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TRAE,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TRAE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110 (69.2)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(11.9)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25518995"/>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Pruritus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(18.2)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265907645"/>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(14.5)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2260008"/>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Asthenia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(12.6)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632592808"/>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(10.7)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74186220"/>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913116748"/>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Hypothyroidism</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48495290"/>
                  </a:ext>
                </a:extLst>
              </a:tr>
              <a:tr h="2804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62010350"/>
                  </a:ext>
                </a:extLst>
              </a:tr>
            </a:tbl>
          </a:graphicData>
        </a:graphic>
      </p:graphicFrame>
      <p:sp>
        <p:nvSpPr>
          <p:cNvPr id="6" name="Text Box 11">
            <a:extLst>
              <a:ext uri="{FF2B5EF4-FFF2-40B4-BE49-F238E27FC236}">
                <a16:creationId xmlns:a16="http://schemas.microsoft.com/office/drawing/2014/main" id="{E16EDB57-EC01-CB2E-1F73-A7585E1D855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Hughes. Ann Oncol. 2021;32:1276.</a:t>
            </a:r>
          </a:p>
        </p:txBody>
      </p:sp>
      <p:sp>
        <p:nvSpPr>
          <p:cNvPr id="7" name="TextBox 6">
            <a:extLst>
              <a:ext uri="{FF2B5EF4-FFF2-40B4-BE49-F238E27FC236}">
                <a16:creationId xmlns:a16="http://schemas.microsoft.com/office/drawing/2014/main" id="{4D3E21B0-C1B5-31B3-75EF-43E87296752E}"/>
              </a:ext>
            </a:extLst>
          </p:cNvPr>
          <p:cNvSpPr txBox="1"/>
          <p:nvPr/>
        </p:nvSpPr>
        <p:spPr bwMode="auto">
          <a:xfrm>
            <a:off x="609760" y="4549570"/>
            <a:ext cx="5371588"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TRAEs led to discontinuation in 14 (8.8%) patients and to death in 2 (1.3%) patients</a:t>
            </a:r>
          </a:p>
          <a:p>
            <a:pPr marL="742950" lvl="1" indent="-285750">
              <a:spcBef>
                <a:spcPct val="50000"/>
              </a:spcBef>
              <a:buFont typeface="Arial" panose="020B0604020202020204" pitchFamily="34" charset="0"/>
              <a:buChar char="‒"/>
            </a:pPr>
            <a:r>
              <a:rPr lang="en-US" b="0" dirty="0">
                <a:solidFill>
                  <a:schemeClr val="bg1"/>
                </a:solidFill>
                <a:latin typeface="Calibri" panose="020F0502020204030204" pitchFamily="34" charset="0"/>
              </a:rPr>
              <a:t>Deaths because of treatment-related cranial nerve disorder and immune-mediated colitis</a:t>
            </a:r>
          </a:p>
        </p:txBody>
      </p:sp>
    </p:spTree>
    <p:extLst>
      <p:ext uri="{BB962C8B-B14F-4D97-AF65-F5344CB8AC3E}">
        <p14:creationId xmlns:p14="http://schemas.microsoft.com/office/powerpoint/2010/main" val="7465032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922D8-DA94-5B58-B09A-C170C897AF49}"/>
              </a:ext>
            </a:extLst>
          </p:cNvPr>
          <p:cNvSpPr>
            <a:spLocks noGrp="1"/>
          </p:cNvSpPr>
          <p:nvPr>
            <p:ph type="title"/>
          </p:nvPr>
        </p:nvSpPr>
        <p:spPr/>
        <p:txBody>
          <a:bodyPr/>
          <a:lstStyle/>
          <a:p>
            <a:r>
              <a:rPr lang="en-GB" dirty="0"/>
              <a:t>Modest Activity With Anti-EGFR Agents in </a:t>
            </a:r>
            <a:br>
              <a:rPr lang="en-GB" dirty="0"/>
            </a:br>
            <a:r>
              <a:rPr lang="en-GB" dirty="0"/>
              <a:t>Prospective Phase II Studies in Advanced </a:t>
            </a:r>
            <a:r>
              <a:rPr lang="en-GB" dirty="0" err="1"/>
              <a:t>cSCC</a:t>
            </a:r>
            <a:endParaRPr lang="en-US" dirty="0"/>
          </a:p>
        </p:txBody>
      </p:sp>
      <p:sp>
        <p:nvSpPr>
          <p:cNvPr id="3" name="Content Placeholder 2">
            <a:extLst>
              <a:ext uri="{FF2B5EF4-FFF2-40B4-BE49-F238E27FC236}">
                <a16:creationId xmlns:a16="http://schemas.microsoft.com/office/drawing/2014/main" id="{414AA7CC-3E9E-A864-0322-4B752017DE2F}"/>
              </a:ext>
            </a:extLst>
          </p:cNvPr>
          <p:cNvSpPr>
            <a:spLocks noGrp="1"/>
          </p:cNvSpPr>
          <p:nvPr>
            <p:ph idx="1"/>
          </p:nvPr>
        </p:nvSpPr>
        <p:spPr>
          <a:xfrm>
            <a:off x="614200" y="1515454"/>
            <a:ext cx="10877529" cy="1249818"/>
          </a:xfrm>
        </p:spPr>
        <p:txBody>
          <a:bodyPr/>
          <a:lstStyle/>
          <a:p>
            <a:pPr>
              <a:spcBef>
                <a:spcPts val="0"/>
              </a:spcBef>
            </a:pPr>
            <a:r>
              <a:rPr lang="en-US" sz="2000" dirty="0"/>
              <a:t>Single-arm monotherapy studies show that response to anti-EGFR therapies is not high, and the DoR tends to be short for those who do</a:t>
            </a:r>
            <a:r>
              <a:rPr lang="en-US" sz="2000" baseline="30000" dirty="0"/>
              <a:t>1</a:t>
            </a:r>
            <a:r>
              <a:rPr lang="en-GB" sz="2000" baseline="30000" dirty="0"/>
              <a:t>-4</a:t>
            </a:r>
            <a:endParaRPr lang="en-US" sz="2000" baseline="30000" dirty="0"/>
          </a:p>
          <a:p>
            <a:pPr>
              <a:spcBef>
                <a:spcPts val="0"/>
              </a:spcBef>
            </a:pPr>
            <a:r>
              <a:rPr lang="en-US" sz="2000" dirty="0"/>
              <a:t>There are limited high-quality data available; therefore, conclusions are limited</a:t>
            </a:r>
            <a:r>
              <a:rPr lang="en-US" sz="2000" baseline="30000" dirty="0"/>
              <a:t>5</a:t>
            </a:r>
          </a:p>
        </p:txBody>
      </p:sp>
      <p:graphicFrame>
        <p:nvGraphicFramePr>
          <p:cNvPr id="5" name="Table 4">
            <a:extLst>
              <a:ext uri="{FF2B5EF4-FFF2-40B4-BE49-F238E27FC236}">
                <a16:creationId xmlns:a16="http://schemas.microsoft.com/office/drawing/2014/main" id="{CF5B1697-D8E7-68B5-98F7-65568550CCC9}"/>
              </a:ext>
            </a:extLst>
          </p:cNvPr>
          <p:cNvGraphicFramePr>
            <a:graphicFrameLocks noGrp="1"/>
          </p:cNvGraphicFramePr>
          <p:nvPr>
            <p:extLst>
              <p:ext uri="{D42A27DB-BD31-4B8C-83A1-F6EECF244321}">
                <p14:modId xmlns:p14="http://schemas.microsoft.com/office/powerpoint/2010/main" val="2423382025"/>
              </p:ext>
            </p:extLst>
          </p:nvPr>
        </p:nvGraphicFramePr>
        <p:xfrm>
          <a:off x="744347" y="2558514"/>
          <a:ext cx="10761853" cy="3236976"/>
        </p:xfrm>
        <a:graphic>
          <a:graphicData uri="http://schemas.openxmlformats.org/drawingml/2006/table">
            <a:tbl>
              <a:tblPr firstRow="1" bandRow="1">
                <a:tableStyleId>{5940675A-B579-460E-94D1-54222C63F5DA}</a:tableStyleId>
              </a:tblPr>
              <a:tblGrid>
                <a:gridCol w="2046478">
                  <a:extLst>
                    <a:ext uri="{9D8B030D-6E8A-4147-A177-3AD203B41FA5}">
                      <a16:colId xmlns:a16="http://schemas.microsoft.com/office/drawing/2014/main" val="3275232806"/>
                    </a:ext>
                  </a:extLst>
                </a:gridCol>
                <a:gridCol w="2124075">
                  <a:extLst>
                    <a:ext uri="{9D8B030D-6E8A-4147-A177-3AD203B41FA5}">
                      <a16:colId xmlns:a16="http://schemas.microsoft.com/office/drawing/2014/main" val="684173594"/>
                    </a:ext>
                  </a:extLst>
                </a:gridCol>
                <a:gridCol w="2105025">
                  <a:extLst>
                    <a:ext uri="{9D8B030D-6E8A-4147-A177-3AD203B41FA5}">
                      <a16:colId xmlns:a16="http://schemas.microsoft.com/office/drawing/2014/main" val="1012059041"/>
                    </a:ext>
                  </a:extLst>
                </a:gridCol>
                <a:gridCol w="2133600">
                  <a:extLst>
                    <a:ext uri="{9D8B030D-6E8A-4147-A177-3AD203B41FA5}">
                      <a16:colId xmlns:a16="http://schemas.microsoft.com/office/drawing/2014/main" val="3201386350"/>
                    </a:ext>
                  </a:extLst>
                </a:gridCol>
                <a:gridCol w="2352675">
                  <a:extLst>
                    <a:ext uri="{9D8B030D-6E8A-4147-A177-3AD203B41FA5}">
                      <a16:colId xmlns:a16="http://schemas.microsoft.com/office/drawing/2014/main" val="3856575817"/>
                    </a:ext>
                  </a:extLst>
                </a:gridCol>
              </a:tblGrid>
              <a:tr h="268605">
                <a:tc rowSpan="2">
                  <a:txBody>
                    <a:bodyPr/>
                    <a:lstStyle/>
                    <a:p>
                      <a:pPr algn="l">
                        <a:lnSpc>
                          <a:spcPct val="90000"/>
                        </a:lnSpc>
                      </a:pPr>
                      <a:endParaRPr lang="en-US" sz="1600" b="1" dirty="0">
                        <a:solidFill>
                          <a:schemeClr val="tx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gridSpan="2">
                  <a:txBody>
                    <a:bodyPr/>
                    <a:lstStyle/>
                    <a:p>
                      <a:pPr algn="ctr">
                        <a:lnSpc>
                          <a:spcPct val="90000"/>
                        </a:lnSpc>
                      </a:pPr>
                      <a:r>
                        <a:rPr lang="en-GB" sz="1600" b="1" kern="0" dirty="0">
                          <a:solidFill>
                            <a:schemeClr val="tx1"/>
                          </a:solidFill>
                        </a:rPr>
                        <a:t>Monoclonal Antibodies</a:t>
                      </a:r>
                      <a:endParaRPr lang="en-US" sz="1600" b="1" baseline="0" dirty="0">
                        <a:solidFill>
                          <a:schemeClr val="tx1"/>
                        </a:solidFill>
                        <a:latin typeface="+mn-lt"/>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sz="1200" b="1" baseline="30000" dirty="0">
                        <a:solidFill>
                          <a:schemeClr val="tx1"/>
                        </a:solidFill>
                        <a:latin typeface="+mn-lt"/>
                      </a:endParaRPr>
                    </a:p>
                  </a:txBody>
                  <a:tcPr marL="72000" marR="72000" marT="90000" marB="90000" anchor="ctr">
                    <a:lnB w="12700" cap="flat" cmpd="sng" algn="ctr">
                      <a:solidFill>
                        <a:schemeClr val="bg1"/>
                      </a:solidFill>
                      <a:prstDash val="solid"/>
                      <a:round/>
                      <a:headEnd type="none" w="med" len="med"/>
                      <a:tailEnd type="none" w="med" len="med"/>
                    </a:lnB>
                    <a:solidFill>
                      <a:srgbClr val="0E99FF"/>
                    </a:solidFill>
                  </a:tcPr>
                </a:tc>
                <a:tc gridSpan="2">
                  <a:txBody>
                    <a:bodyPr/>
                    <a:lstStyle/>
                    <a:p>
                      <a:pPr marL="0" marR="0" indent="0" algn="ctr" defTabSz="457200" rtl="0" eaLnBrk="1" fontAlgn="auto" latinLnBrk="0" hangingPunct="1">
                        <a:lnSpc>
                          <a:spcPct val="90000"/>
                        </a:lnSpc>
                        <a:spcBef>
                          <a:spcPts val="0"/>
                        </a:spcBef>
                        <a:spcAft>
                          <a:spcPts val="0"/>
                        </a:spcAft>
                        <a:buClrTx/>
                        <a:buSzTx/>
                        <a:buFontTx/>
                        <a:buNone/>
                        <a:tabLst/>
                        <a:defRPr/>
                      </a:pPr>
                      <a:r>
                        <a:rPr lang="en-US" sz="1600" b="1" kern="0" dirty="0">
                          <a:solidFill>
                            <a:schemeClr val="tx1"/>
                          </a:solidFill>
                        </a:rPr>
                        <a:t>TKI</a:t>
                      </a:r>
                      <a:endParaRPr lang="en-US" sz="1600" b="1" dirty="0">
                        <a:solidFill>
                          <a:schemeClr val="tx1"/>
                        </a:solidFill>
                        <a:latin typeface="+mn-lt"/>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sz="1200" b="1" baseline="30000" dirty="0">
                        <a:solidFill>
                          <a:schemeClr val="tx1"/>
                        </a:solidFill>
                        <a:latin typeface="+mn-lt"/>
                      </a:endParaRPr>
                    </a:p>
                  </a:txBody>
                  <a:tcPr marL="72000" marR="72000" marT="90000" marB="90000" anchor="ctr">
                    <a:lnB w="12700" cap="flat" cmpd="sng" algn="ctr">
                      <a:solidFill>
                        <a:schemeClr val="bg1"/>
                      </a:solidFill>
                      <a:prstDash val="solid"/>
                      <a:round/>
                      <a:headEnd type="none" w="med" len="med"/>
                      <a:tailEnd type="none" w="med" len="med"/>
                    </a:lnB>
                    <a:solidFill>
                      <a:srgbClr val="0E99FF"/>
                    </a:solidFill>
                  </a:tcPr>
                </a:tc>
                <a:extLst>
                  <a:ext uri="{0D108BD9-81ED-4DB2-BD59-A6C34878D82A}">
                    <a16:rowId xmlns:a16="http://schemas.microsoft.com/office/drawing/2014/main" val="1753503423"/>
                  </a:ext>
                </a:extLst>
              </a:tr>
              <a:tr h="268605">
                <a:tc vMerge="1">
                  <a:txBody>
                    <a:bodyPr/>
                    <a:lstStyle/>
                    <a:p>
                      <a:pPr algn="l"/>
                      <a:endParaRPr lang="en-US" sz="1200" b="1" dirty="0">
                        <a:solidFill>
                          <a:schemeClr val="tx1"/>
                        </a:solidFill>
                        <a:latin typeface="+mj-lt"/>
                      </a:endParaRPr>
                    </a:p>
                  </a:txBody>
                  <a:tcPr marL="72000" marR="72000" marT="90000" marB="90000" anchor="ct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E99FF"/>
                    </a:solidFill>
                  </a:tcPr>
                </a:tc>
                <a:tc>
                  <a:txBody>
                    <a:bodyPr/>
                    <a:lstStyle/>
                    <a:p>
                      <a:pPr algn="ctr">
                        <a:lnSpc>
                          <a:spcPct val="90000"/>
                        </a:lnSpc>
                      </a:pPr>
                      <a:r>
                        <a:rPr lang="en-US" sz="1600" b="1" dirty="0">
                          <a:solidFill>
                            <a:schemeClr val="tx1"/>
                          </a:solidFill>
                        </a:rPr>
                        <a:t>Cetuximab</a:t>
                      </a:r>
                      <a:r>
                        <a:rPr lang="en-US" sz="1600" b="1" baseline="30000" dirty="0">
                          <a:solidFill>
                            <a:schemeClr val="tx1"/>
                          </a:solidFill>
                        </a:rPr>
                        <a:t>1</a:t>
                      </a:r>
                      <a:endParaRPr lang="en-US" sz="1600" b="1" baseline="30000" dirty="0">
                        <a:solidFill>
                          <a:schemeClr val="tx1"/>
                        </a:solidFill>
                        <a:latin typeface="+mn-lt"/>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600" b="1" dirty="0">
                          <a:solidFill>
                            <a:schemeClr val="tx1"/>
                          </a:solidFill>
                        </a:rPr>
                        <a:t>Panitumumab</a:t>
                      </a:r>
                      <a:r>
                        <a:rPr lang="en-US" sz="1600" b="1" baseline="30000" dirty="0">
                          <a:solidFill>
                            <a:schemeClr val="tx1"/>
                          </a:solidFill>
                        </a:rPr>
                        <a:t>2</a:t>
                      </a:r>
                      <a:endParaRPr lang="en-US" sz="1600" b="1" baseline="30000" dirty="0">
                        <a:solidFill>
                          <a:schemeClr val="tx1"/>
                        </a:solidFill>
                        <a:latin typeface="+mn-lt"/>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600" b="1" dirty="0">
                          <a:solidFill>
                            <a:schemeClr val="tx1"/>
                          </a:solidFill>
                        </a:rPr>
                        <a:t>Erlotinib</a:t>
                      </a:r>
                      <a:r>
                        <a:rPr lang="en-US" sz="1600" b="1" baseline="30000" dirty="0">
                          <a:solidFill>
                            <a:schemeClr val="tx1"/>
                          </a:solidFill>
                        </a:rPr>
                        <a:t>3</a:t>
                      </a:r>
                      <a:endParaRPr lang="en-US" sz="1600" b="1" dirty="0">
                        <a:solidFill>
                          <a:schemeClr val="tx1"/>
                        </a:solidFill>
                        <a:latin typeface="+mn-lt"/>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600" b="1" dirty="0">
                          <a:solidFill>
                            <a:schemeClr val="tx1"/>
                          </a:solidFill>
                        </a:rPr>
                        <a:t>Gefitinib</a:t>
                      </a:r>
                      <a:r>
                        <a:rPr lang="en-US" sz="1600" b="1" baseline="30000" dirty="0">
                          <a:solidFill>
                            <a:schemeClr val="tx1"/>
                          </a:solidFill>
                        </a:rPr>
                        <a:t>4</a:t>
                      </a:r>
                      <a:endParaRPr lang="en-US" sz="1600" b="1" baseline="30000" dirty="0">
                        <a:solidFill>
                          <a:schemeClr val="tx1"/>
                        </a:solidFill>
                        <a:latin typeface="+mn-lt"/>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150375438"/>
                  </a:ext>
                </a:extLst>
              </a:tr>
              <a:tr h="635195">
                <a:tc>
                  <a:txBody>
                    <a:bodyPr/>
                    <a:lstStyle/>
                    <a:p>
                      <a:pPr algn="l">
                        <a:lnSpc>
                          <a:spcPct val="90000"/>
                        </a:lnSpc>
                      </a:pPr>
                      <a:r>
                        <a:rPr lang="en-US" sz="1600" b="0" kern="1200" dirty="0">
                          <a:solidFill>
                            <a:schemeClr val="bg1"/>
                          </a:solidFill>
                        </a:rPr>
                        <a:t>Eligibility</a:t>
                      </a:r>
                      <a:endParaRPr lang="en-US" sz="1600" b="0" kern="12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algn="ctr" defTabSz="457200" rtl="0" eaLnBrk="1" latinLnBrk="0" hangingPunct="1">
                        <a:lnSpc>
                          <a:spcPct val="90000"/>
                        </a:lnSpc>
                      </a:pPr>
                      <a:r>
                        <a:rPr lang="en-US" sz="1600" kern="1200" dirty="0">
                          <a:solidFill>
                            <a:schemeClr val="bg1"/>
                          </a:solidFill>
                        </a:rPr>
                        <a:t>Unresectable </a:t>
                      </a:r>
                      <a:r>
                        <a:rPr lang="en-US" sz="1600" kern="1200" dirty="0" err="1">
                          <a:solidFill>
                            <a:schemeClr val="bg1"/>
                          </a:solidFill>
                        </a:rPr>
                        <a:t>lacSCC</a:t>
                      </a:r>
                      <a:r>
                        <a:rPr lang="en-US" sz="1600" kern="1200" dirty="0">
                          <a:solidFill>
                            <a:schemeClr val="bg1"/>
                          </a:solidFill>
                        </a:rPr>
                        <a:t> </a:t>
                      </a:r>
                      <a:br>
                        <a:rPr lang="en-US" sz="1600" kern="1200" dirty="0">
                          <a:solidFill>
                            <a:schemeClr val="bg1"/>
                          </a:solidFill>
                        </a:rPr>
                      </a:br>
                      <a:r>
                        <a:rPr lang="en-US" sz="1600" kern="1200" dirty="0">
                          <a:solidFill>
                            <a:schemeClr val="bg1"/>
                          </a:solidFill>
                        </a:rPr>
                        <a:t>or </a:t>
                      </a:r>
                      <a:r>
                        <a:rPr lang="en-US" sz="1600" kern="1200" dirty="0" err="1">
                          <a:solidFill>
                            <a:schemeClr val="bg1"/>
                          </a:solidFill>
                        </a:rPr>
                        <a:t>mcSCC</a:t>
                      </a:r>
                      <a:endParaRPr lang="en-US" sz="1600" kern="12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indent="0" algn="ctr" defTabSz="457200" rtl="0" eaLnBrk="1" fontAlgn="auto" latinLnBrk="0" hangingPunct="1">
                        <a:lnSpc>
                          <a:spcPct val="90000"/>
                        </a:lnSpc>
                        <a:spcBef>
                          <a:spcPts val="0"/>
                        </a:spcBef>
                        <a:spcAft>
                          <a:spcPts val="0"/>
                        </a:spcAft>
                        <a:buClrTx/>
                        <a:buSzTx/>
                        <a:buFontTx/>
                        <a:buNone/>
                        <a:tabLst/>
                        <a:defRPr/>
                      </a:pPr>
                      <a:r>
                        <a:rPr lang="en-US" sz="1600" kern="1200" dirty="0" err="1">
                          <a:solidFill>
                            <a:schemeClr val="bg1"/>
                          </a:solidFill>
                        </a:rPr>
                        <a:t>lacSCC</a:t>
                      </a:r>
                      <a:r>
                        <a:rPr lang="en-US" sz="1600" kern="1200" dirty="0">
                          <a:solidFill>
                            <a:schemeClr val="bg1"/>
                          </a:solidFill>
                        </a:rPr>
                        <a:t>, </a:t>
                      </a:r>
                      <a:r>
                        <a:rPr lang="en-US" sz="1600" kern="1200" dirty="0" err="1">
                          <a:solidFill>
                            <a:schemeClr val="bg1"/>
                          </a:solidFill>
                        </a:rPr>
                        <a:t>mcSCC</a:t>
                      </a:r>
                      <a:br>
                        <a:rPr lang="en-US" sz="1600" kern="1200" dirty="0">
                          <a:solidFill>
                            <a:schemeClr val="bg1"/>
                          </a:solidFill>
                        </a:rPr>
                      </a:br>
                      <a:r>
                        <a:rPr lang="en-US" sz="1600" kern="1200" dirty="0">
                          <a:solidFill>
                            <a:schemeClr val="bg1"/>
                          </a:solidFill>
                        </a:rPr>
                        <a:t>or recurrent </a:t>
                      </a:r>
                      <a:r>
                        <a:rPr lang="en-US" sz="1600" kern="1200" dirty="0" err="1">
                          <a:solidFill>
                            <a:schemeClr val="bg1"/>
                          </a:solidFill>
                        </a:rPr>
                        <a:t>cSCC</a:t>
                      </a:r>
                      <a:endParaRPr lang="en-US" sz="1600" kern="12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algn="ctr" defTabSz="457200" rtl="0" eaLnBrk="1" latinLnBrk="0" hangingPunct="1">
                        <a:lnSpc>
                          <a:spcPct val="90000"/>
                        </a:lnSpc>
                      </a:pPr>
                      <a:r>
                        <a:rPr lang="en-NZ" sz="1600" kern="1200" dirty="0">
                          <a:solidFill>
                            <a:schemeClr val="bg1"/>
                          </a:solidFill>
                        </a:rPr>
                        <a:t>Unresectable locoregional recurrent</a:t>
                      </a:r>
                      <a:r>
                        <a:rPr lang="en-NZ" sz="1600" kern="1200" baseline="0" dirty="0">
                          <a:solidFill>
                            <a:schemeClr val="bg1"/>
                          </a:solidFill>
                        </a:rPr>
                        <a:t> </a:t>
                      </a:r>
                      <a:r>
                        <a:rPr lang="en-NZ" sz="1600" kern="1200" dirty="0">
                          <a:solidFill>
                            <a:schemeClr val="bg1"/>
                          </a:solidFill>
                        </a:rPr>
                        <a:t>or m</a:t>
                      </a:r>
                      <a:r>
                        <a:rPr lang="en-US" sz="1600" kern="1200" dirty="0" err="1">
                          <a:solidFill>
                            <a:schemeClr val="bg1"/>
                          </a:solidFill>
                        </a:rPr>
                        <a:t>cSCC</a:t>
                      </a:r>
                      <a:r>
                        <a:rPr lang="en-US" sz="1600" kern="1200" dirty="0">
                          <a:solidFill>
                            <a:schemeClr val="bg1"/>
                          </a:solidFill>
                        </a:rPr>
                        <a:t> </a:t>
                      </a:r>
                      <a:r>
                        <a:rPr lang="en-US" sz="1600" kern="1200" baseline="0" dirty="0">
                          <a:solidFill>
                            <a:schemeClr val="bg1"/>
                          </a:solidFill>
                        </a:rPr>
                        <a:t> </a:t>
                      </a:r>
                      <a:endParaRPr lang="en-US" sz="1600" kern="12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algn="ctr" defTabSz="457200" rtl="0" eaLnBrk="1" latinLnBrk="0" hangingPunct="1">
                        <a:lnSpc>
                          <a:spcPct val="90000"/>
                        </a:lnSpc>
                      </a:pPr>
                      <a:r>
                        <a:rPr lang="en-NZ" sz="1600" kern="1200" dirty="0">
                          <a:solidFill>
                            <a:schemeClr val="bg1"/>
                          </a:solidFill>
                        </a:rPr>
                        <a:t>Unresectable locoregional recurrent</a:t>
                      </a:r>
                      <a:r>
                        <a:rPr lang="en-NZ" sz="1600" kern="1200" baseline="0" dirty="0">
                          <a:solidFill>
                            <a:schemeClr val="bg1"/>
                          </a:solidFill>
                        </a:rPr>
                        <a:t> </a:t>
                      </a:r>
                      <a:r>
                        <a:rPr lang="en-NZ" sz="1600" kern="1200" dirty="0">
                          <a:solidFill>
                            <a:schemeClr val="bg1"/>
                          </a:solidFill>
                        </a:rPr>
                        <a:t>or mc</a:t>
                      </a:r>
                      <a:r>
                        <a:rPr lang="en-US" sz="1600" kern="1200" dirty="0">
                          <a:solidFill>
                            <a:schemeClr val="bg1"/>
                          </a:solidFill>
                        </a:rPr>
                        <a:t>SCC </a:t>
                      </a:r>
                      <a:r>
                        <a:rPr lang="en-US" sz="1600" kern="1200" baseline="0" dirty="0">
                          <a:solidFill>
                            <a:schemeClr val="bg1"/>
                          </a:solidFill>
                        </a:rPr>
                        <a:t> </a:t>
                      </a:r>
                      <a:endParaRPr lang="en-US" sz="1600" kern="12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4279153209"/>
                  </a:ext>
                </a:extLst>
              </a:tr>
              <a:tr h="268605">
                <a:tc>
                  <a:txBody>
                    <a:bodyPr/>
                    <a:lstStyle/>
                    <a:p>
                      <a:pPr algn="l">
                        <a:lnSpc>
                          <a:spcPct val="90000"/>
                        </a:lnSpc>
                      </a:pPr>
                      <a:r>
                        <a:rPr lang="en-US" sz="1600" b="0" kern="1200" dirty="0">
                          <a:solidFill>
                            <a:schemeClr val="bg1"/>
                          </a:solidFill>
                        </a:rPr>
                        <a:t>N</a:t>
                      </a:r>
                      <a:endParaRPr lang="en-US" sz="1600" b="0" kern="12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457200" rtl="0" eaLnBrk="1" latinLnBrk="0" hangingPunct="1">
                        <a:lnSpc>
                          <a:spcPct val="90000"/>
                        </a:lnSpc>
                      </a:pPr>
                      <a:r>
                        <a:rPr lang="en-US" sz="1600" kern="1200" dirty="0">
                          <a:solidFill>
                            <a:schemeClr val="bg1"/>
                          </a:solidFill>
                        </a:rPr>
                        <a:t>36*</a:t>
                      </a:r>
                      <a:endParaRPr lang="en-US" sz="1600" kern="12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600" kern="1200" dirty="0">
                          <a:solidFill>
                            <a:schemeClr val="bg1"/>
                          </a:solidFill>
                        </a:rPr>
                        <a:t>16</a:t>
                      </a:r>
                      <a:endParaRPr lang="en-US" sz="1600" kern="12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600" kern="1200" dirty="0">
                          <a:solidFill>
                            <a:schemeClr val="bg1"/>
                          </a:solidFill>
                        </a:rPr>
                        <a:t>39</a:t>
                      </a:r>
                      <a:r>
                        <a:rPr lang="en-US" sz="1600" kern="1200" baseline="0" dirty="0">
                          <a:solidFill>
                            <a:schemeClr val="bg1"/>
                          </a:solidFill>
                        </a:rPr>
                        <a:t> (29 evaluable)</a:t>
                      </a:r>
                      <a:endParaRPr lang="en-US" sz="1600" kern="12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600" kern="1200" dirty="0">
                          <a:solidFill>
                            <a:schemeClr val="bg1"/>
                          </a:solidFill>
                        </a:rPr>
                        <a:t>40 (37 evaluable)</a:t>
                      </a:r>
                      <a:endParaRPr lang="en-US" sz="1600" kern="12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99208111"/>
                  </a:ext>
                </a:extLst>
              </a:tr>
              <a:tr h="268605">
                <a:tc>
                  <a:txBody>
                    <a:bodyPr/>
                    <a:lstStyle/>
                    <a:p>
                      <a:pPr algn="l">
                        <a:lnSpc>
                          <a:spcPct val="90000"/>
                        </a:lnSpc>
                      </a:pPr>
                      <a:r>
                        <a:rPr lang="en-US" sz="1600" b="0" kern="1200" dirty="0">
                          <a:solidFill>
                            <a:schemeClr val="bg1"/>
                          </a:solidFill>
                        </a:rPr>
                        <a:t>ORR, % (n/N)</a:t>
                      </a:r>
                      <a:endParaRPr lang="en-US" sz="1600" b="0" kern="12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600" kern="0" baseline="0" dirty="0">
                          <a:solidFill>
                            <a:schemeClr val="bg1"/>
                          </a:solidFill>
                        </a:rPr>
                        <a:t>28 (10/36*)</a:t>
                      </a:r>
                      <a:endParaRPr lang="en-US" sz="1600" b="0" kern="0" baseline="0" dirty="0">
                        <a:solidFill>
                          <a:schemeClr val="bg1"/>
                        </a:solidFill>
                        <a:latin typeface="+mn-lt"/>
                        <a:ea typeface="ＭＳ Ｐゴシック" pitchFamily="34" charset="-128"/>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600" kern="1200" dirty="0">
                          <a:solidFill>
                            <a:schemeClr val="bg1"/>
                          </a:solidFill>
                        </a:rPr>
                        <a:t>31 (5/16)</a:t>
                      </a:r>
                      <a:endParaRPr lang="en-US" sz="1600" b="0" kern="12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600" kern="1200" dirty="0">
                          <a:solidFill>
                            <a:schemeClr val="bg1"/>
                          </a:solidFill>
                        </a:rPr>
                        <a:t>10</a:t>
                      </a:r>
                      <a:r>
                        <a:rPr lang="en-US" sz="1600" kern="1200" baseline="0" dirty="0">
                          <a:solidFill>
                            <a:schemeClr val="bg1"/>
                          </a:solidFill>
                        </a:rPr>
                        <a:t> (3/29)</a:t>
                      </a:r>
                      <a:endParaRPr lang="en-US" sz="1600" b="0" kern="12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600" kern="1200" dirty="0">
                          <a:solidFill>
                            <a:schemeClr val="bg1"/>
                          </a:solidFill>
                        </a:rPr>
                        <a:t>16 (6/37)</a:t>
                      </a:r>
                      <a:endParaRPr lang="en-US" sz="1600" b="0" kern="12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06694970"/>
                  </a:ext>
                </a:extLst>
              </a:tr>
              <a:tr h="268605">
                <a:tc>
                  <a:txBody>
                    <a:bodyPr/>
                    <a:lstStyle/>
                    <a:p>
                      <a:pPr algn="l">
                        <a:lnSpc>
                          <a:spcPct val="90000"/>
                        </a:lnSpc>
                      </a:pPr>
                      <a:r>
                        <a:rPr lang="en-US" sz="1600" b="0" kern="1200" dirty="0">
                          <a:solidFill>
                            <a:schemeClr val="bg1"/>
                          </a:solidFill>
                        </a:rPr>
                        <a:t>DCR, % (n/N)</a:t>
                      </a:r>
                      <a:endParaRPr lang="en-US" sz="1600" b="0" kern="12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NZ" sz="1600" dirty="0">
                          <a:solidFill>
                            <a:schemeClr val="bg1"/>
                          </a:solidFill>
                        </a:rPr>
                        <a:t>69</a:t>
                      </a:r>
                      <a:r>
                        <a:rPr lang="en-NZ" sz="1600" baseline="0" dirty="0">
                          <a:solidFill>
                            <a:schemeClr val="bg1"/>
                          </a:solidFill>
                        </a:rPr>
                        <a:t> (25/36*)</a:t>
                      </a:r>
                      <a:endParaRPr lang="en-US" sz="1600" kern="12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bg1"/>
                          </a:solidFill>
                          <a:effectLst/>
                          <a:uLnTx/>
                          <a:uFillTx/>
                        </a:rPr>
                        <a:t>69 (11/16)</a:t>
                      </a:r>
                      <a:endParaRPr kumimoji="0" lang="en-US" sz="1600" b="0" i="0" u="none" strike="noStrike" kern="1200" cap="none" spc="0" normalizeH="0" baseline="0" noProof="0" dirty="0">
                        <a:ln>
                          <a:noFill/>
                        </a:ln>
                        <a:solidFill>
                          <a:schemeClr val="bg1"/>
                        </a:solidFill>
                        <a:effectLst/>
                        <a:uLnTx/>
                        <a:uFillTx/>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NZ" sz="1600" u="none" strike="noStrike" kern="1200" cap="none" spc="0" normalizeH="0" baseline="0" noProof="0" dirty="0">
                          <a:ln>
                            <a:noFill/>
                          </a:ln>
                          <a:solidFill>
                            <a:schemeClr val="bg1"/>
                          </a:solidFill>
                          <a:effectLst/>
                          <a:uLnTx/>
                          <a:uFillTx/>
                        </a:rPr>
                        <a:t>72 (21/29)</a:t>
                      </a:r>
                      <a:endParaRPr kumimoji="0" lang="en-US" sz="1600" b="0" i="0" u="none" strike="noStrike" kern="1200" cap="none" spc="0" normalizeH="0" baseline="0" noProof="0" dirty="0">
                        <a:ln>
                          <a:noFill/>
                        </a:ln>
                        <a:solidFill>
                          <a:schemeClr val="bg1"/>
                        </a:solidFill>
                        <a:effectLst/>
                        <a:uLnTx/>
                        <a:uFillTx/>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bg1"/>
                          </a:solidFill>
                          <a:effectLst/>
                          <a:uLnTx/>
                          <a:uFillTx/>
                        </a:rPr>
                        <a:t>51 (19/37)</a:t>
                      </a:r>
                      <a:endParaRPr kumimoji="0" lang="en-US" sz="1600" b="0" i="0" u="none" strike="noStrike" kern="1200" cap="none" spc="0" normalizeH="0" baseline="0" noProof="0" dirty="0">
                        <a:ln>
                          <a:noFill/>
                        </a:ln>
                        <a:solidFill>
                          <a:schemeClr val="bg1"/>
                        </a:solidFill>
                        <a:effectLst/>
                        <a:uLnTx/>
                        <a:uFillTx/>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55024121"/>
                  </a:ext>
                </a:extLst>
              </a:tr>
              <a:tr h="268605">
                <a:tc>
                  <a:txBody>
                    <a:bodyPr/>
                    <a:lstStyle/>
                    <a:p>
                      <a:pPr algn="l">
                        <a:lnSpc>
                          <a:spcPct val="90000"/>
                        </a:lnSpc>
                      </a:pPr>
                      <a:r>
                        <a:rPr lang="en-US" sz="1600" b="0" kern="1200" baseline="0" dirty="0">
                          <a:solidFill>
                            <a:schemeClr val="bg1"/>
                          </a:solidFill>
                        </a:rPr>
                        <a:t>mOS, mo (95% CI)</a:t>
                      </a:r>
                      <a:endParaRPr lang="en-US" sz="1600" b="0" kern="12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indent="0" algn="ctr" defTabSz="457200" rtl="0" eaLnBrk="1" fontAlgn="auto" latinLnBrk="0" hangingPunct="1">
                        <a:lnSpc>
                          <a:spcPct val="90000"/>
                        </a:lnSpc>
                        <a:spcBef>
                          <a:spcPts val="0"/>
                        </a:spcBef>
                        <a:spcAft>
                          <a:spcPts val="0"/>
                        </a:spcAft>
                        <a:buClrTx/>
                        <a:buSzTx/>
                        <a:buFontTx/>
                        <a:buNone/>
                        <a:tabLst/>
                        <a:defRPr/>
                      </a:pPr>
                      <a:r>
                        <a:rPr lang="en-NZ" sz="1600" dirty="0">
                          <a:solidFill>
                            <a:schemeClr val="bg1"/>
                          </a:solidFill>
                        </a:rPr>
                        <a:t>8.1 (6.9</a:t>
                      </a:r>
                      <a:r>
                        <a:rPr lang="en-GB" sz="1600" dirty="0">
                          <a:solidFill>
                            <a:schemeClr val="bg1"/>
                          </a:solidFill>
                        </a:rPr>
                        <a:t>-9.3)</a:t>
                      </a:r>
                      <a:r>
                        <a:rPr lang="en-US" sz="1600" kern="1200" baseline="30000" dirty="0">
                          <a:solidFill>
                            <a:schemeClr val="bg1"/>
                          </a:solidFill>
                        </a:rPr>
                        <a:t>†</a:t>
                      </a:r>
                      <a:endParaRPr lang="en-US" sz="1600" kern="1200" baseline="300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600" kern="1200" dirty="0">
                          <a:solidFill>
                            <a:schemeClr val="bg1"/>
                          </a:solidFill>
                        </a:rPr>
                        <a:t>11 (NR)</a:t>
                      </a:r>
                      <a:endParaRPr lang="en-US" sz="1600" kern="12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lang="en-US" sz="1600" kern="1200" dirty="0">
                          <a:solidFill>
                            <a:schemeClr val="bg1"/>
                          </a:solidFill>
                        </a:rPr>
                        <a:t>13 </a:t>
                      </a:r>
                      <a:r>
                        <a:rPr lang="en-NZ" sz="1600" dirty="0">
                          <a:solidFill>
                            <a:schemeClr val="bg1"/>
                          </a:solidFill>
                        </a:rPr>
                        <a:t>(8.4</a:t>
                      </a:r>
                      <a:r>
                        <a:rPr lang="en-GB" sz="1600" dirty="0">
                          <a:solidFill>
                            <a:schemeClr val="bg1"/>
                          </a:solidFill>
                        </a:rPr>
                        <a:t>-20.5)</a:t>
                      </a:r>
                      <a:endParaRPr lang="en-US" sz="1600" kern="12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lang="en-US" sz="1600" kern="1200" dirty="0">
                          <a:solidFill>
                            <a:schemeClr val="bg1"/>
                          </a:solidFill>
                        </a:rPr>
                        <a:t>12.9 </a:t>
                      </a:r>
                      <a:r>
                        <a:rPr lang="en-NZ" sz="1600" dirty="0">
                          <a:solidFill>
                            <a:schemeClr val="bg1"/>
                          </a:solidFill>
                        </a:rPr>
                        <a:t>(8.5</a:t>
                      </a:r>
                      <a:r>
                        <a:rPr lang="en-GB" sz="1600" dirty="0">
                          <a:solidFill>
                            <a:schemeClr val="bg1"/>
                          </a:solidFill>
                        </a:rPr>
                        <a:t>-25.0)</a:t>
                      </a:r>
                      <a:endParaRPr lang="en-US" sz="1600" kern="12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623929271"/>
                  </a:ext>
                </a:extLst>
              </a:tr>
              <a:tr h="268605">
                <a:tc>
                  <a:txBody>
                    <a:bodyPr/>
                    <a:lstStyle/>
                    <a:p>
                      <a:pPr algn="l">
                        <a:lnSpc>
                          <a:spcPct val="90000"/>
                        </a:lnSpc>
                      </a:pPr>
                      <a:r>
                        <a:rPr lang="en-US" sz="1600" b="0" kern="1200" dirty="0">
                          <a:solidFill>
                            <a:schemeClr val="bg1"/>
                          </a:solidFill>
                        </a:rPr>
                        <a:t>mPFS, </a:t>
                      </a:r>
                      <a:r>
                        <a:rPr lang="en-US" sz="1600" b="0" kern="1200" baseline="0" dirty="0">
                          <a:solidFill>
                            <a:schemeClr val="bg1"/>
                          </a:solidFill>
                        </a:rPr>
                        <a:t>mo(95% CI)</a:t>
                      </a:r>
                      <a:endParaRPr lang="en-US" sz="1600" b="0" kern="12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457200" rtl="0" eaLnBrk="1" fontAlgn="auto" latinLnBrk="0" hangingPunct="1">
                        <a:lnSpc>
                          <a:spcPct val="90000"/>
                        </a:lnSpc>
                        <a:spcBef>
                          <a:spcPts val="0"/>
                        </a:spcBef>
                        <a:spcAft>
                          <a:spcPts val="0"/>
                        </a:spcAft>
                        <a:buClrTx/>
                        <a:buSzTx/>
                        <a:buFontTx/>
                        <a:buNone/>
                        <a:tabLst/>
                        <a:defRPr/>
                      </a:pPr>
                      <a:r>
                        <a:rPr lang="en-NZ" sz="1600" dirty="0">
                          <a:solidFill>
                            <a:schemeClr val="bg1"/>
                          </a:solidFill>
                        </a:rPr>
                        <a:t>4.1 (1.7</a:t>
                      </a:r>
                      <a:r>
                        <a:rPr lang="en-GB" sz="1600" dirty="0">
                          <a:solidFill>
                            <a:schemeClr val="bg1"/>
                          </a:solidFill>
                        </a:rPr>
                        <a:t>-5.0)</a:t>
                      </a:r>
                      <a:endParaRPr lang="en-US" sz="1600" kern="12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600" kern="1200" dirty="0">
                          <a:solidFill>
                            <a:schemeClr val="bg1"/>
                          </a:solidFill>
                        </a:rPr>
                        <a:t>8 (NR)</a:t>
                      </a:r>
                      <a:endParaRPr lang="en-US" sz="1600" kern="12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lang="en-US" sz="1600" kern="1200" baseline="0" dirty="0">
                          <a:solidFill>
                            <a:schemeClr val="bg1"/>
                          </a:solidFill>
                        </a:rPr>
                        <a:t>4.7 </a:t>
                      </a:r>
                      <a:r>
                        <a:rPr lang="en-NZ" sz="1600" dirty="0">
                          <a:solidFill>
                            <a:schemeClr val="bg1"/>
                          </a:solidFill>
                        </a:rPr>
                        <a:t>(3.5</a:t>
                      </a:r>
                      <a:r>
                        <a:rPr lang="en-GB" sz="1600" dirty="0">
                          <a:solidFill>
                            <a:schemeClr val="bg1"/>
                          </a:solidFill>
                        </a:rPr>
                        <a:t>-6.2)</a:t>
                      </a:r>
                      <a:endParaRPr lang="en-US" sz="1600" kern="12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lang="en-US" sz="1600" kern="1200" baseline="0" dirty="0">
                          <a:solidFill>
                            <a:schemeClr val="bg1"/>
                          </a:solidFill>
                        </a:rPr>
                        <a:t>3.8 (</a:t>
                      </a:r>
                      <a:r>
                        <a:rPr lang="en-NZ" sz="1600" kern="1200" baseline="0" dirty="0">
                          <a:solidFill>
                            <a:schemeClr val="bg1"/>
                          </a:solidFill>
                        </a:rPr>
                        <a:t>2.2</a:t>
                      </a:r>
                      <a:r>
                        <a:rPr lang="en-GB" sz="1600" kern="1200" baseline="0" dirty="0">
                          <a:solidFill>
                            <a:schemeClr val="bg1"/>
                          </a:solidFill>
                        </a:rPr>
                        <a:t>-</a:t>
                      </a:r>
                      <a:r>
                        <a:rPr lang="en-GB" sz="1600" dirty="0">
                          <a:solidFill>
                            <a:schemeClr val="bg1"/>
                          </a:solidFill>
                        </a:rPr>
                        <a:t>5.7)</a:t>
                      </a:r>
                      <a:endParaRPr lang="en-US" sz="1600" kern="12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07821755"/>
                  </a:ext>
                </a:extLst>
              </a:tr>
              <a:tr h="268605">
                <a:tc>
                  <a:txBody>
                    <a:bodyPr/>
                    <a:lstStyle/>
                    <a:p>
                      <a:pPr algn="l">
                        <a:lnSpc>
                          <a:spcPct val="90000"/>
                        </a:lnSpc>
                      </a:pPr>
                      <a:r>
                        <a:rPr lang="en-US" sz="1600" b="0" kern="1200" dirty="0">
                          <a:solidFill>
                            <a:schemeClr val="bg1"/>
                          </a:solidFill>
                        </a:rPr>
                        <a:t>m</a:t>
                      </a:r>
                      <a:r>
                        <a:rPr lang="en-US" sz="1600" b="0" kern="1200" baseline="0" dirty="0">
                          <a:solidFill>
                            <a:schemeClr val="bg1"/>
                          </a:solidFill>
                        </a:rPr>
                        <a:t>DoR, mo (95% CI)</a:t>
                      </a:r>
                      <a:endParaRPr lang="en-US" sz="1600" b="0" kern="12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indent="0" algn="ctr" defTabSz="457200" rtl="0" eaLnBrk="1" fontAlgn="auto" latinLnBrk="0" hangingPunct="1">
                        <a:lnSpc>
                          <a:spcPct val="90000"/>
                        </a:lnSpc>
                        <a:spcBef>
                          <a:spcPts val="0"/>
                        </a:spcBef>
                        <a:spcAft>
                          <a:spcPts val="0"/>
                        </a:spcAft>
                        <a:buClrTx/>
                        <a:buSzTx/>
                        <a:buFontTx/>
                        <a:buNone/>
                        <a:tabLst/>
                        <a:defRPr/>
                      </a:pPr>
                      <a:r>
                        <a:rPr lang="en-US" sz="1600" kern="1200" dirty="0">
                          <a:solidFill>
                            <a:schemeClr val="bg1"/>
                          </a:solidFill>
                        </a:rPr>
                        <a:t>6.8 </a:t>
                      </a:r>
                      <a:r>
                        <a:rPr lang="en-NZ" sz="1600" dirty="0">
                          <a:solidFill>
                            <a:schemeClr val="bg1"/>
                          </a:solidFill>
                        </a:rPr>
                        <a:t>(4.1</a:t>
                      </a:r>
                      <a:r>
                        <a:rPr lang="en-GB" sz="1600" dirty="0">
                          <a:solidFill>
                            <a:schemeClr val="bg1"/>
                          </a:solidFill>
                        </a:rPr>
                        <a:t>-8.3)</a:t>
                      </a:r>
                      <a:endParaRPr lang="en-US" sz="1600" kern="12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lang="en-US" sz="1600" kern="1200" dirty="0">
                          <a:solidFill>
                            <a:schemeClr val="bg1"/>
                          </a:solidFill>
                        </a:rPr>
                        <a:t>6 </a:t>
                      </a:r>
                      <a:r>
                        <a:rPr lang="en-NZ" sz="1600" dirty="0">
                          <a:solidFill>
                            <a:schemeClr val="bg1"/>
                          </a:solidFill>
                        </a:rPr>
                        <a:t>(5</a:t>
                      </a:r>
                      <a:r>
                        <a:rPr lang="en-GB" sz="1600" dirty="0">
                          <a:solidFill>
                            <a:schemeClr val="bg1"/>
                          </a:solidFill>
                        </a:rPr>
                        <a:t>.0-17.5)</a:t>
                      </a:r>
                      <a:endParaRPr lang="en-US" sz="1600" kern="12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600" kern="1200" dirty="0">
                          <a:solidFill>
                            <a:schemeClr val="bg1"/>
                          </a:solidFill>
                        </a:rPr>
                        <a:t>NR</a:t>
                      </a:r>
                      <a:endParaRPr lang="en-US" sz="1600" kern="12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lang="en-US" sz="1600" kern="1200" dirty="0">
                          <a:solidFill>
                            <a:schemeClr val="bg1"/>
                          </a:solidFill>
                        </a:rPr>
                        <a:t>31.4 (</a:t>
                      </a:r>
                      <a:r>
                        <a:rPr lang="en-NZ" sz="1600" kern="1200" dirty="0">
                          <a:solidFill>
                            <a:schemeClr val="bg1"/>
                          </a:solidFill>
                        </a:rPr>
                        <a:t>3.91</a:t>
                      </a:r>
                      <a:r>
                        <a:rPr lang="en-GB" sz="1600" kern="1200" dirty="0">
                          <a:solidFill>
                            <a:schemeClr val="bg1"/>
                          </a:solidFill>
                        </a:rPr>
                        <a:t>-</a:t>
                      </a:r>
                      <a:r>
                        <a:rPr lang="en-GB" sz="1600" dirty="0">
                          <a:solidFill>
                            <a:schemeClr val="bg1"/>
                          </a:solidFill>
                        </a:rPr>
                        <a:t>NR)</a:t>
                      </a:r>
                      <a:endParaRPr lang="en-US" sz="1600" kern="120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268439416"/>
                  </a:ext>
                </a:extLst>
              </a:tr>
            </a:tbl>
          </a:graphicData>
        </a:graphic>
      </p:graphicFrame>
      <p:sp>
        <p:nvSpPr>
          <p:cNvPr id="9" name="Text Box 11">
            <a:extLst>
              <a:ext uri="{FF2B5EF4-FFF2-40B4-BE49-F238E27FC236}">
                <a16:creationId xmlns:a16="http://schemas.microsoft.com/office/drawing/2014/main" id="{E8B43734-DA53-3482-5AE7-55BFBAE9F185}"/>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Maubec. JCO. 2011;29:3419. 2. Foote. Ann Oncol. 2014;25:2047. 3. Gold. Cancer. 2018;124:2169.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William. J Am Acad Dermatol 2017;77:1110. 5. Ribero. Curr Opin Oncol 2017;29:129.</a:t>
            </a:r>
          </a:p>
        </p:txBody>
      </p:sp>
      <p:sp>
        <p:nvSpPr>
          <p:cNvPr id="11" name="TextBox 10">
            <a:extLst>
              <a:ext uri="{FF2B5EF4-FFF2-40B4-BE49-F238E27FC236}">
                <a16:creationId xmlns:a16="http://schemas.microsoft.com/office/drawing/2014/main" id="{7C4BD140-377A-B597-8533-ADE2A2E40D75}"/>
              </a:ext>
            </a:extLst>
          </p:cNvPr>
          <p:cNvSpPr txBox="1"/>
          <p:nvPr/>
        </p:nvSpPr>
        <p:spPr bwMode="auto">
          <a:xfrm>
            <a:off x="685800" y="5902523"/>
            <a:ext cx="17902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*ITT.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Mean reported.</a:t>
            </a:r>
          </a:p>
        </p:txBody>
      </p:sp>
    </p:spTree>
    <p:extLst>
      <p:ext uri="{BB962C8B-B14F-4D97-AF65-F5344CB8AC3E}">
        <p14:creationId xmlns:p14="http://schemas.microsoft.com/office/powerpoint/2010/main" val="29094051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6A662-91C9-2948-B954-A1E6DFA1E1FD}"/>
              </a:ext>
            </a:extLst>
          </p:cNvPr>
          <p:cNvSpPr>
            <a:spLocks noGrp="1"/>
          </p:cNvSpPr>
          <p:nvPr>
            <p:ph type="title"/>
          </p:nvPr>
        </p:nvSpPr>
        <p:spPr/>
        <p:txBody>
          <a:bodyPr/>
          <a:lstStyle/>
          <a:p>
            <a:r>
              <a:rPr lang="en-US" dirty="0"/>
              <a:t>Nivo + Tacro + Pred ± Ipi for Kidney Transplant Recipients With Advanced Cutaneous Cancers</a:t>
            </a:r>
          </a:p>
        </p:txBody>
      </p:sp>
      <p:sp>
        <p:nvSpPr>
          <p:cNvPr id="3" name="Content Placeholder 2">
            <a:extLst>
              <a:ext uri="{FF2B5EF4-FFF2-40B4-BE49-F238E27FC236}">
                <a16:creationId xmlns:a16="http://schemas.microsoft.com/office/drawing/2014/main" id="{7579530B-ABF6-E9D8-344D-22CC6491F2E6}"/>
              </a:ext>
            </a:extLst>
          </p:cNvPr>
          <p:cNvSpPr>
            <a:spLocks noGrp="1"/>
          </p:cNvSpPr>
          <p:nvPr>
            <p:ph idx="1"/>
          </p:nvPr>
        </p:nvSpPr>
        <p:spPr/>
        <p:txBody>
          <a:bodyPr/>
          <a:lstStyle/>
          <a:p>
            <a:r>
              <a:rPr lang="en-US" sz="2000" dirty="0"/>
              <a:t>Open-label, single-group assignment phase I trial</a:t>
            </a:r>
          </a:p>
          <a:p>
            <a:endParaRPr lang="en-US" sz="2000" dirty="0"/>
          </a:p>
          <a:p>
            <a:endParaRPr lang="en-US" sz="2000" dirty="0"/>
          </a:p>
          <a:p>
            <a:endParaRPr lang="en-US" sz="2000" dirty="0"/>
          </a:p>
          <a:p>
            <a:endParaRPr lang="en-US" sz="2000" dirty="0"/>
          </a:p>
          <a:p>
            <a:pPr marL="0" indent="0">
              <a:buNone/>
            </a:pPr>
            <a:endParaRPr lang="en-US" sz="2000" dirty="0"/>
          </a:p>
          <a:p>
            <a:r>
              <a:rPr lang="en-US" sz="2000" b="1" dirty="0"/>
              <a:t>Primary endpoint: </a:t>
            </a:r>
            <a:r>
              <a:rPr lang="en-US" sz="2000" dirty="0"/>
              <a:t>CR/PR/SD without allograft lost (at Wk 16 on Nivo)</a:t>
            </a:r>
          </a:p>
          <a:p>
            <a:r>
              <a:rPr lang="en-US" sz="2000" b="1" dirty="0"/>
              <a:t>Secondary endpoint: </a:t>
            </a:r>
            <a:r>
              <a:rPr lang="en-US" sz="2000" dirty="0"/>
              <a:t>ORR, PFS, OS</a:t>
            </a:r>
          </a:p>
          <a:p>
            <a:r>
              <a:rPr lang="en-US" sz="2000" b="1" dirty="0"/>
              <a:t>Exploratory endpoints: </a:t>
            </a:r>
            <a:r>
              <a:rPr lang="en-US" sz="2000" dirty="0"/>
              <a:t>tumor microenvironment immunologic changes, cfDNA/allograft rejection, histopathological characteristics of rejected allografts </a:t>
            </a:r>
          </a:p>
        </p:txBody>
      </p:sp>
      <p:sp>
        <p:nvSpPr>
          <p:cNvPr id="5" name="Text Box 45">
            <a:extLst>
              <a:ext uri="{FF2B5EF4-FFF2-40B4-BE49-F238E27FC236}">
                <a16:creationId xmlns:a16="http://schemas.microsoft.com/office/drawing/2014/main" id="{3CE9E22C-1B77-04BC-A1AB-2E12F304C5AB}"/>
              </a:ext>
            </a:extLst>
          </p:cNvPr>
          <p:cNvSpPr txBox="1">
            <a:spLocks noChangeArrowheads="1"/>
          </p:cNvSpPr>
          <p:nvPr/>
        </p:nvSpPr>
        <p:spPr bwMode="auto">
          <a:xfrm>
            <a:off x="629035" y="1954019"/>
            <a:ext cx="255691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 kidney transplant recipients with advanced melanoma, BCC, </a:t>
            </a:r>
            <a:r>
              <a:rPr kumimoji="0" lang="en-GB" altLang="en-US" sz="16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cSCC</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MCC, or MSI-high cancer; willing to have dialysis; no non-immune-based standard therapies, donor-specific Abs, or prior allograft rejection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16)</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Rectangle 49">
            <a:extLst>
              <a:ext uri="{FF2B5EF4-FFF2-40B4-BE49-F238E27FC236}">
                <a16:creationId xmlns:a16="http://schemas.microsoft.com/office/drawing/2014/main" id="{B9110ADE-4919-1B8F-EF6C-23BB75BF939D}"/>
              </a:ext>
            </a:extLst>
          </p:cNvPr>
          <p:cNvSpPr>
            <a:spLocks noChangeArrowheads="1"/>
          </p:cNvSpPr>
          <p:nvPr/>
        </p:nvSpPr>
        <p:spPr bwMode="auto">
          <a:xfrm>
            <a:off x="3750652" y="2747765"/>
            <a:ext cx="1832760" cy="703262"/>
          </a:xfrm>
          <a:prstGeom prst="rect">
            <a:avLst/>
          </a:prstGeom>
          <a:solidFill>
            <a:schemeClr val="tx2">
              <a:lumMod val="9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Tacro*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Pred </a:t>
            </a:r>
            <a:r>
              <a:rPr kumimoji="0" lang="en-US" alt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5 mg QD</a:t>
            </a:r>
          </a:p>
        </p:txBody>
      </p:sp>
      <p:sp>
        <p:nvSpPr>
          <p:cNvPr id="7" name="Line 52">
            <a:extLst>
              <a:ext uri="{FF2B5EF4-FFF2-40B4-BE49-F238E27FC236}">
                <a16:creationId xmlns:a16="http://schemas.microsoft.com/office/drawing/2014/main" id="{7049FAA2-C56D-79CF-FAE3-4CAE1D767557}"/>
              </a:ext>
            </a:extLst>
          </p:cNvPr>
          <p:cNvSpPr>
            <a:spLocks noChangeShapeType="1"/>
          </p:cNvSpPr>
          <p:nvPr/>
        </p:nvSpPr>
        <p:spPr bwMode="auto">
          <a:xfrm>
            <a:off x="3173983" y="3099396"/>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 name="Rectangle 49">
            <a:extLst>
              <a:ext uri="{FF2B5EF4-FFF2-40B4-BE49-F238E27FC236}">
                <a16:creationId xmlns:a16="http://schemas.microsoft.com/office/drawing/2014/main" id="{ED340C99-04F0-F8CB-286B-E041673C9F7F}"/>
              </a:ext>
            </a:extLst>
          </p:cNvPr>
          <p:cNvSpPr>
            <a:spLocks noChangeArrowheads="1"/>
          </p:cNvSpPr>
          <p:nvPr/>
        </p:nvSpPr>
        <p:spPr bwMode="auto">
          <a:xfrm>
            <a:off x="6206660" y="2747765"/>
            <a:ext cx="1554480"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Nivo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480 mg IV Q4W</a:t>
            </a:r>
          </a:p>
        </p:txBody>
      </p:sp>
      <p:sp>
        <p:nvSpPr>
          <p:cNvPr id="9" name="Line 52">
            <a:extLst>
              <a:ext uri="{FF2B5EF4-FFF2-40B4-BE49-F238E27FC236}">
                <a16:creationId xmlns:a16="http://schemas.microsoft.com/office/drawing/2014/main" id="{76750F2F-C038-AFC0-1834-D3F96DAF5D2B}"/>
              </a:ext>
            </a:extLst>
          </p:cNvPr>
          <p:cNvSpPr>
            <a:spLocks noChangeShapeType="1"/>
          </p:cNvSpPr>
          <p:nvPr/>
        </p:nvSpPr>
        <p:spPr bwMode="auto">
          <a:xfrm>
            <a:off x="5629991" y="3099396"/>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Line 53">
            <a:extLst>
              <a:ext uri="{FF2B5EF4-FFF2-40B4-BE49-F238E27FC236}">
                <a16:creationId xmlns:a16="http://schemas.microsoft.com/office/drawing/2014/main" id="{B32F5F60-E031-6CDE-BE2C-6C86E06FA5B2}"/>
              </a:ext>
            </a:extLst>
          </p:cNvPr>
          <p:cNvSpPr>
            <a:spLocks noChangeShapeType="1"/>
          </p:cNvSpPr>
          <p:nvPr/>
        </p:nvSpPr>
        <p:spPr bwMode="auto">
          <a:xfrm>
            <a:off x="7920355" y="3275608"/>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1" name="Line 54">
            <a:extLst>
              <a:ext uri="{FF2B5EF4-FFF2-40B4-BE49-F238E27FC236}">
                <a16:creationId xmlns:a16="http://schemas.microsoft.com/office/drawing/2014/main" id="{7ABA0C91-387B-D07E-D755-075458B24637}"/>
              </a:ext>
            </a:extLst>
          </p:cNvPr>
          <p:cNvSpPr>
            <a:spLocks noChangeShapeType="1"/>
          </p:cNvSpPr>
          <p:nvPr/>
        </p:nvSpPr>
        <p:spPr bwMode="auto">
          <a:xfrm flipV="1">
            <a:off x="7920355" y="2675532"/>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 name="Rectangle 49">
            <a:extLst>
              <a:ext uri="{FF2B5EF4-FFF2-40B4-BE49-F238E27FC236}">
                <a16:creationId xmlns:a16="http://schemas.microsoft.com/office/drawing/2014/main" id="{FCAF0AAC-5F5E-9531-119D-A2D44EE35182}"/>
              </a:ext>
            </a:extLst>
          </p:cNvPr>
          <p:cNvSpPr>
            <a:spLocks noChangeArrowheads="1"/>
          </p:cNvSpPr>
          <p:nvPr/>
        </p:nvSpPr>
        <p:spPr bwMode="auto">
          <a:xfrm>
            <a:off x="8604125" y="2319932"/>
            <a:ext cx="1832760"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Nivo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for up to 96 wk</a:t>
            </a:r>
          </a:p>
        </p:txBody>
      </p:sp>
      <p:sp>
        <p:nvSpPr>
          <p:cNvPr id="15" name="Rectangle 49">
            <a:extLst>
              <a:ext uri="{FF2B5EF4-FFF2-40B4-BE49-F238E27FC236}">
                <a16:creationId xmlns:a16="http://schemas.microsoft.com/office/drawing/2014/main" id="{33529B7A-168D-5BFA-0FDA-B3B87BB1EDC6}"/>
              </a:ext>
            </a:extLst>
          </p:cNvPr>
          <p:cNvSpPr>
            <a:spLocks noChangeArrowheads="1"/>
          </p:cNvSpPr>
          <p:nvPr/>
        </p:nvSpPr>
        <p:spPr bwMode="auto">
          <a:xfrm>
            <a:off x="8604125" y="3270844"/>
            <a:ext cx="1832760" cy="70326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Nivo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 mg/kg Q3W </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Ipi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 mg/kg Q3W</a:t>
            </a:r>
          </a:p>
        </p:txBody>
      </p:sp>
      <p:sp>
        <p:nvSpPr>
          <p:cNvPr id="16" name="TextBox 15">
            <a:extLst>
              <a:ext uri="{FF2B5EF4-FFF2-40B4-BE49-F238E27FC236}">
                <a16:creationId xmlns:a16="http://schemas.microsoft.com/office/drawing/2014/main" id="{775E71E6-207F-37D7-8760-DCDD4D54A382}"/>
              </a:ext>
            </a:extLst>
          </p:cNvPr>
          <p:cNvSpPr txBox="1"/>
          <p:nvPr/>
        </p:nvSpPr>
        <p:spPr bwMode="auto">
          <a:xfrm>
            <a:off x="7509082" y="2310685"/>
            <a:ext cx="930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CR/PR/SD</a:t>
            </a:r>
          </a:p>
        </p:txBody>
      </p:sp>
      <p:sp>
        <p:nvSpPr>
          <p:cNvPr id="17" name="TextBox 16">
            <a:extLst>
              <a:ext uri="{FF2B5EF4-FFF2-40B4-BE49-F238E27FC236}">
                <a16:creationId xmlns:a16="http://schemas.microsoft.com/office/drawing/2014/main" id="{FF0DBEAE-767A-604E-C1D9-06A80FB4F8CF}"/>
              </a:ext>
            </a:extLst>
          </p:cNvPr>
          <p:cNvSpPr txBox="1"/>
          <p:nvPr/>
        </p:nvSpPr>
        <p:spPr bwMode="auto">
          <a:xfrm>
            <a:off x="7838499" y="3428720"/>
            <a:ext cx="3946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PD</a:t>
            </a:r>
          </a:p>
        </p:txBody>
      </p:sp>
      <p:sp>
        <p:nvSpPr>
          <p:cNvPr id="18" name="TextBox 17">
            <a:extLst>
              <a:ext uri="{FF2B5EF4-FFF2-40B4-BE49-F238E27FC236}">
                <a16:creationId xmlns:a16="http://schemas.microsoft.com/office/drawing/2014/main" id="{FBAD27C1-350D-4292-1B3A-D69441B3131D}"/>
              </a:ext>
            </a:extLst>
          </p:cNvPr>
          <p:cNvSpPr txBox="1"/>
          <p:nvPr/>
        </p:nvSpPr>
        <p:spPr bwMode="auto">
          <a:xfrm>
            <a:off x="3647894" y="3451026"/>
            <a:ext cx="19307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*Serum goal: 2-5 ng/mL</a:t>
            </a:r>
          </a:p>
        </p:txBody>
      </p:sp>
      <p:sp>
        <p:nvSpPr>
          <p:cNvPr id="19" name="TextBox 18">
            <a:extLst>
              <a:ext uri="{FF2B5EF4-FFF2-40B4-BE49-F238E27FC236}">
                <a16:creationId xmlns:a16="http://schemas.microsoft.com/office/drawing/2014/main" id="{ABA62CE3-FDA2-179B-9F11-B79CE9A89F48}"/>
              </a:ext>
            </a:extLst>
          </p:cNvPr>
          <p:cNvSpPr txBox="1"/>
          <p:nvPr/>
        </p:nvSpPr>
        <p:spPr bwMode="auto">
          <a:xfrm>
            <a:off x="3465815" y="2241498"/>
            <a:ext cx="22614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Immunosuppressive Regimen</a:t>
            </a:r>
          </a:p>
        </p:txBody>
      </p:sp>
      <p:sp>
        <p:nvSpPr>
          <p:cNvPr id="12" name="Text Box 11">
            <a:extLst>
              <a:ext uri="{FF2B5EF4-FFF2-40B4-BE49-F238E27FC236}">
                <a16:creationId xmlns:a16="http://schemas.microsoft.com/office/drawing/2014/main" id="{4699F9CE-53D2-CBBD-A454-8F2518604729}"/>
              </a:ext>
            </a:extLst>
          </p:cNvPr>
          <p:cNvSpPr txBox="1">
            <a:spLocks noChangeArrowheads="1"/>
          </p:cNvSpPr>
          <p:nvPr/>
        </p:nvSpPr>
        <p:spPr bwMode="auto">
          <a:xfrm>
            <a:off x="421945" y="638493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Schenk. ASCO 2022. Abstr 9507. NCT03816332.</a:t>
            </a:r>
          </a:p>
        </p:txBody>
      </p:sp>
    </p:spTree>
    <p:extLst>
      <p:ext uri="{BB962C8B-B14F-4D97-AF65-F5344CB8AC3E}">
        <p14:creationId xmlns:p14="http://schemas.microsoft.com/office/powerpoint/2010/main" val="23996284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402C2-62FE-514C-818B-D45C7B565232}"/>
              </a:ext>
            </a:extLst>
          </p:cNvPr>
          <p:cNvSpPr>
            <a:spLocks noGrp="1"/>
          </p:cNvSpPr>
          <p:nvPr>
            <p:ph type="title"/>
          </p:nvPr>
        </p:nvSpPr>
        <p:spPr/>
        <p:txBody>
          <a:bodyPr/>
          <a:lstStyle/>
          <a:p>
            <a:r>
              <a:rPr lang="en-US" dirty="0"/>
              <a:t>Complete Tumor Regression With Nivo + Ipi </a:t>
            </a:r>
          </a:p>
        </p:txBody>
      </p:sp>
      <p:sp>
        <p:nvSpPr>
          <p:cNvPr id="3" name="Content Placeholder 2">
            <a:extLst>
              <a:ext uri="{FF2B5EF4-FFF2-40B4-BE49-F238E27FC236}">
                <a16:creationId xmlns:a16="http://schemas.microsoft.com/office/drawing/2014/main" id="{C8F8A7D6-DE48-3AA2-B028-34FF63946FDF}"/>
              </a:ext>
            </a:extLst>
          </p:cNvPr>
          <p:cNvSpPr>
            <a:spLocks noGrp="1"/>
          </p:cNvSpPr>
          <p:nvPr>
            <p:ph idx="1"/>
          </p:nvPr>
        </p:nvSpPr>
        <p:spPr>
          <a:xfrm>
            <a:off x="607468" y="1457554"/>
            <a:ext cx="11202992" cy="2390280"/>
          </a:xfrm>
        </p:spPr>
        <p:txBody>
          <a:bodyPr/>
          <a:lstStyle/>
          <a:p>
            <a:pPr>
              <a:lnSpc>
                <a:spcPct val="120000"/>
              </a:lnSpc>
              <a:spcBef>
                <a:spcPts val="0"/>
              </a:spcBef>
            </a:pPr>
            <a:r>
              <a:rPr lang="en-US" sz="1600" dirty="0"/>
              <a:t>2 patients (33%) had tumor regression by Wk 6 with eventual CR, 4 patients (67%) had PD</a:t>
            </a:r>
          </a:p>
          <a:p>
            <a:pPr>
              <a:lnSpc>
                <a:spcPct val="120000"/>
              </a:lnSpc>
              <a:spcBef>
                <a:spcPts val="0"/>
              </a:spcBef>
            </a:pPr>
            <a:r>
              <a:rPr lang="en-US" sz="1600" dirty="0"/>
              <a:t>2 patients had treatment-related allograft loss</a:t>
            </a:r>
          </a:p>
          <a:p>
            <a:pPr>
              <a:lnSpc>
                <a:spcPct val="120000"/>
              </a:lnSpc>
              <a:spcBef>
                <a:spcPts val="0"/>
              </a:spcBef>
            </a:pPr>
            <a:r>
              <a:rPr lang="en-US" sz="1600" kern="1200" dirty="0">
                <a:latin typeface="+mn-lt"/>
              </a:rPr>
              <a:t>With anti–PD-1 therapy, there is a risk of allograft loss, which may result in the need for dialysis (ie, for kidney transplant recipients) or death (eg, recipients of heart, lung, or liver transplants) </a:t>
            </a:r>
          </a:p>
          <a:p>
            <a:pPr>
              <a:lnSpc>
                <a:spcPct val="120000"/>
              </a:lnSpc>
              <a:spcBef>
                <a:spcPts val="0"/>
              </a:spcBef>
            </a:pPr>
            <a:r>
              <a:rPr lang="en-US" sz="1600" kern="1200" dirty="0">
                <a:latin typeface="+mn-lt"/>
              </a:rPr>
              <a:t>A multidisciplinary approach to care is essential, with consideration for referral to academic or high-volume centers</a:t>
            </a:r>
          </a:p>
          <a:p>
            <a:pPr>
              <a:lnSpc>
                <a:spcPct val="120000"/>
              </a:lnSpc>
              <a:spcBef>
                <a:spcPts val="0"/>
              </a:spcBef>
            </a:pPr>
            <a:endParaRPr lang="en-US" sz="1600" kern="1200" dirty="0">
              <a:latin typeface="+mn-lt"/>
            </a:endParaRPr>
          </a:p>
          <a:p>
            <a:pPr>
              <a:lnSpc>
                <a:spcPct val="120000"/>
              </a:lnSpc>
              <a:spcBef>
                <a:spcPts val="0"/>
              </a:spcBef>
            </a:pPr>
            <a:endParaRPr lang="en-US" sz="1600" kern="1200" dirty="0">
              <a:latin typeface="+mn-lt"/>
            </a:endParaRPr>
          </a:p>
          <a:p>
            <a:pPr marL="0" indent="0">
              <a:lnSpc>
                <a:spcPct val="120000"/>
              </a:lnSpc>
              <a:spcBef>
                <a:spcPts val="0"/>
              </a:spcBef>
              <a:buNone/>
            </a:pPr>
            <a:endParaRPr lang="en-US" sz="1600" dirty="0">
              <a:latin typeface="+mn-lt"/>
            </a:endParaRPr>
          </a:p>
          <a:p>
            <a:pPr>
              <a:lnSpc>
                <a:spcPct val="120000"/>
              </a:lnSpc>
              <a:spcBef>
                <a:spcPts val="0"/>
              </a:spcBef>
            </a:pPr>
            <a:endParaRPr lang="en-US" sz="1800" dirty="0"/>
          </a:p>
        </p:txBody>
      </p:sp>
      <p:sp>
        <p:nvSpPr>
          <p:cNvPr id="4" name="Text Box 11">
            <a:extLst>
              <a:ext uri="{FF2B5EF4-FFF2-40B4-BE49-F238E27FC236}">
                <a16:creationId xmlns:a16="http://schemas.microsoft.com/office/drawing/2014/main" id="{7AE80508-FEA3-9269-CA85-21703DE6258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Lipson. NEJM. 2016;374:896. Schenk. ASCO 2022. Abstr 9507.</a:t>
            </a:r>
          </a:p>
        </p:txBody>
      </p:sp>
      <p:graphicFrame>
        <p:nvGraphicFramePr>
          <p:cNvPr id="10" name="Table 9">
            <a:extLst>
              <a:ext uri="{FF2B5EF4-FFF2-40B4-BE49-F238E27FC236}">
                <a16:creationId xmlns:a16="http://schemas.microsoft.com/office/drawing/2014/main" id="{D3498FED-6B76-C717-84ED-C3ECE2D72DA9}"/>
              </a:ext>
            </a:extLst>
          </p:cNvPr>
          <p:cNvGraphicFramePr>
            <a:graphicFrameLocks noGrp="1"/>
          </p:cNvGraphicFramePr>
          <p:nvPr>
            <p:extLst>
              <p:ext uri="{D42A27DB-BD31-4B8C-83A1-F6EECF244321}">
                <p14:modId xmlns:p14="http://schemas.microsoft.com/office/powerpoint/2010/main" val="2977439329"/>
              </p:ext>
            </p:extLst>
          </p:nvPr>
        </p:nvGraphicFramePr>
        <p:xfrm>
          <a:off x="719717" y="3313371"/>
          <a:ext cx="10762486" cy="2753932"/>
        </p:xfrm>
        <a:graphic>
          <a:graphicData uri="http://schemas.openxmlformats.org/drawingml/2006/table">
            <a:tbl>
              <a:tblPr firstRow="1" firstCol="1" bandRow="1">
                <a:tableStyleId>{2D5ABB26-0587-4C30-8999-92F81FD0307C}</a:tableStyleId>
              </a:tblPr>
              <a:tblGrid>
                <a:gridCol w="896872">
                  <a:extLst>
                    <a:ext uri="{9D8B030D-6E8A-4147-A177-3AD203B41FA5}">
                      <a16:colId xmlns:a16="http://schemas.microsoft.com/office/drawing/2014/main" val="1398059347"/>
                    </a:ext>
                  </a:extLst>
                </a:gridCol>
                <a:gridCol w="1345311">
                  <a:extLst>
                    <a:ext uri="{9D8B030D-6E8A-4147-A177-3AD203B41FA5}">
                      <a16:colId xmlns:a16="http://schemas.microsoft.com/office/drawing/2014/main" val="1652739965"/>
                    </a:ext>
                  </a:extLst>
                </a:gridCol>
                <a:gridCol w="1544617">
                  <a:extLst>
                    <a:ext uri="{9D8B030D-6E8A-4147-A177-3AD203B41FA5}">
                      <a16:colId xmlns:a16="http://schemas.microsoft.com/office/drawing/2014/main" val="4129317922"/>
                    </a:ext>
                  </a:extLst>
                </a:gridCol>
                <a:gridCol w="1395137">
                  <a:extLst>
                    <a:ext uri="{9D8B030D-6E8A-4147-A177-3AD203B41FA5}">
                      <a16:colId xmlns:a16="http://schemas.microsoft.com/office/drawing/2014/main" val="1267175808"/>
                    </a:ext>
                  </a:extLst>
                </a:gridCol>
                <a:gridCol w="1395137">
                  <a:extLst>
                    <a:ext uri="{9D8B030D-6E8A-4147-A177-3AD203B41FA5}">
                      <a16:colId xmlns:a16="http://schemas.microsoft.com/office/drawing/2014/main" val="3173008321"/>
                    </a:ext>
                  </a:extLst>
                </a:gridCol>
                <a:gridCol w="1614220">
                  <a:extLst>
                    <a:ext uri="{9D8B030D-6E8A-4147-A177-3AD203B41FA5}">
                      <a16:colId xmlns:a16="http://schemas.microsoft.com/office/drawing/2014/main" val="1984212389"/>
                    </a:ext>
                  </a:extLst>
                </a:gridCol>
                <a:gridCol w="1176055">
                  <a:extLst>
                    <a:ext uri="{9D8B030D-6E8A-4147-A177-3AD203B41FA5}">
                      <a16:colId xmlns:a16="http://schemas.microsoft.com/office/drawing/2014/main" val="1463706376"/>
                    </a:ext>
                  </a:extLst>
                </a:gridCol>
                <a:gridCol w="1395137">
                  <a:extLst>
                    <a:ext uri="{9D8B030D-6E8A-4147-A177-3AD203B41FA5}">
                      <a16:colId xmlns:a16="http://schemas.microsoft.com/office/drawing/2014/main" val="2964567846"/>
                    </a:ext>
                  </a:extLst>
                </a:gridCol>
              </a:tblGrid>
              <a:tr h="223497">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0" marR="0" algn="ctr">
                        <a:lnSpc>
                          <a:spcPct val="107000"/>
                        </a:lnSpc>
                        <a:spcBef>
                          <a:spcPts val="0"/>
                        </a:spcBef>
                        <a:spcAft>
                          <a:spcPts val="0"/>
                        </a:spcAft>
                      </a:pPr>
                      <a:endParaRPr lang="en-US" sz="1600" dirty="0">
                        <a:solidFill>
                          <a:schemeClr val="tx1"/>
                        </a:solidFill>
                        <a:effectLst/>
                        <a:latin typeface="+mn-lt"/>
                        <a:ea typeface="Calibri" panose="020F0502020204030204" pitchFamily="34" charset="0"/>
                        <a:cs typeface="Arial" panose="020B0604020202020204" pitchFamily="34" charset="0"/>
                      </a:endParaRPr>
                    </a:p>
                  </a:txBody>
                  <a:tcPr marL="68581" marR="68581" marT="0" marB="0" anchor="ctr">
                    <a:solidFill>
                      <a:schemeClr val="accent3"/>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0" marR="0" algn="ctr">
                        <a:lnSpc>
                          <a:spcPct val="107000"/>
                        </a:lnSpc>
                        <a:spcBef>
                          <a:spcPts val="0"/>
                        </a:spcBef>
                        <a:spcAft>
                          <a:spcPts val="0"/>
                        </a:spcAft>
                      </a:pPr>
                      <a:endParaRPr lang="en-US" sz="1600" dirty="0">
                        <a:solidFill>
                          <a:schemeClr val="tx1"/>
                        </a:solidFill>
                        <a:effectLst/>
                        <a:latin typeface="+mn-lt"/>
                        <a:ea typeface="Calibri" panose="020F0502020204030204" pitchFamily="34" charset="0"/>
                        <a:cs typeface="Arial" panose="020B0604020202020204" pitchFamily="34" charset="0"/>
                      </a:endParaRPr>
                    </a:p>
                  </a:txBody>
                  <a:tcPr marL="68581" marR="68581" marT="0" marB="0" anchor="ctr">
                    <a:solidFill>
                      <a:schemeClr val="accent3"/>
                    </a:solidFill>
                  </a:tcPr>
                </a:tc>
                <a:tc gridSpan="2">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0" marR="0" algn="ctr">
                        <a:lnSpc>
                          <a:spcPct val="107000"/>
                        </a:lnSpc>
                        <a:spcBef>
                          <a:spcPts val="0"/>
                        </a:spcBef>
                        <a:spcAft>
                          <a:spcPts val="0"/>
                        </a:spcAft>
                      </a:pPr>
                      <a:r>
                        <a:rPr lang="en-US" sz="1600" dirty="0">
                          <a:solidFill>
                            <a:schemeClr val="tx1"/>
                          </a:solidFill>
                          <a:effectLst/>
                          <a:latin typeface="+mn-lt"/>
                        </a:rPr>
                        <a:t>Nivo</a:t>
                      </a:r>
                      <a:endParaRPr lang="en-US" sz="1600" b="1" dirty="0">
                        <a:solidFill>
                          <a:schemeClr val="tx1"/>
                        </a:solidFill>
                        <a:effectLst/>
                        <a:latin typeface="+mn-lt"/>
                        <a:ea typeface="Calibri" panose="020F0502020204030204" pitchFamily="34" charset="0"/>
                        <a:cs typeface="Arial" panose="020B0604020202020204" pitchFamily="34" charset="0"/>
                      </a:endParaRPr>
                    </a:p>
                  </a:txBody>
                  <a:tcPr marL="68580" marR="68580" marT="0" marB="0" anchor="ctr">
                    <a:solidFill>
                      <a:schemeClr val="accent3"/>
                    </a:solidFill>
                  </a:tcPr>
                </a:tc>
                <a:tc hMerge="1">
                  <a:txBody>
                    <a:bodyPr/>
                    <a:lstStyle/>
                    <a:p>
                      <a:pPr marL="0" marR="0" algn="ctr">
                        <a:lnSpc>
                          <a:spcPct val="107000"/>
                        </a:lnSpc>
                        <a:spcBef>
                          <a:spcPts val="0"/>
                        </a:spcBef>
                        <a:spcAft>
                          <a:spcPts val="0"/>
                        </a:spcAft>
                      </a:pPr>
                      <a:endParaRPr lang="en-US" sz="2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solidFill>
                  </a:tcPr>
                </a:tc>
                <a:tc gridSpan="2">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0" marR="0" algn="ctr">
                        <a:lnSpc>
                          <a:spcPct val="107000"/>
                        </a:lnSpc>
                        <a:spcBef>
                          <a:spcPts val="0"/>
                        </a:spcBef>
                        <a:spcAft>
                          <a:spcPts val="0"/>
                        </a:spcAft>
                      </a:pPr>
                      <a:r>
                        <a:rPr lang="en-US" sz="1600" dirty="0">
                          <a:solidFill>
                            <a:schemeClr val="tx1"/>
                          </a:solidFill>
                          <a:effectLst/>
                          <a:latin typeface="+mn-lt"/>
                        </a:rPr>
                        <a:t>CD8+ IHC (0-3+)*</a:t>
                      </a:r>
                      <a:endParaRPr lang="en-US" sz="1600" b="1" dirty="0">
                        <a:solidFill>
                          <a:schemeClr val="tx1"/>
                        </a:solidFill>
                        <a:effectLst/>
                        <a:latin typeface="+mn-lt"/>
                        <a:ea typeface="Calibri" panose="020F0502020204030204" pitchFamily="34" charset="0"/>
                        <a:cs typeface="Arial" panose="020B0604020202020204" pitchFamily="34" charset="0"/>
                      </a:endParaRPr>
                    </a:p>
                  </a:txBody>
                  <a:tcPr marL="68581" marR="68581" marT="0" marB="0" anchor="ctr">
                    <a:solidFill>
                      <a:schemeClr val="accent3"/>
                    </a:solidFill>
                  </a:tcPr>
                </a:tc>
                <a:tc hMerge="1">
                  <a:txBody>
                    <a:bodyPr/>
                    <a:lstStyle/>
                    <a:p>
                      <a:pPr marL="0" marR="0" algn="ctr">
                        <a:lnSpc>
                          <a:spcPct val="107000"/>
                        </a:lnSpc>
                        <a:spcBef>
                          <a:spcPts val="0"/>
                        </a:spcBef>
                        <a:spcAft>
                          <a:spcPts val="0"/>
                        </a:spcAft>
                      </a:pPr>
                      <a:endParaRPr lang="en-US" sz="21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1" marR="68581" marT="0" marB="0" anchor="ctr"/>
                </a:tc>
                <a:tc gridSpan="2">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0" marR="0" algn="ctr">
                        <a:lnSpc>
                          <a:spcPct val="107000"/>
                        </a:lnSpc>
                        <a:spcBef>
                          <a:spcPts val="0"/>
                        </a:spcBef>
                        <a:spcAft>
                          <a:spcPts val="0"/>
                        </a:spcAft>
                      </a:pPr>
                      <a:r>
                        <a:rPr lang="en-US" sz="1600" b="1" dirty="0">
                          <a:solidFill>
                            <a:schemeClr val="tx1"/>
                          </a:solidFill>
                          <a:effectLst/>
                          <a:latin typeface="+mn-lt"/>
                          <a:ea typeface="Calibri" panose="020F0502020204030204" pitchFamily="34" charset="0"/>
                          <a:cs typeface="Arial" panose="020B0604020202020204" pitchFamily="34" charset="0"/>
                        </a:rPr>
                        <a:t>Nivo + Ipi</a:t>
                      </a:r>
                    </a:p>
                  </a:txBody>
                  <a:tcPr marL="68580" marR="68580" marT="0" marB="0" anchor="ctr">
                    <a:solidFill>
                      <a:schemeClr val="accent3"/>
                    </a:solidFill>
                  </a:tcPr>
                </a:tc>
                <a:tc hMerge="1">
                  <a:txBody>
                    <a:bodyPr/>
                    <a:lstStyle/>
                    <a:p>
                      <a:pPr marL="0" marR="0" algn="ctr">
                        <a:lnSpc>
                          <a:spcPct val="107000"/>
                        </a:lnSpc>
                        <a:spcBef>
                          <a:spcPts val="0"/>
                        </a:spcBef>
                        <a:spcAft>
                          <a:spcPts val="0"/>
                        </a:spcAft>
                      </a:pPr>
                      <a:endParaRPr lang="en-US" sz="2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241606205"/>
                  </a:ext>
                </a:extLst>
              </a:tr>
              <a:tr h="457411">
                <a:tc>
                  <a:txBody>
                    <a:bodyPr/>
                    <a:lstStyle>
                      <a:lvl1pPr marL="0" algn="l" defTabSz="914377" rtl="0" eaLnBrk="1" latinLnBrk="0" hangingPunct="1">
                        <a:defRPr sz="1800" b="1" kern="1200">
                          <a:solidFill>
                            <a:schemeClr val="lt1"/>
                          </a:solidFill>
                          <a:latin typeface="Calibri"/>
                        </a:defRPr>
                      </a:lvl1pPr>
                      <a:lvl2pPr marL="457189" algn="l" defTabSz="914377" rtl="0" eaLnBrk="1" latinLnBrk="0" hangingPunct="1">
                        <a:defRPr sz="1800" b="1" kern="1200">
                          <a:solidFill>
                            <a:schemeClr val="lt1"/>
                          </a:solidFill>
                          <a:latin typeface="Calibri"/>
                        </a:defRPr>
                      </a:lvl2pPr>
                      <a:lvl3pPr marL="914377" algn="l" defTabSz="914377" rtl="0" eaLnBrk="1" latinLnBrk="0" hangingPunct="1">
                        <a:defRPr sz="1800" b="1" kern="1200">
                          <a:solidFill>
                            <a:schemeClr val="lt1"/>
                          </a:solidFill>
                          <a:latin typeface="Calibri"/>
                        </a:defRPr>
                      </a:lvl3pPr>
                      <a:lvl4pPr marL="1371566" algn="l" defTabSz="914377" rtl="0" eaLnBrk="1" latinLnBrk="0" hangingPunct="1">
                        <a:defRPr sz="1800" b="1" kern="1200">
                          <a:solidFill>
                            <a:schemeClr val="lt1"/>
                          </a:solidFill>
                          <a:latin typeface="Calibri"/>
                        </a:defRPr>
                      </a:lvl4pPr>
                      <a:lvl5pPr marL="1828754" algn="l" defTabSz="914377" rtl="0" eaLnBrk="1" latinLnBrk="0" hangingPunct="1">
                        <a:defRPr sz="1800" b="1" kern="1200">
                          <a:solidFill>
                            <a:schemeClr val="lt1"/>
                          </a:solidFill>
                          <a:latin typeface="Calibri"/>
                        </a:defRPr>
                      </a:lvl5pPr>
                      <a:lvl6pPr marL="2285943" algn="l" defTabSz="914377" rtl="0" eaLnBrk="1" latinLnBrk="0" hangingPunct="1">
                        <a:defRPr sz="1800" b="1" kern="1200">
                          <a:solidFill>
                            <a:schemeClr val="lt1"/>
                          </a:solidFill>
                          <a:latin typeface="Calibri"/>
                        </a:defRPr>
                      </a:lvl6pPr>
                      <a:lvl7pPr marL="2743131" algn="l" defTabSz="914377" rtl="0" eaLnBrk="1" latinLnBrk="0" hangingPunct="1">
                        <a:defRPr sz="1800" b="1" kern="1200">
                          <a:solidFill>
                            <a:schemeClr val="lt1"/>
                          </a:solidFill>
                          <a:latin typeface="Calibri"/>
                        </a:defRPr>
                      </a:lvl7pPr>
                      <a:lvl8pPr marL="3200320" algn="l" defTabSz="914377" rtl="0" eaLnBrk="1" latinLnBrk="0" hangingPunct="1">
                        <a:defRPr sz="1800" b="1" kern="1200">
                          <a:solidFill>
                            <a:schemeClr val="lt1"/>
                          </a:solidFill>
                          <a:latin typeface="Calibri"/>
                        </a:defRPr>
                      </a:lvl8pPr>
                      <a:lvl9pPr marL="3657509" algn="l" defTabSz="914377" rtl="0" eaLnBrk="1" latinLnBrk="0" hangingPunct="1">
                        <a:defRPr sz="1800" b="1" kern="1200">
                          <a:solidFill>
                            <a:schemeClr val="lt1"/>
                          </a:solidFill>
                          <a:latin typeface="Calibri"/>
                        </a:defRPr>
                      </a:lvl9pPr>
                    </a:lstStyle>
                    <a:p>
                      <a:pPr marL="0" marR="0" algn="ctr">
                        <a:lnSpc>
                          <a:spcPct val="107000"/>
                        </a:lnSpc>
                        <a:spcBef>
                          <a:spcPts val="0"/>
                        </a:spcBef>
                        <a:spcAft>
                          <a:spcPts val="0"/>
                        </a:spcAft>
                      </a:pPr>
                      <a:r>
                        <a:rPr lang="en-US" sz="1600" b="1" dirty="0">
                          <a:solidFill>
                            <a:schemeClr val="bg1"/>
                          </a:solidFill>
                          <a:effectLst/>
                          <a:latin typeface="+mn-lt"/>
                        </a:rPr>
                        <a:t>Patient ID</a:t>
                      </a:r>
                      <a:endParaRPr lang="en-US" sz="1600" b="1" dirty="0">
                        <a:solidFill>
                          <a:schemeClr val="bg1"/>
                        </a:solidFill>
                        <a:effectLst/>
                        <a:latin typeface="+mn-lt"/>
                        <a:ea typeface="Calibri" panose="020F0502020204030204" pitchFamily="34" charset="0"/>
                        <a:cs typeface="Arial" panose="020B0604020202020204" pitchFamily="34" charset="0"/>
                      </a:endParaRPr>
                    </a:p>
                  </a:txBody>
                  <a:tcPr marL="68581" marR="68581" marT="0" marB="0" anchor="ctr">
                    <a:solidFill>
                      <a:schemeClr val="accent3">
                        <a:lumMod val="40000"/>
                        <a:lumOff val="60000"/>
                      </a:schemeClr>
                    </a:solidFill>
                  </a:tcPr>
                </a:tc>
                <a:tc>
                  <a:txBody>
                    <a:bodyPr/>
                    <a:lstStyle>
                      <a:lvl1pPr marL="0" algn="l" defTabSz="914377" rtl="0" eaLnBrk="1" latinLnBrk="0" hangingPunct="1">
                        <a:defRPr sz="1800" b="1" kern="1200">
                          <a:solidFill>
                            <a:schemeClr val="lt1"/>
                          </a:solidFill>
                          <a:latin typeface="Calibri"/>
                        </a:defRPr>
                      </a:lvl1pPr>
                      <a:lvl2pPr marL="457189" algn="l" defTabSz="914377" rtl="0" eaLnBrk="1" latinLnBrk="0" hangingPunct="1">
                        <a:defRPr sz="1800" b="1" kern="1200">
                          <a:solidFill>
                            <a:schemeClr val="lt1"/>
                          </a:solidFill>
                          <a:latin typeface="Calibri"/>
                        </a:defRPr>
                      </a:lvl2pPr>
                      <a:lvl3pPr marL="914377" algn="l" defTabSz="914377" rtl="0" eaLnBrk="1" latinLnBrk="0" hangingPunct="1">
                        <a:defRPr sz="1800" b="1" kern="1200">
                          <a:solidFill>
                            <a:schemeClr val="lt1"/>
                          </a:solidFill>
                          <a:latin typeface="Calibri"/>
                        </a:defRPr>
                      </a:lvl3pPr>
                      <a:lvl4pPr marL="1371566" algn="l" defTabSz="914377" rtl="0" eaLnBrk="1" latinLnBrk="0" hangingPunct="1">
                        <a:defRPr sz="1800" b="1" kern="1200">
                          <a:solidFill>
                            <a:schemeClr val="lt1"/>
                          </a:solidFill>
                          <a:latin typeface="Calibri"/>
                        </a:defRPr>
                      </a:lvl4pPr>
                      <a:lvl5pPr marL="1828754" algn="l" defTabSz="914377" rtl="0" eaLnBrk="1" latinLnBrk="0" hangingPunct="1">
                        <a:defRPr sz="1800" b="1" kern="1200">
                          <a:solidFill>
                            <a:schemeClr val="lt1"/>
                          </a:solidFill>
                          <a:latin typeface="Calibri"/>
                        </a:defRPr>
                      </a:lvl5pPr>
                      <a:lvl6pPr marL="2285943" algn="l" defTabSz="914377" rtl="0" eaLnBrk="1" latinLnBrk="0" hangingPunct="1">
                        <a:defRPr sz="1800" b="1" kern="1200">
                          <a:solidFill>
                            <a:schemeClr val="lt1"/>
                          </a:solidFill>
                          <a:latin typeface="Calibri"/>
                        </a:defRPr>
                      </a:lvl6pPr>
                      <a:lvl7pPr marL="2743131" algn="l" defTabSz="914377" rtl="0" eaLnBrk="1" latinLnBrk="0" hangingPunct="1">
                        <a:defRPr sz="1800" b="1" kern="1200">
                          <a:solidFill>
                            <a:schemeClr val="lt1"/>
                          </a:solidFill>
                          <a:latin typeface="Calibri"/>
                        </a:defRPr>
                      </a:lvl7pPr>
                      <a:lvl8pPr marL="3200320" algn="l" defTabSz="914377" rtl="0" eaLnBrk="1" latinLnBrk="0" hangingPunct="1">
                        <a:defRPr sz="1800" b="1" kern="1200">
                          <a:solidFill>
                            <a:schemeClr val="lt1"/>
                          </a:solidFill>
                          <a:latin typeface="Calibri"/>
                        </a:defRPr>
                      </a:lvl8pPr>
                      <a:lvl9pPr marL="3657509" algn="l" defTabSz="914377" rtl="0" eaLnBrk="1" latinLnBrk="0" hangingPunct="1">
                        <a:defRPr sz="1800" b="1" kern="1200">
                          <a:solidFill>
                            <a:schemeClr val="lt1"/>
                          </a:solidFill>
                          <a:latin typeface="Calibri"/>
                        </a:defRPr>
                      </a:lvl9pPr>
                    </a:lstStyle>
                    <a:p>
                      <a:pPr marL="0" marR="0" algn="ctr">
                        <a:lnSpc>
                          <a:spcPct val="107000"/>
                        </a:lnSpc>
                        <a:spcBef>
                          <a:spcPts val="0"/>
                        </a:spcBef>
                        <a:spcAft>
                          <a:spcPts val="0"/>
                        </a:spcAft>
                      </a:pPr>
                      <a:r>
                        <a:rPr lang="en-US" sz="1600" b="1" dirty="0">
                          <a:solidFill>
                            <a:schemeClr val="bg1"/>
                          </a:solidFill>
                          <a:effectLst/>
                          <a:latin typeface="+mn-lt"/>
                        </a:rPr>
                        <a:t>Diagnosis</a:t>
                      </a:r>
                      <a:endParaRPr lang="en-US" sz="1600" b="1" dirty="0">
                        <a:solidFill>
                          <a:schemeClr val="bg1"/>
                        </a:solidFill>
                        <a:effectLst/>
                        <a:latin typeface="+mn-lt"/>
                        <a:ea typeface="Calibri" panose="020F0502020204030204" pitchFamily="34" charset="0"/>
                        <a:cs typeface="Arial" panose="020B0604020202020204" pitchFamily="34" charset="0"/>
                      </a:endParaRPr>
                    </a:p>
                  </a:txBody>
                  <a:tcPr marL="68581" marR="68581" marT="0" marB="0" anchor="ctr">
                    <a:solidFill>
                      <a:schemeClr val="accent3">
                        <a:lumMod val="40000"/>
                        <a:lumOff val="60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b="1" dirty="0">
                          <a:solidFill>
                            <a:schemeClr val="bg1"/>
                          </a:solidFill>
                          <a:effectLst/>
                          <a:latin typeface="+mn-lt"/>
                        </a:rPr>
                        <a:t>Tumor </a:t>
                      </a:r>
                      <a:br>
                        <a:rPr lang="en-US" sz="1600" b="1" dirty="0">
                          <a:solidFill>
                            <a:schemeClr val="bg1"/>
                          </a:solidFill>
                          <a:effectLst/>
                          <a:latin typeface="+mn-lt"/>
                        </a:rPr>
                      </a:br>
                      <a:r>
                        <a:rPr lang="en-US" sz="1600" b="1" dirty="0">
                          <a:solidFill>
                            <a:schemeClr val="bg1"/>
                          </a:solidFill>
                          <a:effectLst/>
                          <a:latin typeface="+mn-lt"/>
                        </a:rPr>
                        <a:t>Response </a:t>
                      </a:r>
                      <a:endParaRPr lang="en-US" sz="1600" b="1"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chemeClr val="accent3">
                        <a:lumMod val="40000"/>
                        <a:lumOff val="60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b="1" dirty="0">
                          <a:solidFill>
                            <a:schemeClr val="bg1"/>
                          </a:solidFill>
                          <a:effectLst/>
                          <a:latin typeface="+mn-lt"/>
                        </a:rPr>
                        <a:t>Allograft Loss</a:t>
                      </a:r>
                      <a:endParaRPr lang="en-US" sz="1600" b="1"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chemeClr val="accent3">
                        <a:lumMod val="40000"/>
                        <a:lumOff val="60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b="1" dirty="0">
                          <a:solidFill>
                            <a:schemeClr val="bg1"/>
                          </a:solidFill>
                          <a:effectLst/>
                          <a:latin typeface="+mn-lt"/>
                        </a:rPr>
                        <a:t>Tacro + Pred</a:t>
                      </a:r>
                      <a:endParaRPr lang="en-US" sz="1600" b="1"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chemeClr val="accent3">
                        <a:lumMod val="40000"/>
                        <a:lumOff val="60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b="1" dirty="0">
                          <a:solidFill>
                            <a:schemeClr val="bg1"/>
                          </a:solidFill>
                          <a:effectLst/>
                          <a:latin typeface="+mn-lt"/>
                        </a:rPr>
                        <a:t>Tacro + Pred + Nivo</a:t>
                      </a:r>
                      <a:endParaRPr lang="en-US" sz="1600" b="1"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chemeClr val="accent3">
                        <a:lumMod val="40000"/>
                        <a:lumOff val="60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b="1" dirty="0">
                          <a:solidFill>
                            <a:schemeClr val="bg1"/>
                          </a:solidFill>
                          <a:effectLst/>
                          <a:latin typeface="+mn-lt"/>
                        </a:rPr>
                        <a:t>Tumor Response </a:t>
                      </a:r>
                      <a:endParaRPr lang="en-US" sz="1600" b="1"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chemeClr val="accent3">
                        <a:lumMod val="40000"/>
                        <a:lumOff val="60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b="1" dirty="0">
                          <a:solidFill>
                            <a:schemeClr val="bg1"/>
                          </a:solidFill>
                          <a:effectLst/>
                          <a:latin typeface="+mn-lt"/>
                        </a:rPr>
                        <a:t>Allograft Loss</a:t>
                      </a:r>
                      <a:endParaRPr lang="en-US" sz="1600" b="1"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chemeClr val="accent3">
                        <a:lumMod val="40000"/>
                        <a:lumOff val="60000"/>
                      </a:schemeClr>
                    </a:solidFill>
                  </a:tcPr>
                </a:tc>
                <a:extLst>
                  <a:ext uri="{0D108BD9-81ED-4DB2-BD59-A6C34878D82A}">
                    <a16:rowId xmlns:a16="http://schemas.microsoft.com/office/drawing/2014/main" val="4199759593"/>
                  </a:ext>
                </a:extLst>
              </a:tr>
              <a:tr h="223497">
                <a:tc>
                  <a:txBody>
                    <a:bodyPr/>
                    <a:lstStyle>
                      <a:lvl1pPr marL="0" algn="l" defTabSz="914377" rtl="0" eaLnBrk="1" latinLnBrk="0" hangingPunct="1">
                        <a:defRPr sz="1800" b="1" kern="1200">
                          <a:solidFill>
                            <a:schemeClr val="lt1"/>
                          </a:solidFill>
                          <a:latin typeface="Calibri"/>
                        </a:defRPr>
                      </a:lvl1pPr>
                      <a:lvl2pPr marL="457189" algn="l" defTabSz="914377" rtl="0" eaLnBrk="1" latinLnBrk="0" hangingPunct="1">
                        <a:defRPr sz="1800" b="1" kern="1200">
                          <a:solidFill>
                            <a:schemeClr val="lt1"/>
                          </a:solidFill>
                          <a:latin typeface="Calibri"/>
                        </a:defRPr>
                      </a:lvl2pPr>
                      <a:lvl3pPr marL="914377" algn="l" defTabSz="914377" rtl="0" eaLnBrk="1" latinLnBrk="0" hangingPunct="1">
                        <a:defRPr sz="1800" b="1" kern="1200">
                          <a:solidFill>
                            <a:schemeClr val="lt1"/>
                          </a:solidFill>
                          <a:latin typeface="Calibri"/>
                        </a:defRPr>
                      </a:lvl3pPr>
                      <a:lvl4pPr marL="1371566" algn="l" defTabSz="914377" rtl="0" eaLnBrk="1" latinLnBrk="0" hangingPunct="1">
                        <a:defRPr sz="1800" b="1" kern="1200">
                          <a:solidFill>
                            <a:schemeClr val="lt1"/>
                          </a:solidFill>
                          <a:latin typeface="Calibri"/>
                        </a:defRPr>
                      </a:lvl4pPr>
                      <a:lvl5pPr marL="1828754" algn="l" defTabSz="914377" rtl="0" eaLnBrk="1" latinLnBrk="0" hangingPunct="1">
                        <a:defRPr sz="1800" b="1" kern="1200">
                          <a:solidFill>
                            <a:schemeClr val="lt1"/>
                          </a:solidFill>
                          <a:latin typeface="Calibri"/>
                        </a:defRPr>
                      </a:lvl5pPr>
                      <a:lvl6pPr marL="2285943" algn="l" defTabSz="914377" rtl="0" eaLnBrk="1" latinLnBrk="0" hangingPunct="1">
                        <a:defRPr sz="1800" b="1" kern="1200">
                          <a:solidFill>
                            <a:schemeClr val="lt1"/>
                          </a:solidFill>
                          <a:latin typeface="Calibri"/>
                        </a:defRPr>
                      </a:lvl6pPr>
                      <a:lvl7pPr marL="2743131" algn="l" defTabSz="914377" rtl="0" eaLnBrk="1" latinLnBrk="0" hangingPunct="1">
                        <a:defRPr sz="1800" b="1" kern="1200">
                          <a:solidFill>
                            <a:schemeClr val="lt1"/>
                          </a:solidFill>
                          <a:latin typeface="Calibri"/>
                        </a:defRPr>
                      </a:lvl7pPr>
                      <a:lvl8pPr marL="3200320" algn="l" defTabSz="914377" rtl="0" eaLnBrk="1" latinLnBrk="0" hangingPunct="1">
                        <a:defRPr sz="1800" b="1" kern="1200">
                          <a:solidFill>
                            <a:schemeClr val="lt1"/>
                          </a:solidFill>
                          <a:latin typeface="Calibri"/>
                        </a:defRPr>
                      </a:lvl8pPr>
                      <a:lvl9pPr marL="3657509" algn="l" defTabSz="914377" rtl="0" eaLnBrk="1" latinLnBrk="0" hangingPunct="1">
                        <a:defRPr sz="1800" b="1" kern="1200">
                          <a:solidFill>
                            <a:schemeClr val="lt1"/>
                          </a:solidFill>
                          <a:latin typeface="Calibri"/>
                        </a:defRPr>
                      </a:lvl9pPr>
                    </a:lstStyle>
                    <a:p>
                      <a:pPr marL="0" marR="0" algn="ctr">
                        <a:lnSpc>
                          <a:spcPct val="107000"/>
                        </a:lnSpc>
                        <a:spcBef>
                          <a:spcPts val="0"/>
                        </a:spcBef>
                        <a:spcAft>
                          <a:spcPts val="0"/>
                        </a:spcAft>
                      </a:pPr>
                      <a:r>
                        <a:rPr lang="en-US" sz="1600" b="0" dirty="0">
                          <a:solidFill>
                            <a:schemeClr val="bg1"/>
                          </a:solidFill>
                          <a:effectLst/>
                          <a:latin typeface="+mn-lt"/>
                        </a:rPr>
                        <a:t>1</a:t>
                      </a:r>
                      <a:endParaRPr lang="en-US" sz="1600" b="0" dirty="0">
                        <a:solidFill>
                          <a:schemeClr val="bg1"/>
                        </a:solidFill>
                        <a:effectLst/>
                        <a:latin typeface="+mn-lt"/>
                        <a:ea typeface="Calibri" panose="020F0502020204030204" pitchFamily="34" charset="0"/>
                        <a:cs typeface="Arial" panose="020B0604020202020204" pitchFamily="34" charset="0"/>
                      </a:endParaRPr>
                    </a:p>
                  </a:txBody>
                  <a:tcPr marL="68581" marR="68581" marT="0" marB="0" anchor="ctr">
                    <a:lnB w="28575" cap="flat" cmpd="sng" algn="ctr">
                      <a:solidFill>
                        <a:srgbClr val="FF0000"/>
                      </a:solidFill>
                      <a:prstDash val="solid"/>
                      <a:round/>
                      <a:headEnd type="none" w="med" len="med"/>
                      <a:tailEnd type="none" w="med" len="med"/>
                    </a:lnB>
                    <a:solidFill>
                      <a:srgbClr val="CDCDC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MCC</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B w="28575" cap="flat" cmpd="sng" algn="ctr">
                      <a:solidFill>
                        <a:srgbClr val="FF0000"/>
                      </a:solidFill>
                      <a:prstDash val="solid"/>
                      <a:round/>
                      <a:headEnd type="none" w="med" len="med"/>
                      <a:tailEnd type="none" w="med" len="med"/>
                    </a:lnB>
                    <a:solidFill>
                      <a:srgbClr val="CDCDC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PD</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B w="28575" cap="flat" cmpd="sng" algn="ctr">
                      <a:solidFill>
                        <a:srgbClr val="FF0000"/>
                      </a:solidFill>
                      <a:prstDash val="solid"/>
                      <a:round/>
                      <a:headEnd type="none" w="med" len="med"/>
                      <a:tailEnd type="none" w="med" len="med"/>
                    </a:lnB>
                    <a:solidFill>
                      <a:srgbClr val="CDCDC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N</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B w="28575" cap="flat" cmpd="sng" algn="ctr">
                      <a:solidFill>
                        <a:srgbClr val="FF0000"/>
                      </a:solidFill>
                      <a:prstDash val="solid"/>
                      <a:round/>
                      <a:headEnd type="none" w="med" len="med"/>
                      <a:tailEnd type="none" w="med" len="med"/>
                    </a:lnB>
                    <a:solidFill>
                      <a:srgbClr val="CDCDC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1</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B w="28575" cap="flat" cmpd="sng" algn="ctr">
                      <a:solidFill>
                        <a:srgbClr val="FF0000"/>
                      </a:solidFill>
                      <a:prstDash val="solid"/>
                      <a:round/>
                      <a:headEnd type="none" w="med" len="med"/>
                      <a:tailEnd type="none" w="med" len="med"/>
                    </a:lnB>
                    <a:solidFill>
                      <a:srgbClr val="CDCDC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1</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B w="28575" cap="flat" cmpd="sng" algn="ctr">
                      <a:solidFill>
                        <a:srgbClr val="FF0000"/>
                      </a:solidFill>
                      <a:prstDash val="solid"/>
                      <a:round/>
                      <a:headEnd type="none" w="med" len="med"/>
                      <a:tailEnd type="none" w="med" len="med"/>
                    </a:lnB>
                    <a:solidFill>
                      <a:srgbClr val="CDCDC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PD</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B w="28575" cap="flat" cmpd="sng" algn="ctr">
                      <a:solidFill>
                        <a:srgbClr val="FF0000"/>
                      </a:solidFill>
                      <a:prstDash val="solid"/>
                      <a:round/>
                      <a:headEnd type="none" w="med" len="med"/>
                      <a:tailEnd type="none" w="med" len="med"/>
                    </a:lnB>
                    <a:solidFill>
                      <a:srgbClr val="CDCDC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N</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B w="28575" cap="flat" cmpd="sng" algn="ctr">
                      <a:solidFill>
                        <a:srgbClr val="FF0000"/>
                      </a:solidFill>
                      <a:prstDash val="solid"/>
                      <a:round/>
                      <a:headEnd type="none" w="med" len="med"/>
                      <a:tailEnd type="none" w="med" len="med"/>
                    </a:lnB>
                    <a:solidFill>
                      <a:srgbClr val="CDCDCF"/>
                    </a:solidFill>
                  </a:tcPr>
                </a:tc>
                <a:extLst>
                  <a:ext uri="{0D108BD9-81ED-4DB2-BD59-A6C34878D82A}">
                    <a16:rowId xmlns:a16="http://schemas.microsoft.com/office/drawing/2014/main" val="2244596331"/>
                  </a:ext>
                </a:extLst>
              </a:tr>
              <a:tr h="223497">
                <a:tc>
                  <a:txBody>
                    <a:bodyPr/>
                    <a:lstStyle>
                      <a:lvl1pPr marL="0" algn="l" defTabSz="914377" rtl="0" eaLnBrk="1" latinLnBrk="0" hangingPunct="1">
                        <a:defRPr sz="1800" b="1" kern="1200">
                          <a:solidFill>
                            <a:schemeClr val="lt1"/>
                          </a:solidFill>
                          <a:latin typeface="Calibri"/>
                        </a:defRPr>
                      </a:lvl1pPr>
                      <a:lvl2pPr marL="457189" algn="l" defTabSz="914377" rtl="0" eaLnBrk="1" latinLnBrk="0" hangingPunct="1">
                        <a:defRPr sz="1800" b="1" kern="1200">
                          <a:solidFill>
                            <a:schemeClr val="lt1"/>
                          </a:solidFill>
                          <a:latin typeface="Calibri"/>
                        </a:defRPr>
                      </a:lvl2pPr>
                      <a:lvl3pPr marL="914377" algn="l" defTabSz="914377" rtl="0" eaLnBrk="1" latinLnBrk="0" hangingPunct="1">
                        <a:defRPr sz="1800" b="1" kern="1200">
                          <a:solidFill>
                            <a:schemeClr val="lt1"/>
                          </a:solidFill>
                          <a:latin typeface="Calibri"/>
                        </a:defRPr>
                      </a:lvl3pPr>
                      <a:lvl4pPr marL="1371566" algn="l" defTabSz="914377" rtl="0" eaLnBrk="1" latinLnBrk="0" hangingPunct="1">
                        <a:defRPr sz="1800" b="1" kern="1200">
                          <a:solidFill>
                            <a:schemeClr val="lt1"/>
                          </a:solidFill>
                          <a:latin typeface="Calibri"/>
                        </a:defRPr>
                      </a:lvl4pPr>
                      <a:lvl5pPr marL="1828754" algn="l" defTabSz="914377" rtl="0" eaLnBrk="1" latinLnBrk="0" hangingPunct="1">
                        <a:defRPr sz="1800" b="1" kern="1200">
                          <a:solidFill>
                            <a:schemeClr val="lt1"/>
                          </a:solidFill>
                          <a:latin typeface="Calibri"/>
                        </a:defRPr>
                      </a:lvl5pPr>
                      <a:lvl6pPr marL="2285943" algn="l" defTabSz="914377" rtl="0" eaLnBrk="1" latinLnBrk="0" hangingPunct="1">
                        <a:defRPr sz="1800" b="1" kern="1200">
                          <a:solidFill>
                            <a:schemeClr val="lt1"/>
                          </a:solidFill>
                          <a:latin typeface="Calibri"/>
                        </a:defRPr>
                      </a:lvl6pPr>
                      <a:lvl7pPr marL="2743131" algn="l" defTabSz="914377" rtl="0" eaLnBrk="1" latinLnBrk="0" hangingPunct="1">
                        <a:defRPr sz="1800" b="1" kern="1200">
                          <a:solidFill>
                            <a:schemeClr val="lt1"/>
                          </a:solidFill>
                          <a:latin typeface="Calibri"/>
                        </a:defRPr>
                      </a:lvl7pPr>
                      <a:lvl8pPr marL="3200320" algn="l" defTabSz="914377" rtl="0" eaLnBrk="1" latinLnBrk="0" hangingPunct="1">
                        <a:defRPr sz="1800" b="1" kern="1200">
                          <a:solidFill>
                            <a:schemeClr val="lt1"/>
                          </a:solidFill>
                          <a:latin typeface="Calibri"/>
                        </a:defRPr>
                      </a:lvl8pPr>
                      <a:lvl9pPr marL="3657509" algn="l" defTabSz="914377" rtl="0" eaLnBrk="1" latinLnBrk="0" hangingPunct="1">
                        <a:defRPr sz="1800" b="1" kern="1200">
                          <a:solidFill>
                            <a:schemeClr val="lt1"/>
                          </a:solidFill>
                          <a:latin typeface="Calibri"/>
                        </a:defRPr>
                      </a:lvl9pPr>
                    </a:lstStyle>
                    <a:p>
                      <a:pPr marL="0" marR="0" algn="ctr">
                        <a:lnSpc>
                          <a:spcPct val="107000"/>
                        </a:lnSpc>
                        <a:spcBef>
                          <a:spcPts val="0"/>
                        </a:spcBef>
                        <a:spcAft>
                          <a:spcPts val="0"/>
                        </a:spcAft>
                      </a:pPr>
                      <a:r>
                        <a:rPr lang="en-US" sz="1600" b="0" dirty="0">
                          <a:solidFill>
                            <a:schemeClr val="bg1"/>
                          </a:solidFill>
                          <a:effectLst/>
                          <a:latin typeface="+mn-lt"/>
                        </a:rPr>
                        <a:t>2</a:t>
                      </a:r>
                      <a:endParaRPr lang="en-US" sz="1600" b="0" dirty="0">
                        <a:solidFill>
                          <a:schemeClr val="bg1"/>
                        </a:solidFill>
                        <a:effectLst/>
                        <a:latin typeface="+mn-lt"/>
                        <a:ea typeface="Calibri" panose="020F0502020204030204" pitchFamily="34" charset="0"/>
                        <a:cs typeface="Arial" panose="020B0604020202020204" pitchFamily="34" charset="0"/>
                      </a:endParaRPr>
                    </a:p>
                  </a:txBody>
                  <a:tcPr marL="68581" marR="68581" marT="0" marB="0" anchor="ctr">
                    <a:lnL w="28575" cap="flat" cmpd="sng" algn="ctr">
                      <a:solidFill>
                        <a:srgbClr val="FF0000"/>
                      </a:solidFill>
                      <a:prstDash val="solid"/>
                      <a:round/>
                      <a:headEnd type="none" w="med" len="med"/>
                      <a:tailEnd type="none" w="med" len="med"/>
                    </a:lnL>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rgbClr val="F2F2F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err="1">
                          <a:solidFill>
                            <a:schemeClr val="bg1"/>
                          </a:solidFill>
                          <a:effectLst/>
                          <a:latin typeface="+mn-lt"/>
                        </a:rPr>
                        <a:t>cSCC</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rgbClr val="F2F2F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PD</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rgbClr val="F2F2F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N</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rgbClr val="F2F2F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1</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rgbClr val="F2F2F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2</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rgbClr val="F2F2F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b="1" dirty="0">
                          <a:solidFill>
                            <a:schemeClr val="accent3"/>
                          </a:solidFill>
                          <a:effectLst/>
                          <a:latin typeface="+mn-lt"/>
                        </a:rPr>
                        <a:t>CR</a:t>
                      </a:r>
                      <a:endParaRPr lang="en-US" sz="1600" b="1" dirty="0">
                        <a:solidFill>
                          <a:schemeClr val="accent3"/>
                        </a:solidFill>
                        <a:effectLst/>
                        <a:latin typeface="+mn-lt"/>
                        <a:ea typeface="Calibri" panose="020F0502020204030204" pitchFamily="34" charset="0"/>
                        <a:cs typeface="Times New Roman" panose="02020603050405020304" pitchFamily="18" charset="0"/>
                      </a:endParaRPr>
                    </a:p>
                  </a:txBody>
                  <a:tcPr marL="68580" marR="68580" marT="0" marB="0" anchor="ct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rgbClr val="F2F2F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N</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rgbClr val="F2F2F2"/>
                    </a:solidFill>
                  </a:tcPr>
                </a:tc>
                <a:extLst>
                  <a:ext uri="{0D108BD9-81ED-4DB2-BD59-A6C34878D82A}">
                    <a16:rowId xmlns:a16="http://schemas.microsoft.com/office/drawing/2014/main" val="534606670"/>
                  </a:ext>
                </a:extLst>
              </a:tr>
              <a:tr h="223497">
                <a:tc>
                  <a:txBody>
                    <a:bodyPr/>
                    <a:lstStyle>
                      <a:lvl1pPr marL="0" algn="l" defTabSz="914377" rtl="0" eaLnBrk="1" latinLnBrk="0" hangingPunct="1">
                        <a:defRPr sz="1800" b="1" kern="1200">
                          <a:solidFill>
                            <a:schemeClr val="lt1"/>
                          </a:solidFill>
                          <a:latin typeface="Calibri"/>
                        </a:defRPr>
                      </a:lvl1pPr>
                      <a:lvl2pPr marL="457189" algn="l" defTabSz="914377" rtl="0" eaLnBrk="1" latinLnBrk="0" hangingPunct="1">
                        <a:defRPr sz="1800" b="1" kern="1200">
                          <a:solidFill>
                            <a:schemeClr val="lt1"/>
                          </a:solidFill>
                          <a:latin typeface="Calibri"/>
                        </a:defRPr>
                      </a:lvl2pPr>
                      <a:lvl3pPr marL="914377" algn="l" defTabSz="914377" rtl="0" eaLnBrk="1" latinLnBrk="0" hangingPunct="1">
                        <a:defRPr sz="1800" b="1" kern="1200">
                          <a:solidFill>
                            <a:schemeClr val="lt1"/>
                          </a:solidFill>
                          <a:latin typeface="Calibri"/>
                        </a:defRPr>
                      </a:lvl3pPr>
                      <a:lvl4pPr marL="1371566" algn="l" defTabSz="914377" rtl="0" eaLnBrk="1" latinLnBrk="0" hangingPunct="1">
                        <a:defRPr sz="1800" b="1" kern="1200">
                          <a:solidFill>
                            <a:schemeClr val="lt1"/>
                          </a:solidFill>
                          <a:latin typeface="Calibri"/>
                        </a:defRPr>
                      </a:lvl4pPr>
                      <a:lvl5pPr marL="1828754" algn="l" defTabSz="914377" rtl="0" eaLnBrk="1" latinLnBrk="0" hangingPunct="1">
                        <a:defRPr sz="1800" b="1" kern="1200">
                          <a:solidFill>
                            <a:schemeClr val="lt1"/>
                          </a:solidFill>
                          <a:latin typeface="Calibri"/>
                        </a:defRPr>
                      </a:lvl5pPr>
                      <a:lvl6pPr marL="2285943" algn="l" defTabSz="914377" rtl="0" eaLnBrk="1" latinLnBrk="0" hangingPunct="1">
                        <a:defRPr sz="1800" b="1" kern="1200">
                          <a:solidFill>
                            <a:schemeClr val="lt1"/>
                          </a:solidFill>
                          <a:latin typeface="Calibri"/>
                        </a:defRPr>
                      </a:lvl6pPr>
                      <a:lvl7pPr marL="2743131" algn="l" defTabSz="914377" rtl="0" eaLnBrk="1" latinLnBrk="0" hangingPunct="1">
                        <a:defRPr sz="1800" b="1" kern="1200">
                          <a:solidFill>
                            <a:schemeClr val="lt1"/>
                          </a:solidFill>
                          <a:latin typeface="Calibri"/>
                        </a:defRPr>
                      </a:lvl7pPr>
                      <a:lvl8pPr marL="3200320" algn="l" defTabSz="914377" rtl="0" eaLnBrk="1" latinLnBrk="0" hangingPunct="1">
                        <a:defRPr sz="1800" b="1" kern="1200">
                          <a:solidFill>
                            <a:schemeClr val="lt1"/>
                          </a:solidFill>
                          <a:latin typeface="Calibri"/>
                        </a:defRPr>
                      </a:lvl8pPr>
                      <a:lvl9pPr marL="3657509" algn="l" defTabSz="914377" rtl="0" eaLnBrk="1" latinLnBrk="0" hangingPunct="1">
                        <a:defRPr sz="1800" b="1" kern="1200">
                          <a:solidFill>
                            <a:schemeClr val="lt1"/>
                          </a:solidFill>
                          <a:latin typeface="Calibri"/>
                        </a:defRPr>
                      </a:lvl9pPr>
                    </a:lstStyle>
                    <a:p>
                      <a:pPr marL="0" marR="0" algn="ctr">
                        <a:lnSpc>
                          <a:spcPct val="107000"/>
                        </a:lnSpc>
                        <a:spcBef>
                          <a:spcPts val="0"/>
                        </a:spcBef>
                        <a:spcAft>
                          <a:spcPts val="0"/>
                        </a:spcAft>
                      </a:pPr>
                      <a:r>
                        <a:rPr lang="en-US" sz="1600" b="0" dirty="0">
                          <a:solidFill>
                            <a:schemeClr val="bg1"/>
                          </a:solidFill>
                          <a:effectLst/>
                          <a:latin typeface="+mn-lt"/>
                        </a:rPr>
                        <a:t>3</a:t>
                      </a:r>
                      <a:endParaRPr lang="en-US" sz="1600" b="0" dirty="0">
                        <a:solidFill>
                          <a:schemeClr val="bg1"/>
                        </a:solidFill>
                        <a:effectLst/>
                        <a:latin typeface="+mn-lt"/>
                        <a:ea typeface="Calibri" panose="020F0502020204030204" pitchFamily="34" charset="0"/>
                        <a:cs typeface="Arial" panose="020B0604020202020204" pitchFamily="34" charset="0"/>
                      </a:endParaRPr>
                    </a:p>
                  </a:txBody>
                  <a:tcPr marL="68581" marR="68581" marT="0" marB="0" anchor="ctr">
                    <a:lnT w="28575" cap="flat" cmpd="sng" algn="ctr">
                      <a:solidFill>
                        <a:srgbClr val="FF0000"/>
                      </a:solidFill>
                      <a:prstDash val="solid"/>
                      <a:round/>
                      <a:headEnd type="none" w="med" len="med"/>
                      <a:tailEnd type="none" w="med" len="med"/>
                    </a:lnT>
                    <a:solidFill>
                      <a:srgbClr val="CDCDC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MCC</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T w="28575" cap="flat" cmpd="sng" algn="ctr">
                      <a:solidFill>
                        <a:srgbClr val="FF0000"/>
                      </a:solidFill>
                      <a:prstDash val="solid"/>
                      <a:round/>
                      <a:headEnd type="none" w="med" len="med"/>
                      <a:tailEnd type="none" w="med" len="med"/>
                    </a:lnT>
                    <a:solidFill>
                      <a:srgbClr val="CDCDC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PD</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T w="28575" cap="flat" cmpd="sng" algn="ctr">
                      <a:solidFill>
                        <a:srgbClr val="FF0000"/>
                      </a:solidFill>
                      <a:prstDash val="solid"/>
                      <a:round/>
                      <a:headEnd type="none" w="med" len="med"/>
                      <a:tailEnd type="none" w="med" len="med"/>
                    </a:lnT>
                    <a:solidFill>
                      <a:srgbClr val="CDCDC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N</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T w="28575" cap="flat" cmpd="sng" algn="ctr">
                      <a:solidFill>
                        <a:srgbClr val="FF0000"/>
                      </a:solidFill>
                      <a:prstDash val="solid"/>
                      <a:round/>
                      <a:headEnd type="none" w="med" len="med"/>
                      <a:tailEnd type="none" w="med" len="med"/>
                    </a:lnT>
                    <a:solidFill>
                      <a:srgbClr val="CDCDC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1</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T w="28575" cap="flat" cmpd="sng" algn="ctr">
                      <a:solidFill>
                        <a:srgbClr val="FF0000"/>
                      </a:solidFill>
                      <a:prstDash val="solid"/>
                      <a:round/>
                      <a:headEnd type="none" w="med" len="med"/>
                      <a:tailEnd type="none" w="med" len="med"/>
                    </a:lnT>
                    <a:solidFill>
                      <a:srgbClr val="CDCDC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0</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T w="28575" cap="flat" cmpd="sng" algn="ctr">
                      <a:solidFill>
                        <a:srgbClr val="FF0000"/>
                      </a:solidFill>
                      <a:prstDash val="solid"/>
                      <a:round/>
                      <a:headEnd type="none" w="med" len="med"/>
                      <a:tailEnd type="none" w="med" len="med"/>
                    </a:lnT>
                    <a:solidFill>
                      <a:srgbClr val="CDCDC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PD</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T w="28575" cap="flat" cmpd="sng" algn="ctr">
                      <a:solidFill>
                        <a:srgbClr val="FF0000"/>
                      </a:solidFill>
                      <a:prstDash val="solid"/>
                      <a:round/>
                      <a:headEnd type="none" w="med" len="med"/>
                      <a:tailEnd type="none" w="med" len="med"/>
                    </a:lnT>
                    <a:solidFill>
                      <a:srgbClr val="CDCDC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b="1" dirty="0">
                          <a:solidFill>
                            <a:schemeClr val="accent3"/>
                          </a:solidFill>
                          <a:effectLst/>
                          <a:latin typeface="+mn-lt"/>
                        </a:rPr>
                        <a:t>Y</a:t>
                      </a:r>
                      <a:endParaRPr lang="en-US" sz="1600" b="1" dirty="0">
                        <a:solidFill>
                          <a:schemeClr val="accent3"/>
                        </a:solidFill>
                        <a:effectLst/>
                        <a:latin typeface="+mn-lt"/>
                        <a:ea typeface="Calibri" panose="020F0502020204030204" pitchFamily="34" charset="0"/>
                        <a:cs typeface="Times New Roman" panose="02020603050405020304" pitchFamily="18" charset="0"/>
                      </a:endParaRPr>
                    </a:p>
                  </a:txBody>
                  <a:tcPr marL="68580" marR="68580" marT="0" marB="0" anchor="ctr">
                    <a:lnT w="28575" cap="flat" cmpd="sng" algn="ctr">
                      <a:solidFill>
                        <a:srgbClr val="FF0000"/>
                      </a:solidFill>
                      <a:prstDash val="solid"/>
                      <a:round/>
                      <a:headEnd type="none" w="med" len="med"/>
                      <a:tailEnd type="none" w="med" len="med"/>
                    </a:lnT>
                    <a:solidFill>
                      <a:srgbClr val="CDCDCF"/>
                    </a:solidFill>
                  </a:tcPr>
                </a:tc>
                <a:extLst>
                  <a:ext uri="{0D108BD9-81ED-4DB2-BD59-A6C34878D82A}">
                    <a16:rowId xmlns:a16="http://schemas.microsoft.com/office/drawing/2014/main" val="376434504"/>
                  </a:ext>
                </a:extLst>
              </a:tr>
              <a:tr h="223497">
                <a:tc>
                  <a:txBody>
                    <a:bodyPr/>
                    <a:lstStyle>
                      <a:lvl1pPr marL="0" algn="l" defTabSz="914377" rtl="0" eaLnBrk="1" latinLnBrk="0" hangingPunct="1">
                        <a:defRPr sz="1800" b="1" kern="1200">
                          <a:solidFill>
                            <a:schemeClr val="lt1"/>
                          </a:solidFill>
                          <a:latin typeface="Calibri"/>
                        </a:defRPr>
                      </a:lvl1pPr>
                      <a:lvl2pPr marL="457189" algn="l" defTabSz="914377" rtl="0" eaLnBrk="1" latinLnBrk="0" hangingPunct="1">
                        <a:defRPr sz="1800" b="1" kern="1200">
                          <a:solidFill>
                            <a:schemeClr val="lt1"/>
                          </a:solidFill>
                          <a:latin typeface="Calibri"/>
                        </a:defRPr>
                      </a:lvl2pPr>
                      <a:lvl3pPr marL="914377" algn="l" defTabSz="914377" rtl="0" eaLnBrk="1" latinLnBrk="0" hangingPunct="1">
                        <a:defRPr sz="1800" b="1" kern="1200">
                          <a:solidFill>
                            <a:schemeClr val="lt1"/>
                          </a:solidFill>
                          <a:latin typeface="Calibri"/>
                        </a:defRPr>
                      </a:lvl3pPr>
                      <a:lvl4pPr marL="1371566" algn="l" defTabSz="914377" rtl="0" eaLnBrk="1" latinLnBrk="0" hangingPunct="1">
                        <a:defRPr sz="1800" b="1" kern="1200">
                          <a:solidFill>
                            <a:schemeClr val="lt1"/>
                          </a:solidFill>
                          <a:latin typeface="Calibri"/>
                        </a:defRPr>
                      </a:lvl4pPr>
                      <a:lvl5pPr marL="1828754" algn="l" defTabSz="914377" rtl="0" eaLnBrk="1" latinLnBrk="0" hangingPunct="1">
                        <a:defRPr sz="1800" b="1" kern="1200">
                          <a:solidFill>
                            <a:schemeClr val="lt1"/>
                          </a:solidFill>
                          <a:latin typeface="Calibri"/>
                        </a:defRPr>
                      </a:lvl5pPr>
                      <a:lvl6pPr marL="2285943" algn="l" defTabSz="914377" rtl="0" eaLnBrk="1" latinLnBrk="0" hangingPunct="1">
                        <a:defRPr sz="1800" b="1" kern="1200">
                          <a:solidFill>
                            <a:schemeClr val="lt1"/>
                          </a:solidFill>
                          <a:latin typeface="Calibri"/>
                        </a:defRPr>
                      </a:lvl6pPr>
                      <a:lvl7pPr marL="2743131" algn="l" defTabSz="914377" rtl="0" eaLnBrk="1" latinLnBrk="0" hangingPunct="1">
                        <a:defRPr sz="1800" b="1" kern="1200">
                          <a:solidFill>
                            <a:schemeClr val="lt1"/>
                          </a:solidFill>
                          <a:latin typeface="Calibri"/>
                        </a:defRPr>
                      </a:lvl7pPr>
                      <a:lvl8pPr marL="3200320" algn="l" defTabSz="914377" rtl="0" eaLnBrk="1" latinLnBrk="0" hangingPunct="1">
                        <a:defRPr sz="1800" b="1" kern="1200">
                          <a:solidFill>
                            <a:schemeClr val="lt1"/>
                          </a:solidFill>
                          <a:latin typeface="Calibri"/>
                        </a:defRPr>
                      </a:lvl8pPr>
                      <a:lvl9pPr marL="3657509" algn="l" defTabSz="914377" rtl="0" eaLnBrk="1" latinLnBrk="0" hangingPunct="1">
                        <a:defRPr sz="1800" b="1" kern="1200">
                          <a:solidFill>
                            <a:schemeClr val="lt1"/>
                          </a:solidFill>
                          <a:latin typeface="Calibri"/>
                        </a:defRPr>
                      </a:lvl9pPr>
                    </a:lstStyle>
                    <a:p>
                      <a:pPr marL="0" marR="0" algn="ctr">
                        <a:lnSpc>
                          <a:spcPct val="107000"/>
                        </a:lnSpc>
                        <a:spcBef>
                          <a:spcPts val="0"/>
                        </a:spcBef>
                        <a:spcAft>
                          <a:spcPts val="0"/>
                        </a:spcAft>
                      </a:pPr>
                      <a:r>
                        <a:rPr lang="en-US" sz="1600" b="0" dirty="0">
                          <a:solidFill>
                            <a:schemeClr val="bg1"/>
                          </a:solidFill>
                          <a:effectLst/>
                          <a:latin typeface="+mn-lt"/>
                        </a:rPr>
                        <a:t>4</a:t>
                      </a:r>
                      <a:endParaRPr lang="en-US" sz="1600" b="0" dirty="0">
                        <a:solidFill>
                          <a:schemeClr val="bg1"/>
                        </a:solidFill>
                        <a:effectLst/>
                        <a:latin typeface="+mn-lt"/>
                        <a:ea typeface="Calibri" panose="020F0502020204030204" pitchFamily="34" charset="0"/>
                        <a:cs typeface="Arial" panose="020B0604020202020204" pitchFamily="34" charset="0"/>
                      </a:endParaRPr>
                    </a:p>
                  </a:txBody>
                  <a:tcPr marL="68581" marR="68581" marT="0" marB="0" anchor="ctr">
                    <a:solidFill>
                      <a:srgbClr val="F2F2F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err="1">
                          <a:solidFill>
                            <a:schemeClr val="bg1"/>
                          </a:solidFill>
                          <a:effectLst/>
                          <a:latin typeface="+mn-lt"/>
                        </a:rPr>
                        <a:t>cSCC</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F2F2F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PD</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F2F2F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N</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F2F2F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1</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F2F2F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ND</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F2F2F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PD</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F2F2F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N</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F2F2F2"/>
                    </a:solidFill>
                  </a:tcPr>
                </a:tc>
                <a:extLst>
                  <a:ext uri="{0D108BD9-81ED-4DB2-BD59-A6C34878D82A}">
                    <a16:rowId xmlns:a16="http://schemas.microsoft.com/office/drawing/2014/main" val="2925440153"/>
                  </a:ext>
                </a:extLst>
              </a:tr>
              <a:tr h="223497">
                <a:tc>
                  <a:txBody>
                    <a:bodyPr/>
                    <a:lstStyle>
                      <a:lvl1pPr marL="0" algn="l" defTabSz="914377" rtl="0" eaLnBrk="1" latinLnBrk="0" hangingPunct="1">
                        <a:defRPr sz="1800" b="1" kern="1200">
                          <a:solidFill>
                            <a:schemeClr val="lt1"/>
                          </a:solidFill>
                          <a:latin typeface="Calibri"/>
                        </a:defRPr>
                      </a:lvl1pPr>
                      <a:lvl2pPr marL="457189" algn="l" defTabSz="914377" rtl="0" eaLnBrk="1" latinLnBrk="0" hangingPunct="1">
                        <a:defRPr sz="1800" b="1" kern="1200">
                          <a:solidFill>
                            <a:schemeClr val="lt1"/>
                          </a:solidFill>
                          <a:latin typeface="Calibri"/>
                        </a:defRPr>
                      </a:lvl2pPr>
                      <a:lvl3pPr marL="914377" algn="l" defTabSz="914377" rtl="0" eaLnBrk="1" latinLnBrk="0" hangingPunct="1">
                        <a:defRPr sz="1800" b="1" kern="1200">
                          <a:solidFill>
                            <a:schemeClr val="lt1"/>
                          </a:solidFill>
                          <a:latin typeface="Calibri"/>
                        </a:defRPr>
                      </a:lvl3pPr>
                      <a:lvl4pPr marL="1371566" algn="l" defTabSz="914377" rtl="0" eaLnBrk="1" latinLnBrk="0" hangingPunct="1">
                        <a:defRPr sz="1800" b="1" kern="1200">
                          <a:solidFill>
                            <a:schemeClr val="lt1"/>
                          </a:solidFill>
                          <a:latin typeface="Calibri"/>
                        </a:defRPr>
                      </a:lvl4pPr>
                      <a:lvl5pPr marL="1828754" algn="l" defTabSz="914377" rtl="0" eaLnBrk="1" latinLnBrk="0" hangingPunct="1">
                        <a:defRPr sz="1800" b="1" kern="1200">
                          <a:solidFill>
                            <a:schemeClr val="lt1"/>
                          </a:solidFill>
                          <a:latin typeface="Calibri"/>
                        </a:defRPr>
                      </a:lvl5pPr>
                      <a:lvl6pPr marL="2285943" algn="l" defTabSz="914377" rtl="0" eaLnBrk="1" latinLnBrk="0" hangingPunct="1">
                        <a:defRPr sz="1800" b="1" kern="1200">
                          <a:solidFill>
                            <a:schemeClr val="lt1"/>
                          </a:solidFill>
                          <a:latin typeface="Calibri"/>
                        </a:defRPr>
                      </a:lvl6pPr>
                      <a:lvl7pPr marL="2743131" algn="l" defTabSz="914377" rtl="0" eaLnBrk="1" latinLnBrk="0" hangingPunct="1">
                        <a:defRPr sz="1800" b="1" kern="1200">
                          <a:solidFill>
                            <a:schemeClr val="lt1"/>
                          </a:solidFill>
                          <a:latin typeface="Calibri"/>
                        </a:defRPr>
                      </a:lvl7pPr>
                      <a:lvl8pPr marL="3200320" algn="l" defTabSz="914377" rtl="0" eaLnBrk="1" latinLnBrk="0" hangingPunct="1">
                        <a:defRPr sz="1800" b="1" kern="1200">
                          <a:solidFill>
                            <a:schemeClr val="lt1"/>
                          </a:solidFill>
                          <a:latin typeface="Calibri"/>
                        </a:defRPr>
                      </a:lvl8pPr>
                      <a:lvl9pPr marL="3657509" algn="l" defTabSz="914377" rtl="0" eaLnBrk="1" latinLnBrk="0" hangingPunct="1">
                        <a:defRPr sz="1800" b="1" kern="1200">
                          <a:solidFill>
                            <a:schemeClr val="lt1"/>
                          </a:solidFill>
                          <a:latin typeface="Calibri"/>
                        </a:defRPr>
                      </a:lvl9pPr>
                    </a:lstStyle>
                    <a:p>
                      <a:pPr marL="0" marR="0" algn="ctr">
                        <a:lnSpc>
                          <a:spcPct val="107000"/>
                        </a:lnSpc>
                        <a:spcBef>
                          <a:spcPts val="0"/>
                        </a:spcBef>
                        <a:spcAft>
                          <a:spcPts val="0"/>
                        </a:spcAft>
                      </a:pPr>
                      <a:r>
                        <a:rPr lang="en-US" sz="1600" b="0" dirty="0">
                          <a:solidFill>
                            <a:schemeClr val="bg1"/>
                          </a:solidFill>
                          <a:effectLst/>
                          <a:latin typeface="+mn-lt"/>
                        </a:rPr>
                        <a:t>5</a:t>
                      </a:r>
                      <a:endParaRPr lang="en-US" sz="1600" b="0" dirty="0">
                        <a:solidFill>
                          <a:schemeClr val="bg1"/>
                        </a:solidFill>
                        <a:effectLst/>
                        <a:latin typeface="+mn-lt"/>
                        <a:ea typeface="Calibri" panose="020F0502020204030204" pitchFamily="34" charset="0"/>
                        <a:cs typeface="Arial" panose="020B0604020202020204" pitchFamily="34" charset="0"/>
                      </a:endParaRPr>
                    </a:p>
                  </a:txBody>
                  <a:tcPr marL="68581" marR="68581" marT="0" marB="0" anchor="ctr">
                    <a:solidFill>
                      <a:srgbClr val="CDCDC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err="1">
                          <a:solidFill>
                            <a:schemeClr val="bg1"/>
                          </a:solidFill>
                          <a:effectLst/>
                          <a:latin typeface="+mn-lt"/>
                        </a:rPr>
                        <a:t>cSCC</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CDCDC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PD</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CDCDC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N</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CDCDC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1</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CDCDC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ND</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CDCDC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NA</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CDCDC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NA</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CDCDCF"/>
                    </a:solidFill>
                  </a:tcPr>
                </a:tc>
                <a:extLst>
                  <a:ext uri="{0D108BD9-81ED-4DB2-BD59-A6C34878D82A}">
                    <a16:rowId xmlns:a16="http://schemas.microsoft.com/office/drawing/2014/main" val="842377462"/>
                  </a:ext>
                </a:extLst>
              </a:tr>
              <a:tr h="223497">
                <a:tc>
                  <a:txBody>
                    <a:bodyPr/>
                    <a:lstStyle>
                      <a:lvl1pPr marL="0" algn="l" defTabSz="914377" rtl="0" eaLnBrk="1" latinLnBrk="0" hangingPunct="1">
                        <a:defRPr sz="1800" b="1" kern="1200">
                          <a:solidFill>
                            <a:schemeClr val="lt1"/>
                          </a:solidFill>
                          <a:latin typeface="Calibri"/>
                        </a:defRPr>
                      </a:lvl1pPr>
                      <a:lvl2pPr marL="457189" algn="l" defTabSz="914377" rtl="0" eaLnBrk="1" latinLnBrk="0" hangingPunct="1">
                        <a:defRPr sz="1800" b="1" kern="1200">
                          <a:solidFill>
                            <a:schemeClr val="lt1"/>
                          </a:solidFill>
                          <a:latin typeface="Calibri"/>
                        </a:defRPr>
                      </a:lvl2pPr>
                      <a:lvl3pPr marL="914377" algn="l" defTabSz="914377" rtl="0" eaLnBrk="1" latinLnBrk="0" hangingPunct="1">
                        <a:defRPr sz="1800" b="1" kern="1200">
                          <a:solidFill>
                            <a:schemeClr val="lt1"/>
                          </a:solidFill>
                          <a:latin typeface="Calibri"/>
                        </a:defRPr>
                      </a:lvl3pPr>
                      <a:lvl4pPr marL="1371566" algn="l" defTabSz="914377" rtl="0" eaLnBrk="1" latinLnBrk="0" hangingPunct="1">
                        <a:defRPr sz="1800" b="1" kern="1200">
                          <a:solidFill>
                            <a:schemeClr val="lt1"/>
                          </a:solidFill>
                          <a:latin typeface="Calibri"/>
                        </a:defRPr>
                      </a:lvl4pPr>
                      <a:lvl5pPr marL="1828754" algn="l" defTabSz="914377" rtl="0" eaLnBrk="1" latinLnBrk="0" hangingPunct="1">
                        <a:defRPr sz="1800" b="1" kern="1200">
                          <a:solidFill>
                            <a:schemeClr val="lt1"/>
                          </a:solidFill>
                          <a:latin typeface="Calibri"/>
                        </a:defRPr>
                      </a:lvl5pPr>
                      <a:lvl6pPr marL="2285943" algn="l" defTabSz="914377" rtl="0" eaLnBrk="1" latinLnBrk="0" hangingPunct="1">
                        <a:defRPr sz="1800" b="1" kern="1200">
                          <a:solidFill>
                            <a:schemeClr val="lt1"/>
                          </a:solidFill>
                          <a:latin typeface="Calibri"/>
                        </a:defRPr>
                      </a:lvl6pPr>
                      <a:lvl7pPr marL="2743131" algn="l" defTabSz="914377" rtl="0" eaLnBrk="1" latinLnBrk="0" hangingPunct="1">
                        <a:defRPr sz="1800" b="1" kern="1200">
                          <a:solidFill>
                            <a:schemeClr val="lt1"/>
                          </a:solidFill>
                          <a:latin typeface="Calibri"/>
                        </a:defRPr>
                      </a:lvl7pPr>
                      <a:lvl8pPr marL="3200320" algn="l" defTabSz="914377" rtl="0" eaLnBrk="1" latinLnBrk="0" hangingPunct="1">
                        <a:defRPr sz="1800" b="1" kern="1200">
                          <a:solidFill>
                            <a:schemeClr val="lt1"/>
                          </a:solidFill>
                          <a:latin typeface="Calibri"/>
                        </a:defRPr>
                      </a:lvl8pPr>
                      <a:lvl9pPr marL="3657509" algn="l" defTabSz="914377" rtl="0" eaLnBrk="1" latinLnBrk="0" hangingPunct="1">
                        <a:defRPr sz="1800" b="1" kern="1200">
                          <a:solidFill>
                            <a:schemeClr val="lt1"/>
                          </a:solidFill>
                          <a:latin typeface="Calibri"/>
                        </a:defRPr>
                      </a:lvl9pPr>
                    </a:lstStyle>
                    <a:p>
                      <a:pPr marL="0" marR="0" algn="ctr">
                        <a:lnSpc>
                          <a:spcPct val="107000"/>
                        </a:lnSpc>
                        <a:spcBef>
                          <a:spcPts val="0"/>
                        </a:spcBef>
                        <a:spcAft>
                          <a:spcPts val="0"/>
                        </a:spcAft>
                      </a:pPr>
                      <a:r>
                        <a:rPr lang="en-US" sz="1600" b="0" dirty="0">
                          <a:solidFill>
                            <a:schemeClr val="bg1"/>
                          </a:solidFill>
                          <a:effectLst/>
                          <a:latin typeface="+mn-lt"/>
                        </a:rPr>
                        <a:t>6</a:t>
                      </a:r>
                      <a:endParaRPr lang="en-US" sz="1600" b="0" dirty="0">
                        <a:solidFill>
                          <a:schemeClr val="bg1"/>
                        </a:solidFill>
                        <a:effectLst/>
                        <a:latin typeface="+mn-lt"/>
                        <a:ea typeface="Calibri" panose="020F0502020204030204" pitchFamily="34" charset="0"/>
                        <a:cs typeface="Arial" panose="020B0604020202020204" pitchFamily="34" charset="0"/>
                      </a:endParaRPr>
                    </a:p>
                  </a:txBody>
                  <a:tcPr marL="68581" marR="68581" marT="0" marB="0" anchor="ctr">
                    <a:solidFill>
                      <a:srgbClr val="F2F2F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err="1">
                          <a:solidFill>
                            <a:schemeClr val="bg1"/>
                          </a:solidFill>
                          <a:effectLst/>
                          <a:latin typeface="+mn-lt"/>
                        </a:rPr>
                        <a:t>cSCC</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F2F2F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PD</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F2F2F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N</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F2F2F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3</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F2F2F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2</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F2F2F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b="1" dirty="0">
                          <a:solidFill>
                            <a:schemeClr val="accent3"/>
                          </a:solidFill>
                          <a:effectLst/>
                          <a:latin typeface="+mn-lt"/>
                        </a:rPr>
                        <a:t>CR</a:t>
                      </a:r>
                      <a:endParaRPr lang="en-US" sz="1600" b="1" dirty="0">
                        <a:solidFill>
                          <a:schemeClr val="accent3"/>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F2F2F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b="1" dirty="0">
                          <a:solidFill>
                            <a:schemeClr val="accent3"/>
                          </a:solidFill>
                          <a:effectLst/>
                          <a:latin typeface="+mn-lt"/>
                        </a:rPr>
                        <a:t>Y</a:t>
                      </a:r>
                      <a:endParaRPr lang="en-US" sz="1600" b="1" dirty="0">
                        <a:solidFill>
                          <a:schemeClr val="accent3"/>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F2F2F2"/>
                    </a:solidFill>
                  </a:tcPr>
                </a:tc>
                <a:extLst>
                  <a:ext uri="{0D108BD9-81ED-4DB2-BD59-A6C34878D82A}">
                    <a16:rowId xmlns:a16="http://schemas.microsoft.com/office/drawing/2014/main" val="221767280"/>
                  </a:ext>
                </a:extLst>
              </a:tr>
              <a:tr h="223497">
                <a:tc>
                  <a:txBody>
                    <a:bodyPr/>
                    <a:lstStyle>
                      <a:lvl1pPr marL="0" algn="l" defTabSz="914377" rtl="0" eaLnBrk="1" latinLnBrk="0" hangingPunct="1">
                        <a:defRPr sz="1800" b="1" kern="1200">
                          <a:solidFill>
                            <a:schemeClr val="lt1"/>
                          </a:solidFill>
                          <a:latin typeface="Calibri"/>
                        </a:defRPr>
                      </a:lvl1pPr>
                      <a:lvl2pPr marL="457189" algn="l" defTabSz="914377" rtl="0" eaLnBrk="1" latinLnBrk="0" hangingPunct="1">
                        <a:defRPr sz="1800" b="1" kern="1200">
                          <a:solidFill>
                            <a:schemeClr val="lt1"/>
                          </a:solidFill>
                          <a:latin typeface="Calibri"/>
                        </a:defRPr>
                      </a:lvl2pPr>
                      <a:lvl3pPr marL="914377" algn="l" defTabSz="914377" rtl="0" eaLnBrk="1" latinLnBrk="0" hangingPunct="1">
                        <a:defRPr sz="1800" b="1" kern="1200">
                          <a:solidFill>
                            <a:schemeClr val="lt1"/>
                          </a:solidFill>
                          <a:latin typeface="Calibri"/>
                        </a:defRPr>
                      </a:lvl3pPr>
                      <a:lvl4pPr marL="1371566" algn="l" defTabSz="914377" rtl="0" eaLnBrk="1" latinLnBrk="0" hangingPunct="1">
                        <a:defRPr sz="1800" b="1" kern="1200">
                          <a:solidFill>
                            <a:schemeClr val="lt1"/>
                          </a:solidFill>
                          <a:latin typeface="Calibri"/>
                        </a:defRPr>
                      </a:lvl4pPr>
                      <a:lvl5pPr marL="1828754" algn="l" defTabSz="914377" rtl="0" eaLnBrk="1" latinLnBrk="0" hangingPunct="1">
                        <a:defRPr sz="1800" b="1" kern="1200">
                          <a:solidFill>
                            <a:schemeClr val="lt1"/>
                          </a:solidFill>
                          <a:latin typeface="Calibri"/>
                        </a:defRPr>
                      </a:lvl5pPr>
                      <a:lvl6pPr marL="2285943" algn="l" defTabSz="914377" rtl="0" eaLnBrk="1" latinLnBrk="0" hangingPunct="1">
                        <a:defRPr sz="1800" b="1" kern="1200">
                          <a:solidFill>
                            <a:schemeClr val="lt1"/>
                          </a:solidFill>
                          <a:latin typeface="Calibri"/>
                        </a:defRPr>
                      </a:lvl6pPr>
                      <a:lvl7pPr marL="2743131" algn="l" defTabSz="914377" rtl="0" eaLnBrk="1" latinLnBrk="0" hangingPunct="1">
                        <a:defRPr sz="1800" b="1" kern="1200">
                          <a:solidFill>
                            <a:schemeClr val="lt1"/>
                          </a:solidFill>
                          <a:latin typeface="Calibri"/>
                        </a:defRPr>
                      </a:lvl7pPr>
                      <a:lvl8pPr marL="3200320" algn="l" defTabSz="914377" rtl="0" eaLnBrk="1" latinLnBrk="0" hangingPunct="1">
                        <a:defRPr sz="1800" b="1" kern="1200">
                          <a:solidFill>
                            <a:schemeClr val="lt1"/>
                          </a:solidFill>
                          <a:latin typeface="Calibri"/>
                        </a:defRPr>
                      </a:lvl8pPr>
                      <a:lvl9pPr marL="3657509" algn="l" defTabSz="914377" rtl="0" eaLnBrk="1" latinLnBrk="0" hangingPunct="1">
                        <a:defRPr sz="1800" b="1" kern="1200">
                          <a:solidFill>
                            <a:schemeClr val="lt1"/>
                          </a:solidFill>
                          <a:latin typeface="Calibri"/>
                        </a:defRPr>
                      </a:lvl9pPr>
                    </a:lstStyle>
                    <a:p>
                      <a:pPr marL="0" marR="0" algn="ctr">
                        <a:lnSpc>
                          <a:spcPct val="107000"/>
                        </a:lnSpc>
                        <a:spcBef>
                          <a:spcPts val="0"/>
                        </a:spcBef>
                        <a:spcAft>
                          <a:spcPts val="0"/>
                        </a:spcAft>
                      </a:pPr>
                      <a:r>
                        <a:rPr lang="en-US" sz="1600" b="0" dirty="0">
                          <a:solidFill>
                            <a:schemeClr val="bg1"/>
                          </a:solidFill>
                          <a:effectLst/>
                          <a:latin typeface="+mn-lt"/>
                        </a:rPr>
                        <a:t>7</a:t>
                      </a:r>
                      <a:endParaRPr lang="en-US" sz="1600" b="0" dirty="0">
                        <a:solidFill>
                          <a:schemeClr val="bg1"/>
                        </a:solidFill>
                        <a:effectLst/>
                        <a:latin typeface="+mn-lt"/>
                        <a:ea typeface="Calibri" panose="020F0502020204030204" pitchFamily="34" charset="0"/>
                        <a:cs typeface="Arial" panose="020B0604020202020204" pitchFamily="34" charset="0"/>
                      </a:endParaRPr>
                    </a:p>
                  </a:txBody>
                  <a:tcPr marL="68581" marR="68581" marT="0" marB="0" anchor="ctr">
                    <a:solidFill>
                      <a:srgbClr val="CDCDC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MEL</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CDCDC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PD</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CDCDC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b="1" dirty="0">
                          <a:solidFill>
                            <a:schemeClr val="accent3"/>
                          </a:solidFill>
                          <a:effectLst/>
                          <a:latin typeface="+mn-lt"/>
                        </a:rPr>
                        <a:t>Y</a:t>
                      </a:r>
                      <a:endParaRPr lang="en-US" sz="1600" b="1" dirty="0">
                        <a:solidFill>
                          <a:schemeClr val="accent3"/>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CDCDC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1</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CDCDC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1</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CDCDC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PD</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CDCDCF"/>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N</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CDCDCF"/>
                    </a:solidFill>
                  </a:tcPr>
                </a:tc>
                <a:extLst>
                  <a:ext uri="{0D108BD9-81ED-4DB2-BD59-A6C34878D82A}">
                    <a16:rowId xmlns:a16="http://schemas.microsoft.com/office/drawing/2014/main" val="4017786657"/>
                  </a:ext>
                </a:extLst>
              </a:tr>
              <a:tr h="223497">
                <a:tc>
                  <a:txBody>
                    <a:bodyPr/>
                    <a:lstStyle>
                      <a:lvl1pPr marL="0" algn="l" defTabSz="914377" rtl="0" eaLnBrk="1" latinLnBrk="0" hangingPunct="1">
                        <a:defRPr sz="1800" b="1" kern="1200">
                          <a:solidFill>
                            <a:schemeClr val="lt1"/>
                          </a:solidFill>
                          <a:latin typeface="Calibri"/>
                        </a:defRPr>
                      </a:lvl1pPr>
                      <a:lvl2pPr marL="457189" algn="l" defTabSz="914377" rtl="0" eaLnBrk="1" latinLnBrk="0" hangingPunct="1">
                        <a:defRPr sz="1800" b="1" kern="1200">
                          <a:solidFill>
                            <a:schemeClr val="lt1"/>
                          </a:solidFill>
                          <a:latin typeface="Calibri"/>
                        </a:defRPr>
                      </a:lvl2pPr>
                      <a:lvl3pPr marL="914377" algn="l" defTabSz="914377" rtl="0" eaLnBrk="1" latinLnBrk="0" hangingPunct="1">
                        <a:defRPr sz="1800" b="1" kern="1200">
                          <a:solidFill>
                            <a:schemeClr val="lt1"/>
                          </a:solidFill>
                          <a:latin typeface="Calibri"/>
                        </a:defRPr>
                      </a:lvl3pPr>
                      <a:lvl4pPr marL="1371566" algn="l" defTabSz="914377" rtl="0" eaLnBrk="1" latinLnBrk="0" hangingPunct="1">
                        <a:defRPr sz="1800" b="1" kern="1200">
                          <a:solidFill>
                            <a:schemeClr val="lt1"/>
                          </a:solidFill>
                          <a:latin typeface="Calibri"/>
                        </a:defRPr>
                      </a:lvl4pPr>
                      <a:lvl5pPr marL="1828754" algn="l" defTabSz="914377" rtl="0" eaLnBrk="1" latinLnBrk="0" hangingPunct="1">
                        <a:defRPr sz="1800" b="1" kern="1200">
                          <a:solidFill>
                            <a:schemeClr val="lt1"/>
                          </a:solidFill>
                          <a:latin typeface="Calibri"/>
                        </a:defRPr>
                      </a:lvl5pPr>
                      <a:lvl6pPr marL="2285943" algn="l" defTabSz="914377" rtl="0" eaLnBrk="1" latinLnBrk="0" hangingPunct="1">
                        <a:defRPr sz="1800" b="1" kern="1200">
                          <a:solidFill>
                            <a:schemeClr val="lt1"/>
                          </a:solidFill>
                          <a:latin typeface="Calibri"/>
                        </a:defRPr>
                      </a:lvl6pPr>
                      <a:lvl7pPr marL="2743131" algn="l" defTabSz="914377" rtl="0" eaLnBrk="1" latinLnBrk="0" hangingPunct="1">
                        <a:defRPr sz="1800" b="1" kern="1200">
                          <a:solidFill>
                            <a:schemeClr val="lt1"/>
                          </a:solidFill>
                          <a:latin typeface="Calibri"/>
                        </a:defRPr>
                      </a:lvl7pPr>
                      <a:lvl8pPr marL="3200320" algn="l" defTabSz="914377" rtl="0" eaLnBrk="1" latinLnBrk="0" hangingPunct="1">
                        <a:defRPr sz="1800" b="1" kern="1200">
                          <a:solidFill>
                            <a:schemeClr val="lt1"/>
                          </a:solidFill>
                          <a:latin typeface="Calibri"/>
                        </a:defRPr>
                      </a:lvl8pPr>
                      <a:lvl9pPr marL="3657509" algn="l" defTabSz="914377" rtl="0" eaLnBrk="1" latinLnBrk="0" hangingPunct="1">
                        <a:defRPr sz="1800" b="1" kern="1200">
                          <a:solidFill>
                            <a:schemeClr val="lt1"/>
                          </a:solidFill>
                          <a:latin typeface="Calibri"/>
                        </a:defRPr>
                      </a:lvl9pPr>
                    </a:lstStyle>
                    <a:p>
                      <a:pPr marL="0" marR="0" algn="ctr">
                        <a:lnSpc>
                          <a:spcPct val="107000"/>
                        </a:lnSpc>
                        <a:spcBef>
                          <a:spcPts val="0"/>
                        </a:spcBef>
                        <a:spcAft>
                          <a:spcPts val="0"/>
                        </a:spcAft>
                      </a:pPr>
                      <a:r>
                        <a:rPr lang="en-US" sz="1600" b="0" dirty="0">
                          <a:solidFill>
                            <a:schemeClr val="bg1"/>
                          </a:solidFill>
                          <a:effectLst/>
                          <a:latin typeface="+mn-lt"/>
                        </a:rPr>
                        <a:t>8</a:t>
                      </a:r>
                      <a:endParaRPr lang="en-US" sz="1600" b="0" dirty="0">
                        <a:solidFill>
                          <a:schemeClr val="bg1"/>
                        </a:solidFill>
                        <a:effectLst/>
                        <a:latin typeface="+mn-lt"/>
                        <a:ea typeface="Calibri" panose="020F0502020204030204" pitchFamily="34" charset="0"/>
                        <a:cs typeface="Arial" panose="020B0604020202020204" pitchFamily="34" charset="0"/>
                      </a:endParaRPr>
                    </a:p>
                  </a:txBody>
                  <a:tcPr marL="68581" marR="68581" marT="0" marB="0" anchor="ctr">
                    <a:solidFill>
                      <a:srgbClr val="F2F2F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err="1">
                          <a:solidFill>
                            <a:schemeClr val="bg1"/>
                          </a:solidFill>
                          <a:effectLst/>
                          <a:latin typeface="+mn-lt"/>
                        </a:rPr>
                        <a:t>cSCC</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F2F2F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PD</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F2F2F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N</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F2F2F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1</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F2F2F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ND</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F2F2F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NA</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F2F2F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7000"/>
                        </a:lnSpc>
                        <a:spcBef>
                          <a:spcPts val="0"/>
                        </a:spcBef>
                        <a:spcAft>
                          <a:spcPts val="0"/>
                        </a:spcAft>
                      </a:pPr>
                      <a:r>
                        <a:rPr lang="en-US" sz="1600" dirty="0">
                          <a:solidFill>
                            <a:schemeClr val="bg1"/>
                          </a:solidFill>
                          <a:effectLst/>
                          <a:latin typeface="+mn-lt"/>
                        </a:rPr>
                        <a:t>NA</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F2F2F2"/>
                    </a:solidFill>
                  </a:tcPr>
                </a:tc>
                <a:extLst>
                  <a:ext uri="{0D108BD9-81ED-4DB2-BD59-A6C34878D82A}">
                    <a16:rowId xmlns:a16="http://schemas.microsoft.com/office/drawing/2014/main" val="3718164367"/>
                  </a:ext>
                </a:extLst>
              </a:tr>
            </a:tbl>
          </a:graphicData>
        </a:graphic>
      </p:graphicFrame>
      <p:sp>
        <p:nvSpPr>
          <p:cNvPr id="15" name="Oval 14">
            <a:extLst>
              <a:ext uri="{FF2B5EF4-FFF2-40B4-BE49-F238E27FC236}">
                <a16:creationId xmlns:a16="http://schemas.microsoft.com/office/drawing/2014/main" id="{A5C97A52-260D-1B8A-7CF6-9951F45616B9}"/>
              </a:ext>
            </a:extLst>
          </p:cNvPr>
          <p:cNvSpPr/>
          <p:nvPr/>
        </p:nvSpPr>
        <p:spPr bwMode="auto">
          <a:xfrm>
            <a:off x="7953765" y="4335524"/>
            <a:ext cx="285135" cy="216310"/>
          </a:xfrm>
          <a:prstGeom prst="ellipse">
            <a:avLst/>
          </a:prstGeom>
          <a:noFill/>
          <a:ln w="28575">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Oval 15">
            <a:extLst>
              <a:ext uri="{FF2B5EF4-FFF2-40B4-BE49-F238E27FC236}">
                <a16:creationId xmlns:a16="http://schemas.microsoft.com/office/drawing/2014/main" id="{F9AEC174-0642-DE89-BB45-4C0B370DB569}"/>
              </a:ext>
            </a:extLst>
          </p:cNvPr>
          <p:cNvSpPr/>
          <p:nvPr/>
        </p:nvSpPr>
        <p:spPr bwMode="auto">
          <a:xfrm>
            <a:off x="7953765" y="5340913"/>
            <a:ext cx="285135" cy="216310"/>
          </a:xfrm>
          <a:prstGeom prst="ellipse">
            <a:avLst/>
          </a:prstGeom>
          <a:noFill/>
          <a:ln w="28575">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TextBox 16">
            <a:extLst>
              <a:ext uri="{FF2B5EF4-FFF2-40B4-BE49-F238E27FC236}">
                <a16:creationId xmlns:a16="http://schemas.microsoft.com/office/drawing/2014/main" id="{150CE515-03E1-D36A-49F1-251CE3B136BA}"/>
              </a:ext>
            </a:extLst>
          </p:cNvPr>
          <p:cNvSpPr txBox="1"/>
          <p:nvPr/>
        </p:nvSpPr>
        <p:spPr bwMode="auto">
          <a:xfrm>
            <a:off x="719717" y="6002255"/>
            <a:ext cx="43459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*Infiltrate graded as none (0), moderate (2), or severe (3)</a:t>
            </a:r>
          </a:p>
        </p:txBody>
      </p:sp>
    </p:spTree>
    <p:extLst>
      <p:ext uri="{BB962C8B-B14F-4D97-AF65-F5344CB8AC3E}">
        <p14:creationId xmlns:p14="http://schemas.microsoft.com/office/powerpoint/2010/main" val="35987398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FC457-2D20-E535-5CAA-5DB654F23C6E}"/>
              </a:ext>
            </a:extLst>
          </p:cNvPr>
          <p:cNvSpPr>
            <a:spLocks noGrp="1"/>
          </p:cNvSpPr>
          <p:nvPr>
            <p:ph type="title"/>
          </p:nvPr>
        </p:nvSpPr>
        <p:spPr>
          <a:xfrm>
            <a:off x="609758" y="238127"/>
            <a:ext cx="11277441" cy="1103313"/>
          </a:xfrm>
        </p:spPr>
        <p:txBody>
          <a:bodyPr/>
          <a:lstStyle/>
          <a:p>
            <a:r>
              <a:rPr lang="en-US" dirty="0"/>
              <a:t>IGNYTE: First-in-Human Trial of RP1 + Nivolumab in NMSC</a:t>
            </a:r>
          </a:p>
        </p:txBody>
      </p:sp>
      <p:sp>
        <p:nvSpPr>
          <p:cNvPr id="3" name="Content Placeholder 2">
            <a:extLst>
              <a:ext uri="{FF2B5EF4-FFF2-40B4-BE49-F238E27FC236}">
                <a16:creationId xmlns:a16="http://schemas.microsoft.com/office/drawing/2014/main" id="{667042BB-67DC-A43F-E784-BC01CE254A49}"/>
              </a:ext>
            </a:extLst>
          </p:cNvPr>
          <p:cNvSpPr>
            <a:spLocks noGrp="1"/>
          </p:cNvSpPr>
          <p:nvPr>
            <p:ph idx="1"/>
          </p:nvPr>
        </p:nvSpPr>
        <p:spPr/>
        <p:txBody>
          <a:bodyPr/>
          <a:lstStyle/>
          <a:p>
            <a:pPr marL="342900" marR="0" lvl="0" indent="-342900" algn="l" defTabSz="914400" rtl="0" eaLnBrk="1" fontAlgn="base" latinLnBrk="0" hangingPunct="1">
              <a:lnSpc>
                <a:spcPct val="90000"/>
              </a:lnSpc>
              <a:spcBef>
                <a:spcPts val="1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RP1: genetically modified HSV-1 constructed to destroy tumor cells and elicit anti-tumor response</a:t>
            </a:r>
          </a:p>
          <a:p>
            <a:pPr marL="342900" marR="0" lvl="0" indent="-342900" algn="l" defTabSz="914400" rtl="0" eaLnBrk="1" fontAlgn="base" latinLnBrk="0" hangingPunct="1">
              <a:lnSpc>
                <a:spcPct val="90000"/>
              </a:lnSpc>
              <a:spcBef>
                <a:spcPts val="1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Non-randomized, multicenter, open-label, phase I/II trial</a:t>
            </a:r>
          </a:p>
          <a:p>
            <a:pPr marL="342900" marR="0" lvl="0" indent="-342900" algn="l" defTabSz="914400" rtl="0" eaLnBrk="1" fontAlgn="base" latinLnBrk="0" hangingPunct="1">
              <a:lnSpc>
                <a:spcPct val="90000"/>
              </a:lnSpc>
              <a:spcBef>
                <a:spcPts val="100"/>
              </a:spcBef>
              <a:spcAft>
                <a:spcPts val="700"/>
              </a:spcAft>
              <a:buClr>
                <a:srgbClr val="000000"/>
              </a:buClr>
              <a:buSzTx/>
              <a:buFont typeface="Wingdings" panose="05000000000000000000" pitchFamily="2" charset="2"/>
              <a:buChar char="§"/>
              <a:tabLst/>
              <a:defRPr/>
            </a:pPr>
            <a:endParaRPr lang="en-US" sz="2000" dirty="0">
              <a:solidFill>
                <a:srgbClr val="000000"/>
              </a:solidFill>
            </a:endParaRPr>
          </a:p>
          <a:p>
            <a:pPr marL="342900" marR="0" lvl="0" indent="-342900" algn="l" defTabSz="914400" rtl="0" eaLnBrk="1" fontAlgn="base" latinLnBrk="0" hangingPunct="1">
              <a:lnSpc>
                <a:spcPct val="90000"/>
              </a:lnSpc>
              <a:spcBef>
                <a:spcPts val="1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ORR, safety, tolerability</a:t>
            </a:r>
          </a:p>
          <a:p>
            <a:pPr marL="342900" marR="0" lvl="0" indent="-342900" algn="l" defTabSz="914400" rtl="0" eaLnBrk="1" fontAlgn="base" latinLnBrk="0" hangingPunct="1">
              <a:lnSpc>
                <a:spcPct val="90000"/>
              </a:lnSpc>
              <a:spcBef>
                <a:spcPts val="1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DoR, CR, DCR, OS, PFS</a:t>
            </a:r>
          </a:p>
          <a:p>
            <a:pPr marL="342900" marR="0" lvl="0" indent="-342900" algn="l" defTabSz="914400" rtl="0" eaLnBrk="1" fontAlgn="base" latinLnBrk="0" hangingPunct="1">
              <a:lnSpc>
                <a:spcPct val="90000"/>
              </a:lnSpc>
              <a:spcBef>
                <a:spcPts val="100"/>
              </a:spcBef>
              <a:spcAft>
                <a:spcPts val="700"/>
              </a:spcAft>
              <a:buClr>
                <a:srgbClr val="000000"/>
              </a:buClr>
              <a:buSzTx/>
              <a:buFont typeface="Wingdings" panose="05000000000000000000" pitchFamily="2" charset="2"/>
              <a:buChar char="§"/>
              <a:tabLst/>
              <a:defRPr/>
            </a:pPr>
            <a:r>
              <a:rPr lang="en-US" sz="2000" b="1" dirty="0">
                <a:solidFill>
                  <a:srgbClr val="000000"/>
                </a:solidFill>
              </a:rPr>
              <a:t>Exploratory endpoints: </a:t>
            </a:r>
            <a:r>
              <a:rPr lang="en-US" sz="2000" dirty="0">
                <a:solidFill>
                  <a:srgbClr val="000000"/>
                </a:solidFill>
              </a:rPr>
              <a:t>biomarker analysis </a:t>
            </a: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endParaRPr lang="en-US" dirty="0"/>
          </a:p>
        </p:txBody>
      </p:sp>
      <p:sp>
        <p:nvSpPr>
          <p:cNvPr id="4" name="TextBox 3">
            <a:extLst>
              <a:ext uri="{FF2B5EF4-FFF2-40B4-BE49-F238E27FC236}">
                <a16:creationId xmlns:a16="http://schemas.microsoft.com/office/drawing/2014/main" id="{381BC0FD-B852-1766-145B-21B393F24CEF}"/>
              </a:ext>
            </a:extLst>
          </p:cNvPr>
          <p:cNvSpPr txBox="1"/>
          <p:nvPr/>
        </p:nvSpPr>
        <p:spPr bwMode="auto">
          <a:xfrm>
            <a:off x="4038598" y="2179407"/>
            <a:ext cx="7633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Phase II</a:t>
            </a:r>
          </a:p>
        </p:txBody>
      </p:sp>
      <p:sp>
        <p:nvSpPr>
          <p:cNvPr id="5" name="Rectangle 49">
            <a:extLst>
              <a:ext uri="{FF2B5EF4-FFF2-40B4-BE49-F238E27FC236}">
                <a16:creationId xmlns:a16="http://schemas.microsoft.com/office/drawing/2014/main" id="{B9ACE353-37A9-6893-4A19-2A2B799316E1}"/>
              </a:ext>
            </a:extLst>
          </p:cNvPr>
          <p:cNvSpPr>
            <a:spLocks noChangeArrowheads="1"/>
          </p:cNvSpPr>
          <p:nvPr/>
        </p:nvSpPr>
        <p:spPr bwMode="auto">
          <a:xfrm>
            <a:off x="3157121" y="2471832"/>
            <a:ext cx="2468880" cy="47548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400" b="0" dirty="0">
                <a:solidFill>
                  <a:srgbClr val="FFFFFF"/>
                </a:solidFill>
                <a:latin typeface="Calibri" panose="020F0502020204030204" pitchFamily="34" charset="0"/>
              </a:rPr>
              <a:t>Melanoma (n = 30)</a:t>
            </a:r>
          </a:p>
        </p:txBody>
      </p:sp>
      <p:sp>
        <p:nvSpPr>
          <p:cNvPr id="6" name="Rectangle 49">
            <a:extLst>
              <a:ext uri="{FF2B5EF4-FFF2-40B4-BE49-F238E27FC236}">
                <a16:creationId xmlns:a16="http://schemas.microsoft.com/office/drawing/2014/main" id="{8C255CF0-CF24-CF95-0DD2-86B27D61BA72}"/>
              </a:ext>
            </a:extLst>
          </p:cNvPr>
          <p:cNvSpPr>
            <a:spLocks noChangeArrowheads="1"/>
          </p:cNvSpPr>
          <p:nvPr/>
        </p:nvSpPr>
        <p:spPr bwMode="auto">
          <a:xfrm>
            <a:off x="3157121" y="3009040"/>
            <a:ext cx="2468880" cy="47548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NMSC (n = 60)</a:t>
            </a:r>
          </a:p>
        </p:txBody>
      </p:sp>
      <p:sp>
        <p:nvSpPr>
          <p:cNvPr id="7" name="Rectangle 49">
            <a:extLst>
              <a:ext uri="{FF2B5EF4-FFF2-40B4-BE49-F238E27FC236}">
                <a16:creationId xmlns:a16="http://schemas.microsoft.com/office/drawing/2014/main" id="{C0985625-BA19-1333-E6F1-2BF92E24348D}"/>
              </a:ext>
            </a:extLst>
          </p:cNvPr>
          <p:cNvSpPr>
            <a:spLocks noChangeArrowheads="1"/>
          </p:cNvSpPr>
          <p:nvPr/>
        </p:nvSpPr>
        <p:spPr bwMode="auto">
          <a:xfrm>
            <a:off x="3157121" y="3546248"/>
            <a:ext cx="2468880" cy="47548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400" b="0" dirty="0">
                <a:solidFill>
                  <a:srgbClr val="FFFFFF"/>
                </a:solidFill>
                <a:latin typeface="Calibri" panose="020F0502020204030204" pitchFamily="34" charset="0"/>
              </a:rPr>
              <a:t>MSI-H and dMMR (n = 30)</a:t>
            </a:r>
          </a:p>
        </p:txBody>
      </p:sp>
      <p:sp>
        <p:nvSpPr>
          <p:cNvPr id="8" name="Rectangle 49">
            <a:extLst>
              <a:ext uri="{FF2B5EF4-FFF2-40B4-BE49-F238E27FC236}">
                <a16:creationId xmlns:a16="http://schemas.microsoft.com/office/drawing/2014/main" id="{416B318F-35BB-71A3-DAF3-EF794A0A23CC}"/>
              </a:ext>
            </a:extLst>
          </p:cNvPr>
          <p:cNvSpPr>
            <a:spLocks noChangeArrowheads="1"/>
          </p:cNvSpPr>
          <p:nvPr/>
        </p:nvSpPr>
        <p:spPr bwMode="auto">
          <a:xfrm>
            <a:off x="3157121" y="4083456"/>
            <a:ext cx="2468880" cy="47226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rPr>
              <a:t>Anti–P</a:t>
            </a:r>
            <a:r>
              <a:rPr lang="en-US" altLang="en-US" sz="1400" b="0" dirty="0">
                <a:solidFill>
                  <a:srgbClr val="FFFFFF"/>
                </a:solidFill>
                <a:latin typeface="Calibri" panose="020F0502020204030204" pitchFamily="34" charset="0"/>
              </a:rPr>
              <a:t>D-1/PD-L1 </a:t>
            </a:r>
            <a:br>
              <a:rPr lang="en-US" altLang="en-US" sz="1400" b="0" dirty="0">
                <a:solidFill>
                  <a:srgbClr val="FFFFFF"/>
                </a:solidFill>
                <a:latin typeface="Calibri" panose="020F0502020204030204" pitchFamily="34" charset="0"/>
              </a:rPr>
            </a:br>
            <a:r>
              <a:rPr lang="en-US" altLang="en-US" sz="1400" b="0" dirty="0">
                <a:solidFill>
                  <a:srgbClr val="FFFFFF"/>
                </a:solidFill>
                <a:latin typeface="Calibri" panose="020F0502020204030204" pitchFamily="34" charset="0"/>
              </a:rPr>
              <a:t>failed melanoma (n = 125)</a:t>
            </a:r>
          </a:p>
        </p:txBody>
      </p:sp>
      <p:sp>
        <p:nvSpPr>
          <p:cNvPr id="9" name="Rectangle 49">
            <a:extLst>
              <a:ext uri="{FF2B5EF4-FFF2-40B4-BE49-F238E27FC236}">
                <a16:creationId xmlns:a16="http://schemas.microsoft.com/office/drawing/2014/main" id="{BD102B21-CEA0-1F32-F9E4-36CB16579D9C}"/>
              </a:ext>
            </a:extLst>
          </p:cNvPr>
          <p:cNvSpPr>
            <a:spLocks noChangeArrowheads="1"/>
          </p:cNvSpPr>
          <p:nvPr/>
        </p:nvSpPr>
        <p:spPr bwMode="auto">
          <a:xfrm>
            <a:off x="3157121" y="4617436"/>
            <a:ext cx="2468880" cy="47225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rPr>
              <a:t>Anti–P</a:t>
            </a:r>
            <a:r>
              <a:rPr lang="en-US" altLang="en-US" sz="1400" b="0" dirty="0">
                <a:solidFill>
                  <a:srgbClr val="FFFFFF"/>
                </a:solidFill>
                <a:latin typeface="Calibri" panose="020F0502020204030204" pitchFamily="34" charset="0"/>
              </a:rPr>
              <a:t>D-1/PD-L1</a:t>
            </a:r>
            <a:br>
              <a:rPr lang="en-US" altLang="en-US" sz="1400" b="0" dirty="0">
                <a:solidFill>
                  <a:srgbClr val="FFFFFF"/>
                </a:solidFill>
                <a:latin typeface="Calibri" panose="020F0502020204030204" pitchFamily="34" charset="0"/>
              </a:rPr>
            </a:br>
            <a:r>
              <a:rPr lang="en-US" altLang="en-US" sz="1400" b="0" dirty="0">
                <a:solidFill>
                  <a:srgbClr val="FFFFFF"/>
                </a:solidFill>
                <a:latin typeface="Calibri" panose="020F0502020204030204" pitchFamily="34" charset="0"/>
              </a:rPr>
              <a:t>failed NSCLC (n = 30)</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ndParaRPr>
          </a:p>
        </p:txBody>
      </p:sp>
      <p:sp>
        <p:nvSpPr>
          <p:cNvPr id="10" name="TextBox 9">
            <a:extLst>
              <a:ext uri="{FF2B5EF4-FFF2-40B4-BE49-F238E27FC236}">
                <a16:creationId xmlns:a16="http://schemas.microsoft.com/office/drawing/2014/main" id="{3F3C5AF5-6DE7-8B53-A838-3EF69EEE8B91}"/>
              </a:ext>
            </a:extLst>
          </p:cNvPr>
          <p:cNvSpPr txBox="1">
            <a:spLocks noChangeArrowheads="1"/>
          </p:cNvSpPr>
          <p:nvPr/>
        </p:nvSpPr>
        <p:spPr bwMode="auto">
          <a:xfrm>
            <a:off x="303817" y="2892462"/>
            <a:ext cx="246888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w Cen MT" panose="020B0602020104020603" pitchFamily="34" charset="77"/>
              </a:defRPr>
            </a:lvl1pPr>
            <a:lvl2pPr marL="742950" indent="-285750">
              <a:defRPr>
                <a:solidFill>
                  <a:schemeClr val="tx1"/>
                </a:solidFill>
                <a:latin typeface="Tw Cen MT" panose="020B0602020104020603" pitchFamily="34" charset="77"/>
              </a:defRPr>
            </a:lvl2pPr>
            <a:lvl3pPr marL="1143000" indent="-228600">
              <a:defRPr>
                <a:solidFill>
                  <a:schemeClr val="tx1"/>
                </a:solidFill>
                <a:latin typeface="Tw Cen MT" panose="020B0602020104020603" pitchFamily="34" charset="77"/>
              </a:defRPr>
            </a:lvl3pPr>
            <a:lvl4pPr marL="1600200" indent="-228600">
              <a:defRPr>
                <a:solidFill>
                  <a:schemeClr val="tx1"/>
                </a:solidFill>
                <a:latin typeface="Tw Cen MT" panose="020B0602020104020603" pitchFamily="34" charset="77"/>
              </a:defRPr>
            </a:lvl4pPr>
            <a:lvl5pPr marL="2057400" indent="-228600">
              <a:defRPr>
                <a:solidFill>
                  <a:schemeClr val="tx1"/>
                </a:solidFill>
                <a:latin typeface="Tw Cen MT" panose="020B0602020104020603" pitchFamily="34" charset="77"/>
              </a:defRPr>
            </a:lvl5pPr>
            <a:lvl6pPr marL="2514600" indent="-228600" eaLnBrk="0" fontAlgn="base" hangingPunct="0">
              <a:spcBef>
                <a:spcPct val="0"/>
              </a:spcBef>
              <a:spcAft>
                <a:spcPct val="0"/>
              </a:spcAft>
              <a:defRPr>
                <a:solidFill>
                  <a:schemeClr val="tx1"/>
                </a:solidFill>
                <a:latin typeface="Tw Cen MT" panose="020B0602020104020603" pitchFamily="34" charset="77"/>
              </a:defRPr>
            </a:lvl6pPr>
            <a:lvl7pPr marL="2971800" indent="-228600" eaLnBrk="0" fontAlgn="base" hangingPunct="0">
              <a:spcBef>
                <a:spcPct val="0"/>
              </a:spcBef>
              <a:spcAft>
                <a:spcPct val="0"/>
              </a:spcAft>
              <a:defRPr>
                <a:solidFill>
                  <a:schemeClr val="tx1"/>
                </a:solidFill>
                <a:latin typeface="Tw Cen MT" panose="020B0602020104020603" pitchFamily="34" charset="77"/>
              </a:defRPr>
            </a:lvl7pPr>
            <a:lvl8pPr marL="3429000" indent="-228600" eaLnBrk="0" fontAlgn="base" hangingPunct="0">
              <a:spcBef>
                <a:spcPct val="0"/>
              </a:spcBef>
              <a:spcAft>
                <a:spcPct val="0"/>
              </a:spcAft>
              <a:defRPr>
                <a:solidFill>
                  <a:schemeClr val="tx1"/>
                </a:solidFill>
                <a:latin typeface="Tw Cen MT" panose="020B0602020104020603" pitchFamily="34" charset="77"/>
              </a:defRPr>
            </a:lvl8pPr>
            <a:lvl9pPr marL="3886200" indent="-228600" eaLnBrk="0" fontAlgn="base" hangingPunct="0">
              <a:spcBef>
                <a:spcPct val="0"/>
              </a:spcBef>
              <a:spcAft>
                <a:spcPct val="0"/>
              </a:spcAft>
              <a:defRPr>
                <a:solidFill>
                  <a:schemeClr val="tx1"/>
                </a:solidFill>
                <a:latin typeface="Tw Cen MT" panose="020B0602020104020603" pitchFamily="34" charset="77"/>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mn-lt"/>
                <a:cs typeface="+mn-cs"/>
              </a:rPr>
              <a:t>Advanced or metastatic nonneurologic solid tumors </a:t>
            </a:r>
            <a:r>
              <a:rPr lang="en-US" altLang="en-US" sz="1400" b="0" dirty="0">
                <a:solidFill>
                  <a:prstClr val="black"/>
                </a:solidFill>
                <a:latin typeface="+mn-lt"/>
                <a:cs typeface="+mn-cs"/>
              </a:rPr>
              <a:t>with no</a:t>
            </a:r>
            <a:r>
              <a:rPr kumimoji="0" lang="en-US" altLang="en-US" sz="1400" b="0" i="0" u="none" strike="noStrike" kern="1200" cap="none" spc="0" normalizeH="0" baseline="0" noProof="0" dirty="0">
                <a:ln>
                  <a:noFill/>
                </a:ln>
                <a:solidFill>
                  <a:prstClr val="black"/>
                </a:solidFill>
                <a:effectLst/>
                <a:uLnTx/>
                <a:uFillTx/>
                <a:latin typeface="+mn-lt"/>
                <a:cs typeface="+mn-cs"/>
              </a:rPr>
              <a:t> treatment options; </a:t>
            </a:r>
            <a:br>
              <a:rPr kumimoji="0" lang="en-US" altLang="en-US" sz="1400" b="0" i="0" u="none" strike="noStrike" kern="1200" cap="none" spc="0" normalizeH="0" baseline="0" noProof="0" dirty="0">
                <a:ln>
                  <a:noFill/>
                </a:ln>
                <a:solidFill>
                  <a:prstClr val="black"/>
                </a:solidFill>
                <a:effectLst/>
                <a:uLnTx/>
                <a:uFillTx/>
                <a:latin typeface="+mn-lt"/>
                <a:cs typeface="+mn-cs"/>
              </a:rPr>
            </a:br>
            <a:r>
              <a:rPr kumimoji="0" lang="en-US" altLang="en-US" sz="1400" b="0" i="0" u="none" strike="noStrike" kern="1200" cap="none" spc="0" normalizeH="0" baseline="0" noProof="0" dirty="0">
                <a:ln>
                  <a:noFill/>
                </a:ln>
                <a:solidFill>
                  <a:prstClr val="black"/>
                </a:solidFill>
                <a:effectLst/>
                <a:uLnTx/>
                <a:uFillTx/>
                <a:latin typeface="+mn-lt"/>
                <a:cs typeface="+mn-cs"/>
              </a:rPr>
              <a:t>≥1 measurable/injectable lesion (≥1 cm LD); no prior oncolytic therapy;</a:t>
            </a:r>
            <a:r>
              <a:rPr lang="en-US" altLang="en-US" sz="1400" b="0" dirty="0">
                <a:solidFill>
                  <a:prstClr val="black"/>
                </a:solidFill>
                <a:latin typeface="+mn-lt"/>
                <a:cs typeface="+mn-cs"/>
              </a:rPr>
              <a:t> anti–PD-1 therapy not allowed for NMSC,</a:t>
            </a:r>
            <a:r>
              <a:rPr kumimoji="0" lang="en-US" altLang="en-US" sz="1400" b="0" i="0" u="none" strike="noStrike" kern="1200" cap="none" spc="0" normalizeH="0" baseline="0" noProof="0" dirty="0">
                <a:ln>
                  <a:noFill/>
                </a:ln>
                <a:solidFill>
                  <a:prstClr val="black"/>
                </a:solidFill>
                <a:effectLst/>
                <a:uLnTx/>
                <a:uFillTx/>
                <a:latin typeface="+mn-lt"/>
                <a:cs typeface="+mn-cs"/>
              </a:rPr>
              <a:t> ECOG PS 0/1</a:t>
            </a:r>
          </a:p>
          <a:p>
            <a:pPr algn="ctr" eaLnBrk="1" hangingPunct="1">
              <a:defRPr/>
            </a:pPr>
            <a:r>
              <a:rPr lang="en-US" altLang="en-US" sz="1400" b="0" dirty="0">
                <a:solidFill>
                  <a:prstClr val="black"/>
                </a:solidFill>
                <a:latin typeface="+mn-lt"/>
                <a:cs typeface="+mn-cs"/>
              </a:rPr>
              <a:t>(N = 300)</a:t>
            </a:r>
            <a:endParaRPr kumimoji="0" lang="en-US" altLang="en-US" sz="1400" b="0" i="0" u="none" strike="noStrike" kern="1200" cap="none" spc="0" normalizeH="0" baseline="0" noProof="0" dirty="0">
              <a:ln>
                <a:noFill/>
              </a:ln>
              <a:solidFill>
                <a:prstClr val="black"/>
              </a:solidFill>
              <a:effectLst/>
              <a:uLnTx/>
              <a:uFillTx/>
              <a:latin typeface="+mn-lt"/>
              <a:cs typeface="+mn-cs"/>
            </a:endParaRPr>
          </a:p>
        </p:txBody>
      </p:sp>
      <p:cxnSp>
        <p:nvCxnSpPr>
          <p:cNvPr id="11" name="Straight Arrow Connector 10">
            <a:extLst>
              <a:ext uri="{FF2B5EF4-FFF2-40B4-BE49-F238E27FC236}">
                <a16:creationId xmlns:a16="http://schemas.microsoft.com/office/drawing/2014/main" id="{0E255FE3-312B-C518-7743-E0F35ACC8553}"/>
              </a:ext>
            </a:extLst>
          </p:cNvPr>
          <p:cNvCxnSpPr>
            <a:cxnSpLocks/>
          </p:cNvCxnSpPr>
          <p:nvPr/>
        </p:nvCxnSpPr>
        <p:spPr bwMode="auto">
          <a:xfrm>
            <a:off x="2801028" y="3812423"/>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5D5E236A-4E2B-22DF-FCFE-9452D743B7AD}"/>
              </a:ext>
            </a:extLst>
          </p:cNvPr>
          <p:cNvCxnSpPr>
            <a:cxnSpLocks/>
          </p:cNvCxnSpPr>
          <p:nvPr/>
        </p:nvCxnSpPr>
        <p:spPr bwMode="auto">
          <a:xfrm flipV="1">
            <a:off x="2801028" y="2698944"/>
            <a:ext cx="274320" cy="1"/>
          </a:xfrm>
          <a:prstGeom prst="straightConnector1">
            <a:avLst/>
          </a:prstGeom>
          <a:noFill/>
          <a:ln w="28575" cap="flat" cmpd="sng" algn="ctr">
            <a:solidFill>
              <a:schemeClr val="bg1"/>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id="{05A64C76-053F-F6B7-3F09-26AFC6A5C417}"/>
              </a:ext>
            </a:extLst>
          </p:cNvPr>
          <p:cNvCxnSpPr>
            <a:cxnSpLocks/>
          </p:cNvCxnSpPr>
          <p:nvPr/>
        </p:nvCxnSpPr>
        <p:spPr bwMode="auto">
          <a:xfrm flipV="1">
            <a:off x="2801028" y="3224298"/>
            <a:ext cx="274320" cy="1"/>
          </a:xfrm>
          <a:prstGeom prst="straightConnector1">
            <a:avLst/>
          </a:prstGeom>
          <a:noFill/>
          <a:ln w="28575" cap="flat" cmpd="sng" algn="ctr">
            <a:solidFill>
              <a:schemeClr val="bg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54FE6C8A-88CB-14DF-A157-6199459CE56D}"/>
              </a:ext>
            </a:extLst>
          </p:cNvPr>
          <p:cNvCxnSpPr>
            <a:cxnSpLocks/>
          </p:cNvCxnSpPr>
          <p:nvPr/>
        </p:nvCxnSpPr>
        <p:spPr bwMode="auto">
          <a:xfrm flipV="1">
            <a:off x="2801028" y="4308954"/>
            <a:ext cx="274320" cy="1"/>
          </a:xfrm>
          <a:prstGeom prst="straightConnector1">
            <a:avLst/>
          </a:prstGeom>
          <a:noFill/>
          <a:ln w="28575" cap="flat" cmpd="sng" algn="ctr">
            <a:solidFill>
              <a:schemeClr val="bg1"/>
            </a:solidFill>
            <a:prstDash val="solid"/>
            <a:round/>
            <a:headEnd type="none" w="med" len="med"/>
            <a:tailEnd type="triangle"/>
          </a:ln>
          <a:effectLst/>
        </p:spPr>
      </p:cxnSp>
      <p:cxnSp>
        <p:nvCxnSpPr>
          <p:cNvPr id="20" name="Straight Arrow Connector 19">
            <a:extLst>
              <a:ext uri="{FF2B5EF4-FFF2-40B4-BE49-F238E27FC236}">
                <a16:creationId xmlns:a16="http://schemas.microsoft.com/office/drawing/2014/main" id="{18264969-ED8D-1944-1172-A5727D42477E}"/>
              </a:ext>
            </a:extLst>
          </p:cNvPr>
          <p:cNvCxnSpPr>
            <a:cxnSpLocks/>
          </p:cNvCxnSpPr>
          <p:nvPr/>
        </p:nvCxnSpPr>
        <p:spPr bwMode="auto">
          <a:xfrm flipV="1">
            <a:off x="2801028" y="4842933"/>
            <a:ext cx="274320" cy="1"/>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D6FB1455-8057-4DF2-0251-BD28F990C9B3}"/>
              </a:ext>
            </a:extLst>
          </p:cNvPr>
          <p:cNvCxnSpPr>
            <a:cxnSpLocks/>
          </p:cNvCxnSpPr>
          <p:nvPr/>
        </p:nvCxnSpPr>
        <p:spPr bwMode="auto">
          <a:xfrm>
            <a:off x="5640891" y="3808321"/>
            <a:ext cx="365760" cy="0"/>
          </a:xfrm>
          <a:prstGeom prst="straightConnector1">
            <a:avLst/>
          </a:prstGeom>
          <a:noFill/>
          <a:ln w="28575" cap="flat" cmpd="sng" algn="ctr">
            <a:solidFill>
              <a:schemeClr val="bg1"/>
            </a:solidFill>
            <a:prstDash val="solid"/>
            <a:round/>
            <a:headEnd type="none" w="med" len="med"/>
            <a:tailEnd type="triangle"/>
          </a:ln>
          <a:effectLst/>
        </p:spPr>
      </p:cxnSp>
      <p:sp>
        <p:nvSpPr>
          <p:cNvPr id="24" name="Rectangle 23">
            <a:extLst>
              <a:ext uri="{FF2B5EF4-FFF2-40B4-BE49-F238E27FC236}">
                <a16:creationId xmlns:a16="http://schemas.microsoft.com/office/drawing/2014/main" id="{EF9ED9F4-C1D6-3FC4-57DE-BCA76CCA257E}"/>
              </a:ext>
            </a:extLst>
          </p:cNvPr>
          <p:cNvSpPr/>
          <p:nvPr/>
        </p:nvSpPr>
        <p:spPr bwMode="auto">
          <a:xfrm>
            <a:off x="6081091" y="3462491"/>
            <a:ext cx="1620941" cy="738664"/>
          </a:xfrm>
          <a:prstGeom prst="rect">
            <a:avLst/>
          </a:prstGeom>
          <a:solidFill>
            <a:schemeClr val="accent2"/>
          </a:solidFill>
          <a:ln w="0">
            <a:solidFill>
              <a:schemeClr val="accent2"/>
            </a:solidFill>
            <a:miter lim="800000"/>
            <a:headEnd/>
            <a:tailEnd/>
          </a:ln>
        </p:spPr>
        <p:txBody>
          <a:bodyPr rtlCol="0" anchor="ctr"/>
          <a:lstStyle/>
          <a:p>
            <a:pPr algn="ctr" eaLnBrk="1" fontAlgn="auto" hangingPunct="1">
              <a:defRPr/>
            </a:pPr>
            <a:r>
              <a:rPr lang="en-US" sz="1400" dirty="0">
                <a:latin typeface="+mn-lt"/>
              </a:rPr>
              <a:t>RP1*</a:t>
            </a:r>
            <a:r>
              <a:rPr lang="en-US" sz="1400" b="0" dirty="0">
                <a:latin typeface="+mn-lt"/>
              </a:rPr>
              <a:t> Q2W + </a:t>
            </a:r>
          </a:p>
          <a:p>
            <a:pPr algn="ctr" eaLnBrk="1" fontAlgn="auto" hangingPunct="1">
              <a:defRPr/>
            </a:pPr>
            <a:r>
              <a:rPr lang="en-US" sz="1400" dirty="0">
                <a:latin typeface="+mn-lt"/>
              </a:rPr>
              <a:t>Nivo</a:t>
            </a:r>
            <a:r>
              <a:rPr lang="en-US" sz="1400" b="0" baseline="30000" dirty="0">
                <a:latin typeface="+mn-lt"/>
              </a:rPr>
              <a:t>† </a:t>
            </a:r>
            <a:r>
              <a:rPr lang="en-US" sz="1400" b="0" dirty="0">
                <a:latin typeface="+mn-lt"/>
              </a:rPr>
              <a:t>240 mg Q2W</a:t>
            </a:r>
            <a:endParaRPr lang="en-US" sz="1400" b="0" baseline="30000" dirty="0">
              <a:latin typeface="+mn-lt"/>
            </a:endParaRPr>
          </a:p>
        </p:txBody>
      </p:sp>
      <p:sp>
        <p:nvSpPr>
          <p:cNvPr id="25" name="TextBox 24">
            <a:extLst>
              <a:ext uri="{FF2B5EF4-FFF2-40B4-BE49-F238E27FC236}">
                <a16:creationId xmlns:a16="http://schemas.microsoft.com/office/drawing/2014/main" id="{BA2B86A1-07C0-50FB-4AE3-B55FA2A657A8}"/>
              </a:ext>
            </a:extLst>
          </p:cNvPr>
          <p:cNvSpPr txBox="1"/>
          <p:nvPr/>
        </p:nvSpPr>
        <p:spPr bwMode="auto">
          <a:xfrm>
            <a:off x="5868558" y="4206817"/>
            <a:ext cx="216802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mn-lt"/>
              </a:rPr>
              <a:t>*RP2D: 1 x 10</a:t>
            </a:r>
            <a:r>
              <a:rPr lang="en-US" sz="1400" b="0" baseline="30000" dirty="0">
                <a:solidFill>
                  <a:schemeClr val="bg1"/>
                </a:solidFill>
                <a:latin typeface="+mn-lt"/>
              </a:rPr>
              <a:t>6 </a:t>
            </a:r>
            <a:r>
              <a:rPr lang="en-US" sz="1400" b="0" dirty="0">
                <a:solidFill>
                  <a:schemeClr val="bg1"/>
                </a:solidFill>
                <a:latin typeface="+mn-lt"/>
              </a:rPr>
              <a:t>(C1) </a:t>
            </a:r>
            <a:r>
              <a:rPr lang="en-US" sz="1400" b="0" dirty="0">
                <a:solidFill>
                  <a:schemeClr val="bg1"/>
                </a:solidFill>
                <a:latin typeface="+mn-lt"/>
                <a:sym typeface="Wingdings" panose="05000000000000000000" pitchFamily="2" charset="2"/>
              </a:rPr>
              <a:t></a:t>
            </a:r>
            <a:r>
              <a:rPr lang="en-US" sz="1400" b="0" baseline="30000" dirty="0">
                <a:solidFill>
                  <a:schemeClr val="bg1"/>
                </a:solidFill>
                <a:latin typeface="+mn-lt"/>
              </a:rPr>
              <a:t> </a:t>
            </a:r>
            <a:r>
              <a:rPr lang="en-US" sz="1400" b="0" dirty="0">
                <a:solidFill>
                  <a:schemeClr val="bg1"/>
                </a:solidFill>
                <a:latin typeface="+mn-lt"/>
              </a:rPr>
              <a:t>1 x 10</a:t>
            </a:r>
            <a:r>
              <a:rPr lang="en-US" sz="1400" b="0" baseline="30000" dirty="0">
                <a:solidFill>
                  <a:schemeClr val="bg1"/>
                </a:solidFill>
                <a:latin typeface="+mn-lt"/>
              </a:rPr>
              <a:t>7</a:t>
            </a:r>
            <a:r>
              <a:rPr lang="en-US" sz="1400" b="0" dirty="0">
                <a:solidFill>
                  <a:schemeClr val="bg1"/>
                </a:solidFill>
                <a:latin typeface="+mn-lt"/>
              </a:rPr>
              <a:t> (C2-C8).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Cycle 2-8.</a:t>
            </a:r>
          </a:p>
        </p:txBody>
      </p:sp>
      <p:sp>
        <p:nvSpPr>
          <p:cNvPr id="26" name="TextBox 25">
            <a:extLst>
              <a:ext uri="{FF2B5EF4-FFF2-40B4-BE49-F238E27FC236}">
                <a16:creationId xmlns:a16="http://schemas.microsoft.com/office/drawing/2014/main" id="{14CB6CD8-C106-D1CA-DC61-7071D8C37972}"/>
              </a:ext>
            </a:extLst>
          </p:cNvPr>
          <p:cNvSpPr txBox="1"/>
          <p:nvPr/>
        </p:nvSpPr>
        <p:spPr bwMode="auto">
          <a:xfrm>
            <a:off x="8680787" y="2914958"/>
            <a:ext cx="7617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C9-C30</a:t>
            </a:r>
            <a:r>
              <a:rPr lang="en-US" sz="1400" baseline="30000" dirty="0">
                <a:solidFill>
                  <a:schemeClr val="bg1"/>
                </a:solidFill>
                <a:latin typeface="Calibri" panose="020F0502020204030204" pitchFamily="34" charset="0"/>
              </a:rPr>
              <a:t>‡</a:t>
            </a:r>
          </a:p>
        </p:txBody>
      </p:sp>
      <p:sp>
        <p:nvSpPr>
          <p:cNvPr id="27" name="Rectangle 26">
            <a:extLst>
              <a:ext uri="{FF2B5EF4-FFF2-40B4-BE49-F238E27FC236}">
                <a16:creationId xmlns:a16="http://schemas.microsoft.com/office/drawing/2014/main" id="{0AA14ACE-9322-AE49-AA22-75053DA66A2D}"/>
              </a:ext>
            </a:extLst>
          </p:cNvPr>
          <p:cNvSpPr/>
          <p:nvPr/>
        </p:nvSpPr>
        <p:spPr bwMode="auto">
          <a:xfrm>
            <a:off x="8111020" y="3238586"/>
            <a:ext cx="1901280" cy="1094189"/>
          </a:xfrm>
          <a:prstGeom prst="rect">
            <a:avLst/>
          </a:prstGeom>
          <a:solidFill>
            <a:schemeClr val="accent2">
              <a:lumMod val="60000"/>
              <a:lumOff val="40000"/>
            </a:schemeClr>
          </a:solidFill>
          <a:ln w="0">
            <a:noFill/>
            <a:miter lim="800000"/>
            <a:headEnd/>
            <a:tailEnd/>
          </a:ln>
        </p:spPr>
        <p:txBody>
          <a:bodyPr rtlCol="0" anchor="ctr"/>
          <a:lstStyle/>
          <a:p>
            <a:pPr algn="ctr" eaLnBrk="1" fontAlgn="auto" hangingPunct="1">
              <a:defRPr/>
            </a:pPr>
            <a:r>
              <a:rPr lang="en-US" sz="1400" dirty="0">
                <a:solidFill>
                  <a:schemeClr val="bg1"/>
                </a:solidFill>
                <a:latin typeface="+mn-lt"/>
              </a:rPr>
              <a:t>Nivo</a:t>
            </a:r>
            <a:r>
              <a:rPr lang="en-US" sz="1400" b="0" baseline="30000" dirty="0">
                <a:solidFill>
                  <a:schemeClr val="bg1"/>
                </a:solidFill>
                <a:latin typeface="+mn-lt"/>
              </a:rPr>
              <a:t>† </a:t>
            </a:r>
            <a:r>
              <a:rPr lang="en-US" sz="1400" b="0" dirty="0">
                <a:solidFill>
                  <a:schemeClr val="bg1"/>
                </a:solidFill>
                <a:latin typeface="+mn-lt"/>
              </a:rPr>
              <a:t>240 mg Q2W (C9) then </a:t>
            </a:r>
            <a:r>
              <a:rPr lang="en-US" sz="1400" dirty="0">
                <a:solidFill>
                  <a:schemeClr val="bg1"/>
                </a:solidFill>
                <a:latin typeface="+mn-lt"/>
              </a:rPr>
              <a:t>Nivo</a:t>
            </a:r>
            <a:r>
              <a:rPr lang="en-US" sz="1400" b="0" dirty="0">
                <a:solidFill>
                  <a:schemeClr val="bg1"/>
                </a:solidFill>
                <a:latin typeface="+mn-lt"/>
              </a:rPr>
              <a:t> 480 mg Q4W (C10-C30)</a:t>
            </a:r>
            <a:endParaRPr lang="en-US" sz="1400" b="0" baseline="30000" dirty="0">
              <a:solidFill>
                <a:schemeClr val="bg1"/>
              </a:solidFill>
              <a:latin typeface="+mn-lt"/>
            </a:endParaRPr>
          </a:p>
        </p:txBody>
      </p:sp>
      <p:sp>
        <p:nvSpPr>
          <p:cNvPr id="28" name="TextBox 27">
            <a:extLst>
              <a:ext uri="{FF2B5EF4-FFF2-40B4-BE49-F238E27FC236}">
                <a16:creationId xmlns:a16="http://schemas.microsoft.com/office/drawing/2014/main" id="{C29F48B0-11D7-9E4D-1FB6-16DDFB6D2AA9}"/>
              </a:ext>
            </a:extLst>
          </p:cNvPr>
          <p:cNvSpPr txBox="1"/>
          <p:nvPr/>
        </p:nvSpPr>
        <p:spPr bwMode="auto">
          <a:xfrm>
            <a:off x="6586029" y="3142408"/>
            <a:ext cx="6110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C1-C8</a:t>
            </a:r>
          </a:p>
        </p:txBody>
      </p:sp>
      <p:cxnSp>
        <p:nvCxnSpPr>
          <p:cNvPr id="29" name="Straight Arrow Connector 28">
            <a:extLst>
              <a:ext uri="{FF2B5EF4-FFF2-40B4-BE49-F238E27FC236}">
                <a16:creationId xmlns:a16="http://schemas.microsoft.com/office/drawing/2014/main" id="{35A0D799-820D-705F-9777-8B55A27C8F35}"/>
              </a:ext>
            </a:extLst>
          </p:cNvPr>
          <p:cNvCxnSpPr>
            <a:cxnSpLocks/>
          </p:cNvCxnSpPr>
          <p:nvPr/>
        </p:nvCxnSpPr>
        <p:spPr bwMode="auto">
          <a:xfrm>
            <a:off x="7762260" y="3781911"/>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5D1AD7C9-3D55-9B43-5F93-03ECA1442D8C}"/>
              </a:ext>
            </a:extLst>
          </p:cNvPr>
          <p:cNvCxnSpPr>
            <a:cxnSpLocks/>
          </p:cNvCxnSpPr>
          <p:nvPr/>
        </p:nvCxnSpPr>
        <p:spPr bwMode="auto">
          <a:xfrm>
            <a:off x="10099477" y="3748109"/>
            <a:ext cx="365760" cy="0"/>
          </a:xfrm>
          <a:prstGeom prst="straightConnector1">
            <a:avLst/>
          </a:prstGeom>
          <a:noFill/>
          <a:ln w="28575" cap="flat" cmpd="sng" algn="ctr">
            <a:solidFill>
              <a:schemeClr val="bg1"/>
            </a:solidFill>
            <a:prstDash val="solid"/>
            <a:round/>
            <a:headEnd type="none" w="med" len="med"/>
            <a:tailEnd type="triangle"/>
          </a:ln>
          <a:effectLst/>
        </p:spPr>
      </p:cxnSp>
      <p:sp>
        <p:nvSpPr>
          <p:cNvPr id="31" name="TextBox 30">
            <a:extLst>
              <a:ext uri="{FF2B5EF4-FFF2-40B4-BE49-F238E27FC236}">
                <a16:creationId xmlns:a16="http://schemas.microsoft.com/office/drawing/2014/main" id="{8BBB12ED-F4A9-6E20-945B-8400E6AC65D1}"/>
              </a:ext>
            </a:extLst>
          </p:cNvPr>
          <p:cNvSpPr txBox="1"/>
          <p:nvPr/>
        </p:nvSpPr>
        <p:spPr bwMode="auto">
          <a:xfrm>
            <a:off x="10547492" y="3423252"/>
            <a:ext cx="11915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100-day safety f/u</a:t>
            </a:r>
          </a:p>
        </p:txBody>
      </p:sp>
      <p:sp>
        <p:nvSpPr>
          <p:cNvPr id="32" name="Text Box 11">
            <a:extLst>
              <a:ext uri="{FF2B5EF4-FFF2-40B4-BE49-F238E27FC236}">
                <a16:creationId xmlns:a16="http://schemas.microsoft.com/office/drawing/2014/main" id="{10B70E7B-9232-1314-1F8A-7A3BB8737F1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NCT03767348. Milhem. ASCO 2022. Abstr 9553. </a:t>
            </a:r>
          </a:p>
        </p:txBody>
      </p:sp>
      <p:sp>
        <p:nvSpPr>
          <p:cNvPr id="34" name="TextBox 33">
            <a:extLst>
              <a:ext uri="{FF2B5EF4-FFF2-40B4-BE49-F238E27FC236}">
                <a16:creationId xmlns:a16="http://schemas.microsoft.com/office/drawing/2014/main" id="{93B961F3-DEE8-F182-ED11-C9A3ACC49C25}"/>
              </a:ext>
            </a:extLst>
          </p:cNvPr>
          <p:cNvSpPr txBox="1"/>
          <p:nvPr/>
        </p:nvSpPr>
        <p:spPr bwMode="auto">
          <a:xfrm>
            <a:off x="8016121" y="4332775"/>
            <a:ext cx="216802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Reinitiation allowed for up to 8 doses of RP1 Q2W + Nivo 480 mg Q4W if prespecified criteria met.</a:t>
            </a:r>
          </a:p>
        </p:txBody>
      </p:sp>
    </p:spTree>
    <p:extLst>
      <p:ext uri="{BB962C8B-B14F-4D97-AF65-F5344CB8AC3E}">
        <p14:creationId xmlns:p14="http://schemas.microsoft.com/office/powerpoint/2010/main" val="41236943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F2938-CAD5-CBF0-71E1-FB59AF1DE84D}"/>
              </a:ext>
            </a:extLst>
          </p:cNvPr>
          <p:cNvSpPr>
            <a:spLocks noGrp="1"/>
          </p:cNvSpPr>
          <p:nvPr>
            <p:ph type="title"/>
          </p:nvPr>
        </p:nvSpPr>
        <p:spPr/>
        <p:txBody>
          <a:bodyPr/>
          <a:lstStyle/>
          <a:p>
            <a:r>
              <a:rPr lang="en-US" dirty="0"/>
              <a:t>IGNYTE: Efficacy of RP1 + Nivolumab in NMSC</a:t>
            </a:r>
          </a:p>
        </p:txBody>
      </p:sp>
      <p:sp>
        <p:nvSpPr>
          <p:cNvPr id="5" name="Text Box 11">
            <a:extLst>
              <a:ext uri="{FF2B5EF4-FFF2-40B4-BE49-F238E27FC236}">
                <a16:creationId xmlns:a16="http://schemas.microsoft.com/office/drawing/2014/main" id="{1BFD74CC-7282-0611-00D3-3A94031EA5E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NCT03767348. Milhem. ASCO 2022. Abstr 9553. Middleton. SMR 2022. Abstr P-142. </a:t>
            </a:r>
          </a:p>
        </p:txBody>
      </p:sp>
      <p:sp>
        <p:nvSpPr>
          <p:cNvPr id="7" name="TextBox 6">
            <a:extLst>
              <a:ext uri="{FF2B5EF4-FFF2-40B4-BE49-F238E27FC236}">
                <a16:creationId xmlns:a16="http://schemas.microsoft.com/office/drawing/2014/main" id="{9D37EBDC-946F-A2BF-0990-22BAD5B699AB}"/>
              </a:ext>
            </a:extLst>
          </p:cNvPr>
          <p:cNvSpPr txBox="1"/>
          <p:nvPr/>
        </p:nvSpPr>
        <p:spPr bwMode="auto">
          <a:xfrm>
            <a:off x="711561" y="4552699"/>
            <a:ext cx="12320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r>
              <a:rPr lang="en-US" sz="1400" b="0" kern="1200" dirty="0">
                <a:solidFill>
                  <a:schemeClr val="bg1"/>
                </a:solidFill>
                <a:latin typeface="+mn-lt"/>
                <a:cs typeface="+mn-cs"/>
              </a:rPr>
              <a:t>CR + PR + SD.</a:t>
            </a:r>
            <a:endParaRPr lang="en-US" sz="1400" b="0" dirty="0">
              <a:solidFill>
                <a:schemeClr val="bg1"/>
              </a:solidFill>
              <a:latin typeface="Calibri" panose="020F0502020204030204" pitchFamily="34" charset="0"/>
            </a:endParaRPr>
          </a:p>
        </p:txBody>
      </p:sp>
      <p:sp>
        <p:nvSpPr>
          <p:cNvPr id="8" name="TextBox 7">
            <a:extLst>
              <a:ext uri="{FF2B5EF4-FFF2-40B4-BE49-F238E27FC236}">
                <a16:creationId xmlns:a16="http://schemas.microsoft.com/office/drawing/2014/main" id="{AD3FA67B-AE4E-019D-119B-DB03F8653724}"/>
              </a:ext>
            </a:extLst>
          </p:cNvPr>
          <p:cNvSpPr txBox="1"/>
          <p:nvPr/>
        </p:nvSpPr>
        <p:spPr bwMode="auto">
          <a:xfrm>
            <a:off x="7128537" y="1482403"/>
            <a:ext cx="42282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Change in Sum of Tumor Diameters: NMSC</a:t>
            </a:r>
          </a:p>
        </p:txBody>
      </p:sp>
      <p:sp>
        <p:nvSpPr>
          <p:cNvPr id="11" name="TextBox 10">
            <a:extLst>
              <a:ext uri="{FF2B5EF4-FFF2-40B4-BE49-F238E27FC236}">
                <a16:creationId xmlns:a16="http://schemas.microsoft.com/office/drawing/2014/main" id="{EC622953-AF60-95AF-D26E-9A22F137235A}"/>
              </a:ext>
            </a:extLst>
          </p:cNvPr>
          <p:cNvSpPr txBox="1"/>
          <p:nvPr/>
        </p:nvSpPr>
        <p:spPr bwMode="auto">
          <a:xfrm>
            <a:off x="6593698" y="5302087"/>
            <a:ext cx="47826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Deep and durable responses observed with ongoing treatment of 12 patients</a:t>
            </a:r>
          </a:p>
        </p:txBody>
      </p:sp>
      <p:sp>
        <p:nvSpPr>
          <p:cNvPr id="9" name="Freeform 3">
            <a:extLst>
              <a:ext uri="{FF2B5EF4-FFF2-40B4-BE49-F238E27FC236}">
                <a16:creationId xmlns:a16="http://schemas.microsoft.com/office/drawing/2014/main" id="{9DBAF8C8-0589-C5E5-5DCE-430E8C8A0EB0}"/>
              </a:ext>
            </a:extLst>
          </p:cNvPr>
          <p:cNvSpPr/>
          <p:nvPr/>
        </p:nvSpPr>
        <p:spPr bwMode="auto">
          <a:xfrm>
            <a:off x="6709944" y="2048089"/>
            <a:ext cx="4978400" cy="2652889"/>
          </a:xfrm>
          <a:custGeom>
            <a:avLst/>
            <a:gdLst>
              <a:gd name="connsiteX0" fmla="*/ 0 w 4978400"/>
              <a:gd name="connsiteY0" fmla="*/ 0 h 2652889"/>
              <a:gd name="connsiteX1" fmla="*/ 0 w 4978400"/>
              <a:gd name="connsiteY1" fmla="*/ 2652889 h 2652889"/>
              <a:gd name="connsiteX2" fmla="*/ 4978400 w 4978400"/>
              <a:gd name="connsiteY2" fmla="*/ 2652889 h 2652889"/>
            </a:gdLst>
            <a:ahLst/>
            <a:cxnLst>
              <a:cxn ang="0">
                <a:pos x="connsiteX0" y="connsiteY0"/>
              </a:cxn>
              <a:cxn ang="0">
                <a:pos x="connsiteX1" y="connsiteY1"/>
              </a:cxn>
              <a:cxn ang="0">
                <a:pos x="connsiteX2" y="connsiteY2"/>
              </a:cxn>
            </a:cxnLst>
            <a:rect l="l" t="t" r="r" b="b"/>
            <a:pathLst>
              <a:path w="4978400" h="2652889">
                <a:moveTo>
                  <a:pt x="0" y="0"/>
                </a:moveTo>
                <a:lnTo>
                  <a:pt x="0" y="2652889"/>
                </a:lnTo>
                <a:lnTo>
                  <a:pt x="4978400" y="2652889"/>
                </a:lnTo>
              </a:path>
            </a:pathLst>
          </a:custGeom>
          <a:noFill/>
          <a:ln w="28575">
            <a:solidFill>
              <a:schemeClr val="bg1"/>
            </a:solidFill>
            <a:miter lim="800000"/>
            <a:headEnd/>
            <a:tailEnd/>
          </a:ln>
        </p:spPr>
        <p:txBody>
          <a:bodyPr rtlCol="0" anchor="ctr"/>
          <a:lstStyle/>
          <a:p>
            <a:pPr algn="ctr"/>
            <a:endParaRPr lang="en-US" dirty="0"/>
          </a:p>
        </p:txBody>
      </p:sp>
      <p:grpSp>
        <p:nvGrpSpPr>
          <p:cNvPr id="12" name="Group 11">
            <a:extLst>
              <a:ext uri="{FF2B5EF4-FFF2-40B4-BE49-F238E27FC236}">
                <a16:creationId xmlns:a16="http://schemas.microsoft.com/office/drawing/2014/main" id="{6BD40B99-A955-4E1D-4B12-C018D744DE60}"/>
              </a:ext>
            </a:extLst>
          </p:cNvPr>
          <p:cNvGrpSpPr/>
          <p:nvPr/>
        </p:nvGrpSpPr>
        <p:grpSpPr>
          <a:xfrm>
            <a:off x="6709944" y="4697449"/>
            <a:ext cx="4777704" cy="64009"/>
            <a:chOff x="6214533" y="4681360"/>
            <a:chExt cx="4777704" cy="64009"/>
          </a:xfrm>
        </p:grpSpPr>
        <p:cxnSp>
          <p:nvCxnSpPr>
            <p:cNvPr id="196" name="Straight Connector 195">
              <a:extLst>
                <a:ext uri="{FF2B5EF4-FFF2-40B4-BE49-F238E27FC236}">
                  <a16:creationId xmlns:a16="http://schemas.microsoft.com/office/drawing/2014/main" id="{326F6A36-F62D-172D-2B9D-42501286B8B8}"/>
                </a:ext>
              </a:extLst>
            </p:cNvPr>
            <p:cNvCxnSpPr>
              <a:cxnSpLocks/>
            </p:cNvCxnSpPr>
            <p:nvPr/>
          </p:nvCxnSpPr>
          <p:spPr bwMode="auto">
            <a:xfrm rot="16200000">
              <a:off x="6182529" y="47133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9382485E-DE70-9DB5-51C5-F63F430D68FE}"/>
                </a:ext>
              </a:extLst>
            </p:cNvPr>
            <p:cNvCxnSpPr>
              <a:cxnSpLocks/>
            </p:cNvCxnSpPr>
            <p:nvPr/>
          </p:nvCxnSpPr>
          <p:spPr bwMode="auto">
            <a:xfrm rot="16200000">
              <a:off x="6410039" y="47133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F63BFA72-2F0D-3EB9-07BB-590430B649C4}"/>
                </a:ext>
              </a:extLst>
            </p:cNvPr>
            <p:cNvCxnSpPr>
              <a:cxnSpLocks/>
            </p:cNvCxnSpPr>
            <p:nvPr/>
          </p:nvCxnSpPr>
          <p:spPr bwMode="auto">
            <a:xfrm rot="16200000">
              <a:off x="6637549" y="47133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739393B0-E01B-6B8D-D6A2-4485DC3B6EC2}"/>
                </a:ext>
              </a:extLst>
            </p:cNvPr>
            <p:cNvCxnSpPr>
              <a:cxnSpLocks/>
            </p:cNvCxnSpPr>
            <p:nvPr/>
          </p:nvCxnSpPr>
          <p:spPr bwMode="auto">
            <a:xfrm rot="16200000">
              <a:off x="6865059" y="47133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5EA7095A-9200-B9C4-694B-6E00DA2F2710}"/>
                </a:ext>
              </a:extLst>
            </p:cNvPr>
            <p:cNvCxnSpPr>
              <a:cxnSpLocks/>
            </p:cNvCxnSpPr>
            <p:nvPr/>
          </p:nvCxnSpPr>
          <p:spPr bwMode="auto">
            <a:xfrm rot="16200000">
              <a:off x="7092569" y="47133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7E42DE3B-31AB-9975-04A5-8BE5820F320F}"/>
                </a:ext>
              </a:extLst>
            </p:cNvPr>
            <p:cNvCxnSpPr>
              <a:cxnSpLocks/>
            </p:cNvCxnSpPr>
            <p:nvPr/>
          </p:nvCxnSpPr>
          <p:spPr bwMode="auto">
            <a:xfrm rot="16200000">
              <a:off x="7320079" y="47133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E3ADD2E9-B4C7-2146-4D39-2398EDF8C443}"/>
                </a:ext>
              </a:extLst>
            </p:cNvPr>
            <p:cNvCxnSpPr>
              <a:cxnSpLocks/>
            </p:cNvCxnSpPr>
            <p:nvPr/>
          </p:nvCxnSpPr>
          <p:spPr bwMode="auto">
            <a:xfrm rot="16200000">
              <a:off x="7547589" y="47133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FC05D58F-195F-2141-85FF-05AE7D3B6F49}"/>
                </a:ext>
              </a:extLst>
            </p:cNvPr>
            <p:cNvCxnSpPr>
              <a:cxnSpLocks/>
            </p:cNvCxnSpPr>
            <p:nvPr/>
          </p:nvCxnSpPr>
          <p:spPr bwMode="auto">
            <a:xfrm rot="16200000">
              <a:off x="7775099" y="47133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4474D6F9-DF8B-FBA7-938C-D5FADB283CF1}"/>
                </a:ext>
              </a:extLst>
            </p:cNvPr>
            <p:cNvCxnSpPr>
              <a:cxnSpLocks/>
            </p:cNvCxnSpPr>
            <p:nvPr/>
          </p:nvCxnSpPr>
          <p:spPr bwMode="auto">
            <a:xfrm rot="16200000">
              <a:off x="8002609" y="47133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1B4172E1-AA6B-43D5-2B0D-4A2A973FDCE2}"/>
                </a:ext>
              </a:extLst>
            </p:cNvPr>
            <p:cNvCxnSpPr>
              <a:cxnSpLocks/>
            </p:cNvCxnSpPr>
            <p:nvPr/>
          </p:nvCxnSpPr>
          <p:spPr bwMode="auto">
            <a:xfrm rot="16200000">
              <a:off x="8230119" y="47133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D13E1819-290C-2760-088E-AE9374755386}"/>
                </a:ext>
              </a:extLst>
            </p:cNvPr>
            <p:cNvCxnSpPr>
              <a:cxnSpLocks/>
            </p:cNvCxnSpPr>
            <p:nvPr/>
          </p:nvCxnSpPr>
          <p:spPr bwMode="auto">
            <a:xfrm rot="16200000">
              <a:off x="8457629" y="47133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DA1EF5A8-0CDE-A4C2-58DC-77CBB8726637}"/>
                </a:ext>
              </a:extLst>
            </p:cNvPr>
            <p:cNvCxnSpPr>
              <a:cxnSpLocks/>
            </p:cNvCxnSpPr>
            <p:nvPr/>
          </p:nvCxnSpPr>
          <p:spPr bwMode="auto">
            <a:xfrm rot="16200000">
              <a:off x="8685139" y="47133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768A689F-C19D-327B-1A20-CE537E1852B3}"/>
                </a:ext>
              </a:extLst>
            </p:cNvPr>
            <p:cNvCxnSpPr>
              <a:cxnSpLocks/>
            </p:cNvCxnSpPr>
            <p:nvPr/>
          </p:nvCxnSpPr>
          <p:spPr bwMode="auto">
            <a:xfrm rot="16200000">
              <a:off x="8912649" y="47133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53A23B47-AEB5-39ED-A69C-AD9CD77124DE}"/>
                </a:ext>
              </a:extLst>
            </p:cNvPr>
            <p:cNvCxnSpPr>
              <a:cxnSpLocks/>
            </p:cNvCxnSpPr>
            <p:nvPr/>
          </p:nvCxnSpPr>
          <p:spPr bwMode="auto">
            <a:xfrm rot="16200000">
              <a:off x="9140159" y="47133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E673CA32-BCEE-379E-2745-AAF3EA8BF904}"/>
                </a:ext>
              </a:extLst>
            </p:cNvPr>
            <p:cNvCxnSpPr>
              <a:cxnSpLocks/>
            </p:cNvCxnSpPr>
            <p:nvPr/>
          </p:nvCxnSpPr>
          <p:spPr bwMode="auto">
            <a:xfrm rot="16200000">
              <a:off x="9367669" y="47133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BB5468D8-E1DB-A13E-6919-B30B4F402A21}"/>
                </a:ext>
              </a:extLst>
            </p:cNvPr>
            <p:cNvCxnSpPr>
              <a:cxnSpLocks/>
            </p:cNvCxnSpPr>
            <p:nvPr/>
          </p:nvCxnSpPr>
          <p:spPr bwMode="auto">
            <a:xfrm rot="16200000">
              <a:off x="9595179" y="47133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25788D34-38F0-2A87-B98C-D3EB6987C5C3}"/>
                </a:ext>
              </a:extLst>
            </p:cNvPr>
            <p:cNvCxnSpPr>
              <a:cxnSpLocks/>
            </p:cNvCxnSpPr>
            <p:nvPr/>
          </p:nvCxnSpPr>
          <p:spPr bwMode="auto">
            <a:xfrm rot="16200000">
              <a:off x="9822689" y="47133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AEBCD7F9-E75D-393B-4E1C-CD28842FF005}"/>
                </a:ext>
              </a:extLst>
            </p:cNvPr>
            <p:cNvCxnSpPr>
              <a:cxnSpLocks/>
            </p:cNvCxnSpPr>
            <p:nvPr/>
          </p:nvCxnSpPr>
          <p:spPr bwMode="auto">
            <a:xfrm rot="16200000">
              <a:off x="10050199" y="47133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149720F8-0B2F-F1C1-175B-421494F0F3C2}"/>
                </a:ext>
              </a:extLst>
            </p:cNvPr>
            <p:cNvCxnSpPr>
              <a:cxnSpLocks/>
            </p:cNvCxnSpPr>
            <p:nvPr/>
          </p:nvCxnSpPr>
          <p:spPr bwMode="auto">
            <a:xfrm rot="16200000">
              <a:off x="10277709" y="47133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B2F0A75E-2B5F-A552-1753-302B2E6D50D9}"/>
                </a:ext>
              </a:extLst>
            </p:cNvPr>
            <p:cNvCxnSpPr>
              <a:cxnSpLocks/>
            </p:cNvCxnSpPr>
            <p:nvPr/>
          </p:nvCxnSpPr>
          <p:spPr bwMode="auto">
            <a:xfrm rot="16200000">
              <a:off x="10505219" y="47133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54762A35-7DAF-0467-F965-949ABA2C8070}"/>
                </a:ext>
              </a:extLst>
            </p:cNvPr>
            <p:cNvCxnSpPr>
              <a:cxnSpLocks/>
            </p:cNvCxnSpPr>
            <p:nvPr/>
          </p:nvCxnSpPr>
          <p:spPr bwMode="auto">
            <a:xfrm rot="16200000">
              <a:off x="10732729" y="47133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58BB2597-7593-7025-E8F6-5DA49A593A78}"/>
                </a:ext>
              </a:extLst>
            </p:cNvPr>
            <p:cNvCxnSpPr>
              <a:cxnSpLocks/>
            </p:cNvCxnSpPr>
            <p:nvPr/>
          </p:nvCxnSpPr>
          <p:spPr bwMode="auto">
            <a:xfrm rot="16200000">
              <a:off x="10960233" y="4713364"/>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14" name="TextBox 13">
            <a:extLst>
              <a:ext uri="{FF2B5EF4-FFF2-40B4-BE49-F238E27FC236}">
                <a16:creationId xmlns:a16="http://schemas.microsoft.com/office/drawing/2014/main" id="{541262FD-CB55-D8EF-8345-6335899AD601}"/>
              </a:ext>
            </a:extLst>
          </p:cNvPr>
          <p:cNvSpPr txBox="1"/>
          <p:nvPr/>
        </p:nvSpPr>
        <p:spPr bwMode="auto">
          <a:xfrm>
            <a:off x="8635631" y="4946660"/>
            <a:ext cx="9332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Study Day</a:t>
            </a:r>
          </a:p>
        </p:txBody>
      </p:sp>
      <p:sp>
        <p:nvSpPr>
          <p:cNvPr id="15" name="TextBox 14">
            <a:extLst>
              <a:ext uri="{FF2B5EF4-FFF2-40B4-BE49-F238E27FC236}">
                <a16:creationId xmlns:a16="http://schemas.microsoft.com/office/drawing/2014/main" id="{149D2C40-F8A9-CCE3-CACF-5FC6E95EEF7D}"/>
              </a:ext>
            </a:extLst>
          </p:cNvPr>
          <p:cNvSpPr txBox="1"/>
          <p:nvPr/>
        </p:nvSpPr>
        <p:spPr bwMode="auto">
          <a:xfrm>
            <a:off x="6810656" y="4709082"/>
            <a:ext cx="253595"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0</a:t>
            </a:r>
          </a:p>
        </p:txBody>
      </p:sp>
      <p:sp>
        <p:nvSpPr>
          <p:cNvPr id="16" name="TextBox 15">
            <a:extLst>
              <a:ext uri="{FF2B5EF4-FFF2-40B4-BE49-F238E27FC236}">
                <a16:creationId xmlns:a16="http://schemas.microsoft.com/office/drawing/2014/main" id="{8E92F03F-6151-DF21-3FFD-2E1F6B2DF4B1}"/>
              </a:ext>
            </a:extLst>
          </p:cNvPr>
          <p:cNvSpPr txBox="1"/>
          <p:nvPr/>
        </p:nvSpPr>
        <p:spPr bwMode="auto">
          <a:xfrm>
            <a:off x="6522237" y="4709082"/>
            <a:ext cx="36420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-50</a:t>
            </a:r>
          </a:p>
        </p:txBody>
      </p:sp>
      <p:sp>
        <p:nvSpPr>
          <p:cNvPr id="17" name="TextBox 16">
            <a:extLst>
              <a:ext uri="{FF2B5EF4-FFF2-40B4-BE49-F238E27FC236}">
                <a16:creationId xmlns:a16="http://schemas.microsoft.com/office/drawing/2014/main" id="{235FAD54-D344-3538-2B7C-8530CCFBB0F4}"/>
              </a:ext>
            </a:extLst>
          </p:cNvPr>
          <p:cNvSpPr txBox="1"/>
          <p:nvPr/>
        </p:nvSpPr>
        <p:spPr bwMode="auto">
          <a:xfrm>
            <a:off x="7202352" y="4709082"/>
            <a:ext cx="38596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100</a:t>
            </a:r>
          </a:p>
        </p:txBody>
      </p:sp>
      <p:sp>
        <p:nvSpPr>
          <p:cNvPr id="18" name="TextBox 17">
            <a:extLst>
              <a:ext uri="{FF2B5EF4-FFF2-40B4-BE49-F238E27FC236}">
                <a16:creationId xmlns:a16="http://schemas.microsoft.com/office/drawing/2014/main" id="{53215A60-6158-1B79-CD17-35DA025110AE}"/>
              </a:ext>
            </a:extLst>
          </p:cNvPr>
          <p:cNvSpPr txBox="1"/>
          <p:nvPr/>
        </p:nvSpPr>
        <p:spPr bwMode="auto">
          <a:xfrm>
            <a:off x="7003702" y="4709082"/>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50</a:t>
            </a:r>
          </a:p>
        </p:txBody>
      </p:sp>
      <p:sp>
        <p:nvSpPr>
          <p:cNvPr id="19" name="TextBox 18">
            <a:extLst>
              <a:ext uri="{FF2B5EF4-FFF2-40B4-BE49-F238E27FC236}">
                <a16:creationId xmlns:a16="http://schemas.microsoft.com/office/drawing/2014/main" id="{FA3DC19C-B225-4D3B-70B9-36AF5F5F5110}"/>
              </a:ext>
            </a:extLst>
          </p:cNvPr>
          <p:cNvSpPr txBox="1"/>
          <p:nvPr/>
        </p:nvSpPr>
        <p:spPr bwMode="auto">
          <a:xfrm>
            <a:off x="7650760" y="4709082"/>
            <a:ext cx="39145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200</a:t>
            </a:r>
          </a:p>
        </p:txBody>
      </p:sp>
      <p:sp>
        <p:nvSpPr>
          <p:cNvPr id="20" name="TextBox 19">
            <a:extLst>
              <a:ext uri="{FF2B5EF4-FFF2-40B4-BE49-F238E27FC236}">
                <a16:creationId xmlns:a16="http://schemas.microsoft.com/office/drawing/2014/main" id="{DD24A25E-18B3-E96F-BAB1-9EFB33C5B183}"/>
              </a:ext>
            </a:extLst>
          </p:cNvPr>
          <p:cNvSpPr txBox="1"/>
          <p:nvPr/>
        </p:nvSpPr>
        <p:spPr bwMode="auto">
          <a:xfrm>
            <a:off x="7423994" y="4709082"/>
            <a:ext cx="39145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150</a:t>
            </a:r>
          </a:p>
        </p:txBody>
      </p:sp>
      <p:sp>
        <p:nvSpPr>
          <p:cNvPr id="21" name="TextBox 20">
            <a:extLst>
              <a:ext uri="{FF2B5EF4-FFF2-40B4-BE49-F238E27FC236}">
                <a16:creationId xmlns:a16="http://schemas.microsoft.com/office/drawing/2014/main" id="{35FB6240-A158-E25C-8AFB-B9625C3EAEBE}"/>
              </a:ext>
            </a:extLst>
          </p:cNvPr>
          <p:cNvSpPr txBox="1"/>
          <p:nvPr/>
        </p:nvSpPr>
        <p:spPr bwMode="auto">
          <a:xfrm>
            <a:off x="8109845" y="4709082"/>
            <a:ext cx="3818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300</a:t>
            </a:r>
          </a:p>
        </p:txBody>
      </p:sp>
      <p:sp>
        <p:nvSpPr>
          <p:cNvPr id="22" name="TextBox 21">
            <a:extLst>
              <a:ext uri="{FF2B5EF4-FFF2-40B4-BE49-F238E27FC236}">
                <a16:creationId xmlns:a16="http://schemas.microsoft.com/office/drawing/2014/main" id="{E2EF3D44-4036-A206-7E5A-5CE5614EAAC1}"/>
              </a:ext>
            </a:extLst>
          </p:cNvPr>
          <p:cNvSpPr txBox="1"/>
          <p:nvPr/>
        </p:nvSpPr>
        <p:spPr bwMode="auto">
          <a:xfrm>
            <a:off x="7883550" y="4705683"/>
            <a:ext cx="38183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250</a:t>
            </a:r>
          </a:p>
        </p:txBody>
      </p:sp>
      <p:sp>
        <p:nvSpPr>
          <p:cNvPr id="23" name="TextBox 22">
            <a:extLst>
              <a:ext uri="{FF2B5EF4-FFF2-40B4-BE49-F238E27FC236}">
                <a16:creationId xmlns:a16="http://schemas.microsoft.com/office/drawing/2014/main" id="{E3D79081-24AC-7B3D-94B2-7273E2D9B84C}"/>
              </a:ext>
            </a:extLst>
          </p:cNvPr>
          <p:cNvSpPr txBox="1"/>
          <p:nvPr/>
        </p:nvSpPr>
        <p:spPr bwMode="auto">
          <a:xfrm>
            <a:off x="8567669" y="4709082"/>
            <a:ext cx="3818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400</a:t>
            </a:r>
          </a:p>
        </p:txBody>
      </p:sp>
      <p:sp>
        <p:nvSpPr>
          <p:cNvPr id="24" name="TextBox 23">
            <a:extLst>
              <a:ext uri="{FF2B5EF4-FFF2-40B4-BE49-F238E27FC236}">
                <a16:creationId xmlns:a16="http://schemas.microsoft.com/office/drawing/2014/main" id="{F7052A2C-C8C6-D64A-F0F7-FFD817ED8EA3}"/>
              </a:ext>
            </a:extLst>
          </p:cNvPr>
          <p:cNvSpPr txBox="1"/>
          <p:nvPr/>
        </p:nvSpPr>
        <p:spPr bwMode="auto">
          <a:xfrm>
            <a:off x="8337728" y="4709082"/>
            <a:ext cx="3818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350</a:t>
            </a:r>
          </a:p>
        </p:txBody>
      </p:sp>
      <p:sp>
        <p:nvSpPr>
          <p:cNvPr id="25" name="TextBox 24">
            <a:extLst>
              <a:ext uri="{FF2B5EF4-FFF2-40B4-BE49-F238E27FC236}">
                <a16:creationId xmlns:a16="http://schemas.microsoft.com/office/drawing/2014/main" id="{45358456-2927-E4C5-A4BA-2F8A75D3913A}"/>
              </a:ext>
            </a:extLst>
          </p:cNvPr>
          <p:cNvSpPr txBox="1"/>
          <p:nvPr/>
        </p:nvSpPr>
        <p:spPr bwMode="auto">
          <a:xfrm>
            <a:off x="9021945" y="4709082"/>
            <a:ext cx="3818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500</a:t>
            </a:r>
          </a:p>
        </p:txBody>
      </p:sp>
      <p:sp>
        <p:nvSpPr>
          <p:cNvPr id="26" name="TextBox 25">
            <a:extLst>
              <a:ext uri="{FF2B5EF4-FFF2-40B4-BE49-F238E27FC236}">
                <a16:creationId xmlns:a16="http://schemas.microsoft.com/office/drawing/2014/main" id="{C16529BD-4535-DA2A-B743-1DC3703711EC}"/>
              </a:ext>
            </a:extLst>
          </p:cNvPr>
          <p:cNvSpPr txBox="1"/>
          <p:nvPr/>
        </p:nvSpPr>
        <p:spPr bwMode="auto">
          <a:xfrm>
            <a:off x="8795179" y="4709082"/>
            <a:ext cx="3818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450</a:t>
            </a:r>
          </a:p>
        </p:txBody>
      </p:sp>
      <p:sp>
        <p:nvSpPr>
          <p:cNvPr id="27" name="TextBox 26">
            <a:extLst>
              <a:ext uri="{FF2B5EF4-FFF2-40B4-BE49-F238E27FC236}">
                <a16:creationId xmlns:a16="http://schemas.microsoft.com/office/drawing/2014/main" id="{5E9A97DE-62D8-8DD3-5609-4E47881050E5}"/>
              </a:ext>
            </a:extLst>
          </p:cNvPr>
          <p:cNvSpPr txBox="1"/>
          <p:nvPr/>
        </p:nvSpPr>
        <p:spPr bwMode="auto">
          <a:xfrm>
            <a:off x="9479877" y="4709082"/>
            <a:ext cx="3818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600</a:t>
            </a:r>
          </a:p>
        </p:txBody>
      </p:sp>
      <p:sp>
        <p:nvSpPr>
          <p:cNvPr id="28" name="TextBox 27">
            <a:extLst>
              <a:ext uri="{FF2B5EF4-FFF2-40B4-BE49-F238E27FC236}">
                <a16:creationId xmlns:a16="http://schemas.microsoft.com/office/drawing/2014/main" id="{999BFF73-3CF5-6BB2-6532-F6E7A391FD76}"/>
              </a:ext>
            </a:extLst>
          </p:cNvPr>
          <p:cNvSpPr txBox="1"/>
          <p:nvPr/>
        </p:nvSpPr>
        <p:spPr bwMode="auto">
          <a:xfrm>
            <a:off x="9249936" y="4709082"/>
            <a:ext cx="3818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550</a:t>
            </a:r>
          </a:p>
        </p:txBody>
      </p:sp>
      <p:sp>
        <p:nvSpPr>
          <p:cNvPr id="29" name="TextBox 28">
            <a:extLst>
              <a:ext uri="{FF2B5EF4-FFF2-40B4-BE49-F238E27FC236}">
                <a16:creationId xmlns:a16="http://schemas.microsoft.com/office/drawing/2014/main" id="{A68FFC10-196E-5A2E-B2D4-DB4782D280BE}"/>
              </a:ext>
            </a:extLst>
          </p:cNvPr>
          <p:cNvSpPr txBox="1"/>
          <p:nvPr/>
        </p:nvSpPr>
        <p:spPr bwMode="auto">
          <a:xfrm>
            <a:off x="9931676" y="4709082"/>
            <a:ext cx="3818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700</a:t>
            </a:r>
          </a:p>
        </p:txBody>
      </p:sp>
      <p:sp>
        <p:nvSpPr>
          <p:cNvPr id="30" name="TextBox 29">
            <a:extLst>
              <a:ext uri="{FF2B5EF4-FFF2-40B4-BE49-F238E27FC236}">
                <a16:creationId xmlns:a16="http://schemas.microsoft.com/office/drawing/2014/main" id="{1B9A1FFA-8F7C-7751-AEE0-073DE3830EBD}"/>
              </a:ext>
            </a:extLst>
          </p:cNvPr>
          <p:cNvSpPr txBox="1"/>
          <p:nvPr/>
        </p:nvSpPr>
        <p:spPr bwMode="auto">
          <a:xfrm>
            <a:off x="9704212" y="4709082"/>
            <a:ext cx="3818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650</a:t>
            </a:r>
          </a:p>
        </p:txBody>
      </p:sp>
      <p:sp>
        <p:nvSpPr>
          <p:cNvPr id="31" name="TextBox 30">
            <a:extLst>
              <a:ext uri="{FF2B5EF4-FFF2-40B4-BE49-F238E27FC236}">
                <a16:creationId xmlns:a16="http://schemas.microsoft.com/office/drawing/2014/main" id="{C26C7109-DD5C-6F66-E2C8-2CA47BE4A471}"/>
              </a:ext>
            </a:extLst>
          </p:cNvPr>
          <p:cNvSpPr txBox="1"/>
          <p:nvPr/>
        </p:nvSpPr>
        <p:spPr bwMode="auto">
          <a:xfrm>
            <a:off x="10386999" y="4709082"/>
            <a:ext cx="3818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800</a:t>
            </a:r>
          </a:p>
        </p:txBody>
      </p:sp>
      <p:sp>
        <p:nvSpPr>
          <p:cNvPr id="32" name="TextBox 31">
            <a:extLst>
              <a:ext uri="{FF2B5EF4-FFF2-40B4-BE49-F238E27FC236}">
                <a16:creationId xmlns:a16="http://schemas.microsoft.com/office/drawing/2014/main" id="{92B7A71B-ACA5-ABF6-0BBF-453F2F21C615}"/>
              </a:ext>
            </a:extLst>
          </p:cNvPr>
          <p:cNvSpPr txBox="1"/>
          <p:nvPr/>
        </p:nvSpPr>
        <p:spPr bwMode="auto">
          <a:xfrm>
            <a:off x="10160233" y="4709082"/>
            <a:ext cx="3818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750</a:t>
            </a:r>
          </a:p>
        </p:txBody>
      </p:sp>
      <p:sp>
        <p:nvSpPr>
          <p:cNvPr id="33" name="TextBox 32">
            <a:extLst>
              <a:ext uri="{FF2B5EF4-FFF2-40B4-BE49-F238E27FC236}">
                <a16:creationId xmlns:a16="http://schemas.microsoft.com/office/drawing/2014/main" id="{907B674C-D679-DD81-F0B5-E8078A84CC24}"/>
              </a:ext>
            </a:extLst>
          </p:cNvPr>
          <p:cNvSpPr txBox="1"/>
          <p:nvPr/>
        </p:nvSpPr>
        <p:spPr bwMode="auto">
          <a:xfrm>
            <a:off x="10838581" y="4709082"/>
            <a:ext cx="3818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900</a:t>
            </a:r>
          </a:p>
        </p:txBody>
      </p:sp>
      <p:sp>
        <p:nvSpPr>
          <p:cNvPr id="34" name="TextBox 33">
            <a:extLst>
              <a:ext uri="{FF2B5EF4-FFF2-40B4-BE49-F238E27FC236}">
                <a16:creationId xmlns:a16="http://schemas.microsoft.com/office/drawing/2014/main" id="{A35F6110-3253-76AF-1682-FDDF89162EA0}"/>
              </a:ext>
            </a:extLst>
          </p:cNvPr>
          <p:cNvSpPr txBox="1"/>
          <p:nvPr/>
        </p:nvSpPr>
        <p:spPr bwMode="auto">
          <a:xfrm>
            <a:off x="10614990" y="4709082"/>
            <a:ext cx="3818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850</a:t>
            </a:r>
          </a:p>
        </p:txBody>
      </p:sp>
      <p:sp>
        <p:nvSpPr>
          <p:cNvPr id="35" name="TextBox 34">
            <a:extLst>
              <a:ext uri="{FF2B5EF4-FFF2-40B4-BE49-F238E27FC236}">
                <a16:creationId xmlns:a16="http://schemas.microsoft.com/office/drawing/2014/main" id="{CA178445-B526-86F6-DAAD-C2F383DD958D}"/>
              </a:ext>
            </a:extLst>
          </p:cNvPr>
          <p:cNvSpPr txBox="1"/>
          <p:nvPr/>
        </p:nvSpPr>
        <p:spPr bwMode="auto">
          <a:xfrm>
            <a:off x="11270157" y="4709082"/>
            <a:ext cx="46038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1000</a:t>
            </a:r>
          </a:p>
        </p:txBody>
      </p:sp>
      <p:sp>
        <p:nvSpPr>
          <p:cNvPr id="36" name="TextBox 35">
            <a:extLst>
              <a:ext uri="{FF2B5EF4-FFF2-40B4-BE49-F238E27FC236}">
                <a16:creationId xmlns:a16="http://schemas.microsoft.com/office/drawing/2014/main" id="{48BFBEC1-2012-2B92-AC88-990BD5FCF1E9}"/>
              </a:ext>
            </a:extLst>
          </p:cNvPr>
          <p:cNvSpPr txBox="1"/>
          <p:nvPr/>
        </p:nvSpPr>
        <p:spPr bwMode="auto">
          <a:xfrm>
            <a:off x="11069267" y="4709082"/>
            <a:ext cx="38183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950</a:t>
            </a:r>
          </a:p>
        </p:txBody>
      </p:sp>
      <p:sp>
        <p:nvSpPr>
          <p:cNvPr id="37" name="TextBox 36">
            <a:extLst>
              <a:ext uri="{FF2B5EF4-FFF2-40B4-BE49-F238E27FC236}">
                <a16:creationId xmlns:a16="http://schemas.microsoft.com/office/drawing/2014/main" id="{4CD08CA5-9423-8E11-4ED2-19F2D0ACC5E5}"/>
              </a:ext>
            </a:extLst>
          </p:cNvPr>
          <p:cNvSpPr txBox="1"/>
          <p:nvPr/>
        </p:nvSpPr>
        <p:spPr bwMode="auto">
          <a:xfrm>
            <a:off x="6270781" y="1947607"/>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38" name="TextBox 37">
            <a:extLst>
              <a:ext uri="{FF2B5EF4-FFF2-40B4-BE49-F238E27FC236}">
                <a16:creationId xmlns:a16="http://schemas.microsoft.com/office/drawing/2014/main" id="{91A0AD36-3547-8353-1B3D-39043E8EE5D0}"/>
              </a:ext>
            </a:extLst>
          </p:cNvPr>
          <p:cNvSpPr txBox="1"/>
          <p:nvPr/>
        </p:nvSpPr>
        <p:spPr bwMode="auto">
          <a:xfrm>
            <a:off x="6362153" y="22033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9" name="TextBox 38">
            <a:extLst>
              <a:ext uri="{FF2B5EF4-FFF2-40B4-BE49-F238E27FC236}">
                <a16:creationId xmlns:a16="http://schemas.microsoft.com/office/drawing/2014/main" id="{6AB67EB7-CB09-1DDE-16E4-19BC9C9ABF95}"/>
              </a:ext>
            </a:extLst>
          </p:cNvPr>
          <p:cNvSpPr txBox="1"/>
          <p:nvPr/>
        </p:nvSpPr>
        <p:spPr bwMode="auto">
          <a:xfrm>
            <a:off x="6362153" y="245909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40" name="TextBox 39">
            <a:extLst>
              <a:ext uri="{FF2B5EF4-FFF2-40B4-BE49-F238E27FC236}">
                <a16:creationId xmlns:a16="http://schemas.microsoft.com/office/drawing/2014/main" id="{A93E649C-2C9E-2841-D4E0-89282E3393DA}"/>
              </a:ext>
            </a:extLst>
          </p:cNvPr>
          <p:cNvSpPr txBox="1"/>
          <p:nvPr/>
        </p:nvSpPr>
        <p:spPr bwMode="auto">
          <a:xfrm>
            <a:off x="6362153" y="2714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41" name="TextBox 40">
            <a:extLst>
              <a:ext uri="{FF2B5EF4-FFF2-40B4-BE49-F238E27FC236}">
                <a16:creationId xmlns:a16="http://schemas.microsoft.com/office/drawing/2014/main" id="{1FD9B117-6711-A7B1-6B53-B410A5633F18}"/>
              </a:ext>
            </a:extLst>
          </p:cNvPr>
          <p:cNvSpPr txBox="1"/>
          <p:nvPr/>
        </p:nvSpPr>
        <p:spPr bwMode="auto">
          <a:xfrm>
            <a:off x="6362153" y="297057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42" name="TextBox 41">
            <a:extLst>
              <a:ext uri="{FF2B5EF4-FFF2-40B4-BE49-F238E27FC236}">
                <a16:creationId xmlns:a16="http://schemas.microsoft.com/office/drawing/2014/main" id="{0FACCDC8-8A2A-F37B-4611-470D4CCE2F5A}"/>
              </a:ext>
            </a:extLst>
          </p:cNvPr>
          <p:cNvSpPr txBox="1"/>
          <p:nvPr/>
        </p:nvSpPr>
        <p:spPr bwMode="auto">
          <a:xfrm>
            <a:off x="6453523" y="322631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3" name="TextBox 42">
            <a:extLst>
              <a:ext uri="{FF2B5EF4-FFF2-40B4-BE49-F238E27FC236}">
                <a16:creationId xmlns:a16="http://schemas.microsoft.com/office/drawing/2014/main" id="{CEC51039-682C-C1CC-0FFC-F21D32FC83CC}"/>
              </a:ext>
            </a:extLst>
          </p:cNvPr>
          <p:cNvSpPr txBox="1"/>
          <p:nvPr/>
        </p:nvSpPr>
        <p:spPr bwMode="auto">
          <a:xfrm>
            <a:off x="6307650" y="3482059"/>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44" name="TextBox 43">
            <a:extLst>
              <a:ext uri="{FF2B5EF4-FFF2-40B4-BE49-F238E27FC236}">
                <a16:creationId xmlns:a16="http://schemas.microsoft.com/office/drawing/2014/main" id="{1F449C61-9E5E-E1BC-795F-FEF694CB8238}"/>
              </a:ext>
            </a:extLst>
          </p:cNvPr>
          <p:cNvSpPr txBox="1"/>
          <p:nvPr/>
        </p:nvSpPr>
        <p:spPr bwMode="auto">
          <a:xfrm>
            <a:off x="6307650" y="3737801"/>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45" name="TextBox 44">
            <a:extLst>
              <a:ext uri="{FF2B5EF4-FFF2-40B4-BE49-F238E27FC236}">
                <a16:creationId xmlns:a16="http://schemas.microsoft.com/office/drawing/2014/main" id="{860E630C-BF3F-6484-B194-1E53C47448E0}"/>
              </a:ext>
            </a:extLst>
          </p:cNvPr>
          <p:cNvSpPr txBox="1"/>
          <p:nvPr/>
        </p:nvSpPr>
        <p:spPr bwMode="auto">
          <a:xfrm>
            <a:off x="6307650" y="3993543"/>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46" name="TextBox 45">
            <a:extLst>
              <a:ext uri="{FF2B5EF4-FFF2-40B4-BE49-F238E27FC236}">
                <a16:creationId xmlns:a16="http://schemas.microsoft.com/office/drawing/2014/main" id="{A35DE228-2C14-3B89-5BFC-A37090EC8D09}"/>
              </a:ext>
            </a:extLst>
          </p:cNvPr>
          <p:cNvSpPr txBox="1"/>
          <p:nvPr/>
        </p:nvSpPr>
        <p:spPr bwMode="auto">
          <a:xfrm>
            <a:off x="6307650" y="4249285"/>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47" name="TextBox 46">
            <a:extLst>
              <a:ext uri="{FF2B5EF4-FFF2-40B4-BE49-F238E27FC236}">
                <a16:creationId xmlns:a16="http://schemas.microsoft.com/office/drawing/2014/main" id="{3A76655C-89CE-7A2C-FE35-8C5A64C718C9}"/>
              </a:ext>
            </a:extLst>
          </p:cNvPr>
          <p:cNvSpPr txBox="1"/>
          <p:nvPr/>
        </p:nvSpPr>
        <p:spPr bwMode="auto">
          <a:xfrm>
            <a:off x="6216279" y="4505029"/>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48" name="TextBox 47">
            <a:extLst>
              <a:ext uri="{FF2B5EF4-FFF2-40B4-BE49-F238E27FC236}">
                <a16:creationId xmlns:a16="http://schemas.microsoft.com/office/drawing/2014/main" id="{EC13EEE8-9817-4630-A06A-F39B23D5D4D3}"/>
              </a:ext>
            </a:extLst>
          </p:cNvPr>
          <p:cNvSpPr txBox="1"/>
          <p:nvPr/>
        </p:nvSpPr>
        <p:spPr bwMode="auto">
          <a:xfrm>
            <a:off x="8873642" y="3221316"/>
            <a:ext cx="29216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Patient reinitiated treatment after PD</a:t>
            </a:r>
          </a:p>
        </p:txBody>
      </p:sp>
      <p:sp>
        <p:nvSpPr>
          <p:cNvPr id="49" name="TextBox 48">
            <a:extLst>
              <a:ext uri="{FF2B5EF4-FFF2-40B4-BE49-F238E27FC236}">
                <a16:creationId xmlns:a16="http://schemas.microsoft.com/office/drawing/2014/main" id="{464A29C9-C5AD-AD6B-C06F-03D366159C67}"/>
              </a:ext>
            </a:extLst>
          </p:cNvPr>
          <p:cNvSpPr txBox="1"/>
          <p:nvPr/>
        </p:nvSpPr>
        <p:spPr bwMode="auto">
          <a:xfrm rot="16200000">
            <a:off x="5032213" y="3225776"/>
            <a:ext cx="21089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Change From Baseline (%)</a:t>
            </a:r>
          </a:p>
        </p:txBody>
      </p:sp>
      <p:sp>
        <p:nvSpPr>
          <p:cNvPr id="191" name="TextBox 190">
            <a:extLst>
              <a:ext uri="{FF2B5EF4-FFF2-40B4-BE49-F238E27FC236}">
                <a16:creationId xmlns:a16="http://schemas.microsoft.com/office/drawing/2014/main" id="{2C8C2B3D-1A69-1466-7C1D-87D4DB91B674}"/>
              </a:ext>
            </a:extLst>
          </p:cNvPr>
          <p:cNvSpPr txBox="1"/>
          <p:nvPr/>
        </p:nvSpPr>
        <p:spPr bwMode="auto">
          <a:xfrm>
            <a:off x="10400702" y="2006911"/>
            <a:ext cx="121930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CSCC</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MCC</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Angiosarcoma</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BCC</a:t>
            </a:r>
          </a:p>
        </p:txBody>
      </p:sp>
      <p:grpSp>
        <p:nvGrpSpPr>
          <p:cNvPr id="219" name="Group 218">
            <a:extLst>
              <a:ext uri="{FF2B5EF4-FFF2-40B4-BE49-F238E27FC236}">
                <a16:creationId xmlns:a16="http://schemas.microsoft.com/office/drawing/2014/main" id="{0271AD17-F1A1-F669-B733-998BA81932B7}"/>
              </a:ext>
            </a:extLst>
          </p:cNvPr>
          <p:cNvGrpSpPr/>
          <p:nvPr/>
        </p:nvGrpSpPr>
        <p:grpSpPr>
          <a:xfrm>
            <a:off x="10152105" y="2110974"/>
            <a:ext cx="263301" cy="64008"/>
            <a:chOff x="10152105" y="2110974"/>
            <a:chExt cx="263301" cy="64008"/>
          </a:xfrm>
        </p:grpSpPr>
        <p:cxnSp>
          <p:nvCxnSpPr>
            <p:cNvPr id="192" name="Straight Connector 191">
              <a:extLst>
                <a:ext uri="{FF2B5EF4-FFF2-40B4-BE49-F238E27FC236}">
                  <a16:creationId xmlns:a16="http://schemas.microsoft.com/office/drawing/2014/main" id="{9E404D93-A03A-6B67-6C0E-1CE2675B6330}"/>
                </a:ext>
              </a:extLst>
            </p:cNvPr>
            <p:cNvCxnSpPr>
              <a:cxnSpLocks/>
            </p:cNvCxnSpPr>
            <p:nvPr/>
          </p:nvCxnSpPr>
          <p:spPr bwMode="auto">
            <a:xfrm>
              <a:off x="10152105" y="2146048"/>
              <a:ext cx="263301" cy="0"/>
            </a:xfrm>
            <a:prstGeom prst="line">
              <a:avLst/>
            </a:prstGeom>
            <a:noFill/>
            <a:ln w="28575" cap="flat" cmpd="sng" algn="ctr">
              <a:solidFill>
                <a:srgbClr val="015873"/>
              </a:solidFill>
              <a:prstDash val="solid"/>
              <a:round/>
              <a:headEnd type="none" w="med" len="med"/>
              <a:tailEnd type="none" w="med" len="med"/>
            </a:ln>
            <a:effectLst/>
          </p:spPr>
        </p:cxnSp>
        <p:sp>
          <p:nvSpPr>
            <p:cNvPr id="190" name="Oval 189">
              <a:extLst>
                <a:ext uri="{FF2B5EF4-FFF2-40B4-BE49-F238E27FC236}">
                  <a16:creationId xmlns:a16="http://schemas.microsoft.com/office/drawing/2014/main" id="{F10865B0-0B7D-090F-39F9-4A2C8C60E712}"/>
                </a:ext>
              </a:extLst>
            </p:cNvPr>
            <p:cNvSpPr/>
            <p:nvPr/>
          </p:nvSpPr>
          <p:spPr bwMode="auto">
            <a:xfrm>
              <a:off x="10259867" y="2110974"/>
              <a:ext cx="64008" cy="64008"/>
            </a:xfrm>
            <a:prstGeom prst="ellipse">
              <a:avLst/>
            </a:prstGeom>
            <a:solidFill>
              <a:schemeClr val="tx1"/>
            </a:solidFill>
            <a:ln w="1905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 name="Group 12">
            <a:extLst>
              <a:ext uri="{FF2B5EF4-FFF2-40B4-BE49-F238E27FC236}">
                <a16:creationId xmlns:a16="http://schemas.microsoft.com/office/drawing/2014/main" id="{92A3311F-AC7A-A9E0-A8C2-FA26A3EB1B79}"/>
              </a:ext>
            </a:extLst>
          </p:cNvPr>
          <p:cNvGrpSpPr/>
          <p:nvPr/>
        </p:nvGrpSpPr>
        <p:grpSpPr>
          <a:xfrm>
            <a:off x="10152105" y="2338612"/>
            <a:ext cx="263301" cy="59286"/>
            <a:chOff x="10152105" y="2300512"/>
            <a:chExt cx="263301" cy="59286"/>
          </a:xfrm>
        </p:grpSpPr>
        <p:cxnSp>
          <p:nvCxnSpPr>
            <p:cNvPr id="193" name="Straight Connector 192">
              <a:extLst>
                <a:ext uri="{FF2B5EF4-FFF2-40B4-BE49-F238E27FC236}">
                  <a16:creationId xmlns:a16="http://schemas.microsoft.com/office/drawing/2014/main" id="{4C18D402-2461-297B-BEB5-F515DF600A55}"/>
                </a:ext>
              </a:extLst>
            </p:cNvPr>
            <p:cNvCxnSpPr>
              <a:cxnSpLocks/>
            </p:cNvCxnSpPr>
            <p:nvPr/>
          </p:nvCxnSpPr>
          <p:spPr bwMode="auto">
            <a:xfrm>
              <a:off x="10152105" y="2330493"/>
              <a:ext cx="263301" cy="0"/>
            </a:xfrm>
            <a:prstGeom prst="line">
              <a:avLst/>
            </a:prstGeom>
            <a:noFill/>
            <a:ln w="28575" cap="flat" cmpd="sng" algn="ctr">
              <a:solidFill>
                <a:srgbClr val="E1471D"/>
              </a:solidFill>
              <a:prstDash val="solid"/>
              <a:round/>
              <a:headEnd type="none" w="med" len="med"/>
              <a:tailEnd type="none" w="med" len="med"/>
            </a:ln>
            <a:effectLst/>
          </p:spPr>
        </p:cxnSp>
        <p:sp>
          <p:nvSpPr>
            <p:cNvPr id="186" name="Rectangle 185">
              <a:extLst>
                <a:ext uri="{FF2B5EF4-FFF2-40B4-BE49-F238E27FC236}">
                  <a16:creationId xmlns:a16="http://schemas.microsoft.com/office/drawing/2014/main" id="{B3E0A7B8-3365-5BA2-6961-553964887B95}"/>
                </a:ext>
              </a:extLst>
            </p:cNvPr>
            <p:cNvSpPr/>
            <p:nvPr/>
          </p:nvSpPr>
          <p:spPr bwMode="auto">
            <a:xfrm>
              <a:off x="10262228" y="2300512"/>
              <a:ext cx="59286" cy="59286"/>
            </a:xfrm>
            <a:prstGeom prst="rect">
              <a:avLst/>
            </a:prstGeom>
            <a:solidFill>
              <a:schemeClr val="tx1"/>
            </a:solid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 name="Group 9">
            <a:extLst>
              <a:ext uri="{FF2B5EF4-FFF2-40B4-BE49-F238E27FC236}">
                <a16:creationId xmlns:a16="http://schemas.microsoft.com/office/drawing/2014/main" id="{4492D1C6-793D-F029-35B0-320F719EF8E5}"/>
              </a:ext>
            </a:extLst>
          </p:cNvPr>
          <p:cNvGrpSpPr/>
          <p:nvPr/>
        </p:nvGrpSpPr>
        <p:grpSpPr>
          <a:xfrm>
            <a:off x="10152105" y="2538684"/>
            <a:ext cx="263301" cy="73152"/>
            <a:chOff x="10152105" y="2472009"/>
            <a:chExt cx="263301" cy="73152"/>
          </a:xfrm>
        </p:grpSpPr>
        <p:cxnSp>
          <p:nvCxnSpPr>
            <p:cNvPr id="194" name="Straight Connector 193">
              <a:extLst>
                <a:ext uri="{FF2B5EF4-FFF2-40B4-BE49-F238E27FC236}">
                  <a16:creationId xmlns:a16="http://schemas.microsoft.com/office/drawing/2014/main" id="{4F05D086-1DF2-6633-DC68-309BD15C09FD}"/>
                </a:ext>
              </a:extLst>
            </p:cNvPr>
            <p:cNvCxnSpPr>
              <a:cxnSpLocks/>
            </p:cNvCxnSpPr>
            <p:nvPr/>
          </p:nvCxnSpPr>
          <p:spPr bwMode="auto">
            <a:xfrm>
              <a:off x="10152105" y="2514938"/>
              <a:ext cx="263301" cy="0"/>
            </a:xfrm>
            <a:prstGeom prst="line">
              <a:avLst/>
            </a:prstGeom>
            <a:noFill/>
            <a:ln w="28575" cap="flat" cmpd="sng" algn="ctr">
              <a:solidFill>
                <a:srgbClr val="00823B"/>
              </a:solidFill>
              <a:prstDash val="solid"/>
              <a:round/>
              <a:headEnd type="none" w="med" len="med"/>
              <a:tailEnd type="none" w="med" len="med"/>
            </a:ln>
            <a:effectLst/>
          </p:spPr>
        </p:cxnSp>
        <p:sp>
          <p:nvSpPr>
            <p:cNvPr id="187" name="Triangle 159">
              <a:extLst>
                <a:ext uri="{FF2B5EF4-FFF2-40B4-BE49-F238E27FC236}">
                  <a16:creationId xmlns:a16="http://schemas.microsoft.com/office/drawing/2014/main" id="{5CB93A58-DB74-14C9-6ECD-3E0238043D7E}"/>
                </a:ext>
              </a:extLst>
            </p:cNvPr>
            <p:cNvSpPr/>
            <p:nvPr/>
          </p:nvSpPr>
          <p:spPr bwMode="auto">
            <a:xfrm>
              <a:off x="10248001" y="2472009"/>
              <a:ext cx="82296" cy="73152"/>
            </a:xfrm>
            <a:prstGeom prst="triangle">
              <a:avLst/>
            </a:prstGeom>
            <a:solidFill>
              <a:schemeClr val="tx1"/>
            </a:solid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 name="Group 5">
            <a:extLst>
              <a:ext uri="{FF2B5EF4-FFF2-40B4-BE49-F238E27FC236}">
                <a16:creationId xmlns:a16="http://schemas.microsoft.com/office/drawing/2014/main" id="{7034AC2C-3795-11CE-8E1B-CEAFD9879C29}"/>
              </a:ext>
            </a:extLst>
          </p:cNvPr>
          <p:cNvGrpSpPr/>
          <p:nvPr/>
        </p:nvGrpSpPr>
        <p:grpSpPr>
          <a:xfrm>
            <a:off x="10122594" y="2638753"/>
            <a:ext cx="338554" cy="461665"/>
            <a:chOff x="10122594" y="2524453"/>
            <a:chExt cx="338554" cy="461665"/>
          </a:xfrm>
        </p:grpSpPr>
        <p:cxnSp>
          <p:nvCxnSpPr>
            <p:cNvPr id="195" name="Straight Connector 194">
              <a:extLst>
                <a:ext uri="{FF2B5EF4-FFF2-40B4-BE49-F238E27FC236}">
                  <a16:creationId xmlns:a16="http://schemas.microsoft.com/office/drawing/2014/main" id="{418B0D71-A9E1-0AFC-F53B-ADB48D35D1D4}"/>
                </a:ext>
              </a:extLst>
            </p:cNvPr>
            <p:cNvCxnSpPr>
              <a:cxnSpLocks/>
            </p:cNvCxnSpPr>
            <p:nvPr/>
          </p:nvCxnSpPr>
          <p:spPr bwMode="auto">
            <a:xfrm>
              <a:off x="10152105" y="2699382"/>
              <a:ext cx="263301" cy="0"/>
            </a:xfrm>
            <a:prstGeom prst="line">
              <a:avLst/>
            </a:prstGeom>
            <a:noFill/>
            <a:ln w="28575" cap="flat" cmpd="sng" algn="ctr">
              <a:solidFill>
                <a:srgbClr val="682E74"/>
              </a:solidFill>
              <a:prstDash val="solid"/>
              <a:round/>
              <a:headEnd type="none" w="med" len="med"/>
              <a:tailEnd type="none" w="med" len="med"/>
            </a:ln>
            <a:effectLst/>
          </p:spPr>
        </p:cxnSp>
        <p:sp>
          <p:nvSpPr>
            <p:cNvPr id="188" name="TextBox 187">
              <a:extLst>
                <a:ext uri="{FF2B5EF4-FFF2-40B4-BE49-F238E27FC236}">
                  <a16:creationId xmlns:a16="http://schemas.microsoft.com/office/drawing/2014/main" id="{41C5559B-425A-B3D8-70AB-3ED1A135D71C}"/>
                </a:ext>
              </a:extLst>
            </p:cNvPr>
            <p:cNvSpPr txBox="1"/>
            <p:nvPr/>
          </p:nvSpPr>
          <p:spPr bwMode="auto">
            <a:xfrm>
              <a:off x="10122594" y="2524453"/>
              <a:ext cx="3385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400" b="0" dirty="0">
                  <a:solidFill>
                    <a:srgbClr val="682E74"/>
                  </a:solidFill>
                  <a:latin typeface="Calibri" panose="020F0502020204030204" pitchFamily="34" charset="0"/>
                </a:rPr>
                <a:t>*</a:t>
              </a:r>
            </a:p>
          </p:txBody>
        </p:sp>
      </p:grpSp>
      <p:grpSp>
        <p:nvGrpSpPr>
          <p:cNvPr id="51" name="Group 50">
            <a:extLst>
              <a:ext uri="{FF2B5EF4-FFF2-40B4-BE49-F238E27FC236}">
                <a16:creationId xmlns:a16="http://schemas.microsoft.com/office/drawing/2014/main" id="{119A3251-8D38-1824-820B-7BA093C76327}"/>
              </a:ext>
            </a:extLst>
          </p:cNvPr>
          <p:cNvGrpSpPr/>
          <p:nvPr/>
        </p:nvGrpSpPr>
        <p:grpSpPr>
          <a:xfrm>
            <a:off x="6826307" y="2904015"/>
            <a:ext cx="2277482" cy="1965512"/>
            <a:chOff x="6610350" y="2896792"/>
            <a:chExt cx="2277482" cy="1965512"/>
          </a:xfrm>
        </p:grpSpPr>
        <p:sp>
          <p:nvSpPr>
            <p:cNvPr id="170" name="TextBox 169">
              <a:extLst>
                <a:ext uri="{FF2B5EF4-FFF2-40B4-BE49-F238E27FC236}">
                  <a16:creationId xmlns:a16="http://schemas.microsoft.com/office/drawing/2014/main" id="{F16ED55A-6D1D-6319-826E-B434B8A7AC19}"/>
                </a:ext>
              </a:extLst>
            </p:cNvPr>
            <p:cNvSpPr txBox="1"/>
            <p:nvPr/>
          </p:nvSpPr>
          <p:spPr bwMode="auto">
            <a:xfrm>
              <a:off x="6814706" y="2896792"/>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682E74"/>
                  </a:solidFill>
                  <a:latin typeface="Calibri" panose="020F0502020204030204" pitchFamily="34" charset="0"/>
                </a:rPr>
                <a:t>*</a:t>
              </a:r>
            </a:p>
          </p:txBody>
        </p:sp>
        <p:grpSp>
          <p:nvGrpSpPr>
            <p:cNvPr id="171" name="Group 170">
              <a:extLst>
                <a:ext uri="{FF2B5EF4-FFF2-40B4-BE49-F238E27FC236}">
                  <a16:creationId xmlns:a16="http://schemas.microsoft.com/office/drawing/2014/main" id="{A4C66F37-A89F-F3DB-E238-865FAA4C355A}"/>
                </a:ext>
              </a:extLst>
            </p:cNvPr>
            <p:cNvGrpSpPr/>
            <p:nvPr/>
          </p:nvGrpSpPr>
          <p:grpSpPr>
            <a:xfrm>
              <a:off x="6610350" y="2992833"/>
              <a:ext cx="2277482" cy="1869471"/>
              <a:chOff x="6610350" y="2992833"/>
              <a:chExt cx="2277482" cy="1869471"/>
            </a:xfrm>
          </p:grpSpPr>
          <p:sp>
            <p:nvSpPr>
              <p:cNvPr id="172" name="Freeform 33">
                <a:extLst>
                  <a:ext uri="{FF2B5EF4-FFF2-40B4-BE49-F238E27FC236}">
                    <a16:creationId xmlns:a16="http://schemas.microsoft.com/office/drawing/2014/main" id="{25CAE455-1A46-4395-DBA6-E38F714AF854}"/>
                  </a:ext>
                </a:extLst>
              </p:cNvPr>
              <p:cNvSpPr/>
              <p:nvPr/>
            </p:nvSpPr>
            <p:spPr bwMode="auto">
              <a:xfrm>
                <a:off x="6610350" y="3047679"/>
                <a:ext cx="361950" cy="315236"/>
              </a:xfrm>
              <a:custGeom>
                <a:avLst/>
                <a:gdLst>
                  <a:gd name="connsiteX0" fmla="*/ 0 w 380198"/>
                  <a:gd name="connsiteY0" fmla="*/ 312821 h 312821"/>
                  <a:gd name="connsiteX1" fmla="*/ 380198 w 380198"/>
                  <a:gd name="connsiteY1" fmla="*/ 0 h 312821"/>
                </a:gdLst>
                <a:ahLst/>
                <a:cxnLst>
                  <a:cxn ang="0">
                    <a:pos x="connsiteX0" y="connsiteY0"/>
                  </a:cxn>
                  <a:cxn ang="0">
                    <a:pos x="connsiteX1" y="connsiteY1"/>
                  </a:cxn>
                </a:cxnLst>
                <a:rect l="l" t="t" r="r" b="b"/>
                <a:pathLst>
                  <a:path w="380198" h="312821">
                    <a:moveTo>
                      <a:pt x="0" y="312821"/>
                    </a:moveTo>
                    <a:lnTo>
                      <a:pt x="380198" y="0"/>
                    </a:lnTo>
                  </a:path>
                </a:pathLst>
              </a:custGeom>
              <a:noFill/>
              <a:ln w="19050">
                <a:solidFill>
                  <a:srgbClr val="682E74"/>
                </a:solidFill>
                <a:miter lim="800000"/>
                <a:headEnd/>
                <a:tailEnd/>
              </a:ln>
            </p:spPr>
            <p:txBody>
              <a:bodyPr rtlCol="0" anchor="ctr"/>
              <a:lstStyle/>
              <a:p>
                <a:pPr algn="ctr"/>
                <a:endParaRPr lang="en-US" dirty="0"/>
              </a:p>
            </p:txBody>
          </p:sp>
          <p:sp>
            <p:nvSpPr>
              <p:cNvPr id="173" name="Freeform 202">
                <a:extLst>
                  <a:ext uri="{FF2B5EF4-FFF2-40B4-BE49-F238E27FC236}">
                    <a16:creationId xmlns:a16="http://schemas.microsoft.com/office/drawing/2014/main" id="{E287856B-CE87-86EF-1772-EF62F284EAFF}"/>
                  </a:ext>
                </a:extLst>
              </p:cNvPr>
              <p:cNvSpPr/>
              <p:nvPr/>
            </p:nvSpPr>
            <p:spPr bwMode="auto">
              <a:xfrm>
                <a:off x="6699250" y="3130550"/>
                <a:ext cx="273050" cy="222250"/>
              </a:xfrm>
              <a:custGeom>
                <a:avLst/>
                <a:gdLst>
                  <a:gd name="connsiteX0" fmla="*/ 0 w 273050"/>
                  <a:gd name="connsiteY0" fmla="*/ 222250 h 222250"/>
                  <a:gd name="connsiteX1" fmla="*/ 273050 w 273050"/>
                  <a:gd name="connsiteY1" fmla="*/ 0 h 222250"/>
                </a:gdLst>
                <a:ahLst/>
                <a:cxnLst>
                  <a:cxn ang="0">
                    <a:pos x="connsiteX0" y="connsiteY0"/>
                  </a:cxn>
                  <a:cxn ang="0">
                    <a:pos x="connsiteX1" y="connsiteY1"/>
                  </a:cxn>
                </a:cxnLst>
                <a:rect l="l" t="t" r="r" b="b"/>
                <a:pathLst>
                  <a:path w="273050" h="222250">
                    <a:moveTo>
                      <a:pt x="0" y="222250"/>
                    </a:moveTo>
                    <a:lnTo>
                      <a:pt x="273050" y="0"/>
                    </a:lnTo>
                  </a:path>
                </a:pathLst>
              </a:custGeom>
              <a:noFill/>
              <a:ln w="19050">
                <a:solidFill>
                  <a:srgbClr val="682E74"/>
                </a:solidFill>
                <a:miter lim="800000"/>
                <a:headEnd/>
                <a:tailEnd/>
              </a:ln>
            </p:spPr>
            <p:txBody>
              <a:bodyPr rtlCol="0" anchor="ctr"/>
              <a:lstStyle/>
              <a:p>
                <a:pPr algn="ctr"/>
                <a:endParaRPr lang="en-US" dirty="0"/>
              </a:p>
            </p:txBody>
          </p:sp>
          <p:sp>
            <p:nvSpPr>
              <p:cNvPr id="174" name="Freeform 203">
                <a:extLst>
                  <a:ext uri="{FF2B5EF4-FFF2-40B4-BE49-F238E27FC236}">
                    <a16:creationId xmlns:a16="http://schemas.microsoft.com/office/drawing/2014/main" id="{7672320B-AC4D-98A3-3BDB-DC6A4BEFBC48}"/>
                  </a:ext>
                </a:extLst>
              </p:cNvPr>
              <p:cNvSpPr/>
              <p:nvPr/>
            </p:nvSpPr>
            <p:spPr bwMode="auto">
              <a:xfrm>
                <a:off x="6664325" y="3355975"/>
                <a:ext cx="993775" cy="1276350"/>
              </a:xfrm>
              <a:custGeom>
                <a:avLst/>
                <a:gdLst>
                  <a:gd name="connsiteX0" fmla="*/ 993775 w 993775"/>
                  <a:gd name="connsiteY0" fmla="*/ 1276350 h 1276350"/>
                  <a:gd name="connsiteX1" fmla="*/ 561975 w 993775"/>
                  <a:gd name="connsiteY1" fmla="*/ 504825 h 1276350"/>
                  <a:gd name="connsiteX2" fmla="*/ 0 w 993775"/>
                  <a:gd name="connsiteY2" fmla="*/ 0 h 1276350"/>
                </a:gdLst>
                <a:ahLst/>
                <a:cxnLst>
                  <a:cxn ang="0">
                    <a:pos x="connsiteX0" y="connsiteY0"/>
                  </a:cxn>
                  <a:cxn ang="0">
                    <a:pos x="connsiteX1" y="connsiteY1"/>
                  </a:cxn>
                  <a:cxn ang="0">
                    <a:pos x="connsiteX2" y="connsiteY2"/>
                  </a:cxn>
                </a:cxnLst>
                <a:rect l="l" t="t" r="r" b="b"/>
                <a:pathLst>
                  <a:path w="993775" h="1276350">
                    <a:moveTo>
                      <a:pt x="993775" y="1276350"/>
                    </a:moveTo>
                    <a:lnTo>
                      <a:pt x="561975" y="504825"/>
                    </a:lnTo>
                    <a:lnTo>
                      <a:pt x="0" y="0"/>
                    </a:lnTo>
                  </a:path>
                </a:pathLst>
              </a:custGeom>
              <a:noFill/>
              <a:ln w="19050">
                <a:solidFill>
                  <a:srgbClr val="682E74"/>
                </a:solidFill>
                <a:miter lim="800000"/>
                <a:headEnd/>
                <a:tailEnd/>
              </a:ln>
            </p:spPr>
            <p:txBody>
              <a:bodyPr rtlCol="0" anchor="ctr"/>
              <a:lstStyle/>
              <a:p>
                <a:pPr algn="ctr"/>
                <a:endParaRPr lang="en-US" dirty="0"/>
              </a:p>
            </p:txBody>
          </p:sp>
          <p:sp>
            <p:nvSpPr>
              <p:cNvPr id="175" name="Freeform 204">
                <a:extLst>
                  <a:ext uri="{FF2B5EF4-FFF2-40B4-BE49-F238E27FC236}">
                    <a16:creationId xmlns:a16="http://schemas.microsoft.com/office/drawing/2014/main" id="{CED27AE6-EED0-1855-06B4-CE00E90502E4}"/>
                  </a:ext>
                </a:extLst>
              </p:cNvPr>
              <p:cNvSpPr/>
              <p:nvPr/>
            </p:nvSpPr>
            <p:spPr bwMode="auto">
              <a:xfrm>
                <a:off x="6654800" y="3362325"/>
                <a:ext cx="555625" cy="965200"/>
              </a:xfrm>
              <a:custGeom>
                <a:avLst/>
                <a:gdLst>
                  <a:gd name="connsiteX0" fmla="*/ 555625 w 555625"/>
                  <a:gd name="connsiteY0" fmla="*/ 965200 h 965200"/>
                  <a:gd name="connsiteX1" fmla="*/ 288925 w 555625"/>
                  <a:gd name="connsiteY1" fmla="*/ 768350 h 965200"/>
                  <a:gd name="connsiteX2" fmla="*/ 0 w 555625"/>
                  <a:gd name="connsiteY2" fmla="*/ 0 h 965200"/>
                </a:gdLst>
                <a:ahLst/>
                <a:cxnLst>
                  <a:cxn ang="0">
                    <a:pos x="connsiteX0" y="connsiteY0"/>
                  </a:cxn>
                  <a:cxn ang="0">
                    <a:pos x="connsiteX1" y="connsiteY1"/>
                  </a:cxn>
                  <a:cxn ang="0">
                    <a:pos x="connsiteX2" y="connsiteY2"/>
                  </a:cxn>
                </a:cxnLst>
                <a:rect l="l" t="t" r="r" b="b"/>
                <a:pathLst>
                  <a:path w="555625" h="965200">
                    <a:moveTo>
                      <a:pt x="555625" y="965200"/>
                    </a:moveTo>
                    <a:lnTo>
                      <a:pt x="288925" y="768350"/>
                    </a:lnTo>
                    <a:lnTo>
                      <a:pt x="0" y="0"/>
                    </a:lnTo>
                  </a:path>
                </a:pathLst>
              </a:custGeom>
              <a:noFill/>
              <a:ln w="19050">
                <a:solidFill>
                  <a:srgbClr val="682E74"/>
                </a:solidFill>
                <a:miter lim="800000"/>
                <a:headEnd/>
                <a:tailEnd/>
              </a:ln>
            </p:spPr>
            <p:txBody>
              <a:bodyPr rtlCol="0" anchor="ctr"/>
              <a:lstStyle/>
              <a:p>
                <a:pPr algn="ctr"/>
                <a:endParaRPr lang="en-US" dirty="0"/>
              </a:p>
            </p:txBody>
          </p:sp>
          <p:sp>
            <p:nvSpPr>
              <p:cNvPr id="176" name="TextBox 175">
                <a:extLst>
                  <a:ext uri="{FF2B5EF4-FFF2-40B4-BE49-F238E27FC236}">
                    <a16:creationId xmlns:a16="http://schemas.microsoft.com/office/drawing/2014/main" id="{B20D9719-972B-AEDD-48DE-7A2169CD2935}"/>
                  </a:ext>
                </a:extLst>
              </p:cNvPr>
              <p:cNvSpPr txBox="1"/>
              <p:nvPr/>
            </p:nvSpPr>
            <p:spPr bwMode="auto">
              <a:xfrm>
                <a:off x="6824660" y="2992833"/>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682E74"/>
                    </a:solidFill>
                    <a:latin typeface="Calibri" panose="020F0502020204030204" pitchFamily="34" charset="0"/>
                  </a:rPr>
                  <a:t>*</a:t>
                </a:r>
              </a:p>
            </p:txBody>
          </p:sp>
          <p:sp>
            <p:nvSpPr>
              <p:cNvPr id="177" name="TextBox 176">
                <a:extLst>
                  <a:ext uri="{FF2B5EF4-FFF2-40B4-BE49-F238E27FC236}">
                    <a16:creationId xmlns:a16="http://schemas.microsoft.com/office/drawing/2014/main" id="{1A4B8787-35A6-3628-D57B-95AD253B725D}"/>
                  </a:ext>
                </a:extLst>
              </p:cNvPr>
              <p:cNvSpPr txBox="1"/>
              <p:nvPr/>
            </p:nvSpPr>
            <p:spPr bwMode="auto">
              <a:xfrm>
                <a:off x="6804965" y="3988653"/>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682E74"/>
                    </a:solidFill>
                    <a:latin typeface="Calibri" panose="020F0502020204030204" pitchFamily="34" charset="0"/>
                  </a:rPr>
                  <a:t>*</a:t>
                </a:r>
              </a:p>
            </p:txBody>
          </p:sp>
          <p:sp>
            <p:nvSpPr>
              <p:cNvPr id="178" name="TextBox 177">
                <a:extLst>
                  <a:ext uri="{FF2B5EF4-FFF2-40B4-BE49-F238E27FC236}">
                    <a16:creationId xmlns:a16="http://schemas.microsoft.com/office/drawing/2014/main" id="{DC805120-8F7F-89C3-96DB-F4065E2289FA}"/>
                  </a:ext>
                </a:extLst>
              </p:cNvPr>
              <p:cNvSpPr txBox="1"/>
              <p:nvPr/>
            </p:nvSpPr>
            <p:spPr bwMode="auto">
              <a:xfrm>
                <a:off x="7059316" y="4183993"/>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682E74"/>
                    </a:solidFill>
                    <a:latin typeface="Calibri" panose="020F0502020204030204" pitchFamily="34" charset="0"/>
                  </a:rPr>
                  <a:t>*</a:t>
                </a:r>
              </a:p>
            </p:txBody>
          </p:sp>
          <p:sp>
            <p:nvSpPr>
              <p:cNvPr id="179" name="TextBox 178">
                <a:extLst>
                  <a:ext uri="{FF2B5EF4-FFF2-40B4-BE49-F238E27FC236}">
                    <a16:creationId xmlns:a16="http://schemas.microsoft.com/office/drawing/2014/main" id="{FF44FD22-D592-35B7-4AB5-3117AE9C1D4F}"/>
                  </a:ext>
                </a:extLst>
              </p:cNvPr>
              <p:cNvSpPr txBox="1"/>
              <p:nvPr/>
            </p:nvSpPr>
            <p:spPr bwMode="auto">
              <a:xfrm>
                <a:off x="7786947" y="4484985"/>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682E74"/>
                    </a:solidFill>
                    <a:latin typeface="Calibri" panose="020F0502020204030204" pitchFamily="34" charset="0"/>
                  </a:rPr>
                  <a:t>*</a:t>
                </a:r>
              </a:p>
            </p:txBody>
          </p:sp>
          <p:sp>
            <p:nvSpPr>
              <p:cNvPr id="180" name="TextBox 179">
                <a:extLst>
                  <a:ext uri="{FF2B5EF4-FFF2-40B4-BE49-F238E27FC236}">
                    <a16:creationId xmlns:a16="http://schemas.microsoft.com/office/drawing/2014/main" id="{0C272ACC-376E-35DC-1B66-B739965F0053}"/>
                  </a:ext>
                </a:extLst>
              </p:cNvPr>
              <p:cNvSpPr txBox="1"/>
              <p:nvPr/>
            </p:nvSpPr>
            <p:spPr bwMode="auto">
              <a:xfrm>
                <a:off x="8055633" y="4484985"/>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682E74"/>
                    </a:solidFill>
                    <a:latin typeface="Calibri" panose="020F0502020204030204" pitchFamily="34" charset="0"/>
                  </a:rPr>
                  <a:t>*</a:t>
                </a:r>
              </a:p>
            </p:txBody>
          </p:sp>
          <p:sp>
            <p:nvSpPr>
              <p:cNvPr id="181" name="TextBox 180">
                <a:extLst>
                  <a:ext uri="{FF2B5EF4-FFF2-40B4-BE49-F238E27FC236}">
                    <a16:creationId xmlns:a16="http://schemas.microsoft.com/office/drawing/2014/main" id="{B3089C5C-6294-0D0F-E16E-513373F5A70E}"/>
                  </a:ext>
                </a:extLst>
              </p:cNvPr>
              <p:cNvSpPr txBox="1"/>
              <p:nvPr/>
            </p:nvSpPr>
            <p:spPr bwMode="auto">
              <a:xfrm>
                <a:off x="7510178" y="4484985"/>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682E74"/>
                    </a:solidFill>
                    <a:latin typeface="Calibri" panose="020F0502020204030204" pitchFamily="34" charset="0"/>
                  </a:rPr>
                  <a:t>*</a:t>
                </a:r>
              </a:p>
            </p:txBody>
          </p:sp>
          <p:sp>
            <p:nvSpPr>
              <p:cNvPr id="182" name="TextBox 181">
                <a:extLst>
                  <a:ext uri="{FF2B5EF4-FFF2-40B4-BE49-F238E27FC236}">
                    <a16:creationId xmlns:a16="http://schemas.microsoft.com/office/drawing/2014/main" id="{F399C694-25F5-8575-1EA4-F55B4809CDB0}"/>
                  </a:ext>
                </a:extLst>
              </p:cNvPr>
              <p:cNvSpPr txBox="1"/>
              <p:nvPr/>
            </p:nvSpPr>
            <p:spPr bwMode="auto">
              <a:xfrm>
                <a:off x="7080971" y="371977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682E74"/>
                    </a:solidFill>
                    <a:latin typeface="Calibri" panose="020F0502020204030204" pitchFamily="34" charset="0"/>
                  </a:rPr>
                  <a:t>*</a:t>
                </a:r>
              </a:p>
            </p:txBody>
          </p:sp>
          <p:sp>
            <p:nvSpPr>
              <p:cNvPr id="183" name="TextBox 182">
                <a:extLst>
                  <a:ext uri="{FF2B5EF4-FFF2-40B4-BE49-F238E27FC236}">
                    <a16:creationId xmlns:a16="http://schemas.microsoft.com/office/drawing/2014/main" id="{AA33D534-7A19-A0C9-FB1E-DC6DF61113B2}"/>
                  </a:ext>
                </a:extLst>
              </p:cNvPr>
              <p:cNvSpPr txBox="1"/>
              <p:nvPr/>
            </p:nvSpPr>
            <p:spPr bwMode="auto">
              <a:xfrm>
                <a:off x="8315284" y="4492972"/>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682E74"/>
                    </a:solidFill>
                    <a:latin typeface="Calibri" panose="020F0502020204030204" pitchFamily="34" charset="0"/>
                  </a:rPr>
                  <a:t>*</a:t>
                </a:r>
              </a:p>
            </p:txBody>
          </p:sp>
          <p:sp>
            <p:nvSpPr>
              <p:cNvPr id="184" name="TextBox 183">
                <a:extLst>
                  <a:ext uri="{FF2B5EF4-FFF2-40B4-BE49-F238E27FC236}">
                    <a16:creationId xmlns:a16="http://schemas.microsoft.com/office/drawing/2014/main" id="{ECAA1054-C51F-22B8-8928-7D49A684C153}"/>
                  </a:ext>
                </a:extLst>
              </p:cNvPr>
              <p:cNvSpPr txBox="1"/>
              <p:nvPr/>
            </p:nvSpPr>
            <p:spPr bwMode="auto">
              <a:xfrm>
                <a:off x="8587750" y="448392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682E74"/>
                    </a:solidFill>
                    <a:latin typeface="Calibri" panose="020F0502020204030204" pitchFamily="34" charset="0"/>
                  </a:rPr>
                  <a:t>*</a:t>
                </a:r>
              </a:p>
            </p:txBody>
          </p:sp>
        </p:grpSp>
      </p:grpSp>
      <p:grpSp>
        <p:nvGrpSpPr>
          <p:cNvPr id="52" name="Group 51">
            <a:extLst>
              <a:ext uri="{FF2B5EF4-FFF2-40B4-BE49-F238E27FC236}">
                <a16:creationId xmlns:a16="http://schemas.microsoft.com/office/drawing/2014/main" id="{9356FD46-3DD0-141D-64EA-9D86027771AE}"/>
              </a:ext>
            </a:extLst>
          </p:cNvPr>
          <p:cNvGrpSpPr/>
          <p:nvPr/>
        </p:nvGrpSpPr>
        <p:grpSpPr>
          <a:xfrm>
            <a:off x="6844571" y="3367853"/>
            <a:ext cx="1467939" cy="1308770"/>
            <a:chOff x="6632812" y="3348251"/>
            <a:chExt cx="1467939" cy="1308770"/>
          </a:xfrm>
        </p:grpSpPr>
        <p:sp>
          <p:nvSpPr>
            <p:cNvPr id="156" name="Freeform 221">
              <a:extLst>
                <a:ext uri="{FF2B5EF4-FFF2-40B4-BE49-F238E27FC236}">
                  <a16:creationId xmlns:a16="http://schemas.microsoft.com/office/drawing/2014/main" id="{644532AD-36F2-CBEB-DF6E-21FD7347DCBC}"/>
                </a:ext>
              </a:extLst>
            </p:cNvPr>
            <p:cNvSpPr/>
            <p:nvPr/>
          </p:nvSpPr>
          <p:spPr bwMode="auto">
            <a:xfrm>
              <a:off x="6682854" y="3348251"/>
              <a:ext cx="932597" cy="1282889"/>
            </a:xfrm>
            <a:custGeom>
              <a:avLst/>
              <a:gdLst>
                <a:gd name="connsiteX0" fmla="*/ 932597 w 932597"/>
                <a:gd name="connsiteY0" fmla="*/ 1282889 h 1282889"/>
                <a:gd name="connsiteX1" fmla="*/ 541361 w 932597"/>
                <a:gd name="connsiteY1" fmla="*/ 873456 h 1282889"/>
                <a:gd name="connsiteX2" fmla="*/ 291152 w 932597"/>
                <a:gd name="connsiteY2" fmla="*/ 514065 h 1282889"/>
                <a:gd name="connsiteX3" fmla="*/ 0 w 932597"/>
                <a:gd name="connsiteY3" fmla="*/ 0 h 1282889"/>
              </a:gdLst>
              <a:ahLst/>
              <a:cxnLst>
                <a:cxn ang="0">
                  <a:pos x="connsiteX0" y="connsiteY0"/>
                </a:cxn>
                <a:cxn ang="0">
                  <a:pos x="connsiteX1" y="connsiteY1"/>
                </a:cxn>
                <a:cxn ang="0">
                  <a:pos x="connsiteX2" y="connsiteY2"/>
                </a:cxn>
                <a:cxn ang="0">
                  <a:pos x="connsiteX3" y="connsiteY3"/>
                </a:cxn>
              </a:cxnLst>
              <a:rect l="l" t="t" r="r" b="b"/>
              <a:pathLst>
                <a:path w="932597" h="1282889">
                  <a:moveTo>
                    <a:pt x="932597" y="1282889"/>
                  </a:moveTo>
                  <a:lnTo>
                    <a:pt x="541361" y="873456"/>
                  </a:lnTo>
                  <a:lnTo>
                    <a:pt x="291152" y="514065"/>
                  </a:lnTo>
                  <a:lnTo>
                    <a:pt x="0" y="0"/>
                  </a:lnTo>
                </a:path>
              </a:pathLst>
            </a:custGeom>
            <a:noFill/>
            <a:ln w="19050">
              <a:solidFill>
                <a:srgbClr val="00823B"/>
              </a:solidFill>
              <a:miter lim="800000"/>
              <a:headEnd/>
              <a:tailEnd/>
            </a:ln>
          </p:spPr>
          <p:txBody>
            <a:bodyPr rtlCol="0" anchor="ctr"/>
            <a:lstStyle/>
            <a:p>
              <a:pPr algn="ctr"/>
              <a:endParaRPr lang="en-US" dirty="0"/>
            </a:p>
          </p:txBody>
        </p:sp>
        <p:grpSp>
          <p:nvGrpSpPr>
            <p:cNvPr id="157" name="Group 156">
              <a:extLst>
                <a:ext uri="{FF2B5EF4-FFF2-40B4-BE49-F238E27FC236}">
                  <a16:creationId xmlns:a16="http://schemas.microsoft.com/office/drawing/2014/main" id="{5D1D07DB-5512-0587-30EB-86A9FC752E93}"/>
                </a:ext>
              </a:extLst>
            </p:cNvPr>
            <p:cNvGrpSpPr/>
            <p:nvPr/>
          </p:nvGrpSpPr>
          <p:grpSpPr>
            <a:xfrm>
              <a:off x="6632812" y="3348251"/>
              <a:ext cx="1467939" cy="1308770"/>
              <a:chOff x="6632812" y="3348251"/>
              <a:chExt cx="1467939" cy="1308770"/>
            </a:xfrm>
          </p:grpSpPr>
          <p:sp>
            <p:nvSpPr>
              <p:cNvPr id="159" name="Freeform 217">
                <a:extLst>
                  <a:ext uri="{FF2B5EF4-FFF2-40B4-BE49-F238E27FC236}">
                    <a16:creationId xmlns:a16="http://schemas.microsoft.com/office/drawing/2014/main" id="{3EAB86BE-A754-366C-B393-41C3B193F29C}"/>
                  </a:ext>
                </a:extLst>
              </p:cNvPr>
              <p:cNvSpPr/>
              <p:nvPr/>
            </p:nvSpPr>
            <p:spPr bwMode="auto">
              <a:xfrm>
                <a:off x="6710149" y="3348251"/>
                <a:ext cx="805218" cy="1287439"/>
              </a:xfrm>
              <a:custGeom>
                <a:avLst/>
                <a:gdLst>
                  <a:gd name="connsiteX0" fmla="*/ 0 w 805218"/>
                  <a:gd name="connsiteY0" fmla="*/ 0 h 1287439"/>
                  <a:gd name="connsiteX1" fmla="*/ 272955 w 805218"/>
                  <a:gd name="connsiteY1" fmla="*/ 63689 h 1287439"/>
                  <a:gd name="connsiteX2" fmla="*/ 482221 w 805218"/>
                  <a:gd name="connsiteY2" fmla="*/ 59140 h 1287439"/>
                  <a:gd name="connsiteX3" fmla="*/ 805218 w 805218"/>
                  <a:gd name="connsiteY3" fmla="*/ 1287439 h 1287439"/>
                </a:gdLst>
                <a:ahLst/>
                <a:cxnLst>
                  <a:cxn ang="0">
                    <a:pos x="connsiteX0" y="connsiteY0"/>
                  </a:cxn>
                  <a:cxn ang="0">
                    <a:pos x="connsiteX1" y="connsiteY1"/>
                  </a:cxn>
                  <a:cxn ang="0">
                    <a:pos x="connsiteX2" y="connsiteY2"/>
                  </a:cxn>
                  <a:cxn ang="0">
                    <a:pos x="connsiteX3" y="connsiteY3"/>
                  </a:cxn>
                </a:cxnLst>
                <a:rect l="l" t="t" r="r" b="b"/>
                <a:pathLst>
                  <a:path w="805218" h="1287439">
                    <a:moveTo>
                      <a:pt x="0" y="0"/>
                    </a:moveTo>
                    <a:lnTo>
                      <a:pt x="272955" y="63689"/>
                    </a:lnTo>
                    <a:lnTo>
                      <a:pt x="482221" y="59140"/>
                    </a:lnTo>
                    <a:lnTo>
                      <a:pt x="805218" y="1287439"/>
                    </a:lnTo>
                  </a:path>
                </a:pathLst>
              </a:custGeom>
              <a:noFill/>
              <a:ln w="19050">
                <a:solidFill>
                  <a:srgbClr val="00823B"/>
                </a:solidFill>
                <a:miter lim="800000"/>
                <a:headEnd/>
                <a:tailEnd/>
              </a:ln>
            </p:spPr>
            <p:txBody>
              <a:bodyPr rtlCol="0" anchor="ctr"/>
              <a:lstStyle/>
              <a:p>
                <a:pPr algn="ctr"/>
                <a:endParaRPr lang="en-US" dirty="0"/>
              </a:p>
            </p:txBody>
          </p:sp>
          <p:sp>
            <p:nvSpPr>
              <p:cNvPr id="160" name="Triangle 218">
                <a:extLst>
                  <a:ext uri="{FF2B5EF4-FFF2-40B4-BE49-F238E27FC236}">
                    <a16:creationId xmlns:a16="http://schemas.microsoft.com/office/drawing/2014/main" id="{1D8A6D39-B6A9-E68A-8D86-438A495BCD51}"/>
                  </a:ext>
                </a:extLst>
              </p:cNvPr>
              <p:cNvSpPr/>
              <p:nvPr/>
            </p:nvSpPr>
            <p:spPr bwMode="auto">
              <a:xfrm>
                <a:off x="7149072" y="3369507"/>
                <a:ext cx="82296" cy="73152"/>
              </a:xfrm>
              <a:prstGeom prst="triangle">
                <a:avLst/>
              </a:prstGeom>
              <a:solidFill>
                <a:schemeClr val="tx1"/>
              </a:solid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Freeform 219">
                <a:extLst>
                  <a:ext uri="{FF2B5EF4-FFF2-40B4-BE49-F238E27FC236}">
                    <a16:creationId xmlns:a16="http://schemas.microsoft.com/office/drawing/2014/main" id="{189F146A-037C-5CC5-6A55-694F2F78AEC2}"/>
                  </a:ext>
                </a:extLst>
              </p:cNvPr>
              <p:cNvSpPr/>
              <p:nvPr/>
            </p:nvSpPr>
            <p:spPr bwMode="auto">
              <a:xfrm>
                <a:off x="6673755" y="3352800"/>
                <a:ext cx="550460" cy="404884"/>
              </a:xfrm>
              <a:custGeom>
                <a:avLst/>
                <a:gdLst>
                  <a:gd name="connsiteX0" fmla="*/ 550460 w 550460"/>
                  <a:gd name="connsiteY0" fmla="*/ 404884 h 404884"/>
                  <a:gd name="connsiteX1" fmla="*/ 295702 w 550460"/>
                  <a:gd name="connsiteY1" fmla="*/ 291152 h 404884"/>
                  <a:gd name="connsiteX2" fmla="*/ 0 w 550460"/>
                  <a:gd name="connsiteY2" fmla="*/ 0 h 404884"/>
                </a:gdLst>
                <a:ahLst/>
                <a:cxnLst>
                  <a:cxn ang="0">
                    <a:pos x="connsiteX0" y="connsiteY0"/>
                  </a:cxn>
                  <a:cxn ang="0">
                    <a:pos x="connsiteX1" y="connsiteY1"/>
                  </a:cxn>
                  <a:cxn ang="0">
                    <a:pos x="connsiteX2" y="connsiteY2"/>
                  </a:cxn>
                </a:cxnLst>
                <a:rect l="l" t="t" r="r" b="b"/>
                <a:pathLst>
                  <a:path w="550460" h="404884">
                    <a:moveTo>
                      <a:pt x="550460" y="404884"/>
                    </a:moveTo>
                    <a:lnTo>
                      <a:pt x="295702" y="291152"/>
                    </a:lnTo>
                    <a:lnTo>
                      <a:pt x="0" y="0"/>
                    </a:lnTo>
                  </a:path>
                </a:pathLst>
              </a:custGeom>
              <a:noFill/>
              <a:ln w="19050">
                <a:solidFill>
                  <a:srgbClr val="00823B"/>
                </a:solidFill>
                <a:miter lim="800000"/>
                <a:headEnd/>
                <a:tailEnd/>
              </a:ln>
            </p:spPr>
            <p:txBody>
              <a:bodyPr rtlCol="0" anchor="ctr"/>
              <a:lstStyle/>
              <a:p>
                <a:pPr algn="ctr"/>
                <a:endParaRPr lang="en-US" dirty="0"/>
              </a:p>
            </p:txBody>
          </p:sp>
          <p:sp>
            <p:nvSpPr>
              <p:cNvPr id="162" name="Freeform 220">
                <a:extLst>
                  <a:ext uri="{FF2B5EF4-FFF2-40B4-BE49-F238E27FC236}">
                    <a16:creationId xmlns:a16="http://schemas.microsoft.com/office/drawing/2014/main" id="{86759FF6-DF5C-640A-4E13-D0C9470B2542}"/>
                  </a:ext>
                </a:extLst>
              </p:cNvPr>
              <p:cNvSpPr/>
              <p:nvPr/>
            </p:nvSpPr>
            <p:spPr bwMode="auto">
              <a:xfrm>
                <a:off x="6632812" y="3361899"/>
                <a:ext cx="636895" cy="518614"/>
              </a:xfrm>
              <a:custGeom>
                <a:avLst/>
                <a:gdLst>
                  <a:gd name="connsiteX0" fmla="*/ 636895 w 636895"/>
                  <a:gd name="connsiteY0" fmla="*/ 518614 h 518614"/>
                  <a:gd name="connsiteX1" fmla="*/ 0 w 636895"/>
                  <a:gd name="connsiteY1" fmla="*/ 0 h 518614"/>
                </a:gdLst>
                <a:ahLst/>
                <a:cxnLst>
                  <a:cxn ang="0">
                    <a:pos x="connsiteX0" y="connsiteY0"/>
                  </a:cxn>
                  <a:cxn ang="0">
                    <a:pos x="connsiteX1" y="connsiteY1"/>
                  </a:cxn>
                </a:cxnLst>
                <a:rect l="l" t="t" r="r" b="b"/>
                <a:pathLst>
                  <a:path w="636895" h="518614">
                    <a:moveTo>
                      <a:pt x="636895" y="518614"/>
                    </a:moveTo>
                    <a:lnTo>
                      <a:pt x="0" y="0"/>
                    </a:lnTo>
                  </a:path>
                </a:pathLst>
              </a:custGeom>
              <a:noFill/>
              <a:ln w="19050">
                <a:solidFill>
                  <a:srgbClr val="00823B"/>
                </a:solidFill>
                <a:miter lim="800000"/>
                <a:headEnd/>
                <a:tailEnd/>
              </a:ln>
            </p:spPr>
            <p:txBody>
              <a:bodyPr rtlCol="0" anchor="ctr"/>
              <a:lstStyle/>
              <a:p>
                <a:pPr algn="ctr"/>
                <a:endParaRPr lang="en-US" dirty="0"/>
              </a:p>
            </p:txBody>
          </p:sp>
          <p:sp>
            <p:nvSpPr>
              <p:cNvPr id="163" name="Triangle 222">
                <a:extLst>
                  <a:ext uri="{FF2B5EF4-FFF2-40B4-BE49-F238E27FC236}">
                    <a16:creationId xmlns:a16="http://schemas.microsoft.com/office/drawing/2014/main" id="{12209721-91E0-6372-8AD3-6F67B65CCE60}"/>
                  </a:ext>
                </a:extLst>
              </p:cNvPr>
              <p:cNvSpPr/>
              <p:nvPr/>
            </p:nvSpPr>
            <p:spPr bwMode="auto">
              <a:xfrm>
                <a:off x="6933270" y="3355848"/>
                <a:ext cx="82296" cy="73152"/>
              </a:xfrm>
              <a:prstGeom prst="triangle">
                <a:avLst/>
              </a:prstGeom>
              <a:solidFill>
                <a:schemeClr val="tx1"/>
              </a:solid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Triangle 223">
                <a:extLst>
                  <a:ext uri="{FF2B5EF4-FFF2-40B4-BE49-F238E27FC236}">
                    <a16:creationId xmlns:a16="http://schemas.microsoft.com/office/drawing/2014/main" id="{6447E9F4-75F8-883D-A075-4AF6F59E857A}"/>
                  </a:ext>
                </a:extLst>
              </p:cNvPr>
              <p:cNvSpPr/>
              <p:nvPr/>
            </p:nvSpPr>
            <p:spPr bwMode="auto">
              <a:xfrm>
                <a:off x="7183153" y="3711787"/>
                <a:ext cx="82296" cy="73152"/>
              </a:xfrm>
              <a:prstGeom prst="triangle">
                <a:avLst/>
              </a:prstGeom>
              <a:solidFill>
                <a:schemeClr val="tx1"/>
              </a:solid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Triangle 224">
                <a:extLst>
                  <a:ext uri="{FF2B5EF4-FFF2-40B4-BE49-F238E27FC236}">
                    <a16:creationId xmlns:a16="http://schemas.microsoft.com/office/drawing/2014/main" id="{612E7577-618A-2B24-2C0A-0243DBBE6086}"/>
                  </a:ext>
                </a:extLst>
              </p:cNvPr>
              <p:cNvSpPr/>
              <p:nvPr/>
            </p:nvSpPr>
            <p:spPr bwMode="auto">
              <a:xfrm>
                <a:off x="7224301" y="3834236"/>
                <a:ext cx="82296" cy="73152"/>
              </a:xfrm>
              <a:prstGeom prst="triangle">
                <a:avLst/>
              </a:prstGeom>
              <a:solidFill>
                <a:schemeClr val="tx1"/>
              </a:solid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Triangle 225">
                <a:extLst>
                  <a:ext uri="{FF2B5EF4-FFF2-40B4-BE49-F238E27FC236}">
                    <a16:creationId xmlns:a16="http://schemas.microsoft.com/office/drawing/2014/main" id="{E5823791-5D9C-D62D-5032-4D27978A90DE}"/>
                  </a:ext>
                </a:extLst>
              </p:cNvPr>
              <p:cNvSpPr/>
              <p:nvPr/>
            </p:nvSpPr>
            <p:spPr bwMode="auto">
              <a:xfrm>
                <a:off x="6927546" y="3593325"/>
                <a:ext cx="82296" cy="73152"/>
              </a:xfrm>
              <a:prstGeom prst="triangle">
                <a:avLst/>
              </a:prstGeom>
              <a:solidFill>
                <a:schemeClr val="tx1"/>
              </a:solid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Triangle 227">
                <a:extLst>
                  <a:ext uri="{FF2B5EF4-FFF2-40B4-BE49-F238E27FC236}">
                    <a16:creationId xmlns:a16="http://schemas.microsoft.com/office/drawing/2014/main" id="{D9CF0E27-3266-C030-2249-A1D4B79E7D4A}"/>
                  </a:ext>
                </a:extLst>
              </p:cNvPr>
              <p:cNvSpPr/>
              <p:nvPr/>
            </p:nvSpPr>
            <p:spPr bwMode="auto">
              <a:xfrm>
                <a:off x="7586867" y="4583869"/>
                <a:ext cx="82296" cy="73152"/>
              </a:xfrm>
              <a:prstGeom prst="triangle">
                <a:avLst/>
              </a:prstGeom>
              <a:solidFill>
                <a:schemeClr val="tx1"/>
              </a:solid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Triangle 228">
                <a:extLst>
                  <a:ext uri="{FF2B5EF4-FFF2-40B4-BE49-F238E27FC236}">
                    <a16:creationId xmlns:a16="http://schemas.microsoft.com/office/drawing/2014/main" id="{EAC281B3-450F-15C5-B3F9-7945EA793CC2}"/>
                  </a:ext>
                </a:extLst>
              </p:cNvPr>
              <p:cNvSpPr/>
              <p:nvPr/>
            </p:nvSpPr>
            <p:spPr bwMode="auto">
              <a:xfrm>
                <a:off x="7768831" y="4583869"/>
                <a:ext cx="82296" cy="73152"/>
              </a:xfrm>
              <a:prstGeom prst="triangle">
                <a:avLst/>
              </a:prstGeom>
              <a:solidFill>
                <a:schemeClr val="tx1"/>
              </a:solid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Triangle 229">
                <a:extLst>
                  <a:ext uri="{FF2B5EF4-FFF2-40B4-BE49-F238E27FC236}">
                    <a16:creationId xmlns:a16="http://schemas.microsoft.com/office/drawing/2014/main" id="{3E69C3C4-0148-8287-DBA4-AE2D952D953A}"/>
                  </a:ext>
                </a:extLst>
              </p:cNvPr>
              <p:cNvSpPr/>
              <p:nvPr/>
            </p:nvSpPr>
            <p:spPr bwMode="auto">
              <a:xfrm>
                <a:off x="8018455" y="4583869"/>
                <a:ext cx="82296" cy="73152"/>
              </a:xfrm>
              <a:prstGeom prst="triangle">
                <a:avLst/>
              </a:prstGeom>
              <a:solidFill>
                <a:schemeClr val="tx1"/>
              </a:solid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58" name="Triangle 226">
              <a:extLst>
                <a:ext uri="{FF2B5EF4-FFF2-40B4-BE49-F238E27FC236}">
                  <a16:creationId xmlns:a16="http://schemas.microsoft.com/office/drawing/2014/main" id="{76E7A4EE-7BAF-53A8-9BF4-864C4DF339A4}"/>
                </a:ext>
              </a:extLst>
            </p:cNvPr>
            <p:cNvSpPr/>
            <p:nvPr/>
          </p:nvSpPr>
          <p:spPr bwMode="auto">
            <a:xfrm>
              <a:off x="7470593" y="4583869"/>
              <a:ext cx="82296" cy="73152"/>
            </a:xfrm>
            <a:prstGeom prst="triangle">
              <a:avLst/>
            </a:prstGeom>
            <a:solidFill>
              <a:schemeClr val="tx1"/>
            </a:solidFill>
            <a:ln w="19050">
              <a:solidFill>
                <a:srgbClr val="00823B"/>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3" name="Group 52">
            <a:extLst>
              <a:ext uri="{FF2B5EF4-FFF2-40B4-BE49-F238E27FC236}">
                <a16:creationId xmlns:a16="http://schemas.microsoft.com/office/drawing/2014/main" id="{D36A3C2B-8CE9-CF32-76FB-B3F0E2FB4F99}"/>
              </a:ext>
            </a:extLst>
          </p:cNvPr>
          <p:cNvGrpSpPr/>
          <p:nvPr/>
        </p:nvGrpSpPr>
        <p:grpSpPr>
          <a:xfrm>
            <a:off x="6914094" y="3376636"/>
            <a:ext cx="1161943" cy="1297288"/>
            <a:chOff x="6686550" y="3355975"/>
            <a:chExt cx="1161943" cy="1297288"/>
          </a:xfrm>
        </p:grpSpPr>
        <p:sp>
          <p:nvSpPr>
            <p:cNvPr id="148" name="Freeform 233">
              <a:extLst>
                <a:ext uri="{FF2B5EF4-FFF2-40B4-BE49-F238E27FC236}">
                  <a16:creationId xmlns:a16="http://schemas.microsoft.com/office/drawing/2014/main" id="{D8892460-F568-FCFE-C6EE-1031AC908334}"/>
                </a:ext>
              </a:extLst>
            </p:cNvPr>
            <p:cNvSpPr/>
            <p:nvPr/>
          </p:nvSpPr>
          <p:spPr bwMode="auto">
            <a:xfrm>
              <a:off x="6692900" y="3355975"/>
              <a:ext cx="1139825" cy="1273175"/>
            </a:xfrm>
            <a:custGeom>
              <a:avLst/>
              <a:gdLst>
                <a:gd name="connsiteX0" fmla="*/ 1139825 w 1139825"/>
                <a:gd name="connsiteY0" fmla="*/ 1273175 h 1273175"/>
                <a:gd name="connsiteX1" fmla="*/ 749300 w 1139825"/>
                <a:gd name="connsiteY1" fmla="*/ 1019175 h 1273175"/>
                <a:gd name="connsiteX2" fmla="*/ 536575 w 1139825"/>
                <a:gd name="connsiteY2" fmla="*/ 1022350 h 1273175"/>
                <a:gd name="connsiteX3" fmla="*/ 282575 w 1139825"/>
                <a:gd name="connsiteY3" fmla="*/ 765175 h 1273175"/>
                <a:gd name="connsiteX4" fmla="*/ 0 w 1139825"/>
                <a:gd name="connsiteY4" fmla="*/ 0 h 1273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9825" h="1273175">
                  <a:moveTo>
                    <a:pt x="1139825" y="1273175"/>
                  </a:moveTo>
                  <a:lnTo>
                    <a:pt x="749300" y="1019175"/>
                  </a:lnTo>
                  <a:lnTo>
                    <a:pt x="536575" y="1022350"/>
                  </a:lnTo>
                  <a:lnTo>
                    <a:pt x="282575" y="765175"/>
                  </a:lnTo>
                  <a:lnTo>
                    <a:pt x="0" y="0"/>
                  </a:lnTo>
                </a:path>
              </a:pathLst>
            </a:custGeom>
            <a:noFill/>
            <a:ln w="19050">
              <a:solidFill>
                <a:srgbClr val="E1471D"/>
              </a:solidFill>
              <a:miter lim="800000"/>
              <a:headEnd/>
              <a:tailEnd/>
            </a:ln>
          </p:spPr>
          <p:txBody>
            <a:bodyPr rtlCol="0" anchor="ctr"/>
            <a:lstStyle/>
            <a:p>
              <a:pPr algn="ctr"/>
              <a:endParaRPr lang="en-US" dirty="0"/>
            </a:p>
          </p:txBody>
        </p:sp>
        <p:sp>
          <p:nvSpPr>
            <p:cNvPr id="149" name="Freeform 234">
              <a:extLst>
                <a:ext uri="{FF2B5EF4-FFF2-40B4-BE49-F238E27FC236}">
                  <a16:creationId xmlns:a16="http://schemas.microsoft.com/office/drawing/2014/main" id="{9AA6E317-6649-98CB-FB78-CC1EAA1FC254}"/>
                </a:ext>
              </a:extLst>
            </p:cNvPr>
            <p:cNvSpPr/>
            <p:nvPr/>
          </p:nvSpPr>
          <p:spPr bwMode="auto">
            <a:xfrm>
              <a:off x="6686550" y="3355975"/>
              <a:ext cx="546100" cy="622300"/>
            </a:xfrm>
            <a:custGeom>
              <a:avLst/>
              <a:gdLst>
                <a:gd name="connsiteX0" fmla="*/ 546100 w 546100"/>
                <a:gd name="connsiteY0" fmla="*/ 622300 h 622300"/>
                <a:gd name="connsiteX1" fmla="*/ 285750 w 546100"/>
                <a:gd name="connsiteY1" fmla="*/ 422275 h 622300"/>
                <a:gd name="connsiteX2" fmla="*/ 0 w 546100"/>
                <a:gd name="connsiteY2" fmla="*/ 0 h 622300"/>
              </a:gdLst>
              <a:ahLst/>
              <a:cxnLst>
                <a:cxn ang="0">
                  <a:pos x="connsiteX0" y="connsiteY0"/>
                </a:cxn>
                <a:cxn ang="0">
                  <a:pos x="connsiteX1" y="connsiteY1"/>
                </a:cxn>
                <a:cxn ang="0">
                  <a:pos x="connsiteX2" y="connsiteY2"/>
                </a:cxn>
              </a:cxnLst>
              <a:rect l="l" t="t" r="r" b="b"/>
              <a:pathLst>
                <a:path w="546100" h="622300">
                  <a:moveTo>
                    <a:pt x="546100" y="622300"/>
                  </a:moveTo>
                  <a:lnTo>
                    <a:pt x="285750" y="422275"/>
                  </a:lnTo>
                  <a:lnTo>
                    <a:pt x="0" y="0"/>
                  </a:lnTo>
                </a:path>
              </a:pathLst>
            </a:custGeom>
            <a:noFill/>
            <a:ln w="19050">
              <a:solidFill>
                <a:srgbClr val="E1471D"/>
              </a:solidFill>
              <a:miter lim="800000"/>
              <a:headEnd/>
              <a:tailEnd/>
            </a:ln>
          </p:spPr>
          <p:txBody>
            <a:bodyPr rtlCol="0" anchor="ctr"/>
            <a:lstStyle/>
            <a:p>
              <a:pPr algn="ctr"/>
              <a:endParaRPr lang="en-US" dirty="0"/>
            </a:p>
          </p:txBody>
        </p:sp>
        <p:sp>
          <p:nvSpPr>
            <p:cNvPr id="150" name="Rectangle 149">
              <a:extLst>
                <a:ext uri="{FF2B5EF4-FFF2-40B4-BE49-F238E27FC236}">
                  <a16:creationId xmlns:a16="http://schemas.microsoft.com/office/drawing/2014/main" id="{C282687F-0BFC-8506-B952-D3B6F2E37AAB}"/>
                </a:ext>
              </a:extLst>
            </p:cNvPr>
            <p:cNvSpPr/>
            <p:nvPr/>
          </p:nvSpPr>
          <p:spPr bwMode="auto">
            <a:xfrm>
              <a:off x="7194987" y="3943021"/>
              <a:ext cx="59286" cy="59286"/>
            </a:xfrm>
            <a:prstGeom prst="rect">
              <a:avLst/>
            </a:prstGeom>
            <a:solidFill>
              <a:schemeClr val="tx1"/>
            </a:solid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Rectangle 150">
              <a:extLst>
                <a:ext uri="{FF2B5EF4-FFF2-40B4-BE49-F238E27FC236}">
                  <a16:creationId xmlns:a16="http://schemas.microsoft.com/office/drawing/2014/main" id="{0CDB8689-D164-0292-C08D-2AA8F8F58B43}"/>
                </a:ext>
              </a:extLst>
            </p:cNvPr>
            <p:cNvSpPr/>
            <p:nvPr/>
          </p:nvSpPr>
          <p:spPr bwMode="auto">
            <a:xfrm>
              <a:off x="7417618" y="4348997"/>
              <a:ext cx="59286" cy="59286"/>
            </a:xfrm>
            <a:prstGeom prst="rect">
              <a:avLst/>
            </a:prstGeom>
            <a:solidFill>
              <a:schemeClr val="tx1"/>
            </a:solid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Rectangle 151">
              <a:extLst>
                <a:ext uri="{FF2B5EF4-FFF2-40B4-BE49-F238E27FC236}">
                  <a16:creationId xmlns:a16="http://schemas.microsoft.com/office/drawing/2014/main" id="{DC137392-4725-DAA1-0E76-C496244824AD}"/>
                </a:ext>
              </a:extLst>
            </p:cNvPr>
            <p:cNvSpPr/>
            <p:nvPr/>
          </p:nvSpPr>
          <p:spPr bwMode="auto">
            <a:xfrm>
              <a:off x="7789207" y="4593977"/>
              <a:ext cx="59286" cy="59286"/>
            </a:xfrm>
            <a:prstGeom prst="rect">
              <a:avLst/>
            </a:prstGeom>
            <a:solidFill>
              <a:schemeClr val="tx1"/>
            </a:solid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Rectangle 152">
              <a:extLst>
                <a:ext uri="{FF2B5EF4-FFF2-40B4-BE49-F238E27FC236}">
                  <a16:creationId xmlns:a16="http://schemas.microsoft.com/office/drawing/2014/main" id="{73993B76-25D1-43B4-A62D-24D6604952C5}"/>
                </a:ext>
              </a:extLst>
            </p:cNvPr>
            <p:cNvSpPr/>
            <p:nvPr/>
          </p:nvSpPr>
          <p:spPr bwMode="auto">
            <a:xfrm>
              <a:off x="7192563" y="4340130"/>
              <a:ext cx="59286" cy="59286"/>
            </a:xfrm>
            <a:prstGeom prst="rect">
              <a:avLst/>
            </a:prstGeom>
            <a:solidFill>
              <a:schemeClr val="tx1"/>
            </a:solid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Rectangle 153">
              <a:extLst>
                <a:ext uri="{FF2B5EF4-FFF2-40B4-BE49-F238E27FC236}">
                  <a16:creationId xmlns:a16="http://schemas.microsoft.com/office/drawing/2014/main" id="{0F657E53-5FFF-8491-AA31-EFBCE3D855D6}"/>
                </a:ext>
              </a:extLst>
            </p:cNvPr>
            <p:cNvSpPr/>
            <p:nvPr/>
          </p:nvSpPr>
          <p:spPr bwMode="auto">
            <a:xfrm>
              <a:off x="6951618" y="4082224"/>
              <a:ext cx="59286" cy="59286"/>
            </a:xfrm>
            <a:prstGeom prst="rect">
              <a:avLst/>
            </a:prstGeom>
            <a:solidFill>
              <a:schemeClr val="tx1"/>
            </a:solid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Rectangle 154">
              <a:extLst>
                <a:ext uri="{FF2B5EF4-FFF2-40B4-BE49-F238E27FC236}">
                  <a16:creationId xmlns:a16="http://schemas.microsoft.com/office/drawing/2014/main" id="{A366A029-0F75-86FE-ADCD-70E1A0BF01E2}"/>
                </a:ext>
              </a:extLst>
            </p:cNvPr>
            <p:cNvSpPr/>
            <p:nvPr/>
          </p:nvSpPr>
          <p:spPr bwMode="auto">
            <a:xfrm>
              <a:off x="6954001" y="3757077"/>
              <a:ext cx="59286" cy="59286"/>
            </a:xfrm>
            <a:prstGeom prst="rect">
              <a:avLst/>
            </a:prstGeom>
            <a:solidFill>
              <a:schemeClr val="tx1"/>
            </a:solidFill>
            <a:ln w="190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4" name="Group 53">
            <a:extLst>
              <a:ext uri="{FF2B5EF4-FFF2-40B4-BE49-F238E27FC236}">
                <a16:creationId xmlns:a16="http://schemas.microsoft.com/office/drawing/2014/main" id="{477F6CB3-DE6E-E4BB-78F2-731AEBD5B7B5}"/>
              </a:ext>
            </a:extLst>
          </p:cNvPr>
          <p:cNvGrpSpPr/>
          <p:nvPr/>
        </p:nvGrpSpPr>
        <p:grpSpPr>
          <a:xfrm>
            <a:off x="6834629" y="2638122"/>
            <a:ext cx="3789818" cy="2031167"/>
            <a:chOff x="6610350" y="2628669"/>
            <a:chExt cx="3789818" cy="2031167"/>
          </a:xfrm>
        </p:grpSpPr>
        <p:grpSp>
          <p:nvGrpSpPr>
            <p:cNvPr id="74" name="Group 73">
              <a:extLst>
                <a:ext uri="{FF2B5EF4-FFF2-40B4-BE49-F238E27FC236}">
                  <a16:creationId xmlns:a16="http://schemas.microsoft.com/office/drawing/2014/main" id="{3B94765C-714E-76C7-B008-671322BFC595}"/>
                </a:ext>
              </a:extLst>
            </p:cNvPr>
            <p:cNvGrpSpPr/>
            <p:nvPr/>
          </p:nvGrpSpPr>
          <p:grpSpPr>
            <a:xfrm>
              <a:off x="6610350" y="2628669"/>
              <a:ext cx="3778250" cy="2010006"/>
              <a:chOff x="6610350" y="2628669"/>
              <a:chExt cx="3778250" cy="2010006"/>
            </a:xfrm>
          </p:grpSpPr>
          <p:sp>
            <p:nvSpPr>
              <p:cNvPr id="99" name="Freeform 34">
                <a:extLst>
                  <a:ext uri="{FF2B5EF4-FFF2-40B4-BE49-F238E27FC236}">
                    <a16:creationId xmlns:a16="http://schemas.microsoft.com/office/drawing/2014/main" id="{79D47200-8DC1-521B-0040-4D53A40A7BE9}"/>
                  </a:ext>
                </a:extLst>
              </p:cNvPr>
              <p:cNvSpPr/>
              <p:nvPr/>
            </p:nvSpPr>
            <p:spPr bwMode="auto">
              <a:xfrm>
                <a:off x="7863840" y="3638349"/>
                <a:ext cx="2002055" cy="991403"/>
              </a:xfrm>
              <a:custGeom>
                <a:avLst/>
                <a:gdLst>
                  <a:gd name="connsiteX0" fmla="*/ 2002055 w 2002055"/>
                  <a:gd name="connsiteY0" fmla="*/ 370573 h 991403"/>
                  <a:gd name="connsiteX1" fmla="*/ 1737360 w 2002055"/>
                  <a:gd name="connsiteY1" fmla="*/ 0 h 991403"/>
                  <a:gd name="connsiteX2" fmla="*/ 1217596 w 2002055"/>
                  <a:gd name="connsiteY2" fmla="*/ 163630 h 991403"/>
                  <a:gd name="connsiteX3" fmla="*/ 938463 w 2002055"/>
                  <a:gd name="connsiteY3" fmla="*/ 481264 h 991403"/>
                  <a:gd name="connsiteX4" fmla="*/ 380198 w 2002055"/>
                  <a:gd name="connsiteY4" fmla="*/ 466826 h 991403"/>
                  <a:gd name="connsiteX5" fmla="*/ 0 w 2002055"/>
                  <a:gd name="connsiteY5" fmla="*/ 991403 h 99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2055" h="991403">
                    <a:moveTo>
                      <a:pt x="2002055" y="370573"/>
                    </a:moveTo>
                    <a:lnTo>
                      <a:pt x="1737360" y="0"/>
                    </a:lnTo>
                    <a:lnTo>
                      <a:pt x="1217596" y="163630"/>
                    </a:lnTo>
                    <a:lnTo>
                      <a:pt x="938463" y="481264"/>
                    </a:lnTo>
                    <a:lnTo>
                      <a:pt x="380198" y="466826"/>
                    </a:lnTo>
                    <a:lnTo>
                      <a:pt x="0" y="991403"/>
                    </a:lnTo>
                  </a:path>
                </a:pathLst>
              </a:custGeom>
              <a:noFill/>
              <a:ln w="19050">
                <a:solidFill>
                  <a:srgbClr val="015873"/>
                </a:solidFill>
                <a:miter lim="800000"/>
                <a:headEnd/>
                <a:tailEnd/>
              </a:ln>
            </p:spPr>
            <p:txBody>
              <a:bodyPr rtlCol="0" anchor="ctr"/>
              <a:lstStyle/>
              <a:p>
                <a:pPr algn="ctr"/>
                <a:endParaRPr lang="en-US" dirty="0"/>
              </a:p>
            </p:txBody>
          </p:sp>
          <p:sp>
            <p:nvSpPr>
              <p:cNvPr id="100" name="Freeform 35">
                <a:extLst>
                  <a:ext uri="{FF2B5EF4-FFF2-40B4-BE49-F238E27FC236}">
                    <a16:creationId xmlns:a16="http://schemas.microsoft.com/office/drawing/2014/main" id="{7D5FE147-7661-35DE-B3C1-4D649534AD38}"/>
                  </a:ext>
                </a:extLst>
              </p:cNvPr>
              <p:cNvSpPr/>
              <p:nvPr/>
            </p:nvSpPr>
            <p:spPr bwMode="auto">
              <a:xfrm>
                <a:off x="6610350" y="3368675"/>
                <a:ext cx="2819400" cy="828675"/>
              </a:xfrm>
              <a:custGeom>
                <a:avLst/>
                <a:gdLst>
                  <a:gd name="connsiteX0" fmla="*/ 2819400 w 2819400"/>
                  <a:gd name="connsiteY0" fmla="*/ 349250 h 828675"/>
                  <a:gd name="connsiteX1" fmla="*/ 2654300 w 2819400"/>
                  <a:gd name="connsiteY1" fmla="*/ 412750 h 828675"/>
                  <a:gd name="connsiteX2" fmla="*/ 2276475 w 2819400"/>
                  <a:gd name="connsiteY2" fmla="*/ 609600 h 828675"/>
                  <a:gd name="connsiteX3" fmla="*/ 2022475 w 2819400"/>
                  <a:gd name="connsiteY3" fmla="*/ 606425 h 828675"/>
                  <a:gd name="connsiteX4" fmla="*/ 1647825 w 2819400"/>
                  <a:gd name="connsiteY4" fmla="*/ 739775 h 828675"/>
                  <a:gd name="connsiteX5" fmla="*/ 1412875 w 2819400"/>
                  <a:gd name="connsiteY5" fmla="*/ 828675 h 828675"/>
                  <a:gd name="connsiteX6" fmla="*/ 1158875 w 2819400"/>
                  <a:gd name="connsiteY6" fmla="*/ 828675 h 828675"/>
                  <a:gd name="connsiteX7" fmla="*/ 904875 w 2819400"/>
                  <a:gd name="connsiteY7" fmla="*/ 825500 h 828675"/>
                  <a:gd name="connsiteX8" fmla="*/ 647700 w 2819400"/>
                  <a:gd name="connsiteY8" fmla="*/ 787400 h 828675"/>
                  <a:gd name="connsiteX9" fmla="*/ 396875 w 2819400"/>
                  <a:gd name="connsiteY9" fmla="*/ 228600 h 828675"/>
                  <a:gd name="connsiteX10" fmla="*/ 0 w 2819400"/>
                  <a:gd name="connsiteY10"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19400" h="828675">
                    <a:moveTo>
                      <a:pt x="2819400" y="349250"/>
                    </a:moveTo>
                    <a:lnTo>
                      <a:pt x="2654300" y="412750"/>
                    </a:lnTo>
                    <a:lnTo>
                      <a:pt x="2276475" y="609600"/>
                    </a:lnTo>
                    <a:lnTo>
                      <a:pt x="2022475" y="606425"/>
                    </a:lnTo>
                    <a:lnTo>
                      <a:pt x="1647825" y="739775"/>
                    </a:lnTo>
                    <a:lnTo>
                      <a:pt x="1412875" y="828675"/>
                    </a:lnTo>
                    <a:lnTo>
                      <a:pt x="1158875" y="828675"/>
                    </a:lnTo>
                    <a:lnTo>
                      <a:pt x="904875" y="825500"/>
                    </a:lnTo>
                    <a:lnTo>
                      <a:pt x="647700" y="787400"/>
                    </a:lnTo>
                    <a:lnTo>
                      <a:pt x="396875" y="228600"/>
                    </a:lnTo>
                    <a:lnTo>
                      <a:pt x="0" y="0"/>
                    </a:lnTo>
                  </a:path>
                </a:pathLst>
              </a:custGeom>
              <a:noFill/>
              <a:ln w="19050">
                <a:solidFill>
                  <a:srgbClr val="015873"/>
                </a:solidFill>
                <a:miter lim="800000"/>
                <a:headEnd/>
                <a:tailEnd/>
              </a:ln>
            </p:spPr>
            <p:txBody>
              <a:bodyPr rtlCol="0" anchor="ctr"/>
              <a:lstStyle/>
              <a:p>
                <a:pPr algn="ctr"/>
                <a:endParaRPr lang="en-US" dirty="0"/>
              </a:p>
            </p:txBody>
          </p:sp>
          <p:sp>
            <p:nvSpPr>
              <p:cNvPr id="101" name="Freeform 37">
                <a:extLst>
                  <a:ext uri="{FF2B5EF4-FFF2-40B4-BE49-F238E27FC236}">
                    <a16:creationId xmlns:a16="http://schemas.microsoft.com/office/drawing/2014/main" id="{1E641586-EA95-96ED-F40E-4BE465062421}"/>
                  </a:ext>
                </a:extLst>
              </p:cNvPr>
              <p:cNvSpPr/>
              <p:nvPr/>
            </p:nvSpPr>
            <p:spPr bwMode="auto">
              <a:xfrm>
                <a:off x="6711950" y="3359150"/>
                <a:ext cx="1314450" cy="450850"/>
              </a:xfrm>
              <a:custGeom>
                <a:avLst/>
                <a:gdLst>
                  <a:gd name="connsiteX0" fmla="*/ 1314450 w 1314450"/>
                  <a:gd name="connsiteY0" fmla="*/ 231775 h 450850"/>
                  <a:gd name="connsiteX1" fmla="*/ 1057275 w 1314450"/>
                  <a:gd name="connsiteY1" fmla="*/ 415925 h 450850"/>
                  <a:gd name="connsiteX2" fmla="*/ 800100 w 1314450"/>
                  <a:gd name="connsiteY2" fmla="*/ 450850 h 450850"/>
                  <a:gd name="connsiteX3" fmla="*/ 546100 w 1314450"/>
                  <a:gd name="connsiteY3" fmla="*/ 361950 h 450850"/>
                  <a:gd name="connsiteX4" fmla="*/ 247650 w 1314450"/>
                  <a:gd name="connsiteY4" fmla="*/ 358775 h 450850"/>
                  <a:gd name="connsiteX5" fmla="*/ 0 w 1314450"/>
                  <a:gd name="connsiteY5" fmla="*/ 0 h 45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4450" h="450850">
                    <a:moveTo>
                      <a:pt x="1314450" y="231775"/>
                    </a:moveTo>
                    <a:lnTo>
                      <a:pt x="1057275" y="415925"/>
                    </a:lnTo>
                    <a:lnTo>
                      <a:pt x="800100" y="450850"/>
                    </a:lnTo>
                    <a:lnTo>
                      <a:pt x="546100" y="361950"/>
                    </a:lnTo>
                    <a:lnTo>
                      <a:pt x="247650" y="358775"/>
                    </a:lnTo>
                    <a:lnTo>
                      <a:pt x="0" y="0"/>
                    </a:lnTo>
                  </a:path>
                </a:pathLst>
              </a:custGeom>
              <a:noFill/>
              <a:ln w="19050">
                <a:solidFill>
                  <a:srgbClr val="015873"/>
                </a:solidFill>
                <a:miter lim="800000"/>
                <a:headEnd/>
                <a:tailEnd/>
              </a:ln>
            </p:spPr>
            <p:txBody>
              <a:bodyPr rtlCol="0" anchor="ctr"/>
              <a:lstStyle/>
              <a:p>
                <a:pPr algn="ctr"/>
                <a:endParaRPr lang="en-US" dirty="0"/>
              </a:p>
            </p:txBody>
          </p:sp>
          <p:cxnSp>
            <p:nvCxnSpPr>
              <p:cNvPr id="102" name="Straight Connector 101">
                <a:extLst>
                  <a:ext uri="{FF2B5EF4-FFF2-40B4-BE49-F238E27FC236}">
                    <a16:creationId xmlns:a16="http://schemas.microsoft.com/office/drawing/2014/main" id="{2DA5D5C7-D137-881F-18DE-3517FE4AFF99}"/>
                  </a:ext>
                </a:extLst>
              </p:cNvPr>
              <p:cNvCxnSpPr/>
              <p:nvPr/>
            </p:nvCxnSpPr>
            <p:spPr bwMode="auto">
              <a:xfrm flipH="1">
                <a:off x="6680729" y="2639280"/>
                <a:ext cx="263144" cy="704502"/>
              </a:xfrm>
              <a:prstGeom prst="line">
                <a:avLst/>
              </a:prstGeom>
              <a:noFill/>
              <a:ln w="19050" cap="flat" cmpd="sng" algn="ctr">
                <a:solidFill>
                  <a:srgbClr val="015873"/>
                </a:solidFill>
                <a:prstDash val="solid"/>
                <a:round/>
                <a:headEnd type="none" w="med" len="med"/>
                <a:tailEnd type="none" w="med" len="med"/>
              </a:ln>
              <a:effectLst/>
            </p:spPr>
          </p:cxnSp>
          <p:sp>
            <p:nvSpPr>
              <p:cNvPr id="103" name="Freeform 117">
                <a:extLst>
                  <a:ext uri="{FF2B5EF4-FFF2-40B4-BE49-F238E27FC236}">
                    <a16:creationId xmlns:a16="http://schemas.microsoft.com/office/drawing/2014/main" id="{26BB88DE-19D8-E50D-B2C9-3E4EB6106BDB}"/>
                  </a:ext>
                </a:extLst>
              </p:cNvPr>
              <p:cNvSpPr/>
              <p:nvPr/>
            </p:nvSpPr>
            <p:spPr bwMode="auto">
              <a:xfrm>
                <a:off x="6673850" y="3352800"/>
                <a:ext cx="3714750" cy="1285875"/>
              </a:xfrm>
              <a:custGeom>
                <a:avLst/>
                <a:gdLst>
                  <a:gd name="connsiteX0" fmla="*/ 3714750 w 3714750"/>
                  <a:gd name="connsiteY0" fmla="*/ 1282700 h 1285875"/>
                  <a:gd name="connsiteX1" fmla="*/ 301625 w 3714750"/>
                  <a:gd name="connsiteY1" fmla="*/ 1285875 h 1285875"/>
                  <a:gd name="connsiteX2" fmla="*/ 0 w 3714750"/>
                  <a:gd name="connsiteY2" fmla="*/ 0 h 1285875"/>
                </a:gdLst>
                <a:ahLst/>
                <a:cxnLst>
                  <a:cxn ang="0">
                    <a:pos x="connsiteX0" y="connsiteY0"/>
                  </a:cxn>
                  <a:cxn ang="0">
                    <a:pos x="connsiteX1" y="connsiteY1"/>
                  </a:cxn>
                  <a:cxn ang="0">
                    <a:pos x="connsiteX2" y="connsiteY2"/>
                  </a:cxn>
                </a:cxnLst>
                <a:rect l="l" t="t" r="r" b="b"/>
                <a:pathLst>
                  <a:path w="3714750" h="1285875">
                    <a:moveTo>
                      <a:pt x="3714750" y="1282700"/>
                    </a:moveTo>
                    <a:lnTo>
                      <a:pt x="301625" y="1285875"/>
                    </a:lnTo>
                    <a:lnTo>
                      <a:pt x="0" y="0"/>
                    </a:lnTo>
                  </a:path>
                </a:pathLst>
              </a:custGeom>
              <a:noFill/>
              <a:ln w="19050">
                <a:solidFill>
                  <a:srgbClr val="015873"/>
                </a:solidFill>
                <a:miter lim="800000"/>
                <a:headEnd/>
                <a:tailEnd/>
              </a:ln>
            </p:spPr>
            <p:txBody>
              <a:bodyPr rtlCol="0" anchor="ctr"/>
              <a:lstStyle/>
              <a:p>
                <a:pPr algn="ctr"/>
                <a:endParaRPr lang="en-US" dirty="0"/>
              </a:p>
            </p:txBody>
          </p:sp>
          <p:sp>
            <p:nvSpPr>
              <p:cNvPr id="104" name="Freeform 118">
                <a:extLst>
                  <a:ext uri="{FF2B5EF4-FFF2-40B4-BE49-F238E27FC236}">
                    <a16:creationId xmlns:a16="http://schemas.microsoft.com/office/drawing/2014/main" id="{DC469CE1-50DD-DEDC-2212-0864F50F612B}"/>
                  </a:ext>
                </a:extLst>
              </p:cNvPr>
              <p:cNvSpPr/>
              <p:nvPr/>
            </p:nvSpPr>
            <p:spPr bwMode="auto">
              <a:xfrm>
                <a:off x="6645275" y="3359150"/>
                <a:ext cx="1095375" cy="1273175"/>
              </a:xfrm>
              <a:custGeom>
                <a:avLst/>
                <a:gdLst>
                  <a:gd name="connsiteX0" fmla="*/ 1095375 w 1095375"/>
                  <a:gd name="connsiteY0" fmla="*/ 1273175 h 1273175"/>
                  <a:gd name="connsiteX1" fmla="*/ 841375 w 1095375"/>
                  <a:gd name="connsiteY1" fmla="*/ 1108075 h 1273175"/>
                  <a:gd name="connsiteX2" fmla="*/ 581025 w 1095375"/>
                  <a:gd name="connsiteY2" fmla="*/ 1025525 h 1273175"/>
                  <a:gd name="connsiteX3" fmla="*/ 307975 w 1095375"/>
                  <a:gd name="connsiteY3" fmla="*/ 539750 h 1273175"/>
                  <a:gd name="connsiteX4" fmla="*/ 0 w 1095375"/>
                  <a:gd name="connsiteY4" fmla="*/ 0 h 1273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5375" h="1273175">
                    <a:moveTo>
                      <a:pt x="1095375" y="1273175"/>
                    </a:moveTo>
                    <a:lnTo>
                      <a:pt x="841375" y="1108075"/>
                    </a:lnTo>
                    <a:lnTo>
                      <a:pt x="581025" y="1025525"/>
                    </a:lnTo>
                    <a:lnTo>
                      <a:pt x="307975" y="539750"/>
                    </a:lnTo>
                    <a:lnTo>
                      <a:pt x="0" y="0"/>
                    </a:lnTo>
                  </a:path>
                </a:pathLst>
              </a:custGeom>
              <a:noFill/>
              <a:ln w="19050">
                <a:solidFill>
                  <a:srgbClr val="015873"/>
                </a:solidFill>
                <a:miter lim="800000"/>
                <a:headEnd/>
                <a:tailEnd/>
              </a:ln>
            </p:spPr>
            <p:txBody>
              <a:bodyPr rtlCol="0" anchor="ctr"/>
              <a:lstStyle/>
              <a:p>
                <a:pPr algn="ctr"/>
                <a:endParaRPr lang="en-US" dirty="0"/>
              </a:p>
            </p:txBody>
          </p:sp>
          <p:sp>
            <p:nvSpPr>
              <p:cNvPr id="105" name="Freeform 119">
                <a:extLst>
                  <a:ext uri="{FF2B5EF4-FFF2-40B4-BE49-F238E27FC236}">
                    <a16:creationId xmlns:a16="http://schemas.microsoft.com/office/drawing/2014/main" id="{DD73C804-6E5C-B733-0863-0EDF8810FD3C}"/>
                  </a:ext>
                </a:extLst>
              </p:cNvPr>
              <p:cNvSpPr/>
              <p:nvPr/>
            </p:nvSpPr>
            <p:spPr bwMode="auto">
              <a:xfrm>
                <a:off x="6705600" y="3000375"/>
                <a:ext cx="244475" cy="361950"/>
              </a:xfrm>
              <a:custGeom>
                <a:avLst/>
                <a:gdLst>
                  <a:gd name="connsiteX0" fmla="*/ 244475 w 244475"/>
                  <a:gd name="connsiteY0" fmla="*/ 0 h 361950"/>
                  <a:gd name="connsiteX1" fmla="*/ 0 w 244475"/>
                  <a:gd name="connsiteY1" fmla="*/ 361950 h 361950"/>
                </a:gdLst>
                <a:ahLst/>
                <a:cxnLst>
                  <a:cxn ang="0">
                    <a:pos x="connsiteX0" y="connsiteY0"/>
                  </a:cxn>
                  <a:cxn ang="0">
                    <a:pos x="connsiteX1" y="connsiteY1"/>
                  </a:cxn>
                </a:cxnLst>
                <a:rect l="l" t="t" r="r" b="b"/>
                <a:pathLst>
                  <a:path w="244475" h="361950">
                    <a:moveTo>
                      <a:pt x="244475" y="0"/>
                    </a:moveTo>
                    <a:lnTo>
                      <a:pt x="0" y="361950"/>
                    </a:lnTo>
                  </a:path>
                </a:pathLst>
              </a:custGeom>
              <a:noFill/>
              <a:ln w="19050">
                <a:solidFill>
                  <a:srgbClr val="015873"/>
                </a:solidFill>
                <a:miter lim="800000"/>
                <a:headEnd/>
                <a:tailEnd/>
              </a:ln>
            </p:spPr>
            <p:txBody>
              <a:bodyPr rtlCol="0" anchor="ctr"/>
              <a:lstStyle/>
              <a:p>
                <a:pPr algn="ctr"/>
                <a:endParaRPr lang="en-US" dirty="0"/>
              </a:p>
            </p:txBody>
          </p:sp>
          <p:sp>
            <p:nvSpPr>
              <p:cNvPr id="106" name="Freeform 120">
                <a:extLst>
                  <a:ext uri="{FF2B5EF4-FFF2-40B4-BE49-F238E27FC236}">
                    <a16:creationId xmlns:a16="http://schemas.microsoft.com/office/drawing/2014/main" id="{EDA3228F-07D3-EFAF-A25F-FAD81FBDBA88}"/>
                  </a:ext>
                </a:extLst>
              </p:cNvPr>
              <p:cNvSpPr/>
              <p:nvPr/>
            </p:nvSpPr>
            <p:spPr bwMode="auto">
              <a:xfrm>
                <a:off x="6718300" y="3352800"/>
                <a:ext cx="701675" cy="542925"/>
              </a:xfrm>
              <a:custGeom>
                <a:avLst/>
                <a:gdLst>
                  <a:gd name="connsiteX0" fmla="*/ 701675 w 701675"/>
                  <a:gd name="connsiteY0" fmla="*/ 542925 h 542925"/>
                  <a:gd name="connsiteX1" fmla="*/ 511175 w 701675"/>
                  <a:gd name="connsiteY1" fmla="*/ 107950 h 542925"/>
                  <a:gd name="connsiteX2" fmla="*/ 254000 w 701675"/>
                  <a:gd name="connsiteY2" fmla="*/ 0 h 542925"/>
                  <a:gd name="connsiteX3" fmla="*/ 222250 w 701675"/>
                  <a:gd name="connsiteY3" fmla="*/ 60325 h 542925"/>
                  <a:gd name="connsiteX4" fmla="*/ 0 w 701675"/>
                  <a:gd name="connsiteY4" fmla="*/ 12700 h 542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1675" h="542925">
                    <a:moveTo>
                      <a:pt x="701675" y="542925"/>
                    </a:moveTo>
                    <a:lnTo>
                      <a:pt x="511175" y="107950"/>
                    </a:lnTo>
                    <a:lnTo>
                      <a:pt x="254000" y="0"/>
                    </a:lnTo>
                    <a:lnTo>
                      <a:pt x="222250" y="60325"/>
                    </a:lnTo>
                    <a:lnTo>
                      <a:pt x="0" y="12700"/>
                    </a:lnTo>
                  </a:path>
                </a:pathLst>
              </a:custGeom>
              <a:noFill/>
              <a:ln w="19050">
                <a:solidFill>
                  <a:srgbClr val="015873"/>
                </a:solidFill>
                <a:miter lim="800000"/>
                <a:headEnd/>
                <a:tailEnd/>
              </a:ln>
            </p:spPr>
            <p:txBody>
              <a:bodyPr rtlCol="0" anchor="ctr"/>
              <a:lstStyle/>
              <a:p>
                <a:pPr algn="ctr"/>
                <a:endParaRPr lang="en-US" dirty="0"/>
              </a:p>
            </p:txBody>
          </p:sp>
          <p:sp>
            <p:nvSpPr>
              <p:cNvPr id="107" name="Freeform 121">
                <a:extLst>
                  <a:ext uri="{FF2B5EF4-FFF2-40B4-BE49-F238E27FC236}">
                    <a16:creationId xmlns:a16="http://schemas.microsoft.com/office/drawing/2014/main" id="{954B6017-D479-56E3-DFAC-0F87E9383C1C}"/>
                  </a:ext>
                </a:extLst>
              </p:cNvPr>
              <p:cNvSpPr/>
              <p:nvPr/>
            </p:nvSpPr>
            <p:spPr bwMode="auto">
              <a:xfrm>
                <a:off x="6718300" y="3359150"/>
                <a:ext cx="1092200" cy="400050"/>
              </a:xfrm>
              <a:custGeom>
                <a:avLst/>
                <a:gdLst>
                  <a:gd name="connsiteX0" fmla="*/ 1092200 w 1092200"/>
                  <a:gd name="connsiteY0" fmla="*/ 400050 h 400050"/>
                  <a:gd name="connsiteX1" fmla="*/ 781050 w 1092200"/>
                  <a:gd name="connsiteY1" fmla="*/ 285750 h 400050"/>
                  <a:gd name="connsiteX2" fmla="*/ 523875 w 1092200"/>
                  <a:gd name="connsiteY2" fmla="*/ 285750 h 400050"/>
                  <a:gd name="connsiteX3" fmla="*/ 269875 w 1092200"/>
                  <a:gd name="connsiteY3" fmla="*/ 215900 h 400050"/>
                  <a:gd name="connsiteX4" fmla="*/ 0 w 1092200"/>
                  <a:gd name="connsiteY4" fmla="*/ 0 h 400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200" h="400050">
                    <a:moveTo>
                      <a:pt x="1092200" y="400050"/>
                    </a:moveTo>
                    <a:lnTo>
                      <a:pt x="781050" y="285750"/>
                    </a:lnTo>
                    <a:lnTo>
                      <a:pt x="523875" y="285750"/>
                    </a:lnTo>
                    <a:lnTo>
                      <a:pt x="269875" y="215900"/>
                    </a:lnTo>
                    <a:lnTo>
                      <a:pt x="0" y="0"/>
                    </a:lnTo>
                  </a:path>
                </a:pathLst>
              </a:custGeom>
              <a:noFill/>
              <a:ln w="19050">
                <a:solidFill>
                  <a:srgbClr val="015873"/>
                </a:solidFill>
                <a:miter lim="800000"/>
                <a:headEnd/>
                <a:tailEnd/>
              </a:ln>
            </p:spPr>
            <p:txBody>
              <a:bodyPr rtlCol="0" anchor="ctr"/>
              <a:lstStyle/>
              <a:p>
                <a:pPr algn="ctr"/>
                <a:endParaRPr lang="en-US" dirty="0"/>
              </a:p>
            </p:txBody>
          </p:sp>
          <p:sp>
            <p:nvSpPr>
              <p:cNvPr id="108" name="Freeform 122">
                <a:extLst>
                  <a:ext uri="{FF2B5EF4-FFF2-40B4-BE49-F238E27FC236}">
                    <a16:creationId xmlns:a16="http://schemas.microsoft.com/office/drawing/2014/main" id="{C3A1A1A8-A1BA-2132-4575-A9972F59CC6C}"/>
                  </a:ext>
                </a:extLst>
              </p:cNvPr>
              <p:cNvSpPr/>
              <p:nvPr/>
            </p:nvSpPr>
            <p:spPr bwMode="auto">
              <a:xfrm>
                <a:off x="6715125" y="3355975"/>
                <a:ext cx="746125" cy="1273175"/>
              </a:xfrm>
              <a:custGeom>
                <a:avLst/>
                <a:gdLst>
                  <a:gd name="connsiteX0" fmla="*/ 746125 w 746125"/>
                  <a:gd name="connsiteY0" fmla="*/ 1273175 h 1273175"/>
                  <a:gd name="connsiteX1" fmla="*/ 482600 w 746125"/>
                  <a:gd name="connsiteY1" fmla="*/ 587375 h 1273175"/>
                  <a:gd name="connsiteX2" fmla="*/ 234950 w 746125"/>
                  <a:gd name="connsiteY2" fmla="*/ 57150 h 1273175"/>
                  <a:gd name="connsiteX3" fmla="*/ 0 w 746125"/>
                  <a:gd name="connsiteY3" fmla="*/ 0 h 1273175"/>
                </a:gdLst>
                <a:ahLst/>
                <a:cxnLst>
                  <a:cxn ang="0">
                    <a:pos x="connsiteX0" y="connsiteY0"/>
                  </a:cxn>
                  <a:cxn ang="0">
                    <a:pos x="connsiteX1" y="connsiteY1"/>
                  </a:cxn>
                  <a:cxn ang="0">
                    <a:pos x="connsiteX2" y="connsiteY2"/>
                  </a:cxn>
                  <a:cxn ang="0">
                    <a:pos x="connsiteX3" y="connsiteY3"/>
                  </a:cxn>
                </a:cxnLst>
                <a:rect l="l" t="t" r="r" b="b"/>
                <a:pathLst>
                  <a:path w="746125" h="1273175">
                    <a:moveTo>
                      <a:pt x="746125" y="1273175"/>
                    </a:moveTo>
                    <a:lnTo>
                      <a:pt x="482600" y="587375"/>
                    </a:lnTo>
                    <a:lnTo>
                      <a:pt x="234950" y="57150"/>
                    </a:lnTo>
                    <a:lnTo>
                      <a:pt x="0" y="0"/>
                    </a:lnTo>
                  </a:path>
                </a:pathLst>
              </a:custGeom>
              <a:noFill/>
              <a:ln w="19050">
                <a:solidFill>
                  <a:srgbClr val="015873"/>
                </a:solidFill>
                <a:miter lim="800000"/>
                <a:headEnd/>
                <a:tailEnd/>
              </a:ln>
            </p:spPr>
            <p:txBody>
              <a:bodyPr rtlCol="0" anchor="ctr"/>
              <a:lstStyle/>
              <a:p>
                <a:pPr algn="ctr"/>
                <a:endParaRPr lang="en-US" dirty="0"/>
              </a:p>
            </p:txBody>
          </p:sp>
          <p:sp>
            <p:nvSpPr>
              <p:cNvPr id="109" name="Oval 108">
                <a:extLst>
                  <a:ext uri="{FF2B5EF4-FFF2-40B4-BE49-F238E27FC236}">
                    <a16:creationId xmlns:a16="http://schemas.microsoft.com/office/drawing/2014/main" id="{ACAB6A5F-52A2-5A2A-2F93-9100E997FC52}"/>
                  </a:ext>
                </a:extLst>
              </p:cNvPr>
              <p:cNvSpPr/>
              <p:nvPr/>
            </p:nvSpPr>
            <p:spPr bwMode="auto">
              <a:xfrm>
                <a:off x="7999698" y="3564015"/>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82A93219-CAC1-6DA8-7C22-898A2F363520}"/>
                  </a:ext>
                </a:extLst>
              </p:cNvPr>
              <p:cNvSpPr/>
              <p:nvPr/>
            </p:nvSpPr>
            <p:spPr bwMode="auto">
              <a:xfrm>
                <a:off x="9837579" y="3977271"/>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Oval 110">
                <a:extLst>
                  <a:ext uri="{FF2B5EF4-FFF2-40B4-BE49-F238E27FC236}">
                    <a16:creationId xmlns:a16="http://schemas.microsoft.com/office/drawing/2014/main" id="{DE4AC3C9-F769-AB09-8F54-5E65D9F18A9F}"/>
                  </a:ext>
                </a:extLst>
              </p:cNvPr>
              <p:cNvSpPr/>
              <p:nvPr/>
            </p:nvSpPr>
            <p:spPr bwMode="auto">
              <a:xfrm>
                <a:off x="9580126" y="3617907"/>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8F1969C2-BBA2-078F-D54F-B0B80D4C1B0A}"/>
                  </a:ext>
                </a:extLst>
              </p:cNvPr>
              <p:cNvSpPr/>
              <p:nvPr/>
            </p:nvSpPr>
            <p:spPr bwMode="auto">
              <a:xfrm>
                <a:off x="8864430" y="3949851"/>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Oval 112">
                <a:extLst>
                  <a:ext uri="{FF2B5EF4-FFF2-40B4-BE49-F238E27FC236}">
                    <a16:creationId xmlns:a16="http://schemas.microsoft.com/office/drawing/2014/main" id="{389C97C4-E176-D8ED-A002-4D7547A30910}"/>
                  </a:ext>
                </a:extLst>
              </p:cNvPr>
              <p:cNvSpPr/>
              <p:nvPr/>
            </p:nvSpPr>
            <p:spPr bwMode="auto">
              <a:xfrm>
                <a:off x="8782082" y="4087471"/>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6CFFE41B-CFC2-A4B9-7297-401E1F8735AF}"/>
                  </a:ext>
                </a:extLst>
              </p:cNvPr>
              <p:cNvSpPr/>
              <p:nvPr/>
            </p:nvSpPr>
            <p:spPr bwMode="auto">
              <a:xfrm>
                <a:off x="8518785" y="4087471"/>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Oval 114">
                <a:extLst>
                  <a:ext uri="{FF2B5EF4-FFF2-40B4-BE49-F238E27FC236}">
                    <a16:creationId xmlns:a16="http://schemas.microsoft.com/office/drawing/2014/main" id="{E1EC36F9-BA1F-BC51-C9C1-C4028872C342}"/>
                  </a:ext>
                </a:extLst>
              </p:cNvPr>
              <p:cNvSpPr/>
              <p:nvPr/>
            </p:nvSpPr>
            <p:spPr bwMode="auto">
              <a:xfrm>
                <a:off x="7469534" y="3617907"/>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19B7FB84-84C0-1C84-C396-F847FE219BB8}"/>
                  </a:ext>
                </a:extLst>
              </p:cNvPr>
              <p:cNvSpPr/>
              <p:nvPr/>
            </p:nvSpPr>
            <p:spPr bwMode="auto">
              <a:xfrm>
                <a:off x="9235318" y="376065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4F011D03-78C0-4807-A15D-1C59061D4FE4}"/>
                  </a:ext>
                </a:extLst>
              </p:cNvPr>
              <p:cNvSpPr/>
              <p:nvPr/>
            </p:nvSpPr>
            <p:spPr bwMode="auto">
              <a:xfrm>
                <a:off x="8607668" y="395230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FF2F6C00-7272-C92F-1E46-0F35B757B4DC}"/>
                  </a:ext>
                </a:extLst>
              </p:cNvPr>
              <p:cNvSpPr/>
              <p:nvPr/>
            </p:nvSpPr>
            <p:spPr bwMode="auto">
              <a:xfrm>
                <a:off x="9320766" y="3692166"/>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Oval 118">
                <a:extLst>
                  <a:ext uri="{FF2B5EF4-FFF2-40B4-BE49-F238E27FC236}">
                    <a16:creationId xmlns:a16="http://schemas.microsoft.com/office/drawing/2014/main" id="{154FB5A2-6DB0-4AD9-8D56-E8BBC5149E6C}"/>
                  </a:ext>
                </a:extLst>
              </p:cNvPr>
              <p:cNvSpPr/>
              <p:nvPr/>
            </p:nvSpPr>
            <p:spPr bwMode="auto">
              <a:xfrm>
                <a:off x="9060693" y="3783012"/>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6986779A-1144-5C03-4CA2-C1B05E23D67C}"/>
                  </a:ext>
                </a:extLst>
              </p:cNvPr>
              <p:cNvSpPr/>
              <p:nvPr/>
            </p:nvSpPr>
            <p:spPr bwMode="auto">
              <a:xfrm>
                <a:off x="9409827" y="3692166"/>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D117C74A-3369-B737-3C72-916475EDF7E5}"/>
                  </a:ext>
                </a:extLst>
              </p:cNvPr>
              <p:cNvSpPr/>
              <p:nvPr/>
            </p:nvSpPr>
            <p:spPr bwMode="auto">
              <a:xfrm>
                <a:off x="7781925" y="372913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7A6705DC-2904-0C1B-A871-EB9E2B74179E}"/>
                  </a:ext>
                </a:extLst>
              </p:cNvPr>
              <p:cNvSpPr/>
              <p:nvPr/>
            </p:nvSpPr>
            <p:spPr bwMode="auto">
              <a:xfrm>
                <a:off x="7743388" y="4171782"/>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064BF853-5CE4-A1A4-4229-58D83BD42BF6}"/>
                  </a:ext>
                </a:extLst>
              </p:cNvPr>
              <p:cNvSpPr/>
              <p:nvPr/>
            </p:nvSpPr>
            <p:spPr bwMode="auto">
              <a:xfrm>
                <a:off x="7999698" y="4170195"/>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E2DA84F9-4E7F-DFC7-F54D-598929809128}"/>
                  </a:ext>
                </a:extLst>
              </p:cNvPr>
              <p:cNvSpPr/>
              <p:nvPr/>
            </p:nvSpPr>
            <p:spPr bwMode="auto">
              <a:xfrm>
                <a:off x="7488767" y="4167885"/>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1FB04892-D0C8-F81C-5466-31E4F6DA01B7}"/>
                  </a:ext>
                </a:extLst>
              </p:cNvPr>
              <p:cNvSpPr/>
              <p:nvPr/>
            </p:nvSpPr>
            <p:spPr bwMode="auto">
              <a:xfrm>
                <a:off x="8226796" y="408406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4CA4F851-628D-2FFB-3C05-5924BE3AB681}"/>
                  </a:ext>
                </a:extLst>
              </p:cNvPr>
              <p:cNvSpPr/>
              <p:nvPr/>
            </p:nvSpPr>
            <p:spPr bwMode="auto">
              <a:xfrm>
                <a:off x="8270898" y="4087467"/>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43749B4B-DDF1-08A3-3E32-3FFD5B63DAFB}"/>
                  </a:ext>
                </a:extLst>
              </p:cNvPr>
              <p:cNvSpPr/>
              <p:nvPr/>
            </p:nvSpPr>
            <p:spPr bwMode="auto">
              <a:xfrm>
                <a:off x="7215473" y="3617907"/>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11CBE53D-6E33-4A81-BF4A-1064D52488D2}"/>
                  </a:ext>
                </a:extLst>
              </p:cNvPr>
              <p:cNvSpPr/>
              <p:nvPr/>
            </p:nvSpPr>
            <p:spPr bwMode="auto">
              <a:xfrm>
                <a:off x="7392115" y="386412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B0BE133C-BE92-C7B0-9AAC-4AE3205C6876}"/>
                  </a:ext>
                </a:extLst>
              </p:cNvPr>
              <p:cNvSpPr/>
              <p:nvPr/>
            </p:nvSpPr>
            <p:spPr bwMode="auto">
              <a:xfrm>
                <a:off x="7746515" y="3747466"/>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D0596480-1523-EDE4-E0E6-AF47D81BD360}"/>
                  </a:ext>
                </a:extLst>
              </p:cNvPr>
              <p:cNvSpPr/>
              <p:nvPr/>
            </p:nvSpPr>
            <p:spPr bwMode="auto">
              <a:xfrm>
                <a:off x="7492838" y="378134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B2F4508D-65A9-59B4-3770-1E2E92012280}"/>
                  </a:ext>
                </a:extLst>
              </p:cNvPr>
              <p:cNvSpPr/>
              <p:nvPr/>
            </p:nvSpPr>
            <p:spPr bwMode="auto">
              <a:xfrm>
                <a:off x="6916913" y="2628669"/>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0ECB6E34-AC57-06A3-B0E3-CF03735003C3}"/>
                  </a:ext>
                </a:extLst>
              </p:cNvPr>
              <p:cNvSpPr/>
              <p:nvPr/>
            </p:nvSpPr>
            <p:spPr bwMode="auto">
              <a:xfrm>
                <a:off x="6916913" y="2983354"/>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Freeform 182">
                <a:extLst>
                  <a:ext uri="{FF2B5EF4-FFF2-40B4-BE49-F238E27FC236}">
                    <a16:creationId xmlns:a16="http://schemas.microsoft.com/office/drawing/2014/main" id="{2F622523-DE3D-E6AD-74FD-19C46600870C}"/>
                  </a:ext>
                </a:extLst>
              </p:cNvPr>
              <p:cNvSpPr/>
              <p:nvPr/>
            </p:nvSpPr>
            <p:spPr bwMode="auto">
              <a:xfrm>
                <a:off x="6650927" y="3370569"/>
                <a:ext cx="545360" cy="1262938"/>
              </a:xfrm>
              <a:custGeom>
                <a:avLst/>
                <a:gdLst>
                  <a:gd name="connsiteX0" fmla="*/ 545360 w 545360"/>
                  <a:gd name="connsiteY0" fmla="*/ 1262938 h 1262938"/>
                  <a:gd name="connsiteX1" fmla="*/ 315735 w 545360"/>
                  <a:gd name="connsiteY1" fmla="*/ 602766 h 1262938"/>
                  <a:gd name="connsiteX2" fmla="*/ 0 w 545360"/>
                  <a:gd name="connsiteY2" fmla="*/ 0 h 1262938"/>
                </a:gdLst>
                <a:ahLst/>
                <a:cxnLst>
                  <a:cxn ang="0">
                    <a:pos x="connsiteX0" y="connsiteY0"/>
                  </a:cxn>
                  <a:cxn ang="0">
                    <a:pos x="connsiteX1" y="connsiteY1"/>
                  </a:cxn>
                  <a:cxn ang="0">
                    <a:pos x="connsiteX2" y="connsiteY2"/>
                  </a:cxn>
                </a:cxnLst>
                <a:rect l="l" t="t" r="r" b="b"/>
                <a:pathLst>
                  <a:path w="545360" h="1262938">
                    <a:moveTo>
                      <a:pt x="545360" y="1262938"/>
                    </a:moveTo>
                    <a:lnTo>
                      <a:pt x="315735" y="602766"/>
                    </a:lnTo>
                    <a:lnTo>
                      <a:pt x="0" y="0"/>
                    </a:lnTo>
                  </a:path>
                </a:pathLst>
              </a:custGeom>
              <a:noFill/>
              <a:ln w="19050">
                <a:solidFill>
                  <a:srgbClr val="015873"/>
                </a:solidFill>
                <a:miter lim="800000"/>
                <a:headEnd/>
                <a:tailEnd/>
              </a:ln>
            </p:spPr>
            <p:txBody>
              <a:bodyPr rtlCol="0" anchor="ctr"/>
              <a:lstStyle/>
              <a:p>
                <a:pPr algn="ctr"/>
                <a:endParaRPr lang="en-US" dirty="0"/>
              </a:p>
            </p:txBody>
          </p:sp>
          <p:sp>
            <p:nvSpPr>
              <p:cNvPr id="134" name="Freeform 183">
                <a:extLst>
                  <a:ext uri="{FF2B5EF4-FFF2-40B4-BE49-F238E27FC236}">
                    <a16:creationId xmlns:a16="http://schemas.microsoft.com/office/drawing/2014/main" id="{B97483F4-6752-4094-AAE8-C8AFF879D1F0}"/>
                  </a:ext>
                </a:extLst>
              </p:cNvPr>
              <p:cNvSpPr/>
              <p:nvPr/>
            </p:nvSpPr>
            <p:spPr bwMode="auto">
              <a:xfrm>
                <a:off x="6704233" y="3358267"/>
                <a:ext cx="533058" cy="1267039"/>
              </a:xfrm>
              <a:custGeom>
                <a:avLst/>
                <a:gdLst>
                  <a:gd name="connsiteX0" fmla="*/ 533058 w 533058"/>
                  <a:gd name="connsiteY0" fmla="*/ 1267039 h 1267039"/>
                  <a:gd name="connsiteX1" fmla="*/ 270630 w 533058"/>
                  <a:gd name="connsiteY1" fmla="*/ 848793 h 1267039"/>
                  <a:gd name="connsiteX2" fmla="*/ 0 w 533058"/>
                  <a:gd name="connsiteY2" fmla="*/ 0 h 1267039"/>
                </a:gdLst>
                <a:ahLst/>
                <a:cxnLst>
                  <a:cxn ang="0">
                    <a:pos x="connsiteX0" y="connsiteY0"/>
                  </a:cxn>
                  <a:cxn ang="0">
                    <a:pos x="connsiteX1" y="connsiteY1"/>
                  </a:cxn>
                  <a:cxn ang="0">
                    <a:pos x="connsiteX2" y="connsiteY2"/>
                  </a:cxn>
                </a:cxnLst>
                <a:rect l="l" t="t" r="r" b="b"/>
                <a:pathLst>
                  <a:path w="533058" h="1267039">
                    <a:moveTo>
                      <a:pt x="533058" y="1267039"/>
                    </a:moveTo>
                    <a:lnTo>
                      <a:pt x="270630" y="848793"/>
                    </a:lnTo>
                    <a:lnTo>
                      <a:pt x="0" y="0"/>
                    </a:lnTo>
                  </a:path>
                </a:pathLst>
              </a:custGeom>
              <a:noFill/>
              <a:ln w="19050">
                <a:solidFill>
                  <a:srgbClr val="015873"/>
                </a:solidFill>
                <a:miter lim="800000"/>
                <a:headEnd/>
                <a:tailEnd/>
              </a:ln>
            </p:spPr>
            <p:txBody>
              <a:bodyPr rtlCol="0" anchor="ctr"/>
              <a:lstStyle/>
              <a:p>
                <a:pPr algn="ctr"/>
                <a:endParaRPr lang="en-US" dirty="0"/>
              </a:p>
            </p:txBody>
          </p:sp>
          <p:sp>
            <p:nvSpPr>
              <p:cNvPr id="135" name="Oval 134">
                <a:extLst>
                  <a:ext uri="{FF2B5EF4-FFF2-40B4-BE49-F238E27FC236}">
                    <a16:creationId xmlns:a16="http://schemas.microsoft.com/office/drawing/2014/main" id="{02FBDB61-1EAC-424B-5F7E-C29290BED1B2}"/>
                  </a:ext>
                </a:extLst>
              </p:cNvPr>
              <p:cNvSpPr/>
              <p:nvPr/>
            </p:nvSpPr>
            <p:spPr bwMode="auto">
              <a:xfrm>
                <a:off x="6953607" y="4188976"/>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39497291-75CC-04BF-D2BA-6DC0563C26DA}"/>
                  </a:ext>
                </a:extLst>
              </p:cNvPr>
              <p:cNvSpPr/>
              <p:nvPr/>
            </p:nvSpPr>
            <p:spPr bwMode="auto">
              <a:xfrm>
                <a:off x="7206303" y="4355874"/>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25A00FEA-A3F2-ACD1-CC54-AA660D79FB48}"/>
                  </a:ext>
                </a:extLst>
              </p:cNvPr>
              <p:cNvSpPr/>
              <p:nvPr/>
            </p:nvSpPr>
            <p:spPr bwMode="auto">
              <a:xfrm>
                <a:off x="6941162" y="3955613"/>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EE8EA5D1-98E7-FB89-4A09-28F801CFB046}"/>
                  </a:ext>
                </a:extLst>
              </p:cNvPr>
              <p:cNvSpPr/>
              <p:nvPr/>
            </p:nvSpPr>
            <p:spPr bwMode="auto">
              <a:xfrm>
                <a:off x="7207839" y="344153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CFE1EBF9-A86F-A918-691D-0B414545A4F3}"/>
                  </a:ext>
                </a:extLst>
              </p:cNvPr>
              <p:cNvSpPr/>
              <p:nvPr/>
            </p:nvSpPr>
            <p:spPr bwMode="auto">
              <a:xfrm>
                <a:off x="6950075" y="3338146"/>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5E4AB8FE-C9DD-6014-1996-580087BAEE69}"/>
                  </a:ext>
                </a:extLst>
              </p:cNvPr>
              <p:cNvSpPr/>
              <p:nvPr/>
            </p:nvSpPr>
            <p:spPr bwMode="auto">
              <a:xfrm>
                <a:off x="7173536" y="3925346"/>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Freeform 190">
                <a:extLst>
                  <a:ext uri="{FF2B5EF4-FFF2-40B4-BE49-F238E27FC236}">
                    <a16:creationId xmlns:a16="http://schemas.microsoft.com/office/drawing/2014/main" id="{6C15EA7A-B038-82B9-8B16-B2BCFD23D317}"/>
                  </a:ext>
                </a:extLst>
              </p:cNvPr>
              <p:cNvSpPr/>
              <p:nvPr/>
            </p:nvSpPr>
            <p:spPr bwMode="auto">
              <a:xfrm>
                <a:off x="6645275" y="3365500"/>
                <a:ext cx="781050" cy="1266825"/>
              </a:xfrm>
              <a:custGeom>
                <a:avLst/>
                <a:gdLst>
                  <a:gd name="connsiteX0" fmla="*/ 781050 w 781050"/>
                  <a:gd name="connsiteY0" fmla="*/ 1266825 h 1266825"/>
                  <a:gd name="connsiteX1" fmla="*/ 581025 w 781050"/>
                  <a:gd name="connsiteY1" fmla="*/ 885825 h 1266825"/>
                  <a:gd name="connsiteX2" fmla="*/ 323850 w 781050"/>
                  <a:gd name="connsiteY2" fmla="*/ 527050 h 1266825"/>
                  <a:gd name="connsiteX3" fmla="*/ 0 w 781050"/>
                  <a:gd name="connsiteY3" fmla="*/ 0 h 1266825"/>
                </a:gdLst>
                <a:ahLst/>
                <a:cxnLst>
                  <a:cxn ang="0">
                    <a:pos x="connsiteX0" y="connsiteY0"/>
                  </a:cxn>
                  <a:cxn ang="0">
                    <a:pos x="connsiteX1" y="connsiteY1"/>
                  </a:cxn>
                  <a:cxn ang="0">
                    <a:pos x="connsiteX2" y="connsiteY2"/>
                  </a:cxn>
                  <a:cxn ang="0">
                    <a:pos x="connsiteX3" y="connsiteY3"/>
                  </a:cxn>
                </a:cxnLst>
                <a:rect l="l" t="t" r="r" b="b"/>
                <a:pathLst>
                  <a:path w="781050" h="1266825">
                    <a:moveTo>
                      <a:pt x="781050" y="1266825"/>
                    </a:moveTo>
                    <a:lnTo>
                      <a:pt x="581025" y="885825"/>
                    </a:lnTo>
                    <a:lnTo>
                      <a:pt x="323850" y="527050"/>
                    </a:lnTo>
                    <a:lnTo>
                      <a:pt x="0" y="0"/>
                    </a:lnTo>
                  </a:path>
                </a:pathLst>
              </a:custGeom>
              <a:noFill/>
              <a:ln w="19050">
                <a:solidFill>
                  <a:srgbClr val="015873"/>
                </a:solidFill>
                <a:miter lim="800000"/>
                <a:headEnd/>
                <a:tailEnd/>
              </a:ln>
            </p:spPr>
            <p:txBody>
              <a:bodyPr rtlCol="0" anchor="ctr"/>
              <a:lstStyle/>
              <a:p>
                <a:pPr algn="ctr"/>
                <a:endParaRPr lang="en-US" dirty="0"/>
              </a:p>
            </p:txBody>
          </p:sp>
          <p:sp>
            <p:nvSpPr>
              <p:cNvPr id="142" name="Oval 141">
                <a:extLst>
                  <a:ext uri="{FF2B5EF4-FFF2-40B4-BE49-F238E27FC236}">
                    <a16:creationId xmlns:a16="http://schemas.microsoft.com/office/drawing/2014/main" id="{68180170-831A-339B-879A-F37CCD4ACC1D}"/>
                  </a:ext>
                </a:extLst>
              </p:cNvPr>
              <p:cNvSpPr/>
              <p:nvPr/>
            </p:nvSpPr>
            <p:spPr bwMode="auto">
              <a:xfrm>
                <a:off x="7462434" y="4437649"/>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61A1808D-7FBC-C005-9583-FB9DD584DFEF}"/>
                  </a:ext>
                </a:extLst>
              </p:cNvPr>
              <p:cNvSpPr/>
              <p:nvPr/>
            </p:nvSpPr>
            <p:spPr bwMode="auto">
              <a:xfrm>
                <a:off x="7235117" y="3697079"/>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54274CFF-6BA4-3302-F282-76B6A14E6BEC}"/>
                  </a:ext>
                </a:extLst>
              </p:cNvPr>
              <p:cNvSpPr/>
              <p:nvPr/>
            </p:nvSpPr>
            <p:spPr bwMode="auto">
              <a:xfrm>
                <a:off x="7206743" y="4227296"/>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6D8A92E5-33D0-E614-E049-3A6070EF98AB}"/>
                  </a:ext>
                </a:extLst>
              </p:cNvPr>
              <p:cNvSpPr/>
              <p:nvPr/>
            </p:nvSpPr>
            <p:spPr bwMode="auto">
              <a:xfrm>
                <a:off x="7230068" y="4129122"/>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Freeform 195">
                <a:extLst>
                  <a:ext uri="{FF2B5EF4-FFF2-40B4-BE49-F238E27FC236}">
                    <a16:creationId xmlns:a16="http://schemas.microsoft.com/office/drawing/2014/main" id="{60A220CE-49F0-B065-6992-99B80E529CA5}"/>
                  </a:ext>
                </a:extLst>
              </p:cNvPr>
              <p:cNvSpPr/>
              <p:nvPr/>
            </p:nvSpPr>
            <p:spPr bwMode="auto">
              <a:xfrm>
                <a:off x="6692900" y="3355975"/>
                <a:ext cx="292100" cy="139700"/>
              </a:xfrm>
              <a:custGeom>
                <a:avLst/>
                <a:gdLst>
                  <a:gd name="connsiteX0" fmla="*/ 292100 w 292100"/>
                  <a:gd name="connsiteY0" fmla="*/ 139700 h 139700"/>
                  <a:gd name="connsiteX1" fmla="*/ 0 w 292100"/>
                  <a:gd name="connsiteY1" fmla="*/ 0 h 139700"/>
                </a:gdLst>
                <a:ahLst/>
                <a:cxnLst>
                  <a:cxn ang="0">
                    <a:pos x="connsiteX0" y="connsiteY0"/>
                  </a:cxn>
                  <a:cxn ang="0">
                    <a:pos x="connsiteX1" y="connsiteY1"/>
                  </a:cxn>
                </a:cxnLst>
                <a:rect l="l" t="t" r="r" b="b"/>
                <a:pathLst>
                  <a:path w="292100" h="139700">
                    <a:moveTo>
                      <a:pt x="292100" y="139700"/>
                    </a:moveTo>
                    <a:lnTo>
                      <a:pt x="0" y="0"/>
                    </a:lnTo>
                  </a:path>
                </a:pathLst>
              </a:custGeom>
              <a:noFill/>
              <a:ln w="19050">
                <a:solidFill>
                  <a:srgbClr val="015873"/>
                </a:solidFill>
                <a:miter lim="800000"/>
                <a:headEnd/>
                <a:tailEnd/>
              </a:ln>
            </p:spPr>
            <p:txBody>
              <a:bodyPr rtlCol="0" anchor="ctr"/>
              <a:lstStyle/>
              <a:p>
                <a:pPr algn="ctr"/>
                <a:endParaRPr lang="en-US" dirty="0"/>
              </a:p>
            </p:txBody>
          </p:sp>
          <p:sp>
            <p:nvSpPr>
              <p:cNvPr id="147" name="Oval 146">
                <a:extLst>
                  <a:ext uri="{FF2B5EF4-FFF2-40B4-BE49-F238E27FC236}">
                    <a16:creationId xmlns:a16="http://schemas.microsoft.com/office/drawing/2014/main" id="{73C02D2E-FAE1-6489-EC28-0F102AA73A31}"/>
                  </a:ext>
                </a:extLst>
              </p:cNvPr>
              <p:cNvSpPr/>
              <p:nvPr/>
            </p:nvSpPr>
            <p:spPr bwMode="auto">
              <a:xfrm>
                <a:off x="6939397" y="3694904"/>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75" name="Oval 74">
              <a:extLst>
                <a:ext uri="{FF2B5EF4-FFF2-40B4-BE49-F238E27FC236}">
                  <a16:creationId xmlns:a16="http://schemas.microsoft.com/office/drawing/2014/main" id="{527C91DD-065D-7428-D680-CFC286B4DABD}"/>
                </a:ext>
              </a:extLst>
            </p:cNvPr>
            <p:cNvSpPr/>
            <p:nvPr/>
          </p:nvSpPr>
          <p:spPr bwMode="auto">
            <a:xfrm>
              <a:off x="8100853" y="461133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2DAE08CB-0756-A4B3-43FC-21476EBA635D}"/>
                </a:ext>
              </a:extLst>
            </p:cNvPr>
            <p:cNvSpPr/>
            <p:nvPr/>
          </p:nvSpPr>
          <p:spPr bwMode="auto">
            <a:xfrm>
              <a:off x="8230163" y="461133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C73F2DE4-5537-72E3-4D32-9D04B56F6590}"/>
                </a:ext>
              </a:extLst>
            </p:cNvPr>
            <p:cNvSpPr/>
            <p:nvPr/>
          </p:nvSpPr>
          <p:spPr bwMode="auto">
            <a:xfrm>
              <a:off x="6953607" y="461133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E7028FE6-C347-C47B-8518-E95ACD0381F6}"/>
                </a:ext>
              </a:extLst>
            </p:cNvPr>
            <p:cNvSpPr/>
            <p:nvPr/>
          </p:nvSpPr>
          <p:spPr bwMode="auto">
            <a:xfrm>
              <a:off x="7717388" y="461133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Oval 78">
              <a:extLst>
                <a:ext uri="{FF2B5EF4-FFF2-40B4-BE49-F238E27FC236}">
                  <a16:creationId xmlns:a16="http://schemas.microsoft.com/office/drawing/2014/main" id="{FA49EA3A-C72E-EF88-62C9-3C40F5610726}"/>
                </a:ext>
              </a:extLst>
            </p:cNvPr>
            <p:cNvSpPr/>
            <p:nvPr/>
          </p:nvSpPr>
          <p:spPr bwMode="auto">
            <a:xfrm>
              <a:off x="7980048" y="461133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Oval 79">
              <a:extLst>
                <a:ext uri="{FF2B5EF4-FFF2-40B4-BE49-F238E27FC236}">
                  <a16:creationId xmlns:a16="http://schemas.microsoft.com/office/drawing/2014/main" id="{F2F3A590-2F06-2E87-A2EF-0159886B7E5A}"/>
                </a:ext>
              </a:extLst>
            </p:cNvPr>
            <p:cNvSpPr/>
            <p:nvPr/>
          </p:nvSpPr>
          <p:spPr bwMode="auto">
            <a:xfrm>
              <a:off x="8607699" y="461133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Oval 80">
              <a:extLst>
                <a:ext uri="{FF2B5EF4-FFF2-40B4-BE49-F238E27FC236}">
                  <a16:creationId xmlns:a16="http://schemas.microsoft.com/office/drawing/2014/main" id="{75E2DD23-C65A-5A9E-01E3-BD7549C9B4E9}"/>
                </a:ext>
              </a:extLst>
            </p:cNvPr>
            <p:cNvSpPr/>
            <p:nvPr/>
          </p:nvSpPr>
          <p:spPr bwMode="auto">
            <a:xfrm>
              <a:off x="8854484" y="461133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Oval 81">
              <a:extLst>
                <a:ext uri="{FF2B5EF4-FFF2-40B4-BE49-F238E27FC236}">
                  <a16:creationId xmlns:a16="http://schemas.microsoft.com/office/drawing/2014/main" id="{E2CAD853-A51D-7C1D-8D83-354FF426F293}"/>
                </a:ext>
              </a:extLst>
            </p:cNvPr>
            <p:cNvSpPr/>
            <p:nvPr/>
          </p:nvSpPr>
          <p:spPr bwMode="auto">
            <a:xfrm>
              <a:off x="8351234" y="461133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D27B22FB-3703-BFCA-E0EA-E7079E8ED0BB}"/>
                </a:ext>
              </a:extLst>
            </p:cNvPr>
            <p:cNvSpPr/>
            <p:nvPr/>
          </p:nvSpPr>
          <p:spPr bwMode="auto">
            <a:xfrm>
              <a:off x="8483719" y="461133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E42542CD-EC1F-F8F9-F009-6E643AFC9ADA}"/>
                </a:ext>
              </a:extLst>
            </p:cNvPr>
            <p:cNvSpPr/>
            <p:nvPr/>
          </p:nvSpPr>
          <p:spPr bwMode="auto">
            <a:xfrm>
              <a:off x="9240100" y="461133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9D641EFC-8602-C985-9956-0DA5F85A2424}"/>
                </a:ext>
              </a:extLst>
            </p:cNvPr>
            <p:cNvSpPr/>
            <p:nvPr/>
          </p:nvSpPr>
          <p:spPr bwMode="auto">
            <a:xfrm>
              <a:off x="9375760" y="461133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40435F65-44C4-B054-8969-86347BE8E467}"/>
                </a:ext>
              </a:extLst>
            </p:cNvPr>
            <p:cNvSpPr/>
            <p:nvPr/>
          </p:nvSpPr>
          <p:spPr bwMode="auto">
            <a:xfrm>
              <a:off x="8894735" y="461133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3D8AD079-488D-F8A8-6BEB-37B92550479A}"/>
                </a:ext>
              </a:extLst>
            </p:cNvPr>
            <p:cNvSpPr/>
            <p:nvPr/>
          </p:nvSpPr>
          <p:spPr bwMode="auto">
            <a:xfrm>
              <a:off x="8989120" y="461133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0730B628-60B9-FE7D-3F42-BBCC1622E917}"/>
                </a:ext>
              </a:extLst>
            </p:cNvPr>
            <p:cNvSpPr/>
            <p:nvPr/>
          </p:nvSpPr>
          <p:spPr bwMode="auto">
            <a:xfrm>
              <a:off x="9755652" y="461133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2E290A15-FD4E-B8C8-98D7-17F5EFBA60F2}"/>
                </a:ext>
              </a:extLst>
            </p:cNvPr>
            <p:cNvSpPr/>
            <p:nvPr/>
          </p:nvSpPr>
          <p:spPr bwMode="auto">
            <a:xfrm>
              <a:off x="10011962" y="461133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C0CA0593-C717-DD95-CA99-257A7045A151}"/>
                </a:ext>
              </a:extLst>
            </p:cNvPr>
            <p:cNvSpPr/>
            <p:nvPr/>
          </p:nvSpPr>
          <p:spPr bwMode="auto">
            <a:xfrm>
              <a:off x="9623012" y="461133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CA8972A0-44C1-4424-3EC2-C13EA3A6E8D6}"/>
                </a:ext>
              </a:extLst>
            </p:cNvPr>
            <p:cNvSpPr/>
            <p:nvPr/>
          </p:nvSpPr>
          <p:spPr bwMode="auto">
            <a:xfrm>
              <a:off x="9657072" y="461133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B030FBE5-6330-1F8A-8696-F13A7AD79100}"/>
                </a:ext>
              </a:extLst>
            </p:cNvPr>
            <p:cNvSpPr/>
            <p:nvPr/>
          </p:nvSpPr>
          <p:spPr bwMode="auto">
            <a:xfrm>
              <a:off x="10351670" y="461133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E1F6E996-3278-4375-83C8-2A1220518CAD}"/>
                </a:ext>
              </a:extLst>
            </p:cNvPr>
            <p:cNvSpPr/>
            <p:nvPr/>
          </p:nvSpPr>
          <p:spPr bwMode="auto">
            <a:xfrm>
              <a:off x="10043540" y="461133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C2734557-359A-635C-7217-DC0635730054}"/>
                </a:ext>
              </a:extLst>
            </p:cNvPr>
            <p:cNvSpPr/>
            <p:nvPr/>
          </p:nvSpPr>
          <p:spPr bwMode="auto">
            <a:xfrm>
              <a:off x="7385305" y="461133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724251E9-F59F-F8DD-9318-DDB246B39061}"/>
                </a:ext>
              </a:extLst>
            </p:cNvPr>
            <p:cNvSpPr/>
            <p:nvPr/>
          </p:nvSpPr>
          <p:spPr bwMode="auto">
            <a:xfrm>
              <a:off x="7460640" y="461133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3F3FD3F2-E2F2-7848-F7A7-3BD61F80FD0C}"/>
                </a:ext>
              </a:extLst>
            </p:cNvPr>
            <p:cNvSpPr/>
            <p:nvPr/>
          </p:nvSpPr>
          <p:spPr bwMode="auto">
            <a:xfrm>
              <a:off x="7632511" y="461133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921FE8CC-1B74-088F-2241-6D25554273D2}"/>
                </a:ext>
              </a:extLst>
            </p:cNvPr>
            <p:cNvSpPr/>
            <p:nvPr/>
          </p:nvSpPr>
          <p:spPr bwMode="auto">
            <a:xfrm>
              <a:off x="7945262" y="461133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241B6D9B-79C8-C964-2808-77A3733CBDFF}"/>
                </a:ext>
              </a:extLst>
            </p:cNvPr>
            <p:cNvSpPr/>
            <p:nvPr/>
          </p:nvSpPr>
          <p:spPr bwMode="auto">
            <a:xfrm>
              <a:off x="7184517" y="4611338"/>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55" name="Oval 54">
            <a:extLst>
              <a:ext uri="{FF2B5EF4-FFF2-40B4-BE49-F238E27FC236}">
                <a16:creationId xmlns:a16="http://schemas.microsoft.com/office/drawing/2014/main" id="{62E6E15B-4101-3B85-774E-8A5AFFC35887}"/>
              </a:ext>
            </a:extLst>
          </p:cNvPr>
          <p:cNvSpPr/>
          <p:nvPr/>
        </p:nvSpPr>
        <p:spPr bwMode="auto">
          <a:xfrm>
            <a:off x="6781972" y="3351311"/>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Oval 55">
            <a:extLst>
              <a:ext uri="{FF2B5EF4-FFF2-40B4-BE49-F238E27FC236}">
                <a16:creationId xmlns:a16="http://schemas.microsoft.com/office/drawing/2014/main" id="{1180DF18-5A37-386D-357D-53F349DC7418}"/>
              </a:ext>
            </a:extLst>
          </p:cNvPr>
          <p:cNvSpPr/>
          <p:nvPr/>
        </p:nvSpPr>
        <p:spPr bwMode="auto">
          <a:xfrm>
            <a:off x="6813971" y="3351311"/>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Oval 56">
            <a:extLst>
              <a:ext uri="{FF2B5EF4-FFF2-40B4-BE49-F238E27FC236}">
                <a16:creationId xmlns:a16="http://schemas.microsoft.com/office/drawing/2014/main" id="{54BAB58B-F5A5-A13D-33D9-F95B3D4F3048}"/>
              </a:ext>
            </a:extLst>
          </p:cNvPr>
          <p:cNvSpPr/>
          <p:nvPr/>
        </p:nvSpPr>
        <p:spPr bwMode="auto">
          <a:xfrm>
            <a:off x="6847729" y="3351311"/>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Oval 57">
            <a:extLst>
              <a:ext uri="{FF2B5EF4-FFF2-40B4-BE49-F238E27FC236}">
                <a16:creationId xmlns:a16="http://schemas.microsoft.com/office/drawing/2014/main" id="{DA597DB3-22D4-CB12-70DB-818B9A003054}"/>
              </a:ext>
            </a:extLst>
          </p:cNvPr>
          <p:cNvSpPr/>
          <p:nvPr/>
        </p:nvSpPr>
        <p:spPr bwMode="auto">
          <a:xfrm>
            <a:off x="6879728" y="3351311"/>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Oval 58">
            <a:extLst>
              <a:ext uri="{FF2B5EF4-FFF2-40B4-BE49-F238E27FC236}">
                <a16:creationId xmlns:a16="http://schemas.microsoft.com/office/drawing/2014/main" id="{262D3F68-35B8-68C1-D68B-2C74FBFF85EE}"/>
              </a:ext>
            </a:extLst>
          </p:cNvPr>
          <p:cNvSpPr/>
          <p:nvPr/>
        </p:nvSpPr>
        <p:spPr bwMode="auto">
          <a:xfrm>
            <a:off x="6904712" y="3351311"/>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Oval 59">
            <a:extLst>
              <a:ext uri="{FF2B5EF4-FFF2-40B4-BE49-F238E27FC236}">
                <a16:creationId xmlns:a16="http://schemas.microsoft.com/office/drawing/2014/main" id="{CFA47A37-041A-1901-4793-CC844AC07D8B}"/>
              </a:ext>
            </a:extLst>
          </p:cNvPr>
          <p:cNvSpPr/>
          <p:nvPr/>
        </p:nvSpPr>
        <p:spPr bwMode="auto">
          <a:xfrm>
            <a:off x="6936711" y="3351311"/>
            <a:ext cx="48498" cy="48498"/>
          </a:xfrm>
          <a:prstGeom prst="ellipse">
            <a:avLst/>
          </a:prstGeom>
          <a:solidFill>
            <a:schemeClr val="tx1"/>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1" name="Straight Arrow Connector 60">
            <a:extLst>
              <a:ext uri="{FF2B5EF4-FFF2-40B4-BE49-F238E27FC236}">
                <a16:creationId xmlns:a16="http://schemas.microsoft.com/office/drawing/2014/main" id="{F84880D0-F937-183F-C27D-CE72D47ECF9A}"/>
              </a:ext>
            </a:extLst>
          </p:cNvPr>
          <p:cNvCxnSpPr>
            <a:cxnSpLocks/>
          </p:cNvCxnSpPr>
          <p:nvPr/>
        </p:nvCxnSpPr>
        <p:spPr bwMode="auto">
          <a:xfrm flipH="1">
            <a:off x="9840748" y="3457817"/>
            <a:ext cx="89101" cy="149292"/>
          </a:xfrm>
          <a:prstGeom prst="straightConnector1">
            <a:avLst/>
          </a:prstGeom>
          <a:noFill/>
          <a:ln w="28575" cap="flat" cmpd="sng" algn="ctr">
            <a:solidFill>
              <a:schemeClr val="tx1">
                <a:lumMod val="50000"/>
              </a:schemeClr>
            </a:solidFill>
            <a:prstDash val="solid"/>
            <a:round/>
            <a:headEnd type="none" w="med" len="med"/>
            <a:tailEnd type="triangle"/>
          </a:ln>
          <a:effectLst/>
        </p:spPr>
      </p:cxnSp>
      <p:grpSp>
        <p:nvGrpSpPr>
          <p:cNvPr id="62" name="Group 61">
            <a:extLst>
              <a:ext uri="{FF2B5EF4-FFF2-40B4-BE49-F238E27FC236}">
                <a16:creationId xmlns:a16="http://schemas.microsoft.com/office/drawing/2014/main" id="{1B99BD48-CE7B-F2F1-A688-85ABF3AE6A80}"/>
              </a:ext>
            </a:extLst>
          </p:cNvPr>
          <p:cNvGrpSpPr/>
          <p:nvPr/>
        </p:nvGrpSpPr>
        <p:grpSpPr>
          <a:xfrm>
            <a:off x="6651430" y="2093752"/>
            <a:ext cx="64008" cy="2555875"/>
            <a:chOff x="6168319" y="2077663"/>
            <a:chExt cx="64008" cy="2555875"/>
          </a:xfrm>
        </p:grpSpPr>
        <p:cxnSp>
          <p:nvCxnSpPr>
            <p:cNvPr id="63" name="Straight Connector 62">
              <a:extLst>
                <a:ext uri="{FF2B5EF4-FFF2-40B4-BE49-F238E27FC236}">
                  <a16:creationId xmlns:a16="http://schemas.microsoft.com/office/drawing/2014/main" id="{A539A858-0390-53A3-0ACF-2071EA2882D9}"/>
                </a:ext>
              </a:extLst>
            </p:cNvPr>
            <p:cNvCxnSpPr>
              <a:cxnSpLocks/>
            </p:cNvCxnSpPr>
            <p:nvPr/>
          </p:nvCxnSpPr>
          <p:spPr bwMode="auto">
            <a:xfrm>
              <a:off x="6168319" y="20776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DB1BDD0A-AA93-4D70-469D-35E4483401D5}"/>
                </a:ext>
              </a:extLst>
            </p:cNvPr>
            <p:cNvCxnSpPr>
              <a:cxnSpLocks/>
            </p:cNvCxnSpPr>
            <p:nvPr/>
          </p:nvCxnSpPr>
          <p:spPr bwMode="auto">
            <a:xfrm>
              <a:off x="6168319" y="23332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5F6FFE29-21B2-BD7A-9F81-31E240DE6FCE}"/>
                </a:ext>
              </a:extLst>
            </p:cNvPr>
            <p:cNvCxnSpPr>
              <a:cxnSpLocks/>
            </p:cNvCxnSpPr>
            <p:nvPr/>
          </p:nvCxnSpPr>
          <p:spPr bwMode="auto">
            <a:xfrm>
              <a:off x="6168319" y="258883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5139A8EC-F89C-2BC0-EEF9-8D7C1C74CF9F}"/>
                </a:ext>
              </a:extLst>
            </p:cNvPr>
            <p:cNvCxnSpPr>
              <a:cxnSpLocks/>
            </p:cNvCxnSpPr>
            <p:nvPr/>
          </p:nvCxnSpPr>
          <p:spPr bwMode="auto">
            <a:xfrm>
              <a:off x="6168319" y="28444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8F5F26EE-D714-94F4-592F-EEF10F6E2EE3}"/>
                </a:ext>
              </a:extLst>
            </p:cNvPr>
            <p:cNvCxnSpPr>
              <a:cxnSpLocks/>
            </p:cNvCxnSpPr>
            <p:nvPr/>
          </p:nvCxnSpPr>
          <p:spPr bwMode="auto">
            <a:xfrm>
              <a:off x="6168319" y="310001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11960584-DD0B-7D3D-70A7-98BF5957A089}"/>
                </a:ext>
              </a:extLst>
            </p:cNvPr>
            <p:cNvCxnSpPr>
              <a:cxnSpLocks/>
            </p:cNvCxnSpPr>
            <p:nvPr/>
          </p:nvCxnSpPr>
          <p:spPr bwMode="auto">
            <a:xfrm>
              <a:off x="6168319" y="335560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01132D19-67E7-D6CE-0B5C-295AD2BDF775}"/>
                </a:ext>
              </a:extLst>
            </p:cNvPr>
            <p:cNvCxnSpPr>
              <a:cxnSpLocks/>
            </p:cNvCxnSpPr>
            <p:nvPr/>
          </p:nvCxnSpPr>
          <p:spPr bwMode="auto">
            <a:xfrm>
              <a:off x="6168319" y="361119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52631369-847D-42F8-D26A-5EAB1B43FDF6}"/>
                </a:ext>
              </a:extLst>
            </p:cNvPr>
            <p:cNvCxnSpPr>
              <a:cxnSpLocks/>
            </p:cNvCxnSpPr>
            <p:nvPr/>
          </p:nvCxnSpPr>
          <p:spPr bwMode="auto">
            <a:xfrm>
              <a:off x="6168319" y="386677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EFBFEFDF-CB2A-4A05-7DC2-AA96735D4CE7}"/>
                </a:ext>
              </a:extLst>
            </p:cNvPr>
            <p:cNvCxnSpPr>
              <a:cxnSpLocks/>
            </p:cNvCxnSpPr>
            <p:nvPr/>
          </p:nvCxnSpPr>
          <p:spPr bwMode="auto">
            <a:xfrm>
              <a:off x="6168319" y="41223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76C474AF-5879-E1C3-6C91-D487C25D81E7}"/>
                </a:ext>
              </a:extLst>
            </p:cNvPr>
            <p:cNvCxnSpPr>
              <a:cxnSpLocks/>
            </p:cNvCxnSpPr>
            <p:nvPr/>
          </p:nvCxnSpPr>
          <p:spPr bwMode="auto">
            <a:xfrm>
              <a:off x="6168319" y="437795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8F95DD94-449D-6ABF-92C4-56B5B9DCEAC6}"/>
                </a:ext>
              </a:extLst>
            </p:cNvPr>
            <p:cNvCxnSpPr>
              <a:cxnSpLocks/>
            </p:cNvCxnSpPr>
            <p:nvPr/>
          </p:nvCxnSpPr>
          <p:spPr bwMode="auto">
            <a:xfrm>
              <a:off x="6168319" y="4633538"/>
              <a:ext cx="64008" cy="0"/>
            </a:xfrm>
            <a:prstGeom prst="line">
              <a:avLst/>
            </a:prstGeom>
            <a:noFill/>
            <a:ln w="28575" cap="flat" cmpd="sng" algn="ctr">
              <a:solidFill>
                <a:schemeClr val="bg1"/>
              </a:solidFill>
              <a:prstDash val="solid"/>
              <a:round/>
              <a:headEnd type="none" w="med" len="med"/>
              <a:tailEnd type="none" w="med" len="med"/>
            </a:ln>
            <a:effectLst/>
          </p:spPr>
        </p:cxnSp>
      </p:grpSp>
      <p:graphicFrame>
        <p:nvGraphicFramePr>
          <p:cNvPr id="218" name="Table 217">
            <a:extLst>
              <a:ext uri="{FF2B5EF4-FFF2-40B4-BE49-F238E27FC236}">
                <a16:creationId xmlns:a16="http://schemas.microsoft.com/office/drawing/2014/main" id="{58CB9921-705F-11C8-1E45-58132908806A}"/>
              </a:ext>
            </a:extLst>
          </p:cNvPr>
          <p:cNvGraphicFramePr>
            <a:graphicFrameLocks noGrp="1"/>
          </p:cNvGraphicFramePr>
          <p:nvPr>
            <p:extLst>
              <p:ext uri="{D42A27DB-BD31-4B8C-83A1-F6EECF244321}">
                <p14:modId xmlns:p14="http://schemas.microsoft.com/office/powerpoint/2010/main" val="3710022284"/>
              </p:ext>
            </p:extLst>
          </p:nvPr>
        </p:nvGraphicFramePr>
        <p:xfrm>
          <a:off x="725115" y="1606223"/>
          <a:ext cx="4855016" cy="2810179"/>
        </p:xfrm>
        <a:graphic>
          <a:graphicData uri="http://schemas.openxmlformats.org/drawingml/2006/table">
            <a:tbl>
              <a:tblPr firstRow="1" bandRow="1">
                <a:tableStyleId>{5940675A-B579-460E-94D1-54222C63F5DA}</a:tableStyleId>
              </a:tblPr>
              <a:tblGrid>
                <a:gridCol w="1286869">
                  <a:extLst>
                    <a:ext uri="{9D8B030D-6E8A-4147-A177-3AD203B41FA5}">
                      <a16:colId xmlns:a16="http://schemas.microsoft.com/office/drawing/2014/main" val="3275232806"/>
                    </a:ext>
                  </a:extLst>
                </a:gridCol>
                <a:gridCol w="740754">
                  <a:extLst>
                    <a:ext uri="{9D8B030D-6E8A-4147-A177-3AD203B41FA5}">
                      <a16:colId xmlns:a16="http://schemas.microsoft.com/office/drawing/2014/main" val="684173594"/>
                    </a:ext>
                  </a:extLst>
                </a:gridCol>
                <a:gridCol w="760055">
                  <a:extLst>
                    <a:ext uri="{9D8B030D-6E8A-4147-A177-3AD203B41FA5}">
                      <a16:colId xmlns:a16="http://schemas.microsoft.com/office/drawing/2014/main" val="1012059041"/>
                    </a:ext>
                  </a:extLst>
                </a:gridCol>
                <a:gridCol w="755374">
                  <a:extLst>
                    <a:ext uri="{9D8B030D-6E8A-4147-A177-3AD203B41FA5}">
                      <a16:colId xmlns:a16="http://schemas.microsoft.com/office/drawing/2014/main" val="3201386350"/>
                    </a:ext>
                  </a:extLst>
                </a:gridCol>
                <a:gridCol w="1311964">
                  <a:extLst>
                    <a:ext uri="{9D8B030D-6E8A-4147-A177-3AD203B41FA5}">
                      <a16:colId xmlns:a16="http://schemas.microsoft.com/office/drawing/2014/main" val="3856575817"/>
                    </a:ext>
                  </a:extLst>
                </a:gridCol>
              </a:tblGrid>
              <a:tr h="315475">
                <a:tc>
                  <a:txBody>
                    <a:bodyPr/>
                    <a:lstStyle/>
                    <a:p>
                      <a:pPr algn="l"/>
                      <a:r>
                        <a:rPr lang="en-US" sz="1400" b="1" kern="1200" baseline="0" dirty="0">
                          <a:solidFill>
                            <a:schemeClr val="tx1"/>
                          </a:solidFill>
                          <a:latin typeface="+mn-lt"/>
                          <a:ea typeface="+mn-ea"/>
                          <a:cs typeface="+mn-cs"/>
                        </a:rPr>
                        <a:t>Response, n (%)</a:t>
                      </a:r>
                    </a:p>
                  </a:txBody>
                  <a:tcPr anchor="ctr">
                    <a:lnL w="12700" cmpd="sng">
                      <a:noFill/>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400" b="1" baseline="0" dirty="0" err="1">
                          <a:solidFill>
                            <a:schemeClr val="tx1"/>
                          </a:solidFill>
                          <a:latin typeface="+mn-lt"/>
                        </a:rPr>
                        <a:t>cSCC</a:t>
                      </a:r>
                      <a:endParaRPr lang="en-US" sz="1400" b="1" baseline="0" dirty="0">
                        <a:solidFill>
                          <a:schemeClr val="tx1"/>
                        </a:solidFill>
                        <a:latin typeface="+mn-lt"/>
                      </a:endParaRPr>
                    </a:p>
                    <a:p>
                      <a:pPr algn="ctr">
                        <a:lnSpc>
                          <a:spcPct val="90000"/>
                        </a:lnSpc>
                      </a:pPr>
                      <a:r>
                        <a:rPr lang="en-US" sz="1400" b="1" baseline="0" dirty="0">
                          <a:solidFill>
                            <a:schemeClr val="tx1"/>
                          </a:solidFill>
                          <a:latin typeface="+mn-lt"/>
                        </a:rPr>
                        <a:t>(n = 17)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400" b="1" baseline="0" dirty="0">
                          <a:solidFill>
                            <a:schemeClr val="tx1"/>
                          </a:solidFill>
                          <a:latin typeface="+mn-lt"/>
                        </a:rPr>
                        <a:t>BCC</a:t>
                      </a:r>
                    </a:p>
                    <a:p>
                      <a:pPr algn="ctr">
                        <a:lnSpc>
                          <a:spcPct val="90000"/>
                        </a:lnSpc>
                      </a:pPr>
                      <a:r>
                        <a:rPr lang="en-US" sz="1400" b="1" baseline="0" dirty="0">
                          <a:solidFill>
                            <a:schemeClr val="tx1"/>
                          </a:solidFill>
                          <a:latin typeface="+mn-lt"/>
                        </a:rPr>
                        <a:t>(n = 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400" b="1" baseline="0" dirty="0">
                          <a:solidFill>
                            <a:schemeClr val="tx1"/>
                          </a:solidFill>
                          <a:latin typeface="+mn-lt"/>
                        </a:rPr>
                        <a:t>MCC</a:t>
                      </a:r>
                    </a:p>
                    <a:p>
                      <a:pPr algn="ctr">
                        <a:lnSpc>
                          <a:spcPct val="90000"/>
                        </a:lnSpc>
                      </a:pPr>
                      <a:r>
                        <a:rPr lang="en-US" sz="1400" b="1" baseline="0" dirty="0">
                          <a:solidFill>
                            <a:schemeClr val="tx1"/>
                          </a:solidFill>
                          <a:latin typeface="+mn-lt"/>
                        </a:rPr>
                        <a:t>(n = 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400" b="1" baseline="0" dirty="0">
                          <a:solidFill>
                            <a:schemeClr val="tx1"/>
                          </a:solidFill>
                          <a:latin typeface="+mn-lt"/>
                        </a:rPr>
                        <a:t>Angiosarcoma</a:t>
                      </a:r>
                    </a:p>
                    <a:p>
                      <a:pPr algn="ctr">
                        <a:lnSpc>
                          <a:spcPct val="90000"/>
                        </a:lnSpc>
                      </a:pPr>
                      <a:r>
                        <a:rPr lang="en-US" sz="1400" b="1" baseline="0" dirty="0">
                          <a:solidFill>
                            <a:schemeClr val="tx1"/>
                          </a:solidFill>
                          <a:latin typeface="+mn-lt"/>
                        </a:rPr>
                        <a:t>(n = 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150375438"/>
                  </a:ext>
                </a:extLst>
              </a:tr>
              <a:tr h="493575">
                <a:tc>
                  <a:txBody>
                    <a:bodyPr/>
                    <a:lstStyle/>
                    <a:p>
                      <a:pPr algn="l">
                        <a:lnSpc>
                          <a:spcPct val="90000"/>
                        </a:lnSpc>
                      </a:pPr>
                      <a:r>
                        <a:rPr lang="en-US" sz="1400" b="0" kern="1200" dirty="0">
                          <a:solidFill>
                            <a:schemeClr val="bg1"/>
                          </a:solidFill>
                          <a:latin typeface="+mn-lt"/>
                          <a:ea typeface="+mn-ea"/>
                          <a:cs typeface="+mn-cs"/>
                        </a:rPr>
                        <a:t>ORR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algn="ctr" defTabSz="457200" rtl="0" eaLnBrk="1" latinLnBrk="0" hangingPunct="1">
                        <a:lnSpc>
                          <a:spcPct val="90000"/>
                        </a:lnSpc>
                      </a:pPr>
                      <a:r>
                        <a:rPr lang="en-US" sz="1400" kern="1200" dirty="0">
                          <a:solidFill>
                            <a:schemeClr val="bg1"/>
                          </a:solidFill>
                          <a:latin typeface="+mn-lt"/>
                          <a:ea typeface="+mn-ea"/>
                          <a:cs typeface="+mn-cs"/>
                        </a:rPr>
                        <a:t>11 (64.7)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indent="0" algn="ctr" defTabSz="457200" rtl="0" eaLnBrk="1" fontAlgn="auto" latinLnBrk="0" hangingPunct="1">
                        <a:lnSpc>
                          <a:spcPct val="90000"/>
                        </a:lnSpc>
                        <a:spcBef>
                          <a:spcPts val="0"/>
                        </a:spcBef>
                        <a:spcAft>
                          <a:spcPts val="0"/>
                        </a:spcAft>
                        <a:buClrTx/>
                        <a:buSzTx/>
                        <a:buFontTx/>
                        <a:buNone/>
                        <a:tabLst/>
                        <a:defRPr/>
                      </a:pPr>
                      <a:r>
                        <a:rPr lang="en-US" sz="1400" kern="1200" dirty="0">
                          <a:solidFill>
                            <a:schemeClr val="bg1"/>
                          </a:solidFill>
                          <a:latin typeface="+mn-lt"/>
                          <a:ea typeface="+mn-ea"/>
                          <a:cs typeface="+mn-cs"/>
                        </a:rPr>
                        <a:t>1 (25.0)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algn="ctr" defTabSz="457200" rtl="0" eaLnBrk="1" latinLnBrk="0" hangingPunct="1">
                        <a:lnSpc>
                          <a:spcPct val="90000"/>
                        </a:lnSpc>
                      </a:pPr>
                      <a:r>
                        <a:rPr lang="en-US" sz="1400" kern="1200" dirty="0">
                          <a:solidFill>
                            <a:schemeClr val="bg1"/>
                          </a:solidFill>
                          <a:latin typeface="+mn-lt"/>
                          <a:ea typeface="+mn-ea"/>
                          <a:cs typeface="+mn-cs"/>
                        </a:rPr>
                        <a:t>3 (75.0)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algn="ctr" defTabSz="457200" rtl="0" eaLnBrk="1" latinLnBrk="0" hangingPunct="1">
                        <a:lnSpc>
                          <a:spcPct val="90000"/>
                        </a:lnSpc>
                      </a:pPr>
                      <a:r>
                        <a:rPr lang="en-US" sz="1400" kern="1200" dirty="0">
                          <a:solidFill>
                            <a:schemeClr val="bg1"/>
                          </a:solidFill>
                          <a:latin typeface="+mn-lt"/>
                          <a:ea typeface="+mn-ea"/>
                          <a:cs typeface="+mn-cs"/>
                        </a:rPr>
                        <a:t>4 (66.7)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4279153209"/>
                  </a:ext>
                </a:extLst>
              </a:tr>
              <a:tr h="330739">
                <a:tc>
                  <a:txBody>
                    <a:bodyPr/>
                    <a:lstStyle/>
                    <a:p>
                      <a:pPr algn="l">
                        <a:lnSpc>
                          <a:spcPct val="90000"/>
                        </a:lnSpc>
                      </a:pPr>
                      <a:r>
                        <a:rPr lang="en-US" sz="1400" b="0" kern="1200" dirty="0">
                          <a:solidFill>
                            <a:schemeClr val="bg1"/>
                          </a:solidFill>
                          <a:latin typeface="+mn-lt"/>
                          <a:ea typeface="+mn-ea"/>
                          <a:cs typeface="+mn-cs"/>
                        </a:rPr>
                        <a:t>CR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algn="ctr" defTabSz="457200" rtl="0" eaLnBrk="1" latinLnBrk="0" hangingPunct="1">
                        <a:lnSpc>
                          <a:spcPct val="90000"/>
                        </a:lnSpc>
                      </a:pPr>
                      <a:r>
                        <a:rPr lang="en-US" sz="1400" kern="1200" dirty="0">
                          <a:solidFill>
                            <a:schemeClr val="bg1"/>
                          </a:solidFill>
                          <a:latin typeface="+mn-lt"/>
                          <a:ea typeface="+mn-ea"/>
                          <a:cs typeface="+mn-cs"/>
                        </a:rPr>
                        <a:t>8 (47.1)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400" kern="1200" dirty="0">
                          <a:solidFill>
                            <a:schemeClr val="bg1"/>
                          </a:solidFill>
                          <a:latin typeface="+mn-lt"/>
                          <a:ea typeface="+mn-ea"/>
                          <a:cs typeface="+mn-cs"/>
                        </a:rPr>
                        <a:t>1 (25.0)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400" kern="1200" dirty="0">
                          <a:solidFill>
                            <a:schemeClr val="bg1"/>
                          </a:solidFill>
                          <a:latin typeface="+mn-lt"/>
                          <a:ea typeface="+mn-ea"/>
                          <a:cs typeface="+mn-cs"/>
                        </a:rPr>
                        <a:t>2 (50.0)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400" kern="1200" dirty="0">
                          <a:solidFill>
                            <a:schemeClr val="bg1"/>
                          </a:solidFill>
                          <a:latin typeface="+mn-lt"/>
                          <a:ea typeface="+mn-ea"/>
                          <a:cs typeface="+mn-cs"/>
                        </a:rPr>
                        <a:t>1 (16.7)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999208111"/>
                  </a:ext>
                </a:extLst>
              </a:tr>
              <a:tr h="330739">
                <a:tc>
                  <a:txBody>
                    <a:bodyPr/>
                    <a:lstStyle/>
                    <a:p>
                      <a:pPr algn="l">
                        <a:lnSpc>
                          <a:spcPct val="90000"/>
                        </a:lnSpc>
                      </a:pPr>
                      <a:r>
                        <a:rPr lang="en-US" sz="1400" b="0" kern="1200" dirty="0">
                          <a:solidFill>
                            <a:schemeClr val="bg1"/>
                          </a:solidFill>
                          <a:latin typeface="+mn-lt"/>
                          <a:ea typeface="+mn-ea"/>
                          <a:cs typeface="+mn-cs"/>
                        </a:rPr>
                        <a:t>PR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400" b="0" kern="0" baseline="0" dirty="0">
                          <a:solidFill>
                            <a:schemeClr val="bg1"/>
                          </a:solidFill>
                          <a:latin typeface="+mn-lt"/>
                          <a:ea typeface="ＭＳ Ｐゴシック" pitchFamily="34" charset="-128"/>
                          <a:cs typeface="+mn-cs"/>
                        </a:rPr>
                        <a:t>3 (17.6)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400" b="0" kern="1200" dirty="0">
                          <a:solidFill>
                            <a:schemeClr val="bg1"/>
                          </a:solidFill>
                          <a:latin typeface="+mn-lt"/>
                          <a:ea typeface="+mn-ea"/>
                          <a:cs typeface="+mn-cs"/>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400" b="0" kern="1200" dirty="0">
                          <a:solidFill>
                            <a:schemeClr val="bg1"/>
                          </a:solidFill>
                          <a:latin typeface="+mn-lt"/>
                          <a:ea typeface="+mn-ea"/>
                          <a:cs typeface="+mn-cs"/>
                        </a:rPr>
                        <a:t>1 (25.0)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400" b="0" kern="1200" dirty="0">
                          <a:solidFill>
                            <a:schemeClr val="bg1"/>
                          </a:solidFill>
                          <a:latin typeface="+mn-lt"/>
                          <a:ea typeface="+mn-ea"/>
                          <a:cs typeface="+mn-cs"/>
                        </a:rPr>
                        <a:t>3 (50.0)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06694970"/>
                  </a:ext>
                </a:extLst>
              </a:tr>
              <a:tr h="330739">
                <a:tc>
                  <a:txBody>
                    <a:bodyPr/>
                    <a:lstStyle/>
                    <a:p>
                      <a:pPr algn="l">
                        <a:lnSpc>
                          <a:spcPct val="90000"/>
                        </a:lnSpc>
                      </a:pPr>
                      <a:r>
                        <a:rPr lang="en-US" sz="1400" b="0" kern="1200" dirty="0">
                          <a:solidFill>
                            <a:schemeClr val="bg1"/>
                          </a:solidFill>
                          <a:latin typeface="+mn-lt"/>
                          <a:ea typeface="+mn-ea"/>
                          <a:cs typeface="+mn-cs"/>
                        </a:rPr>
                        <a:t>SD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400" kern="1200" dirty="0">
                          <a:solidFill>
                            <a:schemeClr val="bg1"/>
                          </a:solidFill>
                          <a:latin typeface="+mn-lt"/>
                          <a:ea typeface="+mn-ea"/>
                          <a:cs typeface="+mn-cs"/>
                        </a:rPr>
                        <a:t>1 (5.9)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mn-lt"/>
                          <a:ea typeface="+mn-ea"/>
                          <a:cs typeface="+mn-cs"/>
                        </a:rPr>
                        <a:t>2 (50.0)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mn-lt"/>
                          <a:ea typeface="+mn-ea"/>
                          <a:cs typeface="+mn-cs"/>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mn-lt"/>
                          <a:ea typeface="+mn-ea"/>
                          <a:cs typeface="+mn-cs"/>
                        </a:rPr>
                        <a:t>1 (16.7)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455024121"/>
                  </a:ext>
                </a:extLst>
              </a:tr>
              <a:tr h="330739">
                <a:tc>
                  <a:txBody>
                    <a:bodyPr/>
                    <a:lstStyle/>
                    <a:p>
                      <a:pPr algn="l">
                        <a:lnSpc>
                          <a:spcPct val="90000"/>
                        </a:lnSpc>
                      </a:pPr>
                      <a:r>
                        <a:rPr lang="en-US" sz="1400" b="0" kern="1200" dirty="0">
                          <a:solidFill>
                            <a:schemeClr val="bg1"/>
                          </a:solidFill>
                          <a:latin typeface="+mn-lt"/>
                          <a:ea typeface="+mn-ea"/>
                          <a:cs typeface="+mn-cs"/>
                        </a:rPr>
                        <a:t>PD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indent="0" algn="ctr" defTabSz="457200" rtl="0" eaLnBrk="1" fontAlgn="auto" latinLnBrk="0" hangingPunct="1">
                        <a:lnSpc>
                          <a:spcPct val="90000"/>
                        </a:lnSpc>
                        <a:spcBef>
                          <a:spcPts val="0"/>
                        </a:spcBef>
                        <a:spcAft>
                          <a:spcPts val="0"/>
                        </a:spcAft>
                        <a:buClrTx/>
                        <a:buSzTx/>
                        <a:buFontTx/>
                        <a:buNone/>
                        <a:tabLst/>
                        <a:defRPr/>
                      </a:pPr>
                      <a:r>
                        <a:rPr lang="en-US" sz="1400" kern="1200" baseline="0" dirty="0">
                          <a:solidFill>
                            <a:schemeClr val="bg1"/>
                          </a:solidFill>
                          <a:latin typeface="+mn-lt"/>
                          <a:ea typeface="+mn-ea"/>
                          <a:cs typeface="+mn-cs"/>
                        </a:rPr>
                        <a:t>4 (23.5)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400" kern="1200" dirty="0">
                          <a:solidFill>
                            <a:schemeClr val="bg1"/>
                          </a:solidFill>
                          <a:latin typeface="+mn-lt"/>
                          <a:ea typeface="+mn-ea"/>
                          <a:cs typeface="+mn-cs"/>
                        </a:rPr>
                        <a:t>1 (25.0)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lang="en-US" sz="1400" kern="1200" dirty="0">
                          <a:solidFill>
                            <a:schemeClr val="bg1"/>
                          </a:solidFill>
                          <a:latin typeface="+mn-lt"/>
                          <a:ea typeface="+mn-ea"/>
                          <a:cs typeface="+mn-cs"/>
                        </a:rPr>
                        <a:t>1 (25.0)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lang="en-US" sz="1400" kern="1200" dirty="0">
                          <a:solidFill>
                            <a:schemeClr val="bg1"/>
                          </a:solidFill>
                          <a:latin typeface="+mn-lt"/>
                          <a:ea typeface="+mn-ea"/>
                          <a:cs typeface="+mn-cs"/>
                        </a:rPr>
                        <a:t>1 (16.7)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623929271"/>
                  </a:ext>
                </a:extLst>
              </a:tr>
              <a:tr h="330739">
                <a:tc>
                  <a:txBody>
                    <a:bodyPr/>
                    <a:lstStyle/>
                    <a:p>
                      <a:pPr algn="l">
                        <a:lnSpc>
                          <a:spcPct val="90000"/>
                        </a:lnSpc>
                      </a:pPr>
                      <a:r>
                        <a:rPr lang="en-US" sz="1400" b="0" kern="1200" dirty="0">
                          <a:solidFill>
                            <a:schemeClr val="bg1"/>
                          </a:solidFill>
                          <a:latin typeface="+mn-lt"/>
                          <a:ea typeface="+mn-ea"/>
                          <a:cs typeface="+mn-cs"/>
                        </a:rPr>
                        <a:t>DCR*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indent="0" algn="ctr" defTabSz="457200" rtl="0" eaLnBrk="1" fontAlgn="auto" latinLnBrk="0" hangingPunct="1">
                        <a:lnSpc>
                          <a:spcPct val="90000"/>
                        </a:lnSpc>
                        <a:spcBef>
                          <a:spcPts val="0"/>
                        </a:spcBef>
                        <a:spcAft>
                          <a:spcPts val="0"/>
                        </a:spcAft>
                        <a:buClrTx/>
                        <a:buSzTx/>
                        <a:buFontTx/>
                        <a:buNone/>
                        <a:tabLst/>
                        <a:defRPr/>
                      </a:pPr>
                      <a:r>
                        <a:rPr lang="en-US" sz="1400" kern="1200" dirty="0">
                          <a:solidFill>
                            <a:schemeClr val="bg1"/>
                          </a:solidFill>
                          <a:latin typeface="+mn-lt"/>
                          <a:ea typeface="+mn-ea"/>
                          <a:cs typeface="+mn-cs"/>
                        </a:rPr>
                        <a:t>12 (70.6)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400" kern="1200" dirty="0">
                          <a:solidFill>
                            <a:schemeClr val="bg1"/>
                          </a:solidFill>
                          <a:latin typeface="+mn-lt"/>
                          <a:ea typeface="+mn-ea"/>
                          <a:cs typeface="+mn-cs"/>
                        </a:rPr>
                        <a:t>3 (75.0)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lang="en-US" sz="1400" kern="1200" dirty="0">
                          <a:solidFill>
                            <a:schemeClr val="bg1"/>
                          </a:solidFill>
                          <a:latin typeface="+mn-lt"/>
                          <a:ea typeface="+mn-ea"/>
                          <a:cs typeface="+mn-cs"/>
                        </a:rPr>
                        <a:t>3 (75.0)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lang="en-US" sz="1400" kern="1200" dirty="0">
                          <a:solidFill>
                            <a:schemeClr val="bg1"/>
                          </a:solidFill>
                          <a:latin typeface="+mn-lt"/>
                          <a:ea typeface="+mn-ea"/>
                          <a:cs typeface="+mn-cs"/>
                        </a:rPr>
                        <a:t>5 (83.3)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607821755"/>
                  </a:ext>
                </a:extLst>
              </a:tr>
            </a:tbl>
          </a:graphicData>
        </a:graphic>
      </p:graphicFrame>
      <p:sp>
        <p:nvSpPr>
          <p:cNvPr id="4" name="Rectangle 3">
            <a:extLst>
              <a:ext uri="{FF2B5EF4-FFF2-40B4-BE49-F238E27FC236}">
                <a16:creationId xmlns:a16="http://schemas.microsoft.com/office/drawing/2014/main" id="{D0F3B887-FDA9-D13F-BF82-2F3D8FD84018}"/>
              </a:ext>
            </a:extLst>
          </p:cNvPr>
          <p:cNvSpPr/>
          <p:nvPr/>
        </p:nvSpPr>
        <p:spPr bwMode="auto">
          <a:xfrm>
            <a:off x="2029748" y="2123713"/>
            <a:ext cx="704003" cy="2323389"/>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702911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783C5-65BA-0FB2-D9F6-E234FA73DC74}"/>
              </a:ext>
            </a:extLst>
          </p:cNvPr>
          <p:cNvSpPr>
            <a:spLocks noGrp="1"/>
          </p:cNvSpPr>
          <p:nvPr>
            <p:ph type="title"/>
          </p:nvPr>
        </p:nvSpPr>
        <p:spPr/>
        <p:txBody>
          <a:bodyPr/>
          <a:lstStyle/>
          <a:p>
            <a:r>
              <a:rPr lang="en-US" kern="0" dirty="0"/>
              <a:t>Phase II Trial Evaluating Neoadjuvant Cemiplimab for Stage II-IV Cutaneous Squamous Cell Carcinoma</a:t>
            </a:r>
            <a:endParaRPr lang="en-GB" kern="0" dirty="0"/>
          </a:p>
        </p:txBody>
      </p:sp>
      <p:sp>
        <p:nvSpPr>
          <p:cNvPr id="3" name="Content Placeholder 2">
            <a:extLst>
              <a:ext uri="{FF2B5EF4-FFF2-40B4-BE49-F238E27FC236}">
                <a16:creationId xmlns:a16="http://schemas.microsoft.com/office/drawing/2014/main" id="{1C27B4F1-43EE-82F7-4DA4-481824E83201}"/>
              </a:ext>
            </a:extLst>
          </p:cNvPr>
          <p:cNvSpPr>
            <a:spLocks noGrp="1"/>
          </p:cNvSpPr>
          <p:nvPr>
            <p:ph idx="1"/>
          </p:nvPr>
        </p:nvSpPr>
        <p:spPr/>
        <p:txBody>
          <a:bodyPr/>
          <a:lstStyle/>
          <a:p>
            <a:r>
              <a:rPr lang="en-US" sz="2000" dirty="0"/>
              <a:t>Multicenter, nonrandomized phase II trial </a:t>
            </a:r>
          </a:p>
          <a:p>
            <a:endParaRPr lang="en-US" sz="2000" dirty="0"/>
          </a:p>
          <a:p>
            <a:endParaRPr lang="en-US" sz="2000" dirty="0"/>
          </a:p>
          <a:p>
            <a:endParaRPr lang="en-US" sz="2000" dirty="0"/>
          </a:p>
          <a:p>
            <a:endParaRPr lang="en-US" sz="2000" dirty="0"/>
          </a:p>
          <a:p>
            <a:pPr marL="0" indent="0">
              <a:buNone/>
            </a:pPr>
            <a:endParaRPr lang="en-US" sz="2000" dirty="0"/>
          </a:p>
          <a:p>
            <a:r>
              <a:rPr lang="en-US" sz="2000" b="1" dirty="0"/>
              <a:t>Primary endpoint: </a:t>
            </a:r>
            <a:r>
              <a:rPr lang="en-US" sz="2000" dirty="0"/>
              <a:t>pCR (per ICPR); null hypothesis: pCR = 25%</a:t>
            </a:r>
          </a:p>
          <a:p>
            <a:r>
              <a:rPr lang="en-US" sz="2000" b="1" dirty="0"/>
              <a:t>Secondary endpoints: </a:t>
            </a:r>
            <a:r>
              <a:rPr lang="en-US" sz="2000" dirty="0"/>
              <a:t>MPR (per ICPR), pCR and MPR (per local pathology review), radiologic ORR (per RECIST v1.1), safety, tolerability</a:t>
            </a:r>
          </a:p>
          <a:p>
            <a:r>
              <a:rPr lang="en-US" sz="2000" b="1" dirty="0"/>
              <a:t>Correlative analysis: </a:t>
            </a:r>
            <a:r>
              <a:rPr lang="en-US" sz="2000" dirty="0"/>
              <a:t>TMB and PD-L1 with response</a:t>
            </a:r>
          </a:p>
        </p:txBody>
      </p:sp>
      <p:sp>
        <p:nvSpPr>
          <p:cNvPr id="4" name="Text Box 11">
            <a:extLst>
              <a:ext uri="{FF2B5EF4-FFF2-40B4-BE49-F238E27FC236}">
                <a16:creationId xmlns:a16="http://schemas.microsoft.com/office/drawing/2014/main" id="{369078E9-DCA5-5652-B600-A6D9316559F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Gross. ESMO 2022. Abstr 7890. Gross. NEJM. 2022;387:1557.</a:t>
            </a:r>
          </a:p>
        </p:txBody>
      </p:sp>
      <p:sp>
        <p:nvSpPr>
          <p:cNvPr id="5" name="Text Box 45">
            <a:extLst>
              <a:ext uri="{FF2B5EF4-FFF2-40B4-BE49-F238E27FC236}">
                <a16:creationId xmlns:a16="http://schemas.microsoft.com/office/drawing/2014/main" id="{254A729D-94A2-613A-4DDA-540527806E8A}"/>
              </a:ext>
            </a:extLst>
          </p:cNvPr>
          <p:cNvSpPr txBox="1">
            <a:spLocks noChangeArrowheads="1"/>
          </p:cNvSpPr>
          <p:nvPr/>
        </p:nvSpPr>
        <p:spPr bwMode="auto">
          <a:xfrm>
            <a:off x="604675" y="2412343"/>
            <a:ext cx="218998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with stage II-IV (M0) resectable </a:t>
            </a:r>
            <a:r>
              <a:rPr lang="en-GB" altLang="en-US" sz="1600" b="0" dirty="0" err="1">
                <a:solidFill>
                  <a:schemeClr val="bg1"/>
                </a:solidFill>
                <a:latin typeface="Calibri" panose="020F0502020204030204" pitchFamily="34" charset="0"/>
              </a:rPr>
              <a:t>cSCC</a:t>
            </a:r>
            <a:r>
              <a:rPr lang="en-GB" altLang="en-US" sz="1600" b="0" dirty="0">
                <a:solidFill>
                  <a:schemeClr val="bg1"/>
                </a:solidFill>
                <a:latin typeface="Calibri" panose="020F0502020204030204" pitchFamily="34" charset="0"/>
              </a:rPr>
              <a:t> with ≥1 measurable lesion, no history of RT,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ECOG PS 0/1</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79) </a:t>
            </a:r>
            <a:endParaRPr lang="en-US" altLang="en-US" sz="1600" b="0" dirty="0">
              <a:solidFill>
                <a:schemeClr val="bg1"/>
              </a:solidFill>
              <a:latin typeface="Calibri" panose="020F0502020204030204" pitchFamily="34" charset="0"/>
            </a:endParaRPr>
          </a:p>
        </p:txBody>
      </p:sp>
      <p:sp>
        <p:nvSpPr>
          <p:cNvPr id="8" name="Rectangle 49">
            <a:extLst>
              <a:ext uri="{FF2B5EF4-FFF2-40B4-BE49-F238E27FC236}">
                <a16:creationId xmlns:a16="http://schemas.microsoft.com/office/drawing/2014/main" id="{12C105EB-05A2-A585-C464-D3691C833207}"/>
              </a:ext>
            </a:extLst>
          </p:cNvPr>
          <p:cNvSpPr>
            <a:spLocks noChangeArrowheads="1"/>
          </p:cNvSpPr>
          <p:nvPr/>
        </p:nvSpPr>
        <p:spPr bwMode="auto">
          <a:xfrm>
            <a:off x="3537314" y="2968653"/>
            <a:ext cx="1938612"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Cemiplimab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350 mg IV Q3W x 4</a:t>
            </a:r>
          </a:p>
        </p:txBody>
      </p:sp>
      <p:cxnSp>
        <p:nvCxnSpPr>
          <p:cNvPr id="26" name="Straight Arrow Connector 25">
            <a:extLst>
              <a:ext uri="{FF2B5EF4-FFF2-40B4-BE49-F238E27FC236}">
                <a16:creationId xmlns:a16="http://schemas.microsoft.com/office/drawing/2014/main" id="{7133C8A0-804C-B0FA-33AF-B4A555E15062}"/>
              </a:ext>
            </a:extLst>
          </p:cNvPr>
          <p:cNvCxnSpPr/>
          <p:nvPr/>
        </p:nvCxnSpPr>
        <p:spPr bwMode="auto">
          <a:xfrm>
            <a:off x="5532621" y="3320284"/>
            <a:ext cx="373626" cy="0"/>
          </a:xfrm>
          <a:prstGeom prst="straightConnector1">
            <a:avLst/>
          </a:prstGeom>
          <a:noFill/>
          <a:ln w="28575" cap="flat" cmpd="sng" algn="ctr">
            <a:solidFill>
              <a:schemeClr val="bg1"/>
            </a:solidFill>
            <a:prstDash val="solid"/>
            <a:round/>
            <a:headEnd type="none" w="med" len="med"/>
            <a:tailEnd type="triangle"/>
          </a:ln>
          <a:effectLst/>
        </p:spPr>
      </p:cxnSp>
      <p:sp>
        <p:nvSpPr>
          <p:cNvPr id="27" name="Rectangle 49">
            <a:extLst>
              <a:ext uri="{FF2B5EF4-FFF2-40B4-BE49-F238E27FC236}">
                <a16:creationId xmlns:a16="http://schemas.microsoft.com/office/drawing/2014/main" id="{23B998BB-C753-7699-0139-98D8DB3559EB}"/>
              </a:ext>
            </a:extLst>
          </p:cNvPr>
          <p:cNvSpPr>
            <a:spLocks noChangeArrowheads="1"/>
          </p:cNvSpPr>
          <p:nvPr/>
        </p:nvSpPr>
        <p:spPr bwMode="auto">
          <a:xfrm>
            <a:off x="5962942" y="2968653"/>
            <a:ext cx="1938612" cy="703262"/>
          </a:xfrm>
          <a:prstGeom prst="rect">
            <a:avLst/>
          </a:prstGeom>
          <a:solidFill>
            <a:schemeClr val="tx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Curative-intent </a:t>
            </a:r>
          </a:p>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surgery</a:t>
            </a:r>
          </a:p>
        </p:txBody>
      </p:sp>
      <p:cxnSp>
        <p:nvCxnSpPr>
          <p:cNvPr id="28" name="Straight Arrow Connector 27">
            <a:extLst>
              <a:ext uri="{FF2B5EF4-FFF2-40B4-BE49-F238E27FC236}">
                <a16:creationId xmlns:a16="http://schemas.microsoft.com/office/drawing/2014/main" id="{1D99FAFC-E77A-006D-8353-E5CD28CA09D3}"/>
              </a:ext>
            </a:extLst>
          </p:cNvPr>
          <p:cNvCxnSpPr/>
          <p:nvPr/>
        </p:nvCxnSpPr>
        <p:spPr bwMode="auto">
          <a:xfrm>
            <a:off x="7958249" y="3320284"/>
            <a:ext cx="373626" cy="0"/>
          </a:xfrm>
          <a:prstGeom prst="straightConnector1">
            <a:avLst/>
          </a:prstGeom>
          <a:noFill/>
          <a:ln w="28575" cap="flat" cmpd="sng" algn="ctr">
            <a:solidFill>
              <a:schemeClr val="bg1"/>
            </a:solidFill>
            <a:prstDash val="solid"/>
            <a:round/>
            <a:headEnd type="none" w="med" len="med"/>
            <a:tailEnd type="triangle"/>
          </a:ln>
          <a:effectLst/>
        </p:spPr>
      </p:cxnSp>
      <p:sp>
        <p:nvSpPr>
          <p:cNvPr id="29" name="Rectangle 49">
            <a:extLst>
              <a:ext uri="{FF2B5EF4-FFF2-40B4-BE49-F238E27FC236}">
                <a16:creationId xmlns:a16="http://schemas.microsoft.com/office/drawing/2014/main" id="{3605F4BD-F70D-63A1-AB78-47B4BC55D4EC}"/>
              </a:ext>
            </a:extLst>
          </p:cNvPr>
          <p:cNvSpPr>
            <a:spLocks noChangeArrowheads="1"/>
          </p:cNvSpPr>
          <p:nvPr/>
        </p:nvSpPr>
        <p:spPr bwMode="auto">
          <a:xfrm>
            <a:off x="8416000" y="2857826"/>
            <a:ext cx="2387585" cy="924915"/>
          </a:xfrm>
          <a:prstGeom prst="rect">
            <a:avLst/>
          </a:prstGeom>
          <a:solidFill>
            <a:schemeClr val="tx2">
              <a:lumMod val="9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Adjuvant cemiplimab, </a:t>
            </a:r>
          </a:p>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RT, or observation per </a:t>
            </a:r>
          </a:p>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investigator discretion</a:t>
            </a:r>
          </a:p>
        </p:txBody>
      </p:sp>
      <p:sp>
        <p:nvSpPr>
          <p:cNvPr id="30" name="TextBox 29">
            <a:extLst>
              <a:ext uri="{FF2B5EF4-FFF2-40B4-BE49-F238E27FC236}">
                <a16:creationId xmlns:a16="http://schemas.microsoft.com/office/drawing/2014/main" id="{15059714-4080-9955-8C73-7C132BFB61EE}"/>
              </a:ext>
            </a:extLst>
          </p:cNvPr>
          <p:cNvSpPr txBox="1"/>
          <p:nvPr/>
        </p:nvSpPr>
        <p:spPr bwMode="auto">
          <a:xfrm>
            <a:off x="4965290" y="2340078"/>
            <a:ext cx="7492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Part 1</a:t>
            </a:r>
          </a:p>
        </p:txBody>
      </p:sp>
      <p:sp>
        <p:nvSpPr>
          <p:cNvPr id="31" name="TextBox 30">
            <a:extLst>
              <a:ext uri="{FF2B5EF4-FFF2-40B4-BE49-F238E27FC236}">
                <a16:creationId xmlns:a16="http://schemas.microsoft.com/office/drawing/2014/main" id="{66D8456F-3DA4-6D81-045D-BD73C3BF377E}"/>
              </a:ext>
            </a:extLst>
          </p:cNvPr>
          <p:cNvSpPr txBox="1"/>
          <p:nvPr/>
        </p:nvSpPr>
        <p:spPr bwMode="auto">
          <a:xfrm>
            <a:off x="8894766" y="2340078"/>
            <a:ext cx="7492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Part 2</a:t>
            </a:r>
          </a:p>
        </p:txBody>
      </p:sp>
      <p:cxnSp>
        <p:nvCxnSpPr>
          <p:cNvPr id="33" name="Straight Arrow Connector 32">
            <a:extLst>
              <a:ext uri="{FF2B5EF4-FFF2-40B4-BE49-F238E27FC236}">
                <a16:creationId xmlns:a16="http://schemas.microsoft.com/office/drawing/2014/main" id="{CDFB4837-89DC-7862-A171-04E6CE7219B6}"/>
              </a:ext>
            </a:extLst>
          </p:cNvPr>
          <p:cNvCxnSpPr/>
          <p:nvPr/>
        </p:nvCxnSpPr>
        <p:spPr bwMode="auto">
          <a:xfrm>
            <a:off x="2851355" y="3320284"/>
            <a:ext cx="629264" cy="0"/>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Connector 34">
            <a:extLst>
              <a:ext uri="{FF2B5EF4-FFF2-40B4-BE49-F238E27FC236}">
                <a16:creationId xmlns:a16="http://schemas.microsoft.com/office/drawing/2014/main" id="{813B888B-F92C-EDA8-D2EA-5C6B226E6005}"/>
              </a:ext>
            </a:extLst>
          </p:cNvPr>
          <p:cNvCxnSpPr>
            <a:cxnSpLocks/>
          </p:cNvCxnSpPr>
          <p:nvPr/>
        </p:nvCxnSpPr>
        <p:spPr bwMode="auto">
          <a:xfrm>
            <a:off x="4506620" y="2670082"/>
            <a:ext cx="242562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A631A056-AF1D-A5D2-B396-E962F5C66983}"/>
              </a:ext>
            </a:extLst>
          </p:cNvPr>
          <p:cNvCxnSpPr>
            <a:cxnSpLocks/>
          </p:cNvCxnSpPr>
          <p:nvPr/>
        </p:nvCxnSpPr>
        <p:spPr bwMode="auto">
          <a:xfrm>
            <a:off x="4506620" y="2661707"/>
            <a:ext cx="0" cy="306946"/>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D7C4A51E-C2B7-1CF7-6FE7-1535FE7605FD}"/>
              </a:ext>
            </a:extLst>
          </p:cNvPr>
          <p:cNvCxnSpPr>
            <a:cxnSpLocks/>
          </p:cNvCxnSpPr>
          <p:nvPr/>
        </p:nvCxnSpPr>
        <p:spPr bwMode="auto">
          <a:xfrm>
            <a:off x="6932248" y="2661707"/>
            <a:ext cx="0" cy="306946"/>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4114917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8244F5B-BFE6-1304-F94D-AC6273DB0120}"/>
              </a:ext>
            </a:extLst>
          </p:cNvPr>
          <p:cNvSpPr>
            <a:spLocks noGrp="1"/>
          </p:cNvSpPr>
          <p:nvPr>
            <p:ph type="title"/>
          </p:nvPr>
        </p:nvSpPr>
        <p:spPr/>
        <p:txBody>
          <a:bodyPr/>
          <a:lstStyle/>
          <a:p>
            <a:r>
              <a:rPr lang="en-US" kern="0" dirty="0"/>
              <a:t>Neoadjuvant Cemiplimab in Stage II-IV </a:t>
            </a:r>
            <a:r>
              <a:rPr lang="en-US" kern="0" dirty="0" err="1"/>
              <a:t>cSCC</a:t>
            </a:r>
            <a:r>
              <a:rPr lang="en-US" kern="0" dirty="0"/>
              <a:t>: Response</a:t>
            </a:r>
            <a:endParaRPr lang="en-US" dirty="0"/>
          </a:p>
        </p:txBody>
      </p:sp>
      <p:sp>
        <p:nvSpPr>
          <p:cNvPr id="12" name="Text Box 11">
            <a:extLst>
              <a:ext uri="{FF2B5EF4-FFF2-40B4-BE49-F238E27FC236}">
                <a16:creationId xmlns:a16="http://schemas.microsoft.com/office/drawing/2014/main" id="{37B2CF15-416B-C938-93E4-FCC23709CF2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Gross. NEJM. 2022;387:1557.</a:t>
            </a:r>
          </a:p>
        </p:txBody>
      </p:sp>
      <p:graphicFrame>
        <p:nvGraphicFramePr>
          <p:cNvPr id="2" name="Table 1">
            <a:extLst>
              <a:ext uri="{FF2B5EF4-FFF2-40B4-BE49-F238E27FC236}">
                <a16:creationId xmlns:a16="http://schemas.microsoft.com/office/drawing/2014/main" id="{061F5486-6610-D4D7-1B01-7E0710FCFF97}"/>
              </a:ext>
            </a:extLst>
          </p:cNvPr>
          <p:cNvGraphicFramePr>
            <a:graphicFrameLocks noGrp="1"/>
          </p:cNvGraphicFramePr>
          <p:nvPr>
            <p:extLst>
              <p:ext uri="{D42A27DB-BD31-4B8C-83A1-F6EECF244321}">
                <p14:modId xmlns:p14="http://schemas.microsoft.com/office/powerpoint/2010/main" val="2803518893"/>
              </p:ext>
            </p:extLst>
          </p:nvPr>
        </p:nvGraphicFramePr>
        <p:xfrm>
          <a:off x="7958212" y="1617393"/>
          <a:ext cx="3788277" cy="3474288"/>
        </p:xfrm>
        <a:graphic>
          <a:graphicData uri="http://schemas.openxmlformats.org/drawingml/2006/table">
            <a:tbl>
              <a:tblPr firstRow="1" bandRow="1">
                <a:tableStyleId>{5940675A-B579-460E-94D1-54222C63F5DA}</a:tableStyleId>
              </a:tblPr>
              <a:tblGrid>
                <a:gridCol w="1502277">
                  <a:extLst>
                    <a:ext uri="{9D8B030D-6E8A-4147-A177-3AD203B41FA5}">
                      <a16:colId xmlns:a16="http://schemas.microsoft.com/office/drawing/2014/main" val="3275232806"/>
                    </a:ext>
                  </a:extLst>
                </a:gridCol>
                <a:gridCol w="1143000">
                  <a:extLst>
                    <a:ext uri="{9D8B030D-6E8A-4147-A177-3AD203B41FA5}">
                      <a16:colId xmlns:a16="http://schemas.microsoft.com/office/drawing/2014/main" val="684173594"/>
                    </a:ext>
                  </a:extLst>
                </a:gridCol>
                <a:gridCol w="1143000">
                  <a:extLst>
                    <a:ext uri="{9D8B030D-6E8A-4147-A177-3AD203B41FA5}">
                      <a16:colId xmlns:a16="http://schemas.microsoft.com/office/drawing/2014/main" val="1012059041"/>
                    </a:ext>
                  </a:extLst>
                </a:gridCol>
              </a:tblGrid>
              <a:tr h="0">
                <a:tc>
                  <a:txBody>
                    <a:bodyPr/>
                    <a:lstStyle/>
                    <a:p>
                      <a:pPr algn="l"/>
                      <a:r>
                        <a:rPr lang="en-US" sz="1400" b="1" kern="1200" baseline="0" dirty="0">
                          <a:solidFill>
                            <a:schemeClr val="tx1"/>
                          </a:solidFill>
                          <a:latin typeface="+mn-lt"/>
                          <a:ea typeface="+mn-ea"/>
                          <a:cs typeface="+mn-cs"/>
                        </a:rPr>
                        <a:t>Response</a:t>
                      </a:r>
                    </a:p>
                  </a:txBody>
                  <a:tcPr marL="72000" marR="72000" marT="90000" marB="90000" anchor="ctr">
                    <a:lnL w="12700" cmpd="sng">
                      <a:noFill/>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400" b="1" baseline="0" dirty="0">
                          <a:solidFill>
                            <a:schemeClr val="tx1"/>
                          </a:solidFill>
                          <a:latin typeface="+mn-lt"/>
                        </a:rPr>
                        <a:t>Independent Review</a:t>
                      </a:r>
                    </a:p>
                  </a:txBody>
                  <a:tcPr marL="72000" marR="72000" marT="90000" marB="90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400" b="1" baseline="0" dirty="0">
                          <a:solidFill>
                            <a:schemeClr val="tx1"/>
                          </a:solidFill>
                          <a:latin typeface="+mn-lt"/>
                        </a:rPr>
                        <a:t>Investigator Assessed</a:t>
                      </a:r>
                    </a:p>
                  </a:txBody>
                  <a:tcPr marL="72000" marR="72000" marT="90000" marB="90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150375438"/>
                  </a:ext>
                </a:extLst>
              </a:tr>
              <a:tr h="0">
                <a:tc>
                  <a:txBody>
                    <a:bodyPr/>
                    <a:lstStyle/>
                    <a:p>
                      <a:pPr algn="l">
                        <a:lnSpc>
                          <a:spcPct val="90000"/>
                        </a:lnSpc>
                      </a:pPr>
                      <a:r>
                        <a:rPr lang="en-US" sz="1400" b="0" kern="1200" dirty="0">
                          <a:solidFill>
                            <a:schemeClr val="bg1"/>
                          </a:solidFill>
                          <a:latin typeface="+mn-lt"/>
                          <a:ea typeface="+mn-ea"/>
                          <a:cs typeface="+mn-cs"/>
                        </a:rPr>
                        <a:t>pCR, n (%) </a:t>
                      </a:r>
                    </a:p>
                    <a:p>
                      <a:pPr algn="l">
                        <a:lnSpc>
                          <a:spcPct val="90000"/>
                        </a:lnSpc>
                      </a:pPr>
                      <a:r>
                        <a:rPr lang="en-US" sz="1400" b="0" kern="1200" dirty="0">
                          <a:solidFill>
                            <a:schemeClr val="bg1"/>
                          </a:solidFill>
                          <a:latin typeface="+mn-lt"/>
                          <a:ea typeface="+mn-ea"/>
                          <a:cs typeface="+mn-cs"/>
                        </a:rPr>
                        <a:t>[95% CI] </a:t>
                      </a:r>
                    </a:p>
                  </a:txBody>
                  <a:tcPr marL="72000" marR="72000" marT="90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algn="ctr" defTabSz="457200" rtl="0" eaLnBrk="1" latinLnBrk="0" hangingPunct="1">
                        <a:lnSpc>
                          <a:spcPct val="90000"/>
                        </a:lnSpc>
                      </a:pPr>
                      <a:r>
                        <a:rPr lang="en-US" sz="1400" kern="1200" dirty="0">
                          <a:solidFill>
                            <a:schemeClr val="bg1"/>
                          </a:solidFill>
                          <a:latin typeface="+mn-lt"/>
                          <a:ea typeface="+mn-ea"/>
                          <a:cs typeface="+mn-cs"/>
                        </a:rPr>
                        <a:t>40 (51) </a:t>
                      </a:r>
                    </a:p>
                    <a:p>
                      <a:pPr marL="0" algn="ctr" defTabSz="457200" rtl="0" eaLnBrk="1" latinLnBrk="0" hangingPunct="1">
                        <a:lnSpc>
                          <a:spcPct val="90000"/>
                        </a:lnSpc>
                      </a:pPr>
                      <a:r>
                        <a:rPr lang="en-US" sz="1400" kern="1200" dirty="0">
                          <a:solidFill>
                            <a:schemeClr val="bg1"/>
                          </a:solidFill>
                          <a:latin typeface="+mn-lt"/>
                          <a:ea typeface="+mn-ea"/>
                          <a:cs typeface="+mn-cs"/>
                        </a:rPr>
                        <a:t>[39-62]</a:t>
                      </a:r>
                    </a:p>
                  </a:txBody>
                  <a:tcPr marL="72000" marR="72000" marT="90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indent="0" algn="ctr" defTabSz="457200" rtl="0" eaLnBrk="1" fontAlgn="auto" latinLnBrk="0" hangingPunct="1">
                        <a:lnSpc>
                          <a:spcPct val="90000"/>
                        </a:lnSpc>
                        <a:spcBef>
                          <a:spcPts val="0"/>
                        </a:spcBef>
                        <a:spcAft>
                          <a:spcPts val="0"/>
                        </a:spcAft>
                        <a:buClrTx/>
                        <a:buSzTx/>
                        <a:buFontTx/>
                        <a:buNone/>
                        <a:tabLst/>
                        <a:defRPr/>
                      </a:pPr>
                      <a:r>
                        <a:rPr lang="en-US" sz="1400" kern="1200" dirty="0">
                          <a:solidFill>
                            <a:schemeClr val="bg1"/>
                          </a:solidFill>
                          <a:latin typeface="+mn-lt"/>
                          <a:ea typeface="+mn-ea"/>
                          <a:cs typeface="+mn-cs"/>
                        </a:rPr>
                        <a:t>42 (53) </a:t>
                      </a:r>
                    </a:p>
                    <a:p>
                      <a:pPr marL="0" marR="0" indent="0" algn="ctr" defTabSz="457200" rtl="0" eaLnBrk="1" fontAlgn="auto" latinLnBrk="0" hangingPunct="1">
                        <a:lnSpc>
                          <a:spcPct val="90000"/>
                        </a:lnSpc>
                        <a:spcBef>
                          <a:spcPts val="0"/>
                        </a:spcBef>
                        <a:spcAft>
                          <a:spcPts val="0"/>
                        </a:spcAft>
                        <a:buClrTx/>
                        <a:buSzTx/>
                        <a:buFontTx/>
                        <a:buNone/>
                        <a:tabLst/>
                        <a:defRPr/>
                      </a:pPr>
                      <a:r>
                        <a:rPr lang="en-US" sz="1400" kern="1200" dirty="0">
                          <a:solidFill>
                            <a:schemeClr val="bg1"/>
                          </a:solidFill>
                          <a:latin typeface="+mn-lt"/>
                          <a:ea typeface="+mn-ea"/>
                          <a:cs typeface="+mn-cs"/>
                        </a:rPr>
                        <a:t>[42-65]</a:t>
                      </a:r>
                    </a:p>
                  </a:txBody>
                  <a:tcPr marL="72000" marR="72000" marT="90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4279153209"/>
                  </a:ext>
                </a:extLst>
              </a:tr>
              <a:tr h="0">
                <a:tc>
                  <a:txBody>
                    <a:bodyPr/>
                    <a:lstStyle/>
                    <a:p>
                      <a:pPr algn="l">
                        <a:lnSpc>
                          <a:spcPct val="90000"/>
                        </a:lnSpc>
                      </a:pPr>
                      <a:r>
                        <a:rPr lang="en-US" sz="1400" b="0" kern="1200" dirty="0">
                          <a:solidFill>
                            <a:schemeClr val="bg1"/>
                          </a:solidFill>
                          <a:latin typeface="+mn-lt"/>
                          <a:ea typeface="+mn-ea"/>
                          <a:cs typeface="+mn-cs"/>
                        </a:rPr>
                        <a:t>MPR, n (%) </a:t>
                      </a:r>
                    </a:p>
                    <a:p>
                      <a:pPr algn="l">
                        <a:lnSpc>
                          <a:spcPct val="90000"/>
                        </a:lnSpc>
                      </a:pPr>
                      <a:r>
                        <a:rPr lang="en-US" sz="1400" b="0" kern="1200" dirty="0">
                          <a:solidFill>
                            <a:schemeClr val="bg1"/>
                          </a:solidFill>
                          <a:latin typeface="+mn-lt"/>
                          <a:ea typeface="+mn-ea"/>
                          <a:cs typeface="+mn-cs"/>
                        </a:rPr>
                        <a:t>[95% CI] </a:t>
                      </a:r>
                    </a:p>
                  </a:txBody>
                  <a:tcPr marL="72000" marR="72000" marT="90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algn="ctr" defTabSz="457200" rtl="0" eaLnBrk="1" latinLnBrk="0" hangingPunct="1">
                        <a:lnSpc>
                          <a:spcPct val="90000"/>
                        </a:lnSpc>
                      </a:pPr>
                      <a:r>
                        <a:rPr lang="en-US" sz="1400" kern="1200" dirty="0">
                          <a:solidFill>
                            <a:schemeClr val="bg1"/>
                          </a:solidFill>
                          <a:latin typeface="+mn-lt"/>
                          <a:ea typeface="+mn-ea"/>
                          <a:cs typeface="+mn-cs"/>
                        </a:rPr>
                        <a:t>10 (13) </a:t>
                      </a:r>
                    </a:p>
                    <a:p>
                      <a:pPr marL="0" algn="ctr" defTabSz="457200" rtl="0" eaLnBrk="1" latinLnBrk="0" hangingPunct="1">
                        <a:lnSpc>
                          <a:spcPct val="90000"/>
                        </a:lnSpc>
                      </a:pPr>
                      <a:r>
                        <a:rPr lang="en-US" sz="1400" kern="1200" dirty="0">
                          <a:solidFill>
                            <a:schemeClr val="bg1"/>
                          </a:solidFill>
                          <a:latin typeface="+mn-lt"/>
                          <a:ea typeface="+mn-ea"/>
                          <a:cs typeface="+mn-cs"/>
                        </a:rPr>
                        <a:t>[6-22]</a:t>
                      </a:r>
                    </a:p>
                  </a:txBody>
                  <a:tcPr marL="72000" marR="72000" marT="90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400" kern="1200" dirty="0">
                          <a:solidFill>
                            <a:schemeClr val="bg1"/>
                          </a:solidFill>
                          <a:latin typeface="+mn-lt"/>
                          <a:ea typeface="+mn-ea"/>
                          <a:cs typeface="+mn-cs"/>
                        </a:rPr>
                        <a:t>10 (13) </a:t>
                      </a:r>
                    </a:p>
                    <a:p>
                      <a:pPr algn="ctr">
                        <a:lnSpc>
                          <a:spcPct val="90000"/>
                        </a:lnSpc>
                      </a:pPr>
                      <a:r>
                        <a:rPr lang="en-US" sz="1400" kern="1200" dirty="0">
                          <a:solidFill>
                            <a:schemeClr val="bg1"/>
                          </a:solidFill>
                          <a:latin typeface="+mn-lt"/>
                          <a:ea typeface="+mn-ea"/>
                          <a:cs typeface="+mn-cs"/>
                        </a:rPr>
                        <a:t>[6-22]</a:t>
                      </a:r>
                    </a:p>
                  </a:txBody>
                  <a:tcPr marL="72000" marR="72000" marT="90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999208111"/>
                  </a:ext>
                </a:extLst>
              </a:tr>
              <a:tr h="0">
                <a:tc>
                  <a:txBody>
                    <a:bodyPr/>
                    <a:lstStyle/>
                    <a:p>
                      <a:pPr algn="l">
                        <a:lnSpc>
                          <a:spcPct val="90000"/>
                        </a:lnSpc>
                      </a:pPr>
                      <a:r>
                        <a:rPr lang="en-US" sz="1400" b="0" kern="1200" dirty="0">
                          <a:solidFill>
                            <a:schemeClr val="bg1"/>
                          </a:solidFill>
                          <a:latin typeface="+mn-lt"/>
                          <a:ea typeface="+mn-ea"/>
                          <a:cs typeface="+mn-cs"/>
                        </a:rPr>
                        <a:t>No pCR or MPR, </a:t>
                      </a:r>
                    </a:p>
                    <a:p>
                      <a:pPr algn="l">
                        <a:lnSpc>
                          <a:spcPct val="90000"/>
                        </a:lnSpc>
                      </a:pPr>
                      <a:r>
                        <a:rPr lang="en-US" sz="1400" b="0" kern="1200" dirty="0">
                          <a:solidFill>
                            <a:schemeClr val="bg1"/>
                          </a:solidFill>
                          <a:latin typeface="+mn-lt"/>
                          <a:ea typeface="+mn-ea"/>
                          <a:cs typeface="+mn-cs"/>
                        </a:rPr>
                        <a:t>n (%) </a:t>
                      </a:r>
                    </a:p>
                  </a:txBody>
                  <a:tcPr marL="72000" marR="72000" marT="90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400" b="0" kern="0" baseline="0" dirty="0">
                          <a:solidFill>
                            <a:schemeClr val="bg1"/>
                          </a:solidFill>
                          <a:latin typeface="+mn-lt"/>
                          <a:ea typeface="ＭＳ Ｐゴシック" pitchFamily="34" charset="-128"/>
                          <a:cs typeface="+mn-cs"/>
                        </a:rPr>
                        <a:t>20 (25)</a:t>
                      </a:r>
                    </a:p>
                  </a:txBody>
                  <a:tcPr marL="72000" marR="72000" marT="90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400" b="0" kern="1200" dirty="0">
                          <a:solidFill>
                            <a:schemeClr val="bg1"/>
                          </a:solidFill>
                          <a:latin typeface="+mn-lt"/>
                          <a:ea typeface="+mn-ea"/>
                          <a:cs typeface="+mn-cs"/>
                        </a:rPr>
                        <a:t>NA</a:t>
                      </a:r>
                    </a:p>
                  </a:txBody>
                  <a:tcPr marL="72000" marR="72000" marT="90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06694970"/>
                  </a:ext>
                </a:extLst>
              </a:tr>
              <a:tr h="0">
                <a:tc>
                  <a:txBody>
                    <a:bodyPr/>
                    <a:lstStyle/>
                    <a:p>
                      <a:pPr algn="l">
                        <a:lnSpc>
                          <a:spcPct val="90000"/>
                        </a:lnSpc>
                      </a:pPr>
                      <a:r>
                        <a:rPr lang="en-US" sz="1400" b="0" kern="1200" dirty="0">
                          <a:solidFill>
                            <a:schemeClr val="bg1"/>
                          </a:solidFill>
                          <a:latin typeface="+mn-lt"/>
                          <a:ea typeface="+mn-ea"/>
                          <a:cs typeface="+mn-cs"/>
                        </a:rPr>
                        <a:t>No pathologic eval, n (%) </a:t>
                      </a:r>
                    </a:p>
                  </a:txBody>
                  <a:tcPr marL="72000" marR="72000" marT="90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400" kern="1200" dirty="0">
                          <a:solidFill>
                            <a:schemeClr val="bg1"/>
                          </a:solidFill>
                          <a:latin typeface="+mn-lt"/>
                          <a:ea typeface="+mn-ea"/>
                          <a:cs typeface="+mn-cs"/>
                        </a:rPr>
                        <a:t>9 (11)</a:t>
                      </a:r>
                    </a:p>
                  </a:txBody>
                  <a:tcPr marL="72000" marR="72000" marT="90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400" kern="1200" dirty="0">
                          <a:solidFill>
                            <a:schemeClr val="bg1"/>
                          </a:solidFill>
                          <a:latin typeface="+mn-lt"/>
                          <a:ea typeface="+mn-ea"/>
                          <a:cs typeface="+mn-cs"/>
                        </a:rPr>
                        <a:t>9 (11)</a:t>
                      </a:r>
                    </a:p>
                  </a:txBody>
                  <a:tcPr marL="72000" marR="72000" marT="90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455024121"/>
                  </a:ext>
                </a:extLst>
              </a:tr>
              <a:tr h="0">
                <a:tc>
                  <a:txBody>
                    <a:bodyPr/>
                    <a:lstStyle/>
                    <a:p>
                      <a:pPr algn="l">
                        <a:lnSpc>
                          <a:spcPct val="90000"/>
                        </a:lnSpc>
                      </a:pPr>
                      <a:r>
                        <a:rPr lang="en-US" sz="1400" b="0" kern="1200" dirty="0">
                          <a:solidFill>
                            <a:schemeClr val="bg1"/>
                          </a:solidFill>
                          <a:latin typeface="+mn-lt"/>
                          <a:ea typeface="+mn-ea"/>
                          <a:cs typeface="+mn-cs"/>
                        </a:rPr>
                        <a:t>ORR on imaging, n (%) [95% CI] </a:t>
                      </a:r>
                    </a:p>
                  </a:txBody>
                  <a:tcPr marL="72000" marR="72000" marT="90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indent="0" algn="ctr" defTabSz="457200" rtl="0" eaLnBrk="1" fontAlgn="auto" latinLnBrk="0" hangingPunct="1">
                        <a:lnSpc>
                          <a:spcPct val="90000"/>
                        </a:lnSpc>
                        <a:spcBef>
                          <a:spcPts val="0"/>
                        </a:spcBef>
                        <a:spcAft>
                          <a:spcPts val="0"/>
                        </a:spcAft>
                        <a:buClrTx/>
                        <a:buSzTx/>
                        <a:buFontTx/>
                        <a:buNone/>
                        <a:tabLst/>
                        <a:defRPr/>
                      </a:pPr>
                      <a:r>
                        <a:rPr lang="en-US" sz="1400" kern="1200" baseline="0" dirty="0">
                          <a:solidFill>
                            <a:schemeClr val="bg1"/>
                          </a:solidFill>
                          <a:latin typeface="+mn-lt"/>
                          <a:ea typeface="+mn-ea"/>
                          <a:cs typeface="+mn-cs"/>
                        </a:rPr>
                        <a:t>--</a:t>
                      </a:r>
                    </a:p>
                  </a:txBody>
                  <a:tcPr marL="72000" marR="72000" marT="90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400" kern="1200" dirty="0">
                          <a:solidFill>
                            <a:schemeClr val="bg1"/>
                          </a:solidFill>
                          <a:latin typeface="+mn-lt"/>
                          <a:ea typeface="+mn-ea"/>
                          <a:cs typeface="+mn-cs"/>
                        </a:rPr>
                        <a:t>54 (68) </a:t>
                      </a:r>
                    </a:p>
                    <a:p>
                      <a:pPr algn="ctr">
                        <a:lnSpc>
                          <a:spcPct val="90000"/>
                        </a:lnSpc>
                      </a:pPr>
                      <a:r>
                        <a:rPr lang="en-US" sz="1400" kern="1200" dirty="0">
                          <a:solidFill>
                            <a:schemeClr val="bg1"/>
                          </a:solidFill>
                          <a:latin typeface="+mn-lt"/>
                          <a:ea typeface="+mn-ea"/>
                          <a:cs typeface="+mn-cs"/>
                        </a:rPr>
                        <a:t>[57-78]</a:t>
                      </a:r>
                    </a:p>
                  </a:txBody>
                  <a:tcPr marL="72000" marR="72000" marT="90000" marB="108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623929271"/>
                  </a:ext>
                </a:extLst>
              </a:tr>
            </a:tbl>
          </a:graphicData>
        </a:graphic>
      </p:graphicFrame>
      <p:cxnSp>
        <p:nvCxnSpPr>
          <p:cNvPr id="3" name="Straight Connector 2">
            <a:extLst>
              <a:ext uri="{FF2B5EF4-FFF2-40B4-BE49-F238E27FC236}">
                <a16:creationId xmlns:a16="http://schemas.microsoft.com/office/drawing/2014/main" id="{BBA17978-C7E3-49E9-75B1-49B79B6C8647}"/>
              </a:ext>
            </a:extLst>
          </p:cNvPr>
          <p:cNvCxnSpPr>
            <a:cxnSpLocks/>
          </p:cNvCxnSpPr>
          <p:nvPr/>
        </p:nvCxnSpPr>
        <p:spPr bwMode="auto">
          <a:xfrm>
            <a:off x="1381874" y="3861220"/>
            <a:ext cx="6035040" cy="0"/>
          </a:xfrm>
          <a:prstGeom prst="line">
            <a:avLst/>
          </a:prstGeom>
          <a:noFill/>
          <a:ln w="28575" cap="flat" cmpd="sng" algn="ctr">
            <a:solidFill>
              <a:schemeClr val="tx1">
                <a:lumMod val="50000"/>
              </a:schemeClr>
            </a:solidFill>
            <a:prstDash val="solid"/>
            <a:round/>
            <a:headEnd type="none" w="med" len="med"/>
            <a:tailEnd type="none" w="med" len="med"/>
          </a:ln>
          <a:effectLst/>
        </p:spPr>
      </p:cxnSp>
      <p:sp>
        <p:nvSpPr>
          <p:cNvPr id="4" name="Rectangle 3">
            <a:extLst>
              <a:ext uri="{FF2B5EF4-FFF2-40B4-BE49-F238E27FC236}">
                <a16:creationId xmlns:a16="http://schemas.microsoft.com/office/drawing/2014/main" id="{ECCDD8DB-1C4D-BFAB-71DA-5CEB5D73206A}"/>
              </a:ext>
            </a:extLst>
          </p:cNvPr>
          <p:cNvSpPr/>
          <p:nvPr/>
        </p:nvSpPr>
        <p:spPr bwMode="auto">
          <a:xfrm>
            <a:off x="2387350" y="3460513"/>
            <a:ext cx="54864" cy="146304"/>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 name="Rectangle 4">
            <a:extLst>
              <a:ext uri="{FF2B5EF4-FFF2-40B4-BE49-F238E27FC236}">
                <a16:creationId xmlns:a16="http://schemas.microsoft.com/office/drawing/2014/main" id="{F6757B7C-9DE9-C501-80CC-803656CB05C7}"/>
              </a:ext>
            </a:extLst>
          </p:cNvPr>
          <p:cNvSpPr/>
          <p:nvPr/>
        </p:nvSpPr>
        <p:spPr bwMode="auto">
          <a:xfrm>
            <a:off x="2319928" y="3460513"/>
            <a:ext cx="54864" cy="9144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Rectangle 5">
            <a:extLst>
              <a:ext uri="{FF2B5EF4-FFF2-40B4-BE49-F238E27FC236}">
                <a16:creationId xmlns:a16="http://schemas.microsoft.com/office/drawing/2014/main" id="{221CDF75-4824-F9F0-DB1A-CF27341B547D}"/>
              </a:ext>
            </a:extLst>
          </p:cNvPr>
          <p:cNvSpPr/>
          <p:nvPr/>
        </p:nvSpPr>
        <p:spPr bwMode="auto">
          <a:xfrm>
            <a:off x="2252506" y="3460513"/>
            <a:ext cx="54864" cy="73152"/>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 name="Rectangle 6">
            <a:extLst>
              <a:ext uri="{FF2B5EF4-FFF2-40B4-BE49-F238E27FC236}">
                <a16:creationId xmlns:a16="http://schemas.microsoft.com/office/drawing/2014/main" id="{0946FBD0-0F45-0ADB-D586-903395AF7B38}"/>
              </a:ext>
            </a:extLst>
          </p:cNvPr>
          <p:cNvSpPr/>
          <p:nvPr/>
        </p:nvSpPr>
        <p:spPr bwMode="auto">
          <a:xfrm>
            <a:off x="2589616" y="3460513"/>
            <a:ext cx="54864" cy="192024"/>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Rectangle 8">
            <a:extLst>
              <a:ext uri="{FF2B5EF4-FFF2-40B4-BE49-F238E27FC236}">
                <a16:creationId xmlns:a16="http://schemas.microsoft.com/office/drawing/2014/main" id="{ED535C44-95FA-E461-2052-5DDCE685F6D7}"/>
              </a:ext>
            </a:extLst>
          </p:cNvPr>
          <p:cNvSpPr/>
          <p:nvPr/>
        </p:nvSpPr>
        <p:spPr bwMode="auto">
          <a:xfrm>
            <a:off x="2522194" y="3460513"/>
            <a:ext cx="54864" cy="18288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Rectangle 9">
            <a:extLst>
              <a:ext uri="{FF2B5EF4-FFF2-40B4-BE49-F238E27FC236}">
                <a16:creationId xmlns:a16="http://schemas.microsoft.com/office/drawing/2014/main" id="{15D4895C-38A1-C9F0-5B6A-5A95BA0F0551}"/>
              </a:ext>
            </a:extLst>
          </p:cNvPr>
          <p:cNvSpPr/>
          <p:nvPr/>
        </p:nvSpPr>
        <p:spPr bwMode="auto">
          <a:xfrm>
            <a:off x="2454772" y="3460513"/>
            <a:ext cx="54864" cy="15544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4" name="Straight Connector 13">
            <a:extLst>
              <a:ext uri="{FF2B5EF4-FFF2-40B4-BE49-F238E27FC236}">
                <a16:creationId xmlns:a16="http://schemas.microsoft.com/office/drawing/2014/main" id="{A043C0B4-CBFF-9386-3BED-1AA45CBA4827}"/>
              </a:ext>
            </a:extLst>
          </p:cNvPr>
          <p:cNvCxnSpPr>
            <a:cxnSpLocks/>
          </p:cNvCxnSpPr>
          <p:nvPr/>
        </p:nvCxnSpPr>
        <p:spPr bwMode="auto">
          <a:xfrm>
            <a:off x="1381874" y="3184437"/>
            <a:ext cx="6035040" cy="0"/>
          </a:xfrm>
          <a:prstGeom prst="line">
            <a:avLst/>
          </a:prstGeom>
          <a:noFill/>
          <a:ln w="28575" cap="flat" cmpd="sng" algn="ctr">
            <a:solidFill>
              <a:schemeClr val="tx1">
                <a:lumMod val="50000"/>
              </a:schemeClr>
            </a:solidFill>
            <a:prstDash val="solid"/>
            <a:round/>
            <a:headEnd type="none" w="med" len="med"/>
            <a:tailEnd type="none" w="med" len="med"/>
          </a:ln>
          <a:effectLst/>
        </p:spPr>
      </p:cxnSp>
      <p:sp>
        <p:nvSpPr>
          <p:cNvPr id="15" name="TextBox 14">
            <a:extLst>
              <a:ext uri="{FF2B5EF4-FFF2-40B4-BE49-F238E27FC236}">
                <a16:creationId xmlns:a16="http://schemas.microsoft.com/office/drawing/2014/main" id="{31200705-7C52-C8E1-11E5-B83F1E6274F9}"/>
              </a:ext>
            </a:extLst>
          </p:cNvPr>
          <p:cNvSpPr txBox="1"/>
          <p:nvPr/>
        </p:nvSpPr>
        <p:spPr bwMode="auto">
          <a:xfrm rot="16200000">
            <a:off x="-1125929" y="3182252"/>
            <a:ext cx="35645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Best Percentage Change From Baseline in the </a:t>
            </a:r>
            <a:br>
              <a:rPr lang="en-US" sz="1400" b="1" dirty="0">
                <a:solidFill>
                  <a:schemeClr val="bg1"/>
                </a:solidFill>
                <a:latin typeface="Calibri" panose="020F0502020204030204" pitchFamily="34" charset="0"/>
              </a:rPr>
            </a:br>
            <a:r>
              <a:rPr lang="en-US" sz="1400" b="1" dirty="0">
                <a:solidFill>
                  <a:schemeClr val="bg1"/>
                </a:solidFill>
                <a:latin typeface="Calibri" panose="020F0502020204030204" pitchFamily="34" charset="0"/>
              </a:rPr>
              <a:t>Sum</a:t>
            </a:r>
            <a:r>
              <a:rPr lang="en-US" sz="1400" dirty="0">
                <a:solidFill>
                  <a:schemeClr val="bg1"/>
                </a:solidFill>
                <a:latin typeface="Calibri" panose="020F0502020204030204" pitchFamily="34" charset="0"/>
              </a:rPr>
              <a:t> </a:t>
            </a:r>
            <a:r>
              <a:rPr lang="en-US" sz="1400" b="1" dirty="0">
                <a:solidFill>
                  <a:schemeClr val="bg1"/>
                </a:solidFill>
                <a:latin typeface="Calibri" panose="020F0502020204030204" pitchFamily="34" charset="0"/>
              </a:rPr>
              <a:t>of Target-Lesion Diameters on Imaging</a:t>
            </a:r>
          </a:p>
        </p:txBody>
      </p:sp>
      <p:sp>
        <p:nvSpPr>
          <p:cNvPr id="16" name="Freeform 63">
            <a:extLst>
              <a:ext uri="{FF2B5EF4-FFF2-40B4-BE49-F238E27FC236}">
                <a16:creationId xmlns:a16="http://schemas.microsoft.com/office/drawing/2014/main" id="{C041F214-C011-AF00-316F-6F81483ED4EF}"/>
              </a:ext>
            </a:extLst>
          </p:cNvPr>
          <p:cNvSpPr/>
          <p:nvPr/>
        </p:nvSpPr>
        <p:spPr bwMode="auto">
          <a:xfrm>
            <a:off x="1383424" y="1993571"/>
            <a:ext cx="6113741" cy="2789044"/>
          </a:xfrm>
          <a:custGeom>
            <a:avLst/>
            <a:gdLst>
              <a:gd name="connsiteX0" fmla="*/ 0 w 4542311"/>
              <a:gd name="connsiteY0" fmla="*/ 0 h 2968831"/>
              <a:gd name="connsiteX1" fmla="*/ 0 w 4542311"/>
              <a:gd name="connsiteY1" fmla="*/ 2968831 h 2968831"/>
              <a:gd name="connsiteX2" fmla="*/ 4542311 w 4542311"/>
              <a:gd name="connsiteY2" fmla="*/ 2968831 h 2968831"/>
            </a:gdLst>
            <a:ahLst/>
            <a:cxnLst>
              <a:cxn ang="0">
                <a:pos x="connsiteX0" y="connsiteY0"/>
              </a:cxn>
              <a:cxn ang="0">
                <a:pos x="connsiteX1" y="connsiteY1"/>
              </a:cxn>
              <a:cxn ang="0">
                <a:pos x="connsiteX2" y="connsiteY2"/>
              </a:cxn>
            </a:cxnLst>
            <a:rect l="l" t="t" r="r" b="b"/>
            <a:pathLst>
              <a:path w="4542311" h="2968831">
                <a:moveTo>
                  <a:pt x="0" y="0"/>
                </a:moveTo>
                <a:lnTo>
                  <a:pt x="0" y="2968831"/>
                </a:lnTo>
                <a:lnTo>
                  <a:pt x="4542311" y="2968831"/>
                </a:lnTo>
              </a:path>
            </a:pathLst>
          </a:custGeom>
          <a:noFill/>
          <a:ln w="28575">
            <a:solidFill>
              <a:schemeClr val="bg1"/>
            </a:solidFill>
            <a:miter lim="800000"/>
            <a:headEnd/>
            <a:tailEnd/>
          </a:ln>
        </p:spPr>
        <p:txBody>
          <a:bodyPr rtlCol="0" anchor="ctr"/>
          <a:lstStyle/>
          <a:p>
            <a:pPr algn="ctr"/>
            <a:endParaRPr lang="en-US" dirty="0"/>
          </a:p>
        </p:txBody>
      </p:sp>
      <p:grpSp>
        <p:nvGrpSpPr>
          <p:cNvPr id="17" name="Group 16">
            <a:extLst>
              <a:ext uri="{FF2B5EF4-FFF2-40B4-BE49-F238E27FC236}">
                <a16:creationId xmlns:a16="http://schemas.microsoft.com/office/drawing/2014/main" id="{DC88695D-60A1-0C29-294D-7484B5DF9E36}"/>
              </a:ext>
            </a:extLst>
          </p:cNvPr>
          <p:cNvGrpSpPr/>
          <p:nvPr/>
        </p:nvGrpSpPr>
        <p:grpSpPr>
          <a:xfrm>
            <a:off x="1323749" y="2117158"/>
            <a:ext cx="64008" cy="2670048"/>
            <a:chOff x="1323749" y="2274525"/>
            <a:chExt cx="64008" cy="2670048"/>
          </a:xfrm>
        </p:grpSpPr>
        <p:cxnSp>
          <p:nvCxnSpPr>
            <p:cNvPr id="18" name="Straight Connector 17">
              <a:extLst>
                <a:ext uri="{FF2B5EF4-FFF2-40B4-BE49-F238E27FC236}">
                  <a16:creationId xmlns:a16="http://schemas.microsoft.com/office/drawing/2014/main" id="{ABEAC71E-BC2C-9F95-08B2-AB696C8C0E22}"/>
                </a:ext>
              </a:extLst>
            </p:cNvPr>
            <p:cNvCxnSpPr>
              <a:cxnSpLocks/>
            </p:cNvCxnSpPr>
            <p:nvPr/>
          </p:nvCxnSpPr>
          <p:spPr bwMode="auto">
            <a:xfrm>
              <a:off x="1323749" y="227452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29729A13-9CC1-D315-43B2-4AE2E9FB5ABB}"/>
                </a:ext>
              </a:extLst>
            </p:cNvPr>
            <p:cNvCxnSpPr>
              <a:cxnSpLocks/>
            </p:cNvCxnSpPr>
            <p:nvPr/>
          </p:nvCxnSpPr>
          <p:spPr bwMode="auto">
            <a:xfrm>
              <a:off x="1323749" y="254153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87F456B-A2B4-4145-21C3-59220DF7B410}"/>
                </a:ext>
              </a:extLst>
            </p:cNvPr>
            <p:cNvCxnSpPr>
              <a:cxnSpLocks/>
            </p:cNvCxnSpPr>
            <p:nvPr/>
          </p:nvCxnSpPr>
          <p:spPr bwMode="auto">
            <a:xfrm>
              <a:off x="1323749" y="280853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E2164D17-BEEB-BDB3-05C9-D7BFFB8BB4D9}"/>
                </a:ext>
              </a:extLst>
            </p:cNvPr>
            <p:cNvCxnSpPr>
              <a:cxnSpLocks/>
            </p:cNvCxnSpPr>
            <p:nvPr/>
          </p:nvCxnSpPr>
          <p:spPr bwMode="auto">
            <a:xfrm>
              <a:off x="1323749" y="30755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C78FCC0-861E-844E-99BB-9732D1248A7B}"/>
                </a:ext>
              </a:extLst>
            </p:cNvPr>
            <p:cNvCxnSpPr>
              <a:cxnSpLocks/>
            </p:cNvCxnSpPr>
            <p:nvPr/>
          </p:nvCxnSpPr>
          <p:spPr bwMode="auto">
            <a:xfrm>
              <a:off x="1323749" y="33425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90390FFF-764F-E257-6D19-7F5B3EFA7042}"/>
                </a:ext>
              </a:extLst>
            </p:cNvPr>
            <p:cNvCxnSpPr>
              <a:cxnSpLocks/>
            </p:cNvCxnSpPr>
            <p:nvPr/>
          </p:nvCxnSpPr>
          <p:spPr bwMode="auto">
            <a:xfrm>
              <a:off x="1323749" y="387655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26EBB7E-5570-679A-7861-743832FF0464}"/>
                </a:ext>
              </a:extLst>
            </p:cNvPr>
            <p:cNvCxnSpPr>
              <a:cxnSpLocks/>
            </p:cNvCxnSpPr>
            <p:nvPr/>
          </p:nvCxnSpPr>
          <p:spPr bwMode="auto">
            <a:xfrm>
              <a:off x="1323749" y="41435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0FBF330-3EE1-19D3-A844-6BEF8692B391}"/>
                </a:ext>
              </a:extLst>
            </p:cNvPr>
            <p:cNvCxnSpPr>
              <a:cxnSpLocks/>
            </p:cNvCxnSpPr>
            <p:nvPr/>
          </p:nvCxnSpPr>
          <p:spPr bwMode="auto">
            <a:xfrm>
              <a:off x="1323749" y="44105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2911A42-BD61-0BA3-6CB8-2AFE92CAC441}"/>
                </a:ext>
              </a:extLst>
            </p:cNvPr>
            <p:cNvCxnSpPr>
              <a:cxnSpLocks/>
            </p:cNvCxnSpPr>
            <p:nvPr/>
          </p:nvCxnSpPr>
          <p:spPr bwMode="auto">
            <a:xfrm>
              <a:off x="1323749" y="494457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F90ECC65-BA5B-430D-BE5E-71B6B1DBC359}"/>
                </a:ext>
              </a:extLst>
            </p:cNvPr>
            <p:cNvCxnSpPr>
              <a:cxnSpLocks/>
            </p:cNvCxnSpPr>
            <p:nvPr/>
          </p:nvCxnSpPr>
          <p:spPr bwMode="auto">
            <a:xfrm>
              <a:off x="1323749" y="46775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8786749-ADA9-6AA1-D117-20C4A155BF9E}"/>
                </a:ext>
              </a:extLst>
            </p:cNvPr>
            <p:cNvCxnSpPr>
              <a:cxnSpLocks/>
            </p:cNvCxnSpPr>
            <p:nvPr/>
          </p:nvCxnSpPr>
          <p:spPr bwMode="auto">
            <a:xfrm>
              <a:off x="1323749" y="3609550"/>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9" name="Group 28">
            <a:extLst>
              <a:ext uri="{FF2B5EF4-FFF2-40B4-BE49-F238E27FC236}">
                <a16:creationId xmlns:a16="http://schemas.microsoft.com/office/drawing/2014/main" id="{9E2BE86E-BC30-598F-9451-A3986EBEAFA8}"/>
              </a:ext>
            </a:extLst>
          </p:cNvPr>
          <p:cNvGrpSpPr/>
          <p:nvPr/>
        </p:nvGrpSpPr>
        <p:grpSpPr>
          <a:xfrm>
            <a:off x="859500" y="1964586"/>
            <a:ext cx="513282" cy="2976981"/>
            <a:chOff x="859500" y="2121953"/>
            <a:chExt cx="513282" cy="2976981"/>
          </a:xfrm>
        </p:grpSpPr>
        <p:sp>
          <p:nvSpPr>
            <p:cNvPr id="30" name="TextBox 29">
              <a:extLst>
                <a:ext uri="{FF2B5EF4-FFF2-40B4-BE49-F238E27FC236}">
                  <a16:creationId xmlns:a16="http://schemas.microsoft.com/office/drawing/2014/main" id="{3821A96E-A441-9407-96EC-E8E323219A27}"/>
                </a:ext>
              </a:extLst>
            </p:cNvPr>
            <p:cNvSpPr txBox="1"/>
            <p:nvPr/>
          </p:nvSpPr>
          <p:spPr bwMode="auto">
            <a:xfrm>
              <a:off x="914002" y="212195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31" name="TextBox 30">
              <a:extLst>
                <a:ext uri="{FF2B5EF4-FFF2-40B4-BE49-F238E27FC236}">
                  <a16:creationId xmlns:a16="http://schemas.microsoft.com/office/drawing/2014/main" id="{57DDED1F-41F9-05CA-3903-20974D2FEF5A}"/>
                </a:ext>
              </a:extLst>
            </p:cNvPr>
            <p:cNvSpPr txBox="1"/>
            <p:nvPr/>
          </p:nvSpPr>
          <p:spPr bwMode="auto">
            <a:xfrm>
              <a:off x="1005374" y="23888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2" name="TextBox 31">
              <a:extLst>
                <a:ext uri="{FF2B5EF4-FFF2-40B4-BE49-F238E27FC236}">
                  <a16:creationId xmlns:a16="http://schemas.microsoft.com/office/drawing/2014/main" id="{29B93134-051D-1FDA-BB40-92592E6D7A4B}"/>
                </a:ext>
              </a:extLst>
            </p:cNvPr>
            <p:cNvSpPr txBox="1"/>
            <p:nvPr/>
          </p:nvSpPr>
          <p:spPr bwMode="auto">
            <a:xfrm>
              <a:off x="1005374" y="265579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3" name="TextBox 32">
              <a:extLst>
                <a:ext uri="{FF2B5EF4-FFF2-40B4-BE49-F238E27FC236}">
                  <a16:creationId xmlns:a16="http://schemas.microsoft.com/office/drawing/2014/main" id="{B97180FB-D221-BBEA-EEA6-F9FA59786166}"/>
                </a:ext>
              </a:extLst>
            </p:cNvPr>
            <p:cNvSpPr txBox="1"/>
            <p:nvPr/>
          </p:nvSpPr>
          <p:spPr bwMode="auto">
            <a:xfrm>
              <a:off x="1005374" y="292271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4" name="TextBox 33">
              <a:extLst>
                <a:ext uri="{FF2B5EF4-FFF2-40B4-BE49-F238E27FC236}">
                  <a16:creationId xmlns:a16="http://schemas.microsoft.com/office/drawing/2014/main" id="{8BE52233-967F-DC5E-AFB0-6306FEAE0764}"/>
                </a:ext>
              </a:extLst>
            </p:cNvPr>
            <p:cNvSpPr txBox="1"/>
            <p:nvPr/>
          </p:nvSpPr>
          <p:spPr bwMode="auto">
            <a:xfrm>
              <a:off x="1096745" y="345655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5" name="TextBox 34">
              <a:extLst>
                <a:ext uri="{FF2B5EF4-FFF2-40B4-BE49-F238E27FC236}">
                  <a16:creationId xmlns:a16="http://schemas.microsoft.com/office/drawing/2014/main" id="{116EDA05-5398-26E6-1398-8C4BC71E1D23}"/>
                </a:ext>
              </a:extLst>
            </p:cNvPr>
            <p:cNvSpPr txBox="1"/>
            <p:nvPr/>
          </p:nvSpPr>
          <p:spPr bwMode="auto">
            <a:xfrm>
              <a:off x="950871" y="3723473"/>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6" name="TextBox 35">
              <a:extLst>
                <a:ext uri="{FF2B5EF4-FFF2-40B4-BE49-F238E27FC236}">
                  <a16:creationId xmlns:a16="http://schemas.microsoft.com/office/drawing/2014/main" id="{6D32334B-DC37-D409-5E49-DCF1D24987D7}"/>
                </a:ext>
              </a:extLst>
            </p:cNvPr>
            <p:cNvSpPr txBox="1"/>
            <p:nvPr/>
          </p:nvSpPr>
          <p:spPr bwMode="auto">
            <a:xfrm>
              <a:off x="950871" y="3990393"/>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7" name="TextBox 36">
              <a:extLst>
                <a:ext uri="{FF2B5EF4-FFF2-40B4-BE49-F238E27FC236}">
                  <a16:creationId xmlns:a16="http://schemas.microsoft.com/office/drawing/2014/main" id="{20B802CD-41EF-F75E-0668-DE7BE4405BC0}"/>
                </a:ext>
              </a:extLst>
            </p:cNvPr>
            <p:cNvSpPr txBox="1"/>
            <p:nvPr/>
          </p:nvSpPr>
          <p:spPr bwMode="auto">
            <a:xfrm>
              <a:off x="950871" y="4524233"/>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8" name="TextBox 37">
              <a:extLst>
                <a:ext uri="{FF2B5EF4-FFF2-40B4-BE49-F238E27FC236}">
                  <a16:creationId xmlns:a16="http://schemas.microsoft.com/office/drawing/2014/main" id="{F19B0BEF-C8BD-6CE1-D97F-A7E5DD7C49C9}"/>
                </a:ext>
              </a:extLst>
            </p:cNvPr>
            <p:cNvSpPr txBox="1"/>
            <p:nvPr/>
          </p:nvSpPr>
          <p:spPr bwMode="auto">
            <a:xfrm>
              <a:off x="859500" y="4791157"/>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39" name="TextBox 38">
              <a:extLst>
                <a:ext uri="{FF2B5EF4-FFF2-40B4-BE49-F238E27FC236}">
                  <a16:creationId xmlns:a16="http://schemas.microsoft.com/office/drawing/2014/main" id="{E7339193-6275-999C-32DD-C02AD9932582}"/>
                </a:ext>
              </a:extLst>
            </p:cNvPr>
            <p:cNvSpPr txBox="1"/>
            <p:nvPr/>
          </p:nvSpPr>
          <p:spPr bwMode="auto">
            <a:xfrm>
              <a:off x="950871" y="4257313"/>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40" name="TextBox 39">
              <a:extLst>
                <a:ext uri="{FF2B5EF4-FFF2-40B4-BE49-F238E27FC236}">
                  <a16:creationId xmlns:a16="http://schemas.microsoft.com/office/drawing/2014/main" id="{FE739EF3-1200-BB09-EC3F-193685E80457}"/>
                </a:ext>
              </a:extLst>
            </p:cNvPr>
            <p:cNvSpPr txBox="1"/>
            <p:nvPr/>
          </p:nvSpPr>
          <p:spPr bwMode="auto">
            <a:xfrm>
              <a:off x="1005374" y="31896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grpSp>
      <p:sp>
        <p:nvSpPr>
          <p:cNvPr id="41" name="TextBox 40">
            <a:extLst>
              <a:ext uri="{FF2B5EF4-FFF2-40B4-BE49-F238E27FC236}">
                <a16:creationId xmlns:a16="http://schemas.microsoft.com/office/drawing/2014/main" id="{0037D099-564F-9D23-5ED4-90F7D8F0BA01}"/>
              </a:ext>
            </a:extLst>
          </p:cNvPr>
          <p:cNvSpPr txBox="1"/>
          <p:nvPr/>
        </p:nvSpPr>
        <p:spPr bwMode="auto">
          <a:xfrm>
            <a:off x="3997876" y="4815542"/>
            <a:ext cx="79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Patients</a:t>
            </a:r>
          </a:p>
        </p:txBody>
      </p:sp>
      <p:sp>
        <p:nvSpPr>
          <p:cNvPr id="42" name="TextBox 41">
            <a:extLst>
              <a:ext uri="{FF2B5EF4-FFF2-40B4-BE49-F238E27FC236}">
                <a16:creationId xmlns:a16="http://schemas.microsoft.com/office/drawing/2014/main" id="{F5520819-D50F-376B-7E4D-45AF11AE8762}"/>
              </a:ext>
            </a:extLst>
          </p:cNvPr>
          <p:cNvSpPr txBox="1"/>
          <p:nvPr/>
        </p:nvSpPr>
        <p:spPr bwMode="auto">
          <a:xfrm>
            <a:off x="6700109" y="2464185"/>
            <a:ext cx="101925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Progressive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disease on</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imaging</a:t>
            </a:r>
          </a:p>
        </p:txBody>
      </p:sp>
      <p:sp>
        <p:nvSpPr>
          <p:cNvPr id="43" name="TextBox 42">
            <a:extLst>
              <a:ext uri="{FF2B5EF4-FFF2-40B4-BE49-F238E27FC236}">
                <a16:creationId xmlns:a16="http://schemas.microsoft.com/office/drawing/2014/main" id="{89BA2DC6-26C2-6C67-727E-2A71A453A2F0}"/>
              </a:ext>
            </a:extLst>
          </p:cNvPr>
          <p:cNvSpPr txBox="1"/>
          <p:nvPr/>
        </p:nvSpPr>
        <p:spPr bwMode="auto">
          <a:xfrm>
            <a:off x="6700109" y="3834427"/>
            <a:ext cx="99097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Partial</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responsive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on</a:t>
            </a:r>
            <a:r>
              <a:rPr lang="en-US" sz="1400" dirty="0">
                <a:solidFill>
                  <a:schemeClr val="bg1"/>
                </a:solidFill>
                <a:latin typeface="Calibri" panose="020F0502020204030204" pitchFamily="34" charset="0"/>
              </a:rPr>
              <a:t> </a:t>
            </a:r>
            <a:r>
              <a:rPr lang="en-US" sz="1400" b="0" dirty="0">
                <a:solidFill>
                  <a:schemeClr val="bg1"/>
                </a:solidFill>
                <a:latin typeface="Calibri" panose="020F0502020204030204" pitchFamily="34" charset="0"/>
              </a:rPr>
              <a:t>imaging</a:t>
            </a:r>
          </a:p>
        </p:txBody>
      </p:sp>
      <p:grpSp>
        <p:nvGrpSpPr>
          <p:cNvPr id="44" name="Group 43">
            <a:extLst>
              <a:ext uri="{FF2B5EF4-FFF2-40B4-BE49-F238E27FC236}">
                <a16:creationId xmlns:a16="http://schemas.microsoft.com/office/drawing/2014/main" id="{9C4E5B4E-0E0F-EEC1-4DED-734502269CD0}"/>
              </a:ext>
            </a:extLst>
          </p:cNvPr>
          <p:cNvGrpSpPr/>
          <p:nvPr/>
        </p:nvGrpSpPr>
        <p:grpSpPr>
          <a:xfrm>
            <a:off x="1793961" y="1518019"/>
            <a:ext cx="5372392" cy="523220"/>
            <a:chOff x="1594076" y="1500598"/>
            <a:chExt cx="5372392" cy="523220"/>
          </a:xfrm>
        </p:grpSpPr>
        <p:grpSp>
          <p:nvGrpSpPr>
            <p:cNvPr id="45" name="Group 44">
              <a:extLst>
                <a:ext uri="{FF2B5EF4-FFF2-40B4-BE49-F238E27FC236}">
                  <a16:creationId xmlns:a16="http://schemas.microsoft.com/office/drawing/2014/main" id="{59513EC0-989A-C7DC-DFFC-53346661344B}"/>
                </a:ext>
              </a:extLst>
            </p:cNvPr>
            <p:cNvGrpSpPr/>
            <p:nvPr/>
          </p:nvGrpSpPr>
          <p:grpSpPr>
            <a:xfrm>
              <a:off x="1594076" y="1500598"/>
              <a:ext cx="552513" cy="307777"/>
              <a:chOff x="1594076" y="1500598"/>
              <a:chExt cx="552513" cy="307777"/>
            </a:xfrm>
          </p:grpSpPr>
          <p:sp>
            <p:nvSpPr>
              <p:cNvPr id="55" name="TextBox 54">
                <a:extLst>
                  <a:ext uri="{FF2B5EF4-FFF2-40B4-BE49-F238E27FC236}">
                    <a16:creationId xmlns:a16="http://schemas.microsoft.com/office/drawing/2014/main" id="{8986848C-CFE8-E3A7-F0B3-23EAACAF678E}"/>
                  </a:ext>
                </a:extLst>
              </p:cNvPr>
              <p:cNvSpPr txBox="1"/>
              <p:nvPr/>
            </p:nvSpPr>
            <p:spPr bwMode="auto">
              <a:xfrm>
                <a:off x="1673383" y="1500598"/>
                <a:ext cx="4732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pCR</a:t>
                </a:r>
              </a:p>
            </p:txBody>
          </p:sp>
          <p:sp>
            <p:nvSpPr>
              <p:cNvPr id="56" name="Rectangle 55">
                <a:extLst>
                  <a:ext uri="{FF2B5EF4-FFF2-40B4-BE49-F238E27FC236}">
                    <a16:creationId xmlns:a16="http://schemas.microsoft.com/office/drawing/2014/main" id="{1F907B42-12A3-99CC-9A11-AF3DCAFC8B93}"/>
                  </a:ext>
                </a:extLst>
              </p:cNvPr>
              <p:cNvSpPr/>
              <p:nvPr/>
            </p:nvSpPr>
            <p:spPr bwMode="auto">
              <a:xfrm>
                <a:off x="1594076" y="1599972"/>
                <a:ext cx="118872" cy="1188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6" name="Group 45">
              <a:extLst>
                <a:ext uri="{FF2B5EF4-FFF2-40B4-BE49-F238E27FC236}">
                  <a16:creationId xmlns:a16="http://schemas.microsoft.com/office/drawing/2014/main" id="{01BF9AFA-0A50-AEC8-899C-B0CD93711754}"/>
                </a:ext>
              </a:extLst>
            </p:cNvPr>
            <p:cNvGrpSpPr/>
            <p:nvPr/>
          </p:nvGrpSpPr>
          <p:grpSpPr>
            <a:xfrm>
              <a:off x="2810232" y="1500598"/>
              <a:ext cx="609607" cy="307777"/>
              <a:chOff x="2810232" y="1500598"/>
              <a:chExt cx="609607" cy="307777"/>
            </a:xfrm>
          </p:grpSpPr>
          <p:sp>
            <p:nvSpPr>
              <p:cNvPr id="53" name="TextBox 52">
                <a:extLst>
                  <a:ext uri="{FF2B5EF4-FFF2-40B4-BE49-F238E27FC236}">
                    <a16:creationId xmlns:a16="http://schemas.microsoft.com/office/drawing/2014/main" id="{80FD6524-F7D7-88FB-59C6-AD06B07F3A40}"/>
                  </a:ext>
                </a:extLst>
              </p:cNvPr>
              <p:cNvSpPr txBox="1"/>
              <p:nvPr/>
            </p:nvSpPr>
            <p:spPr bwMode="auto">
              <a:xfrm>
                <a:off x="2890527" y="1500598"/>
                <a:ext cx="5293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MPR</a:t>
                </a:r>
              </a:p>
            </p:txBody>
          </p:sp>
          <p:sp>
            <p:nvSpPr>
              <p:cNvPr id="54" name="Rectangle 53">
                <a:extLst>
                  <a:ext uri="{FF2B5EF4-FFF2-40B4-BE49-F238E27FC236}">
                    <a16:creationId xmlns:a16="http://schemas.microsoft.com/office/drawing/2014/main" id="{21FA26E3-21E4-52B6-5188-EBA77CDECBA6}"/>
                  </a:ext>
                </a:extLst>
              </p:cNvPr>
              <p:cNvSpPr/>
              <p:nvPr/>
            </p:nvSpPr>
            <p:spPr bwMode="auto">
              <a:xfrm>
                <a:off x="2810232" y="1599972"/>
                <a:ext cx="118872" cy="118872"/>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7" name="Group 46">
              <a:extLst>
                <a:ext uri="{FF2B5EF4-FFF2-40B4-BE49-F238E27FC236}">
                  <a16:creationId xmlns:a16="http://schemas.microsoft.com/office/drawing/2014/main" id="{2AC95533-7944-C22D-8830-CAA479239123}"/>
                </a:ext>
              </a:extLst>
            </p:cNvPr>
            <p:cNvGrpSpPr/>
            <p:nvPr/>
          </p:nvGrpSpPr>
          <p:grpSpPr>
            <a:xfrm>
              <a:off x="4077043" y="1500598"/>
              <a:ext cx="1942039" cy="307777"/>
              <a:chOff x="4077043" y="1500598"/>
              <a:chExt cx="1942039" cy="307777"/>
            </a:xfrm>
          </p:grpSpPr>
          <p:sp>
            <p:nvSpPr>
              <p:cNvPr id="51" name="TextBox 50">
                <a:extLst>
                  <a:ext uri="{FF2B5EF4-FFF2-40B4-BE49-F238E27FC236}">
                    <a16:creationId xmlns:a16="http://schemas.microsoft.com/office/drawing/2014/main" id="{280F8FC4-2AF9-4237-F01D-07AAF76DE01E}"/>
                  </a:ext>
                </a:extLst>
              </p:cNvPr>
              <p:cNvSpPr txBox="1"/>
              <p:nvPr/>
            </p:nvSpPr>
            <p:spPr bwMode="auto">
              <a:xfrm>
                <a:off x="4161209" y="1500598"/>
                <a:ext cx="18578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No pCR or MPR</a:t>
                </a:r>
              </a:p>
            </p:txBody>
          </p:sp>
          <p:sp>
            <p:nvSpPr>
              <p:cNvPr id="52" name="Rectangle 51">
                <a:extLst>
                  <a:ext uri="{FF2B5EF4-FFF2-40B4-BE49-F238E27FC236}">
                    <a16:creationId xmlns:a16="http://schemas.microsoft.com/office/drawing/2014/main" id="{87A057E1-5D0C-544A-3907-ECA3F7DCDA28}"/>
                  </a:ext>
                </a:extLst>
              </p:cNvPr>
              <p:cNvSpPr/>
              <p:nvPr/>
            </p:nvSpPr>
            <p:spPr bwMode="auto">
              <a:xfrm>
                <a:off x="4077043" y="1599972"/>
                <a:ext cx="118872" cy="118872"/>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8" name="Group 47">
              <a:extLst>
                <a:ext uri="{FF2B5EF4-FFF2-40B4-BE49-F238E27FC236}">
                  <a16:creationId xmlns:a16="http://schemas.microsoft.com/office/drawing/2014/main" id="{0B3F802C-5DAF-EBB1-F138-B2DB6456F536}"/>
                </a:ext>
              </a:extLst>
            </p:cNvPr>
            <p:cNvGrpSpPr/>
            <p:nvPr/>
          </p:nvGrpSpPr>
          <p:grpSpPr>
            <a:xfrm>
              <a:off x="5679334" y="1500598"/>
              <a:ext cx="1287134" cy="523220"/>
              <a:chOff x="5679334" y="1500598"/>
              <a:chExt cx="1287134" cy="523220"/>
            </a:xfrm>
          </p:grpSpPr>
          <p:sp>
            <p:nvSpPr>
              <p:cNvPr id="49" name="TextBox 48">
                <a:extLst>
                  <a:ext uri="{FF2B5EF4-FFF2-40B4-BE49-F238E27FC236}">
                    <a16:creationId xmlns:a16="http://schemas.microsoft.com/office/drawing/2014/main" id="{3895096A-688E-F716-DCA0-3C49065551A9}"/>
                  </a:ext>
                </a:extLst>
              </p:cNvPr>
              <p:cNvSpPr txBox="1"/>
              <p:nvPr/>
            </p:nvSpPr>
            <p:spPr bwMode="auto">
              <a:xfrm>
                <a:off x="5763959" y="1500598"/>
                <a:ext cx="12025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No pathologic</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evaluation</a:t>
                </a:r>
              </a:p>
            </p:txBody>
          </p:sp>
          <p:sp>
            <p:nvSpPr>
              <p:cNvPr id="50" name="Rectangle 49">
                <a:extLst>
                  <a:ext uri="{FF2B5EF4-FFF2-40B4-BE49-F238E27FC236}">
                    <a16:creationId xmlns:a16="http://schemas.microsoft.com/office/drawing/2014/main" id="{A509885E-6178-CFEE-7CE6-C3EEA8A96A82}"/>
                  </a:ext>
                </a:extLst>
              </p:cNvPr>
              <p:cNvSpPr/>
              <p:nvPr/>
            </p:nvSpPr>
            <p:spPr bwMode="auto">
              <a:xfrm>
                <a:off x="5679334" y="1599972"/>
                <a:ext cx="118872" cy="118872"/>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57" name="Rectangle 56">
            <a:extLst>
              <a:ext uri="{FF2B5EF4-FFF2-40B4-BE49-F238E27FC236}">
                <a16:creationId xmlns:a16="http://schemas.microsoft.com/office/drawing/2014/main" id="{DED3364F-D221-9F49-8278-32495464A313}"/>
              </a:ext>
            </a:extLst>
          </p:cNvPr>
          <p:cNvSpPr/>
          <p:nvPr/>
        </p:nvSpPr>
        <p:spPr bwMode="auto">
          <a:xfrm>
            <a:off x="2791882" y="3460513"/>
            <a:ext cx="54864" cy="265176"/>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E2908D18-CF00-D515-8780-08AFDACDB4F8}"/>
              </a:ext>
            </a:extLst>
          </p:cNvPr>
          <p:cNvSpPr/>
          <p:nvPr/>
        </p:nvSpPr>
        <p:spPr bwMode="auto">
          <a:xfrm>
            <a:off x="2724460" y="3460513"/>
            <a:ext cx="54864" cy="256032"/>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2C84E366-6C71-CB69-EBEC-A58004162F9D}"/>
              </a:ext>
            </a:extLst>
          </p:cNvPr>
          <p:cNvSpPr/>
          <p:nvPr/>
        </p:nvSpPr>
        <p:spPr bwMode="auto">
          <a:xfrm>
            <a:off x="2657038" y="3460512"/>
            <a:ext cx="54864" cy="237744"/>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04E38182-951A-5373-524D-B4A999847679}"/>
              </a:ext>
            </a:extLst>
          </p:cNvPr>
          <p:cNvSpPr/>
          <p:nvPr/>
        </p:nvSpPr>
        <p:spPr bwMode="auto">
          <a:xfrm>
            <a:off x="2994148" y="3460513"/>
            <a:ext cx="54864" cy="356616"/>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79979100-4939-C0E1-2BF6-55435DF96A1B}"/>
              </a:ext>
            </a:extLst>
          </p:cNvPr>
          <p:cNvSpPr/>
          <p:nvPr/>
        </p:nvSpPr>
        <p:spPr bwMode="auto">
          <a:xfrm>
            <a:off x="2926726" y="3460513"/>
            <a:ext cx="54864" cy="338328"/>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2CA662BE-AD06-A10B-92AF-085E0F5FA658}"/>
              </a:ext>
            </a:extLst>
          </p:cNvPr>
          <p:cNvSpPr/>
          <p:nvPr/>
        </p:nvSpPr>
        <p:spPr bwMode="auto">
          <a:xfrm>
            <a:off x="2859304" y="3460513"/>
            <a:ext cx="54864" cy="292608"/>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3C35EDB6-594D-2FDA-CA25-08599AE36D81}"/>
              </a:ext>
            </a:extLst>
          </p:cNvPr>
          <p:cNvSpPr/>
          <p:nvPr/>
        </p:nvSpPr>
        <p:spPr bwMode="auto">
          <a:xfrm>
            <a:off x="3196414" y="3460513"/>
            <a:ext cx="54864" cy="41148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CF66657A-955F-51E0-6386-E3EC035F8770}"/>
              </a:ext>
            </a:extLst>
          </p:cNvPr>
          <p:cNvSpPr/>
          <p:nvPr/>
        </p:nvSpPr>
        <p:spPr bwMode="auto">
          <a:xfrm>
            <a:off x="3128992" y="3460513"/>
            <a:ext cx="54864" cy="38404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E76FE14C-B478-616B-1DE0-E1D107EE02F2}"/>
              </a:ext>
            </a:extLst>
          </p:cNvPr>
          <p:cNvSpPr/>
          <p:nvPr/>
        </p:nvSpPr>
        <p:spPr bwMode="auto">
          <a:xfrm>
            <a:off x="3061570" y="3460512"/>
            <a:ext cx="54864" cy="36576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F4E6BCC7-F844-AC2B-58D2-7AEEC6D59ACB}"/>
              </a:ext>
            </a:extLst>
          </p:cNvPr>
          <p:cNvSpPr/>
          <p:nvPr/>
        </p:nvSpPr>
        <p:spPr bwMode="auto">
          <a:xfrm>
            <a:off x="3398680" y="3460513"/>
            <a:ext cx="54864" cy="466344"/>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AC3EBD9F-8068-8B2B-DA37-79D7342676A2}"/>
              </a:ext>
            </a:extLst>
          </p:cNvPr>
          <p:cNvSpPr/>
          <p:nvPr/>
        </p:nvSpPr>
        <p:spPr bwMode="auto">
          <a:xfrm>
            <a:off x="3331258" y="3460513"/>
            <a:ext cx="54864" cy="466344"/>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7C2DBBDD-8E03-4938-2910-A90832C36E51}"/>
              </a:ext>
            </a:extLst>
          </p:cNvPr>
          <p:cNvSpPr/>
          <p:nvPr/>
        </p:nvSpPr>
        <p:spPr bwMode="auto">
          <a:xfrm>
            <a:off x="3263836" y="3460513"/>
            <a:ext cx="54864" cy="4572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0A96EF57-AF9D-8E25-1F04-950F16886881}"/>
              </a:ext>
            </a:extLst>
          </p:cNvPr>
          <p:cNvSpPr/>
          <p:nvPr/>
        </p:nvSpPr>
        <p:spPr bwMode="auto">
          <a:xfrm>
            <a:off x="3600946" y="3460513"/>
            <a:ext cx="54864" cy="512064"/>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20B0E392-B427-9989-EF9D-D649CC251143}"/>
              </a:ext>
            </a:extLst>
          </p:cNvPr>
          <p:cNvSpPr/>
          <p:nvPr/>
        </p:nvSpPr>
        <p:spPr bwMode="auto">
          <a:xfrm>
            <a:off x="3533524" y="3460513"/>
            <a:ext cx="54864" cy="502920"/>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7095BF9F-F7B8-697C-4B1A-0B42304B9D23}"/>
              </a:ext>
            </a:extLst>
          </p:cNvPr>
          <p:cNvSpPr/>
          <p:nvPr/>
        </p:nvSpPr>
        <p:spPr bwMode="auto">
          <a:xfrm>
            <a:off x="3466102" y="3460512"/>
            <a:ext cx="54864" cy="484632"/>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23E3687B-36E5-44E5-ECC3-E0D4B471A625}"/>
              </a:ext>
            </a:extLst>
          </p:cNvPr>
          <p:cNvSpPr/>
          <p:nvPr/>
        </p:nvSpPr>
        <p:spPr bwMode="auto">
          <a:xfrm>
            <a:off x="3803212" y="3460513"/>
            <a:ext cx="54864" cy="54864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C3343FC4-376B-E57B-DCB3-3D7D6597F876}"/>
              </a:ext>
            </a:extLst>
          </p:cNvPr>
          <p:cNvSpPr/>
          <p:nvPr/>
        </p:nvSpPr>
        <p:spPr bwMode="auto">
          <a:xfrm>
            <a:off x="3735790" y="3460513"/>
            <a:ext cx="54864" cy="530352"/>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A2AAD81E-AFB3-DF48-CE90-45342B5F850D}"/>
              </a:ext>
            </a:extLst>
          </p:cNvPr>
          <p:cNvSpPr/>
          <p:nvPr/>
        </p:nvSpPr>
        <p:spPr bwMode="auto">
          <a:xfrm>
            <a:off x="3668368" y="3460513"/>
            <a:ext cx="54864" cy="512064"/>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2521B0FD-62EA-BC19-9D4A-CA93C8A2AC86}"/>
              </a:ext>
            </a:extLst>
          </p:cNvPr>
          <p:cNvSpPr/>
          <p:nvPr/>
        </p:nvSpPr>
        <p:spPr bwMode="auto">
          <a:xfrm>
            <a:off x="4005478" y="3460513"/>
            <a:ext cx="54864" cy="585216"/>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62CA2723-6542-6351-490A-FE0CBC845A82}"/>
              </a:ext>
            </a:extLst>
          </p:cNvPr>
          <p:cNvSpPr/>
          <p:nvPr/>
        </p:nvSpPr>
        <p:spPr bwMode="auto">
          <a:xfrm>
            <a:off x="3938056" y="3460513"/>
            <a:ext cx="54864" cy="576072"/>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FF023E85-33F6-A348-6A68-CE682FBD42FE}"/>
              </a:ext>
            </a:extLst>
          </p:cNvPr>
          <p:cNvSpPr/>
          <p:nvPr/>
        </p:nvSpPr>
        <p:spPr bwMode="auto">
          <a:xfrm>
            <a:off x="3870634" y="3460512"/>
            <a:ext cx="54864" cy="56692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09A1F950-3B2F-1D90-B869-2FBC914143C3}"/>
              </a:ext>
            </a:extLst>
          </p:cNvPr>
          <p:cNvSpPr/>
          <p:nvPr/>
        </p:nvSpPr>
        <p:spPr bwMode="auto">
          <a:xfrm>
            <a:off x="4207744" y="3460513"/>
            <a:ext cx="54864" cy="621792"/>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222DDC8B-A460-1742-AE28-3460FA3662C0}"/>
              </a:ext>
            </a:extLst>
          </p:cNvPr>
          <p:cNvSpPr/>
          <p:nvPr/>
        </p:nvSpPr>
        <p:spPr bwMode="auto">
          <a:xfrm>
            <a:off x="4140322" y="3460513"/>
            <a:ext cx="54864" cy="621792"/>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477B49F0-ACC3-B66B-1539-EC5F4008E2F2}"/>
              </a:ext>
            </a:extLst>
          </p:cNvPr>
          <p:cNvSpPr/>
          <p:nvPr/>
        </p:nvSpPr>
        <p:spPr bwMode="auto">
          <a:xfrm>
            <a:off x="4072900" y="3460513"/>
            <a:ext cx="54864" cy="603504"/>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C5D5CA61-FBA1-A351-42AD-F76F0EAEF832}"/>
              </a:ext>
            </a:extLst>
          </p:cNvPr>
          <p:cNvSpPr/>
          <p:nvPr/>
        </p:nvSpPr>
        <p:spPr bwMode="auto">
          <a:xfrm>
            <a:off x="4410010" y="3460513"/>
            <a:ext cx="54864" cy="667512"/>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73DDBAF7-D3CE-2CA0-BDD9-D6AF3CF090F5}"/>
              </a:ext>
            </a:extLst>
          </p:cNvPr>
          <p:cNvSpPr/>
          <p:nvPr/>
        </p:nvSpPr>
        <p:spPr bwMode="auto">
          <a:xfrm>
            <a:off x="4342588" y="3460513"/>
            <a:ext cx="54864" cy="621792"/>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0460645A-0E34-286A-187F-190F6463F9BD}"/>
              </a:ext>
            </a:extLst>
          </p:cNvPr>
          <p:cNvSpPr/>
          <p:nvPr/>
        </p:nvSpPr>
        <p:spPr bwMode="auto">
          <a:xfrm>
            <a:off x="4275166" y="3460512"/>
            <a:ext cx="54864" cy="621792"/>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13B1D7AB-892A-4A6C-4383-2C560F03F8BA}"/>
              </a:ext>
            </a:extLst>
          </p:cNvPr>
          <p:cNvSpPr/>
          <p:nvPr/>
        </p:nvSpPr>
        <p:spPr bwMode="auto">
          <a:xfrm>
            <a:off x="4612276" y="3460513"/>
            <a:ext cx="54864" cy="694944"/>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F9DEC57C-63B1-6AB4-5024-6061ADEE3CB0}"/>
              </a:ext>
            </a:extLst>
          </p:cNvPr>
          <p:cNvSpPr/>
          <p:nvPr/>
        </p:nvSpPr>
        <p:spPr bwMode="auto">
          <a:xfrm>
            <a:off x="4544854" y="3460513"/>
            <a:ext cx="54864" cy="667512"/>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29ED018B-C329-9A27-D403-B6FE4C7D08F5}"/>
              </a:ext>
            </a:extLst>
          </p:cNvPr>
          <p:cNvSpPr/>
          <p:nvPr/>
        </p:nvSpPr>
        <p:spPr bwMode="auto">
          <a:xfrm>
            <a:off x="4477432" y="3460513"/>
            <a:ext cx="54864" cy="667512"/>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7F9953BA-3201-033F-E761-5AF6AAFDC64D}"/>
              </a:ext>
            </a:extLst>
          </p:cNvPr>
          <p:cNvSpPr/>
          <p:nvPr/>
        </p:nvSpPr>
        <p:spPr bwMode="auto">
          <a:xfrm>
            <a:off x="4814542" y="3460513"/>
            <a:ext cx="54864" cy="713232"/>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476B83F8-4C64-88C0-5CCF-7182FB8F4CEA}"/>
              </a:ext>
            </a:extLst>
          </p:cNvPr>
          <p:cNvSpPr/>
          <p:nvPr/>
        </p:nvSpPr>
        <p:spPr bwMode="auto">
          <a:xfrm>
            <a:off x="4747120" y="3460513"/>
            <a:ext cx="54864" cy="713232"/>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390E4A8D-EF39-CA3A-6F70-70FBFE56CE4D}"/>
              </a:ext>
            </a:extLst>
          </p:cNvPr>
          <p:cNvSpPr/>
          <p:nvPr/>
        </p:nvSpPr>
        <p:spPr bwMode="auto">
          <a:xfrm>
            <a:off x="4679698" y="3460512"/>
            <a:ext cx="54864" cy="694944"/>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3D90E0A0-1CE0-D71C-F244-48BDE83D40CA}"/>
              </a:ext>
            </a:extLst>
          </p:cNvPr>
          <p:cNvSpPr/>
          <p:nvPr/>
        </p:nvSpPr>
        <p:spPr bwMode="auto">
          <a:xfrm>
            <a:off x="5016808" y="3460513"/>
            <a:ext cx="54864" cy="749808"/>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48CCFBC9-2521-CAF8-F430-9C87E038F37C}"/>
              </a:ext>
            </a:extLst>
          </p:cNvPr>
          <p:cNvSpPr/>
          <p:nvPr/>
        </p:nvSpPr>
        <p:spPr bwMode="auto">
          <a:xfrm>
            <a:off x="4949386" y="3460513"/>
            <a:ext cx="54864" cy="740664"/>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6554EF4D-94B4-C922-FAE1-3EDDABAA66A7}"/>
              </a:ext>
            </a:extLst>
          </p:cNvPr>
          <p:cNvSpPr/>
          <p:nvPr/>
        </p:nvSpPr>
        <p:spPr bwMode="auto">
          <a:xfrm>
            <a:off x="4881964" y="3460513"/>
            <a:ext cx="54864" cy="731520"/>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C95D9E6F-3B67-3692-6D2B-B1F359900974}"/>
              </a:ext>
            </a:extLst>
          </p:cNvPr>
          <p:cNvSpPr/>
          <p:nvPr/>
        </p:nvSpPr>
        <p:spPr bwMode="auto">
          <a:xfrm>
            <a:off x="5219074" y="3460513"/>
            <a:ext cx="54864" cy="768096"/>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DE344D3B-07CE-5C2F-F03C-A3159D363A10}"/>
              </a:ext>
            </a:extLst>
          </p:cNvPr>
          <p:cNvSpPr/>
          <p:nvPr/>
        </p:nvSpPr>
        <p:spPr bwMode="auto">
          <a:xfrm>
            <a:off x="5151652" y="3460513"/>
            <a:ext cx="54864" cy="758952"/>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3BD77644-EDBC-BE67-F733-5161841DF422}"/>
              </a:ext>
            </a:extLst>
          </p:cNvPr>
          <p:cNvSpPr/>
          <p:nvPr/>
        </p:nvSpPr>
        <p:spPr bwMode="auto">
          <a:xfrm>
            <a:off x="5084230" y="3460512"/>
            <a:ext cx="54864" cy="758952"/>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CBEB2EB6-5232-DABD-1B12-73D5DDACC97D}"/>
              </a:ext>
            </a:extLst>
          </p:cNvPr>
          <p:cNvSpPr/>
          <p:nvPr/>
        </p:nvSpPr>
        <p:spPr bwMode="auto">
          <a:xfrm>
            <a:off x="5421340" y="3460513"/>
            <a:ext cx="54864" cy="813816"/>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661490EE-1AF8-AD9E-3362-4087D9E06213}"/>
              </a:ext>
            </a:extLst>
          </p:cNvPr>
          <p:cNvSpPr/>
          <p:nvPr/>
        </p:nvSpPr>
        <p:spPr bwMode="auto">
          <a:xfrm>
            <a:off x="5353918" y="3460513"/>
            <a:ext cx="54864" cy="786384"/>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894D24AB-95FD-DC00-8577-DE36803D7A8A}"/>
              </a:ext>
            </a:extLst>
          </p:cNvPr>
          <p:cNvSpPr/>
          <p:nvPr/>
        </p:nvSpPr>
        <p:spPr bwMode="auto">
          <a:xfrm>
            <a:off x="5286496" y="3460513"/>
            <a:ext cx="54864" cy="786384"/>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EFECF06D-10A9-5C14-3102-F2119114B3A7}"/>
              </a:ext>
            </a:extLst>
          </p:cNvPr>
          <p:cNvSpPr/>
          <p:nvPr/>
        </p:nvSpPr>
        <p:spPr bwMode="auto">
          <a:xfrm>
            <a:off x="5623606" y="3460513"/>
            <a:ext cx="54864" cy="841248"/>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E655BC6E-ECEF-714E-4A54-43B9F36A81FE}"/>
              </a:ext>
            </a:extLst>
          </p:cNvPr>
          <p:cNvSpPr/>
          <p:nvPr/>
        </p:nvSpPr>
        <p:spPr bwMode="auto">
          <a:xfrm>
            <a:off x="5556184" y="3460513"/>
            <a:ext cx="54864" cy="84124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132EA470-E20D-8B0C-41D8-037E5078C2E6}"/>
              </a:ext>
            </a:extLst>
          </p:cNvPr>
          <p:cNvSpPr/>
          <p:nvPr/>
        </p:nvSpPr>
        <p:spPr bwMode="auto">
          <a:xfrm>
            <a:off x="5488762" y="3460512"/>
            <a:ext cx="54864" cy="832104"/>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828EB593-5D6A-9764-6D51-714BB84C75F7}"/>
              </a:ext>
            </a:extLst>
          </p:cNvPr>
          <p:cNvSpPr/>
          <p:nvPr/>
        </p:nvSpPr>
        <p:spPr bwMode="auto">
          <a:xfrm>
            <a:off x="5825872" y="3460513"/>
            <a:ext cx="54864" cy="969264"/>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3C7B6076-B2BD-042C-B5D6-6BE178EE0493}"/>
              </a:ext>
            </a:extLst>
          </p:cNvPr>
          <p:cNvSpPr/>
          <p:nvPr/>
        </p:nvSpPr>
        <p:spPr bwMode="auto">
          <a:xfrm>
            <a:off x="5758450" y="3460513"/>
            <a:ext cx="54864" cy="950976"/>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EEBF3935-507B-AFC6-1CE3-235674B482A4}"/>
              </a:ext>
            </a:extLst>
          </p:cNvPr>
          <p:cNvSpPr/>
          <p:nvPr/>
        </p:nvSpPr>
        <p:spPr bwMode="auto">
          <a:xfrm>
            <a:off x="5691028" y="3460513"/>
            <a:ext cx="54864" cy="841248"/>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049E5B8E-FB6F-2E1D-68D4-B05CE92F817F}"/>
              </a:ext>
            </a:extLst>
          </p:cNvPr>
          <p:cNvSpPr/>
          <p:nvPr/>
        </p:nvSpPr>
        <p:spPr bwMode="auto">
          <a:xfrm>
            <a:off x="6028138" y="3460513"/>
            <a:ext cx="54864" cy="1024128"/>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5A099A7C-5F15-7258-1FF6-C94C309DADDD}"/>
              </a:ext>
            </a:extLst>
          </p:cNvPr>
          <p:cNvSpPr/>
          <p:nvPr/>
        </p:nvSpPr>
        <p:spPr bwMode="auto">
          <a:xfrm>
            <a:off x="5960716" y="3460513"/>
            <a:ext cx="54864" cy="1024128"/>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1BB0E799-64C1-C6D3-6FF6-FD3D396F6A81}"/>
              </a:ext>
            </a:extLst>
          </p:cNvPr>
          <p:cNvSpPr/>
          <p:nvPr/>
        </p:nvSpPr>
        <p:spPr bwMode="auto">
          <a:xfrm>
            <a:off x="5893294" y="3460512"/>
            <a:ext cx="54864" cy="1005840"/>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4939BECD-9164-90C2-3534-99BBE854884A}"/>
              </a:ext>
            </a:extLst>
          </p:cNvPr>
          <p:cNvSpPr/>
          <p:nvPr/>
        </p:nvSpPr>
        <p:spPr bwMode="auto">
          <a:xfrm>
            <a:off x="6230404" y="3460513"/>
            <a:ext cx="54864" cy="1133856"/>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C2D91DD2-8145-6180-B23A-D4AF4FB00A0E}"/>
              </a:ext>
            </a:extLst>
          </p:cNvPr>
          <p:cNvSpPr/>
          <p:nvPr/>
        </p:nvSpPr>
        <p:spPr bwMode="auto">
          <a:xfrm>
            <a:off x="6162982" y="3460513"/>
            <a:ext cx="54864" cy="1078992"/>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FC35A344-9C4C-9699-2CDB-B39D10F13BA0}"/>
              </a:ext>
            </a:extLst>
          </p:cNvPr>
          <p:cNvSpPr/>
          <p:nvPr/>
        </p:nvSpPr>
        <p:spPr bwMode="auto">
          <a:xfrm>
            <a:off x="6095560" y="3460513"/>
            <a:ext cx="54864" cy="1078992"/>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08BF1B9C-42AF-49B5-7333-ADBEFA36F48F}"/>
              </a:ext>
            </a:extLst>
          </p:cNvPr>
          <p:cNvSpPr/>
          <p:nvPr/>
        </p:nvSpPr>
        <p:spPr bwMode="auto">
          <a:xfrm>
            <a:off x="6432670" y="3460513"/>
            <a:ext cx="54864" cy="1307592"/>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D4FB9E89-1E78-5024-4423-29329F842E68}"/>
              </a:ext>
            </a:extLst>
          </p:cNvPr>
          <p:cNvSpPr/>
          <p:nvPr/>
        </p:nvSpPr>
        <p:spPr bwMode="auto">
          <a:xfrm>
            <a:off x="6365248" y="3460513"/>
            <a:ext cx="54864" cy="1307592"/>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CDE67912-94ED-50C3-03F3-FF61841BF153}"/>
              </a:ext>
            </a:extLst>
          </p:cNvPr>
          <p:cNvSpPr/>
          <p:nvPr/>
        </p:nvSpPr>
        <p:spPr bwMode="auto">
          <a:xfrm>
            <a:off x="6297826" y="3460512"/>
            <a:ext cx="54864" cy="1188720"/>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B35EF4BA-BFD9-3135-65A6-C336FBF21C48}"/>
              </a:ext>
            </a:extLst>
          </p:cNvPr>
          <p:cNvSpPr/>
          <p:nvPr/>
        </p:nvSpPr>
        <p:spPr bwMode="auto">
          <a:xfrm>
            <a:off x="6567531" y="3460513"/>
            <a:ext cx="54864" cy="1307592"/>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A71057DC-DCFA-0168-3F79-2478DD14FCDD}"/>
              </a:ext>
            </a:extLst>
          </p:cNvPr>
          <p:cNvSpPr/>
          <p:nvPr/>
        </p:nvSpPr>
        <p:spPr bwMode="auto">
          <a:xfrm>
            <a:off x="6500092" y="3460513"/>
            <a:ext cx="54864" cy="1307592"/>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2FC9D35C-6ACA-884D-02C7-92B7D7036FF0}"/>
              </a:ext>
            </a:extLst>
          </p:cNvPr>
          <p:cNvSpPr/>
          <p:nvPr/>
        </p:nvSpPr>
        <p:spPr bwMode="auto">
          <a:xfrm rot="10800000">
            <a:off x="1982711" y="3370709"/>
            <a:ext cx="54864" cy="73152"/>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C4921FBF-8F6F-FB82-34F4-303BFBE3317C}"/>
              </a:ext>
            </a:extLst>
          </p:cNvPr>
          <p:cNvSpPr/>
          <p:nvPr/>
        </p:nvSpPr>
        <p:spPr bwMode="auto">
          <a:xfrm rot="10800000">
            <a:off x="2050133" y="3379853"/>
            <a:ext cx="54864" cy="6400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85BAF386-3634-A74D-FC71-FBAFA9A8965F}"/>
              </a:ext>
            </a:extLst>
          </p:cNvPr>
          <p:cNvSpPr/>
          <p:nvPr/>
        </p:nvSpPr>
        <p:spPr bwMode="auto">
          <a:xfrm rot="10800000">
            <a:off x="2117555" y="3388996"/>
            <a:ext cx="54864" cy="54864"/>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7FAE1031-39CE-9ACF-CB11-A2CBB14B431F}"/>
              </a:ext>
            </a:extLst>
          </p:cNvPr>
          <p:cNvSpPr/>
          <p:nvPr/>
        </p:nvSpPr>
        <p:spPr bwMode="auto">
          <a:xfrm rot="10800000">
            <a:off x="1780445" y="3160397"/>
            <a:ext cx="54864" cy="283464"/>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A0C3C913-55AC-15A8-29A2-8F22C0AC248E}"/>
              </a:ext>
            </a:extLst>
          </p:cNvPr>
          <p:cNvSpPr/>
          <p:nvPr/>
        </p:nvSpPr>
        <p:spPr bwMode="auto">
          <a:xfrm rot="10800000">
            <a:off x="1847867" y="3160397"/>
            <a:ext cx="54864" cy="283464"/>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A7E9A16D-57E4-3A45-B71B-4B00A1535A17}"/>
              </a:ext>
            </a:extLst>
          </p:cNvPr>
          <p:cNvSpPr/>
          <p:nvPr/>
        </p:nvSpPr>
        <p:spPr bwMode="auto">
          <a:xfrm rot="10800000">
            <a:off x="1915289" y="3169541"/>
            <a:ext cx="54864" cy="274320"/>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5BDEF935-599B-C592-4638-51D45D8CC46D}"/>
              </a:ext>
            </a:extLst>
          </p:cNvPr>
          <p:cNvSpPr/>
          <p:nvPr/>
        </p:nvSpPr>
        <p:spPr bwMode="auto">
          <a:xfrm rot="10800000">
            <a:off x="1578179" y="2968373"/>
            <a:ext cx="54864" cy="475488"/>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BCBE47E9-D2CD-CAEC-4B5A-5078022EF208}"/>
              </a:ext>
            </a:extLst>
          </p:cNvPr>
          <p:cNvSpPr/>
          <p:nvPr/>
        </p:nvSpPr>
        <p:spPr bwMode="auto">
          <a:xfrm rot="10800000">
            <a:off x="1645601" y="3059813"/>
            <a:ext cx="54864" cy="38404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1BD91863-96A3-C73F-A841-09045290E148}"/>
              </a:ext>
            </a:extLst>
          </p:cNvPr>
          <p:cNvSpPr/>
          <p:nvPr/>
        </p:nvSpPr>
        <p:spPr bwMode="auto">
          <a:xfrm rot="10800000">
            <a:off x="1713023" y="3096389"/>
            <a:ext cx="54864" cy="347472"/>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AB6B2FFB-75A8-CFDE-4475-464280C30ACD}"/>
              </a:ext>
            </a:extLst>
          </p:cNvPr>
          <p:cNvSpPr/>
          <p:nvPr/>
        </p:nvSpPr>
        <p:spPr bwMode="auto">
          <a:xfrm rot="10800000">
            <a:off x="1443335" y="2108837"/>
            <a:ext cx="54864" cy="1335024"/>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E0987BDF-379A-579C-5789-66D539E608C1}"/>
              </a:ext>
            </a:extLst>
          </p:cNvPr>
          <p:cNvSpPr/>
          <p:nvPr/>
        </p:nvSpPr>
        <p:spPr bwMode="auto">
          <a:xfrm rot="10800000">
            <a:off x="1510757" y="2108837"/>
            <a:ext cx="54864" cy="1335024"/>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27" name="Straight Connector 126">
            <a:extLst>
              <a:ext uri="{FF2B5EF4-FFF2-40B4-BE49-F238E27FC236}">
                <a16:creationId xmlns:a16="http://schemas.microsoft.com/office/drawing/2014/main" id="{08B4F411-564E-EC83-E393-04C0D10C7D91}"/>
              </a:ext>
            </a:extLst>
          </p:cNvPr>
          <p:cNvCxnSpPr>
            <a:cxnSpLocks/>
          </p:cNvCxnSpPr>
          <p:nvPr/>
        </p:nvCxnSpPr>
        <p:spPr bwMode="auto">
          <a:xfrm>
            <a:off x="1381874" y="3452753"/>
            <a:ext cx="6035040"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4935857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D2F67-0A5F-DAFB-8B1D-23BF0940FCAE}"/>
              </a:ext>
            </a:extLst>
          </p:cNvPr>
          <p:cNvSpPr>
            <a:spLocks noGrp="1"/>
          </p:cNvSpPr>
          <p:nvPr>
            <p:ph type="title"/>
          </p:nvPr>
        </p:nvSpPr>
        <p:spPr/>
        <p:txBody>
          <a:bodyPr/>
          <a:lstStyle/>
          <a:p>
            <a:r>
              <a:rPr lang="en-US" kern="0" dirty="0"/>
              <a:t>Neoadjuvant Cemiplimab in Stage II-IV </a:t>
            </a:r>
            <a:r>
              <a:rPr lang="en-US" kern="0" dirty="0" err="1"/>
              <a:t>cSCC</a:t>
            </a:r>
            <a:r>
              <a:rPr lang="en-US" kern="0" dirty="0"/>
              <a:t>: Safety</a:t>
            </a:r>
            <a:endParaRPr lang="en-US" dirty="0"/>
          </a:p>
        </p:txBody>
      </p:sp>
      <p:sp>
        <p:nvSpPr>
          <p:cNvPr id="3" name="Content Placeholder 2">
            <a:extLst>
              <a:ext uri="{FF2B5EF4-FFF2-40B4-BE49-F238E27FC236}">
                <a16:creationId xmlns:a16="http://schemas.microsoft.com/office/drawing/2014/main" id="{597F7203-1EA4-A9EB-20F5-8CEF49379D77}"/>
              </a:ext>
            </a:extLst>
          </p:cNvPr>
          <p:cNvSpPr>
            <a:spLocks noGrp="1"/>
          </p:cNvSpPr>
          <p:nvPr>
            <p:ph idx="1"/>
          </p:nvPr>
        </p:nvSpPr>
        <p:spPr>
          <a:xfrm>
            <a:off x="6110470" y="5601104"/>
            <a:ext cx="5471929" cy="538870"/>
          </a:xfrm>
        </p:spPr>
        <p:txBody>
          <a:bodyPr/>
          <a:lstStyle/>
          <a:p>
            <a:r>
              <a:rPr lang="en-US" sz="1600" dirty="0"/>
              <a:t>Grade 5 TEAEs: myocardial infarction, acute myocardial infarction, cardiac failure congestive, COVID-19 pneumonia</a:t>
            </a:r>
          </a:p>
        </p:txBody>
      </p:sp>
      <p:sp>
        <p:nvSpPr>
          <p:cNvPr id="4" name="Text Box 11">
            <a:extLst>
              <a:ext uri="{FF2B5EF4-FFF2-40B4-BE49-F238E27FC236}">
                <a16:creationId xmlns:a16="http://schemas.microsoft.com/office/drawing/2014/main" id="{3182689B-034B-9C90-4EB0-0A685C435B4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Gross. NEJM. 2022;387:1557.</a:t>
            </a:r>
          </a:p>
        </p:txBody>
      </p:sp>
      <p:graphicFrame>
        <p:nvGraphicFramePr>
          <p:cNvPr id="5" name="Table 4">
            <a:extLst>
              <a:ext uri="{FF2B5EF4-FFF2-40B4-BE49-F238E27FC236}">
                <a16:creationId xmlns:a16="http://schemas.microsoft.com/office/drawing/2014/main" id="{1FF1AE3D-26F4-2352-A0B5-B20D0FFCE457}"/>
              </a:ext>
            </a:extLst>
          </p:cNvPr>
          <p:cNvGraphicFramePr>
            <a:graphicFrameLocks noGrp="1"/>
          </p:cNvGraphicFramePr>
          <p:nvPr>
            <p:extLst>
              <p:ext uri="{D42A27DB-BD31-4B8C-83A1-F6EECF244321}">
                <p14:modId xmlns:p14="http://schemas.microsoft.com/office/powerpoint/2010/main" val="3607058952"/>
              </p:ext>
            </p:extLst>
          </p:nvPr>
        </p:nvGraphicFramePr>
        <p:xfrm>
          <a:off x="719321" y="1600201"/>
          <a:ext cx="5276088" cy="3755136"/>
        </p:xfrm>
        <a:graphic>
          <a:graphicData uri="http://schemas.openxmlformats.org/drawingml/2006/table">
            <a:tbl>
              <a:tblPr firstRow="1" bandRow="1">
                <a:tableStyleId>{5940675A-B579-460E-94D1-54222C63F5DA}</a:tableStyleId>
              </a:tblPr>
              <a:tblGrid>
                <a:gridCol w="2092282">
                  <a:extLst>
                    <a:ext uri="{9D8B030D-6E8A-4147-A177-3AD203B41FA5}">
                      <a16:colId xmlns:a16="http://schemas.microsoft.com/office/drawing/2014/main" val="3275232806"/>
                    </a:ext>
                  </a:extLst>
                </a:gridCol>
                <a:gridCol w="1591903">
                  <a:extLst>
                    <a:ext uri="{9D8B030D-6E8A-4147-A177-3AD203B41FA5}">
                      <a16:colId xmlns:a16="http://schemas.microsoft.com/office/drawing/2014/main" val="684173594"/>
                    </a:ext>
                  </a:extLst>
                </a:gridCol>
                <a:gridCol w="1591903">
                  <a:extLst>
                    <a:ext uri="{9D8B030D-6E8A-4147-A177-3AD203B41FA5}">
                      <a16:colId xmlns:a16="http://schemas.microsoft.com/office/drawing/2014/main" val="1012059041"/>
                    </a:ext>
                  </a:extLst>
                </a:gridCol>
              </a:tblGrid>
              <a:tr h="146661">
                <a:tc>
                  <a:txBody>
                    <a:bodyPr/>
                    <a:lstStyle/>
                    <a:p>
                      <a:pPr algn="l"/>
                      <a:r>
                        <a:rPr lang="en-US" sz="1600" b="1" kern="1200" baseline="0" dirty="0">
                          <a:solidFill>
                            <a:schemeClr val="tx1"/>
                          </a:solidFill>
                          <a:latin typeface="+mn-lt"/>
                          <a:ea typeface="+mn-ea"/>
                          <a:cs typeface="+mn-cs"/>
                        </a:rPr>
                        <a:t>TEAE,* n (%)</a:t>
                      </a:r>
                    </a:p>
                  </a:txBody>
                  <a:tcPr anchor="ctr">
                    <a:lnL w="12700" cmpd="sng">
                      <a:noFill/>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600" b="1" baseline="0" dirty="0">
                          <a:solidFill>
                            <a:schemeClr val="tx1"/>
                          </a:solidFill>
                          <a:latin typeface="+mn-lt"/>
                        </a:rPr>
                        <a:t>Any Grade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600" b="1" baseline="0" dirty="0">
                          <a:solidFill>
                            <a:schemeClr val="tx1"/>
                          </a:solidFill>
                          <a:latin typeface="+mn-lt"/>
                        </a:rPr>
                        <a:t>Grade ≥3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150375438"/>
                  </a:ext>
                </a:extLst>
              </a:tr>
              <a:tr h="145417">
                <a:tc>
                  <a:txBody>
                    <a:bodyPr/>
                    <a:lstStyle/>
                    <a:p>
                      <a:pPr algn="l">
                        <a:lnSpc>
                          <a:spcPct val="90000"/>
                        </a:lnSpc>
                      </a:pPr>
                      <a:r>
                        <a:rPr lang="en-US" sz="1600" b="0" kern="1200" dirty="0">
                          <a:solidFill>
                            <a:schemeClr val="bg1"/>
                          </a:solidFill>
                          <a:latin typeface="+mn-lt"/>
                          <a:ea typeface="+mn-ea"/>
                          <a:cs typeface="+mn-cs"/>
                        </a:rPr>
                        <a:t>Any TEAE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algn="ctr" defTabSz="457200" rtl="0" eaLnBrk="1" latinLnBrk="0" hangingPunct="1">
                        <a:lnSpc>
                          <a:spcPct val="90000"/>
                        </a:lnSpc>
                      </a:pPr>
                      <a:r>
                        <a:rPr lang="en-US" sz="1600" kern="1200" dirty="0">
                          <a:solidFill>
                            <a:schemeClr val="bg1"/>
                          </a:solidFill>
                          <a:latin typeface="+mn-lt"/>
                          <a:ea typeface="+mn-ea"/>
                          <a:cs typeface="+mn-cs"/>
                        </a:rPr>
                        <a:t>69 (87.3)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indent="0" algn="ctr" defTabSz="457200" rtl="0" eaLnBrk="1" fontAlgn="auto" latinLnBrk="0" hangingPunct="1">
                        <a:lnSpc>
                          <a:spcPct val="90000"/>
                        </a:lnSpc>
                        <a:spcBef>
                          <a:spcPts val="0"/>
                        </a:spcBef>
                        <a:spcAft>
                          <a:spcPts val="0"/>
                        </a:spcAft>
                        <a:buClrTx/>
                        <a:buSzTx/>
                        <a:buFontTx/>
                        <a:buNone/>
                        <a:tabLst/>
                        <a:defRPr/>
                      </a:pPr>
                      <a:r>
                        <a:rPr lang="en-US" sz="1600" kern="1200" dirty="0">
                          <a:solidFill>
                            <a:schemeClr val="bg1"/>
                          </a:solidFill>
                          <a:latin typeface="+mn-lt"/>
                          <a:ea typeface="+mn-ea"/>
                          <a:cs typeface="+mn-cs"/>
                        </a:rPr>
                        <a:t>14 (17.7)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4279153209"/>
                  </a:ext>
                </a:extLst>
              </a:tr>
              <a:tr h="145417">
                <a:tc>
                  <a:txBody>
                    <a:bodyPr/>
                    <a:lstStyle/>
                    <a:p>
                      <a:pPr algn="l">
                        <a:lnSpc>
                          <a:spcPct val="90000"/>
                        </a:lnSpc>
                      </a:pPr>
                      <a:r>
                        <a:rPr lang="en-US" sz="1600" b="0" kern="1200" dirty="0">
                          <a:solidFill>
                            <a:schemeClr val="bg1"/>
                          </a:solidFill>
                          <a:latin typeface="+mn-lt"/>
                          <a:ea typeface="+mn-ea"/>
                          <a:cs typeface="+mn-cs"/>
                        </a:rPr>
                        <a:t>Serious TEAE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algn="ctr" defTabSz="457200" rtl="0" eaLnBrk="1" latinLnBrk="0" hangingPunct="1">
                        <a:lnSpc>
                          <a:spcPct val="90000"/>
                        </a:lnSpc>
                      </a:pPr>
                      <a:r>
                        <a:rPr lang="en-US" sz="1600" kern="1200" dirty="0">
                          <a:solidFill>
                            <a:schemeClr val="bg1"/>
                          </a:solidFill>
                          <a:latin typeface="+mn-lt"/>
                          <a:ea typeface="+mn-ea"/>
                          <a:cs typeface="+mn-cs"/>
                        </a:rPr>
                        <a:t>13 (16.5)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600" kern="1200" dirty="0">
                          <a:solidFill>
                            <a:schemeClr val="bg1"/>
                          </a:solidFill>
                          <a:latin typeface="+mn-lt"/>
                          <a:ea typeface="+mn-ea"/>
                          <a:cs typeface="+mn-cs"/>
                        </a:rPr>
                        <a:t>10 (12.7)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999208111"/>
                  </a:ext>
                </a:extLst>
              </a:tr>
              <a:tr h="145417">
                <a:tc>
                  <a:txBody>
                    <a:bodyPr/>
                    <a:lstStyle/>
                    <a:p>
                      <a:pPr algn="l">
                        <a:lnSpc>
                          <a:spcPct val="90000"/>
                        </a:lnSpc>
                      </a:pPr>
                      <a:r>
                        <a:rPr lang="en-US" sz="1600" b="0" kern="1200" dirty="0">
                          <a:solidFill>
                            <a:schemeClr val="bg1"/>
                          </a:solidFill>
                          <a:latin typeface="+mn-lt"/>
                          <a:ea typeface="+mn-ea"/>
                          <a:cs typeface="+mn-cs"/>
                        </a:rPr>
                        <a:t>TEAE leading to d/c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600" b="0" kern="0" baseline="0" dirty="0">
                          <a:solidFill>
                            <a:schemeClr val="bg1"/>
                          </a:solidFill>
                          <a:latin typeface="+mn-lt"/>
                          <a:ea typeface="ＭＳ Ｐゴシック" pitchFamily="34" charset="-128"/>
                          <a:cs typeface="+mn-cs"/>
                        </a:rPr>
                        <a:t>1 (1.3)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600" b="0" kern="1200" dirty="0">
                          <a:solidFill>
                            <a:schemeClr val="bg1"/>
                          </a:solidFill>
                          <a:latin typeface="+mn-lt"/>
                          <a:ea typeface="+mn-ea"/>
                          <a:cs typeface="+mn-cs"/>
                        </a:rPr>
                        <a:t>1 (1.3)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06694970"/>
                  </a:ext>
                </a:extLst>
              </a:tr>
              <a:tr h="145417">
                <a:tc>
                  <a:txBody>
                    <a:bodyPr/>
                    <a:lstStyle/>
                    <a:p>
                      <a:pPr algn="l">
                        <a:lnSpc>
                          <a:spcPct val="90000"/>
                        </a:lnSpc>
                      </a:pPr>
                      <a:r>
                        <a:rPr lang="en-US" sz="1600" b="0" kern="1200" dirty="0">
                          <a:solidFill>
                            <a:schemeClr val="bg1"/>
                          </a:solidFill>
                          <a:latin typeface="+mn-lt"/>
                          <a:ea typeface="+mn-ea"/>
                          <a:cs typeface="+mn-cs"/>
                        </a:rPr>
                        <a:t>TEAE leading to death</a:t>
                      </a:r>
                    </a:p>
                  </a:txBody>
                  <a:tcPr anchor="ct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600" kern="1200" dirty="0">
                          <a:solidFill>
                            <a:schemeClr val="bg1"/>
                          </a:solidFill>
                          <a:latin typeface="+mn-lt"/>
                          <a:ea typeface="+mn-ea"/>
                          <a:cs typeface="+mn-cs"/>
                        </a:rPr>
                        <a:t>4 (5.1)</a:t>
                      </a:r>
                    </a:p>
                  </a:txBody>
                  <a:tcPr anchor="ct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600" kern="1200" dirty="0">
                          <a:solidFill>
                            <a:schemeClr val="bg1"/>
                          </a:solidFill>
                          <a:latin typeface="+mn-lt"/>
                          <a:ea typeface="+mn-ea"/>
                          <a:cs typeface="+mn-cs"/>
                        </a:rPr>
                        <a:t>4 (5.1)</a:t>
                      </a:r>
                    </a:p>
                  </a:txBody>
                  <a:tcPr anchor="ct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455024121"/>
                  </a:ext>
                </a:extLst>
              </a:tr>
              <a:tr h="145417">
                <a:tc>
                  <a:txBody>
                    <a:bodyPr/>
                    <a:lstStyle/>
                    <a:p>
                      <a:pPr algn="l">
                        <a:lnSpc>
                          <a:spcPct val="90000"/>
                        </a:lnSpc>
                      </a:pPr>
                      <a:r>
                        <a:rPr lang="en-US" sz="1600" b="0" kern="1200" dirty="0">
                          <a:solidFill>
                            <a:schemeClr val="bg1"/>
                          </a:solidFill>
                          <a:latin typeface="+mn-lt"/>
                          <a:ea typeface="+mn-ea"/>
                          <a:cs typeface="+mn-cs"/>
                        </a:rPr>
                        <a:t>Fatigue</a:t>
                      </a:r>
                    </a:p>
                  </a:txBody>
                  <a:tcPr anchor="ctr">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marL="0" marR="0" indent="0" algn="ctr" defTabSz="457200" rtl="0" eaLnBrk="1" fontAlgn="auto" latinLnBrk="0" hangingPunct="1">
                        <a:lnSpc>
                          <a:spcPct val="90000"/>
                        </a:lnSpc>
                        <a:spcBef>
                          <a:spcPts val="0"/>
                        </a:spcBef>
                        <a:spcAft>
                          <a:spcPts val="0"/>
                        </a:spcAft>
                        <a:buClrTx/>
                        <a:buSzTx/>
                        <a:buFontTx/>
                        <a:buNone/>
                        <a:tabLst/>
                        <a:defRPr/>
                      </a:pPr>
                      <a:r>
                        <a:rPr lang="en-US" sz="1600" kern="1200" baseline="0" dirty="0">
                          <a:solidFill>
                            <a:schemeClr val="bg1"/>
                          </a:solidFill>
                          <a:latin typeface="+mn-lt"/>
                          <a:ea typeface="+mn-ea"/>
                          <a:cs typeface="+mn-cs"/>
                        </a:rPr>
                        <a:t>24 (30.4)</a:t>
                      </a:r>
                    </a:p>
                  </a:txBody>
                  <a:tcPr anchor="ctr">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600" kern="1200" dirty="0">
                          <a:solidFill>
                            <a:schemeClr val="bg1"/>
                          </a:solidFill>
                          <a:latin typeface="+mn-lt"/>
                          <a:ea typeface="+mn-ea"/>
                          <a:cs typeface="+mn-cs"/>
                        </a:rPr>
                        <a:t>1 (1.3)</a:t>
                      </a:r>
                    </a:p>
                  </a:txBody>
                  <a:tcPr anchor="ctr">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623929271"/>
                  </a:ext>
                </a:extLst>
              </a:tr>
              <a:tr h="145417">
                <a:tc>
                  <a:txBody>
                    <a:bodyPr/>
                    <a:lstStyle/>
                    <a:p>
                      <a:pPr algn="l">
                        <a:lnSpc>
                          <a:spcPct val="90000"/>
                        </a:lnSpc>
                      </a:pPr>
                      <a:r>
                        <a:rPr lang="en-US" sz="1600" b="0" kern="1200" dirty="0">
                          <a:solidFill>
                            <a:schemeClr val="bg1"/>
                          </a:solidFill>
                          <a:latin typeface="+mn-lt"/>
                          <a:ea typeface="+mn-ea"/>
                          <a:cs typeface="+mn-cs"/>
                        </a:rPr>
                        <a:t>Diarrhea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indent="0" algn="ctr" defTabSz="457200" rtl="0" eaLnBrk="1" fontAlgn="auto" latinLnBrk="0" hangingPunct="1">
                        <a:lnSpc>
                          <a:spcPct val="90000"/>
                        </a:lnSpc>
                        <a:spcBef>
                          <a:spcPts val="0"/>
                        </a:spcBef>
                        <a:spcAft>
                          <a:spcPts val="0"/>
                        </a:spcAft>
                        <a:buClrTx/>
                        <a:buSzTx/>
                        <a:buFontTx/>
                        <a:buNone/>
                        <a:tabLst/>
                        <a:defRPr/>
                      </a:pPr>
                      <a:r>
                        <a:rPr lang="en-US" sz="1600" kern="1200" baseline="0" dirty="0">
                          <a:solidFill>
                            <a:schemeClr val="bg1"/>
                          </a:solidFill>
                          <a:latin typeface="+mn-lt"/>
                          <a:ea typeface="+mn-ea"/>
                          <a:cs typeface="+mn-cs"/>
                        </a:rPr>
                        <a:t>11 (13.9)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600" kern="1200" dirty="0">
                          <a:solidFill>
                            <a:schemeClr val="bg1"/>
                          </a:solidFill>
                          <a:latin typeface="+mn-lt"/>
                          <a:ea typeface="+mn-ea"/>
                          <a:cs typeface="+mn-cs"/>
                        </a:rPr>
                        <a:t>1 (1.3)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094862299"/>
                  </a:ext>
                </a:extLst>
              </a:tr>
              <a:tr h="145417">
                <a:tc>
                  <a:txBody>
                    <a:bodyPr/>
                    <a:lstStyle/>
                    <a:p>
                      <a:pPr algn="l">
                        <a:lnSpc>
                          <a:spcPct val="90000"/>
                        </a:lnSpc>
                      </a:pPr>
                      <a:r>
                        <a:rPr lang="en-US" sz="1600" b="0" kern="1200" dirty="0">
                          <a:solidFill>
                            <a:schemeClr val="bg1"/>
                          </a:solidFill>
                          <a:latin typeface="+mn-lt"/>
                          <a:ea typeface="+mn-ea"/>
                          <a:cs typeface="+mn-cs"/>
                        </a:rPr>
                        <a:t>Nausea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indent="0" algn="ctr" defTabSz="457200" rtl="0" eaLnBrk="1" fontAlgn="auto" latinLnBrk="0" hangingPunct="1">
                        <a:lnSpc>
                          <a:spcPct val="90000"/>
                        </a:lnSpc>
                        <a:spcBef>
                          <a:spcPts val="0"/>
                        </a:spcBef>
                        <a:spcAft>
                          <a:spcPts val="0"/>
                        </a:spcAft>
                        <a:buClrTx/>
                        <a:buSzTx/>
                        <a:buFontTx/>
                        <a:buNone/>
                        <a:tabLst/>
                        <a:defRPr/>
                      </a:pPr>
                      <a:r>
                        <a:rPr lang="en-US" sz="1600" kern="1200" baseline="0" dirty="0">
                          <a:solidFill>
                            <a:schemeClr val="bg1"/>
                          </a:solidFill>
                          <a:latin typeface="+mn-lt"/>
                          <a:ea typeface="+mn-ea"/>
                          <a:cs typeface="+mn-cs"/>
                        </a:rPr>
                        <a:t>11 (13.9)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600" kern="1200" dirty="0">
                          <a:solidFill>
                            <a:schemeClr val="bg1"/>
                          </a:solidFill>
                          <a:latin typeface="+mn-lt"/>
                          <a:ea typeface="+mn-ea"/>
                          <a:cs typeface="+mn-cs"/>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4063033574"/>
                  </a:ext>
                </a:extLst>
              </a:tr>
              <a:tr h="145417">
                <a:tc>
                  <a:txBody>
                    <a:bodyPr/>
                    <a:lstStyle/>
                    <a:p>
                      <a:pPr algn="l">
                        <a:lnSpc>
                          <a:spcPct val="90000"/>
                        </a:lnSpc>
                      </a:pPr>
                      <a:r>
                        <a:rPr lang="en-US" sz="1600" b="0" kern="1200" dirty="0">
                          <a:solidFill>
                            <a:schemeClr val="bg1"/>
                          </a:solidFill>
                          <a:latin typeface="+mn-lt"/>
                          <a:ea typeface="+mn-ea"/>
                          <a:cs typeface="+mn-cs"/>
                        </a:rPr>
                        <a:t>Maculopapular rash</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indent="0" algn="ctr" defTabSz="457200" rtl="0" eaLnBrk="1" fontAlgn="auto" latinLnBrk="0" hangingPunct="1">
                        <a:lnSpc>
                          <a:spcPct val="90000"/>
                        </a:lnSpc>
                        <a:spcBef>
                          <a:spcPts val="0"/>
                        </a:spcBef>
                        <a:spcAft>
                          <a:spcPts val="0"/>
                        </a:spcAft>
                        <a:buClrTx/>
                        <a:buSzTx/>
                        <a:buFontTx/>
                        <a:buNone/>
                        <a:tabLst/>
                        <a:defRPr/>
                      </a:pPr>
                      <a:r>
                        <a:rPr lang="en-US" sz="1600" kern="1200" baseline="0" dirty="0">
                          <a:solidFill>
                            <a:schemeClr val="bg1"/>
                          </a:solidFill>
                          <a:latin typeface="+mn-lt"/>
                          <a:ea typeface="+mn-ea"/>
                          <a:cs typeface="+mn-cs"/>
                        </a:rPr>
                        <a:t>11 (13.9)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600" kern="1200" dirty="0">
                          <a:solidFill>
                            <a:schemeClr val="bg1"/>
                          </a:solidFill>
                          <a:latin typeface="+mn-lt"/>
                          <a:ea typeface="+mn-ea"/>
                          <a:cs typeface="+mn-cs"/>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958956704"/>
                  </a:ext>
                </a:extLst>
              </a:tr>
              <a:tr h="145417">
                <a:tc>
                  <a:txBody>
                    <a:bodyPr/>
                    <a:lstStyle/>
                    <a:p>
                      <a:pPr algn="l">
                        <a:lnSpc>
                          <a:spcPct val="90000"/>
                        </a:lnSpc>
                      </a:pPr>
                      <a:r>
                        <a:rPr lang="en-US" sz="1600" b="0" kern="1200" dirty="0">
                          <a:solidFill>
                            <a:schemeClr val="bg1"/>
                          </a:solidFill>
                          <a:latin typeface="+mn-lt"/>
                          <a:ea typeface="+mn-ea"/>
                          <a:cs typeface="+mn-cs"/>
                        </a:rPr>
                        <a:t>Constipation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indent="0" algn="ctr" defTabSz="457200" rtl="0" eaLnBrk="1" fontAlgn="auto" latinLnBrk="0" hangingPunct="1">
                        <a:lnSpc>
                          <a:spcPct val="90000"/>
                        </a:lnSpc>
                        <a:spcBef>
                          <a:spcPts val="0"/>
                        </a:spcBef>
                        <a:spcAft>
                          <a:spcPts val="0"/>
                        </a:spcAft>
                        <a:buClrTx/>
                        <a:buSzTx/>
                        <a:buFontTx/>
                        <a:buNone/>
                        <a:tabLst/>
                        <a:defRPr/>
                      </a:pPr>
                      <a:r>
                        <a:rPr lang="en-US" sz="1600" kern="1200" baseline="0" dirty="0">
                          <a:solidFill>
                            <a:schemeClr val="bg1"/>
                          </a:solidFill>
                          <a:latin typeface="+mn-lt"/>
                          <a:ea typeface="+mn-ea"/>
                          <a:cs typeface="+mn-cs"/>
                        </a:rPr>
                        <a:t>9 (11.4)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600" kern="1200" dirty="0">
                          <a:solidFill>
                            <a:schemeClr val="bg1"/>
                          </a:solidFill>
                          <a:latin typeface="+mn-lt"/>
                          <a:ea typeface="+mn-ea"/>
                          <a:cs typeface="+mn-cs"/>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31096278"/>
                  </a:ext>
                </a:extLst>
              </a:tr>
              <a:tr h="145417">
                <a:tc>
                  <a:txBody>
                    <a:bodyPr/>
                    <a:lstStyle/>
                    <a:p>
                      <a:pPr algn="l">
                        <a:lnSpc>
                          <a:spcPct val="90000"/>
                        </a:lnSpc>
                      </a:pPr>
                      <a:r>
                        <a:rPr lang="en-US" sz="1600" b="0" kern="1200" dirty="0">
                          <a:solidFill>
                            <a:schemeClr val="bg1"/>
                          </a:solidFill>
                          <a:latin typeface="+mn-lt"/>
                          <a:ea typeface="+mn-ea"/>
                          <a:cs typeface="+mn-cs"/>
                        </a:rPr>
                        <a:t>Pruritus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indent="0" algn="ctr" defTabSz="457200" rtl="0" eaLnBrk="1" fontAlgn="auto" latinLnBrk="0" hangingPunct="1">
                        <a:lnSpc>
                          <a:spcPct val="90000"/>
                        </a:lnSpc>
                        <a:spcBef>
                          <a:spcPts val="0"/>
                        </a:spcBef>
                        <a:spcAft>
                          <a:spcPts val="0"/>
                        </a:spcAft>
                        <a:buClrTx/>
                        <a:buSzTx/>
                        <a:buFontTx/>
                        <a:buNone/>
                        <a:tabLst/>
                        <a:defRPr/>
                      </a:pPr>
                      <a:r>
                        <a:rPr lang="en-US" sz="1600" kern="1200" baseline="0" dirty="0">
                          <a:solidFill>
                            <a:schemeClr val="bg1"/>
                          </a:solidFill>
                          <a:latin typeface="+mn-lt"/>
                          <a:ea typeface="+mn-ea"/>
                          <a:cs typeface="+mn-cs"/>
                        </a:rPr>
                        <a:t>8 (10.1)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600" kern="1200" dirty="0">
                          <a:solidFill>
                            <a:schemeClr val="bg1"/>
                          </a:solidFill>
                          <a:latin typeface="+mn-lt"/>
                          <a:ea typeface="+mn-ea"/>
                          <a:cs typeface="+mn-cs"/>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519451838"/>
                  </a:ext>
                </a:extLst>
              </a:tr>
              <a:tr h="145417">
                <a:tc>
                  <a:txBody>
                    <a:bodyPr/>
                    <a:lstStyle/>
                    <a:p>
                      <a:pPr algn="l">
                        <a:lnSpc>
                          <a:spcPct val="90000"/>
                        </a:lnSpc>
                      </a:pPr>
                      <a:r>
                        <a:rPr lang="en-US" sz="1600" b="0" kern="1200" dirty="0">
                          <a:solidFill>
                            <a:schemeClr val="bg1"/>
                          </a:solidFill>
                          <a:latin typeface="+mn-lt"/>
                          <a:ea typeface="+mn-ea"/>
                          <a:cs typeface="+mn-cs"/>
                        </a:rPr>
                        <a:t>Anemia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indent="0" algn="ctr" defTabSz="457200" rtl="0" eaLnBrk="1" fontAlgn="auto" latinLnBrk="0" hangingPunct="1">
                        <a:lnSpc>
                          <a:spcPct val="90000"/>
                        </a:lnSpc>
                        <a:spcBef>
                          <a:spcPts val="0"/>
                        </a:spcBef>
                        <a:spcAft>
                          <a:spcPts val="0"/>
                        </a:spcAft>
                        <a:buClrTx/>
                        <a:buSzTx/>
                        <a:buFontTx/>
                        <a:buNone/>
                        <a:tabLst/>
                        <a:defRPr/>
                      </a:pPr>
                      <a:r>
                        <a:rPr lang="en-US" sz="1600" kern="1200" baseline="0" dirty="0">
                          <a:solidFill>
                            <a:schemeClr val="bg1"/>
                          </a:solidFill>
                          <a:latin typeface="+mn-lt"/>
                          <a:ea typeface="+mn-ea"/>
                          <a:cs typeface="+mn-cs"/>
                        </a:rPr>
                        <a:t>5 (6.3)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600" kern="1200" dirty="0">
                          <a:solidFill>
                            <a:schemeClr val="bg1"/>
                          </a:solidFill>
                          <a:latin typeface="+mn-lt"/>
                          <a:ea typeface="+mn-ea"/>
                          <a:cs typeface="+mn-cs"/>
                        </a:rPr>
                        <a:t>1 (1.3)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500599843"/>
                  </a:ext>
                </a:extLst>
              </a:tr>
            </a:tbl>
          </a:graphicData>
        </a:graphic>
      </p:graphicFrame>
      <p:sp>
        <p:nvSpPr>
          <p:cNvPr id="6" name="TextBox 5">
            <a:extLst>
              <a:ext uri="{FF2B5EF4-FFF2-40B4-BE49-F238E27FC236}">
                <a16:creationId xmlns:a16="http://schemas.microsoft.com/office/drawing/2014/main" id="{E5A1850B-1008-D3CA-54D0-416F29484E1F}"/>
              </a:ext>
            </a:extLst>
          </p:cNvPr>
          <p:cNvSpPr txBox="1"/>
          <p:nvPr/>
        </p:nvSpPr>
        <p:spPr bwMode="auto">
          <a:xfrm>
            <a:off x="609601" y="5460209"/>
            <a:ext cx="21175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*Regardless of attribution.</a:t>
            </a:r>
          </a:p>
        </p:txBody>
      </p:sp>
      <p:graphicFrame>
        <p:nvGraphicFramePr>
          <p:cNvPr id="7" name="Table 6">
            <a:extLst>
              <a:ext uri="{FF2B5EF4-FFF2-40B4-BE49-F238E27FC236}">
                <a16:creationId xmlns:a16="http://schemas.microsoft.com/office/drawing/2014/main" id="{CA6BBF9D-0360-D325-5806-EA4ECE66DD1E}"/>
              </a:ext>
            </a:extLst>
          </p:cNvPr>
          <p:cNvGraphicFramePr>
            <a:graphicFrameLocks noGrp="1"/>
          </p:cNvGraphicFramePr>
          <p:nvPr>
            <p:extLst>
              <p:ext uri="{D42A27DB-BD31-4B8C-83A1-F6EECF244321}">
                <p14:modId xmlns:p14="http://schemas.microsoft.com/office/powerpoint/2010/main" val="2361662515"/>
              </p:ext>
            </p:extLst>
          </p:nvPr>
        </p:nvGraphicFramePr>
        <p:xfrm>
          <a:off x="6222097" y="1598533"/>
          <a:ext cx="5276088" cy="3883152"/>
        </p:xfrm>
        <a:graphic>
          <a:graphicData uri="http://schemas.openxmlformats.org/drawingml/2006/table">
            <a:tbl>
              <a:tblPr firstRow="1" bandRow="1">
                <a:tableStyleId>{5940675A-B579-460E-94D1-54222C63F5DA}</a:tableStyleId>
              </a:tblPr>
              <a:tblGrid>
                <a:gridCol w="2092282">
                  <a:extLst>
                    <a:ext uri="{9D8B030D-6E8A-4147-A177-3AD203B41FA5}">
                      <a16:colId xmlns:a16="http://schemas.microsoft.com/office/drawing/2014/main" val="3275232806"/>
                    </a:ext>
                  </a:extLst>
                </a:gridCol>
                <a:gridCol w="1591903">
                  <a:extLst>
                    <a:ext uri="{9D8B030D-6E8A-4147-A177-3AD203B41FA5}">
                      <a16:colId xmlns:a16="http://schemas.microsoft.com/office/drawing/2014/main" val="684173594"/>
                    </a:ext>
                  </a:extLst>
                </a:gridCol>
                <a:gridCol w="1591903">
                  <a:extLst>
                    <a:ext uri="{9D8B030D-6E8A-4147-A177-3AD203B41FA5}">
                      <a16:colId xmlns:a16="http://schemas.microsoft.com/office/drawing/2014/main" val="1012059041"/>
                    </a:ext>
                  </a:extLst>
                </a:gridCol>
              </a:tblGrid>
              <a:tr h="231959">
                <a:tc>
                  <a:txBody>
                    <a:bodyPr/>
                    <a:lstStyle/>
                    <a:p>
                      <a:pPr algn="l"/>
                      <a:r>
                        <a:rPr lang="en-US" sz="1600" b="1" kern="1200" baseline="0" dirty="0">
                          <a:solidFill>
                            <a:schemeClr val="tx1"/>
                          </a:solidFill>
                          <a:latin typeface="+mn-lt"/>
                          <a:ea typeface="+mn-ea"/>
                          <a:cs typeface="+mn-cs"/>
                        </a:rPr>
                        <a:t>TEAE,* n (%)</a:t>
                      </a:r>
                    </a:p>
                  </a:txBody>
                  <a:tcPr anchor="ctr">
                    <a:lnL w="12700" cmpd="sng">
                      <a:noFill/>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600" b="1" baseline="0" dirty="0">
                          <a:solidFill>
                            <a:schemeClr val="tx1"/>
                          </a:solidFill>
                          <a:latin typeface="+mn-lt"/>
                        </a:rPr>
                        <a:t>Any Grade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600" b="1" baseline="0" dirty="0">
                          <a:solidFill>
                            <a:schemeClr val="tx1"/>
                          </a:solidFill>
                          <a:latin typeface="+mn-lt"/>
                        </a:rPr>
                        <a:t>Grade ≥3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150375438"/>
                  </a:ext>
                </a:extLst>
              </a:tr>
              <a:tr h="215722">
                <a:tc>
                  <a:txBody>
                    <a:bodyPr/>
                    <a:lstStyle/>
                    <a:p>
                      <a:pPr algn="l">
                        <a:lnSpc>
                          <a:spcPct val="90000"/>
                        </a:lnSpc>
                      </a:pPr>
                      <a:r>
                        <a:rPr lang="en-US" sz="1600" b="0" kern="1200" dirty="0">
                          <a:solidFill>
                            <a:schemeClr val="bg1"/>
                          </a:solidFill>
                          <a:latin typeface="+mn-lt"/>
                          <a:ea typeface="+mn-ea"/>
                          <a:cs typeface="+mn-cs"/>
                        </a:rPr>
                        <a:t>Hyponatremia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algn="ctr" defTabSz="457200" rtl="0" eaLnBrk="1" latinLnBrk="0" hangingPunct="1">
                        <a:lnSpc>
                          <a:spcPct val="90000"/>
                        </a:lnSpc>
                      </a:pPr>
                      <a:r>
                        <a:rPr lang="en-US" sz="1600" kern="1200" dirty="0">
                          <a:solidFill>
                            <a:schemeClr val="bg1"/>
                          </a:solidFill>
                          <a:latin typeface="+mn-lt"/>
                          <a:ea typeface="+mn-ea"/>
                          <a:cs typeface="+mn-cs"/>
                        </a:rPr>
                        <a:t>3 (3.8)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indent="0" algn="ctr" defTabSz="457200" rtl="0" eaLnBrk="1" fontAlgn="auto" latinLnBrk="0" hangingPunct="1">
                        <a:lnSpc>
                          <a:spcPct val="90000"/>
                        </a:lnSpc>
                        <a:spcBef>
                          <a:spcPts val="0"/>
                        </a:spcBef>
                        <a:spcAft>
                          <a:spcPts val="0"/>
                        </a:spcAft>
                        <a:buClrTx/>
                        <a:buSzTx/>
                        <a:buFontTx/>
                        <a:buNone/>
                        <a:tabLst/>
                        <a:defRPr/>
                      </a:pPr>
                      <a:r>
                        <a:rPr lang="en-US" sz="1600" kern="1200" dirty="0">
                          <a:solidFill>
                            <a:schemeClr val="bg1"/>
                          </a:solidFill>
                          <a:latin typeface="+mn-lt"/>
                          <a:ea typeface="+mn-ea"/>
                          <a:cs typeface="+mn-cs"/>
                        </a:rPr>
                        <a:t>2 (2.5)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4279153209"/>
                  </a:ext>
                </a:extLst>
              </a:tr>
              <a:tr h="215722">
                <a:tc>
                  <a:txBody>
                    <a:bodyPr/>
                    <a:lstStyle/>
                    <a:p>
                      <a:pPr algn="l">
                        <a:lnSpc>
                          <a:spcPct val="90000"/>
                        </a:lnSpc>
                      </a:pPr>
                      <a:r>
                        <a:rPr lang="en-US" sz="1600" b="0" kern="1200" dirty="0">
                          <a:solidFill>
                            <a:schemeClr val="bg1"/>
                          </a:solidFill>
                          <a:latin typeface="+mn-lt"/>
                          <a:ea typeface="+mn-ea"/>
                          <a:cs typeface="+mn-cs"/>
                        </a:rPr>
                        <a:t>Insomnia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algn="ctr" defTabSz="457200" rtl="0" eaLnBrk="1" latinLnBrk="0" hangingPunct="1">
                        <a:lnSpc>
                          <a:spcPct val="90000"/>
                        </a:lnSpc>
                      </a:pPr>
                      <a:r>
                        <a:rPr lang="en-US" sz="1600" kern="1200" dirty="0">
                          <a:solidFill>
                            <a:schemeClr val="bg1"/>
                          </a:solidFill>
                          <a:latin typeface="+mn-lt"/>
                          <a:ea typeface="+mn-ea"/>
                          <a:cs typeface="+mn-cs"/>
                        </a:rPr>
                        <a:t>3 (3.8)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600" kern="1200" dirty="0">
                          <a:solidFill>
                            <a:schemeClr val="bg1"/>
                          </a:solidFill>
                          <a:latin typeface="+mn-lt"/>
                          <a:ea typeface="+mn-ea"/>
                          <a:cs typeface="+mn-cs"/>
                        </a:rPr>
                        <a:t>1 (1.3)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999208111"/>
                  </a:ext>
                </a:extLst>
              </a:tr>
              <a:tr h="215722">
                <a:tc>
                  <a:txBody>
                    <a:bodyPr/>
                    <a:lstStyle/>
                    <a:p>
                      <a:pPr algn="l">
                        <a:lnSpc>
                          <a:spcPct val="90000"/>
                        </a:lnSpc>
                      </a:pPr>
                      <a:r>
                        <a:rPr lang="en-US" sz="1600" b="0" kern="1200" dirty="0">
                          <a:solidFill>
                            <a:schemeClr val="bg1"/>
                          </a:solidFill>
                          <a:latin typeface="+mn-lt"/>
                          <a:ea typeface="+mn-ea"/>
                          <a:cs typeface="+mn-cs"/>
                        </a:rPr>
                        <a:t>Confusional state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600" b="0" kern="0" baseline="0" dirty="0">
                          <a:solidFill>
                            <a:schemeClr val="bg1"/>
                          </a:solidFill>
                          <a:latin typeface="+mn-lt"/>
                          <a:ea typeface="ＭＳ Ｐゴシック" pitchFamily="34" charset="-128"/>
                          <a:cs typeface="+mn-cs"/>
                        </a:rPr>
                        <a:t>2 (2.5)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600" b="0" kern="1200" dirty="0">
                          <a:solidFill>
                            <a:schemeClr val="bg1"/>
                          </a:solidFill>
                          <a:latin typeface="+mn-lt"/>
                          <a:ea typeface="+mn-ea"/>
                          <a:cs typeface="+mn-cs"/>
                        </a:rPr>
                        <a:t>2 (2.5)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06694970"/>
                  </a:ext>
                </a:extLst>
              </a:tr>
              <a:tr h="215722">
                <a:tc>
                  <a:txBody>
                    <a:bodyPr/>
                    <a:lstStyle/>
                    <a:p>
                      <a:pPr algn="l">
                        <a:lnSpc>
                          <a:spcPct val="90000"/>
                        </a:lnSpc>
                      </a:pPr>
                      <a:r>
                        <a:rPr lang="en-US" sz="1600" b="0" kern="1200" dirty="0">
                          <a:solidFill>
                            <a:schemeClr val="bg1"/>
                          </a:solidFill>
                          <a:latin typeface="+mn-lt"/>
                          <a:ea typeface="+mn-ea"/>
                          <a:cs typeface="+mn-cs"/>
                        </a:rPr>
                        <a:t>Myocardial infarction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600" kern="1200" dirty="0">
                          <a:solidFill>
                            <a:schemeClr val="bg1"/>
                          </a:solidFill>
                          <a:latin typeface="+mn-lt"/>
                          <a:ea typeface="+mn-ea"/>
                          <a:cs typeface="+mn-cs"/>
                        </a:rPr>
                        <a:t>2 (2.5)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600" kern="1200" dirty="0">
                          <a:solidFill>
                            <a:schemeClr val="bg1"/>
                          </a:solidFill>
                          <a:latin typeface="+mn-lt"/>
                          <a:ea typeface="+mn-ea"/>
                          <a:cs typeface="+mn-cs"/>
                        </a:rPr>
                        <a:t>1 (1.3)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455024121"/>
                  </a:ext>
                </a:extLst>
              </a:tr>
              <a:tr h="361857">
                <a:tc>
                  <a:txBody>
                    <a:bodyPr/>
                    <a:lstStyle/>
                    <a:p>
                      <a:pPr algn="l">
                        <a:lnSpc>
                          <a:spcPct val="90000"/>
                        </a:lnSpc>
                      </a:pPr>
                      <a:r>
                        <a:rPr lang="en-US" sz="1600" b="0" kern="1200" dirty="0">
                          <a:solidFill>
                            <a:schemeClr val="bg1"/>
                          </a:solidFill>
                          <a:latin typeface="+mn-lt"/>
                          <a:ea typeface="+mn-ea"/>
                          <a:cs typeface="+mn-cs"/>
                        </a:rPr>
                        <a:t>Acute myocardial infarction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indent="0" algn="ctr" defTabSz="457200" rtl="0" eaLnBrk="1" fontAlgn="auto" latinLnBrk="0" hangingPunct="1">
                        <a:lnSpc>
                          <a:spcPct val="90000"/>
                        </a:lnSpc>
                        <a:spcBef>
                          <a:spcPts val="0"/>
                        </a:spcBef>
                        <a:spcAft>
                          <a:spcPts val="0"/>
                        </a:spcAft>
                        <a:buClrTx/>
                        <a:buSzTx/>
                        <a:buFontTx/>
                        <a:buNone/>
                        <a:tabLst/>
                        <a:defRPr/>
                      </a:pPr>
                      <a:r>
                        <a:rPr lang="en-US" sz="1600" kern="1200" baseline="0" dirty="0">
                          <a:solidFill>
                            <a:schemeClr val="bg1"/>
                          </a:solidFill>
                          <a:latin typeface="+mn-lt"/>
                          <a:ea typeface="+mn-ea"/>
                          <a:cs typeface="+mn-cs"/>
                        </a:rPr>
                        <a:t>1 (1.3)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600" kern="1200" dirty="0">
                          <a:solidFill>
                            <a:schemeClr val="bg1"/>
                          </a:solidFill>
                          <a:latin typeface="+mn-lt"/>
                          <a:ea typeface="+mn-ea"/>
                          <a:cs typeface="+mn-cs"/>
                        </a:rPr>
                        <a:t>1 (1.3)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623929271"/>
                  </a:ext>
                </a:extLst>
              </a:tr>
              <a:tr h="215722">
                <a:tc>
                  <a:txBody>
                    <a:bodyPr/>
                    <a:lstStyle/>
                    <a:p>
                      <a:pPr algn="l">
                        <a:lnSpc>
                          <a:spcPct val="90000"/>
                        </a:lnSpc>
                      </a:pPr>
                      <a:r>
                        <a:rPr lang="en-US" sz="1600" b="0" kern="1200" dirty="0">
                          <a:solidFill>
                            <a:schemeClr val="bg1"/>
                          </a:solidFill>
                          <a:latin typeface="+mn-lt"/>
                          <a:ea typeface="+mn-ea"/>
                          <a:cs typeface="+mn-cs"/>
                        </a:rPr>
                        <a:t>Agitation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indent="0" algn="ctr" defTabSz="457200" rtl="0" eaLnBrk="1" fontAlgn="auto" latinLnBrk="0" hangingPunct="1">
                        <a:lnSpc>
                          <a:spcPct val="90000"/>
                        </a:lnSpc>
                        <a:spcBef>
                          <a:spcPts val="0"/>
                        </a:spcBef>
                        <a:spcAft>
                          <a:spcPts val="0"/>
                        </a:spcAft>
                        <a:buClrTx/>
                        <a:buSzTx/>
                        <a:buFontTx/>
                        <a:buNone/>
                        <a:tabLst/>
                        <a:defRPr/>
                      </a:pPr>
                      <a:r>
                        <a:rPr lang="en-US" sz="1600" kern="1200" baseline="0" dirty="0">
                          <a:solidFill>
                            <a:schemeClr val="bg1"/>
                          </a:solidFill>
                          <a:latin typeface="+mn-lt"/>
                          <a:ea typeface="+mn-ea"/>
                          <a:cs typeface="+mn-cs"/>
                        </a:rPr>
                        <a:t>1 (1.3)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600" kern="1200" dirty="0">
                          <a:solidFill>
                            <a:schemeClr val="bg1"/>
                          </a:solidFill>
                          <a:latin typeface="+mn-lt"/>
                          <a:ea typeface="+mn-ea"/>
                          <a:cs typeface="+mn-cs"/>
                        </a:rPr>
                        <a:t>1 (1.3)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975351294"/>
                  </a:ext>
                </a:extLst>
              </a:tr>
              <a:tr h="215722">
                <a:tc>
                  <a:txBody>
                    <a:bodyPr/>
                    <a:lstStyle/>
                    <a:p>
                      <a:pPr algn="l">
                        <a:lnSpc>
                          <a:spcPct val="90000"/>
                        </a:lnSpc>
                      </a:pPr>
                      <a:r>
                        <a:rPr lang="en-US" sz="1600" b="0" kern="1200" dirty="0">
                          <a:solidFill>
                            <a:schemeClr val="bg1"/>
                          </a:solidFill>
                          <a:latin typeface="+mn-lt"/>
                          <a:ea typeface="+mn-ea"/>
                          <a:cs typeface="+mn-cs"/>
                        </a:rPr>
                        <a:t>Cellulitis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indent="0" algn="ctr" defTabSz="457200" rtl="0" eaLnBrk="1" fontAlgn="auto" latinLnBrk="0" hangingPunct="1">
                        <a:lnSpc>
                          <a:spcPct val="90000"/>
                        </a:lnSpc>
                        <a:spcBef>
                          <a:spcPts val="0"/>
                        </a:spcBef>
                        <a:spcAft>
                          <a:spcPts val="0"/>
                        </a:spcAft>
                        <a:buClrTx/>
                        <a:buSzTx/>
                        <a:buFontTx/>
                        <a:buNone/>
                        <a:tabLst/>
                        <a:defRPr/>
                      </a:pPr>
                      <a:r>
                        <a:rPr lang="en-US" sz="1600" kern="1200" baseline="0" dirty="0">
                          <a:solidFill>
                            <a:schemeClr val="bg1"/>
                          </a:solidFill>
                          <a:latin typeface="+mn-lt"/>
                          <a:ea typeface="+mn-ea"/>
                          <a:cs typeface="+mn-cs"/>
                        </a:rPr>
                        <a:t>1 (1.3)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600" kern="1200" dirty="0">
                          <a:solidFill>
                            <a:schemeClr val="bg1"/>
                          </a:solidFill>
                          <a:latin typeface="+mn-lt"/>
                          <a:ea typeface="+mn-ea"/>
                          <a:cs typeface="+mn-cs"/>
                        </a:rPr>
                        <a:t>1 (1.3)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74253633"/>
                  </a:ext>
                </a:extLst>
              </a:tr>
              <a:tr h="215722">
                <a:tc>
                  <a:txBody>
                    <a:bodyPr/>
                    <a:lstStyle/>
                    <a:p>
                      <a:pPr algn="l">
                        <a:lnSpc>
                          <a:spcPct val="90000"/>
                        </a:lnSpc>
                      </a:pPr>
                      <a:r>
                        <a:rPr lang="en-US" sz="1600" b="0" kern="1200" dirty="0">
                          <a:solidFill>
                            <a:schemeClr val="bg1"/>
                          </a:solidFill>
                          <a:latin typeface="+mn-lt"/>
                          <a:ea typeface="+mn-ea"/>
                          <a:cs typeface="+mn-cs"/>
                        </a:rPr>
                        <a:t>Cardiac failure congestive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indent="0" algn="ctr" defTabSz="457200" rtl="0" eaLnBrk="1" fontAlgn="auto" latinLnBrk="0" hangingPunct="1">
                        <a:lnSpc>
                          <a:spcPct val="90000"/>
                        </a:lnSpc>
                        <a:spcBef>
                          <a:spcPts val="0"/>
                        </a:spcBef>
                        <a:spcAft>
                          <a:spcPts val="0"/>
                        </a:spcAft>
                        <a:buClrTx/>
                        <a:buSzTx/>
                        <a:buFontTx/>
                        <a:buNone/>
                        <a:tabLst/>
                        <a:defRPr/>
                      </a:pPr>
                      <a:r>
                        <a:rPr lang="en-US" sz="1600" kern="1200" baseline="0" dirty="0">
                          <a:solidFill>
                            <a:schemeClr val="bg1"/>
                          </a:solidFill>
                          <a:latin typeface="+mn-lt"/>
                          <a:ea typeface="+mn-ea"/>
                          <a:cs typeface="+mn-cs"/>
                        </a:rPr>
                        <a:t>1 (1.3)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600" kern="1200" dirty="0">
                          <a:solidFill>
                            <a:schemeClr val="bg1"/>
                          </a:solidFill>
                          <a:latin typeface="+mn-lt"/>
                          <a:ea typeface="+mn-ea"/>
                          <a:cs typeface="+mn-cs"/>
                        </a:rPr>
                        <a:t>1 (1.3)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427591198"/>
                  </a:ext>
                </a:extLst>
              </a:tr>
              <a:tr h="215722">
                <a:tc>
                  <a:txBody>
                    <a:bodyPr/>
                    <a:lstStyle/>
                    <a:p>
                      <a:pPr algn="l">
                        <a:lnSpc>
                          <a:spcPct val="90000"/>
                        </a:lnSpc>
                      </a:pPr>
                      <a:r>
                        <a:rPr lang="en-US" sz="1600" b="0" kern="1200" dirty="0">
                          <a:solidFill>
                            <a:schemeClr val="bg1"/>
                          </a:solidFill>
                          <a:latin typeface="+mn-lt"/>
                          <a:ea typeface="+mn-ea"/>
                          <a:cs typeface="+mn-cs"/>
                        </a:rPr>
                        <a:t>Cholelithiasis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indent="0" algn="ctr" defTabSz="457200" rtl="0" eaLnBrk="1" fontAlgn="auto" latinLnBrk="0" hangingPunct="1">
                        <a:lnSpc>
                          <a:spcPct val="90000"/>
                        </a:lnSpc>
                        <a:spcBef>
                          <a:spcPts val="0"/>
                        </a:spcBef>
                        <a:spcAft>
                          <a:spcPts val="0"/>
                        </a:spcAft>
                        <a:buClrTx/>
                        <a:buSzTx/>
                        <a:buFontTx/>
                        <a:buNone/>
                        <a:tabLst/>
                        <a:defRPr/>
                      </a:pPr>
                      <a:r>
                        <a:rPr lang="en-US" sz="1600" kern="1200" baseline="0" dirty="0">
                          <a:solidFill>
                            <a:schemeClr val="bg1"/>
                          </a:solidFill>
                          <a:latin typeface="+mn-lt"/>
                          <a:ea typeface="+mn-ea"/>
                          <a:cs typeface="+mn-cs"/>
                        </a:rPr>
                        <a:t>1 (1.3)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600" kern="1200" dirty="0">
                          <a:solidFill>
                            <a:schemeClr val="bg1"/>
                          </a:solidFill>
                          <a:latin typeface="+mn-lt"/>
                          <a:ea typeface="+mn-ea"/>
                          <a:cs typeface="+mn-cs"/>
                        </a:rPr>
                        <a:t>1 (1.3)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895322270"/>
                  </a:ext>
                </a:extLst>
              </a:tr>
              <a:tr h="215722">
                <a:tc>
                  <a:txBody>
                    <a:bodyPr/>
                    <a:lstStyle/>
                    <a:p>
                      <a:pPr algn="l">
                        <a:lnSpc>
                          <a:spcPct val="90000"/>
                        </a:lnSpc>
                      </a:pPr>
                      <a:r>
                        <a:rPr lang="en-US" sz="1600" b="0" kern="1200" dirty="0">
                          <a:solidFill>
                            <a:schemeClr val="bg1"/>
                          </a:solidFill>
                          <a:latin typeface="+mn-lt"/>
                          <a:ea typeface="+mn-ea"/>
                          <a:cs typeface="+mn-cs"/>
                        </a:rPr>
                        <a:t>COVID-19 pneumonia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indent="0" algn="ctr" defTabSz="457200" rtl="0" eaLnBrk="1" fontAlgn="auto" latinLnBrk="0" hangingPunct="1">
                        <a:lnSpc>
                          <a:spcPct val="90000"/>
                        </a:lnSpc>
                        <a:spcBef>
                          <a:spcPts val="0"/>
                        </a:spcBef>
                        <a:spcAft>
                          <a:spcPts val="0"/>
                        </a:spcAft>
                        <a:buClrTx/>
                        <a:buSzTx/>
                        <a:buFontTx/>
                        <a:buNone/>
                        <a:tabLst/>
                        <a:defRPr/>
                      </a:pPr>
                      <a:r>
                        <a:rPr lang="en-US" sz="1600" kern="1200" baseline="0" dirty="0">
                          <a:solidFill>
                            <a:schemeClr val="bg1"/>
                          </a:solidFill>
                          <a:latin typeface="+mn-lt"/>
                          <a:ea typeface="+mn-ea"/>
                          <a:cs typeface="+mn-cs"/>
                        </a:rPr>
                        <a:t>1 (1.3)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600" kern="1200" dirty="0">
                          <a:solidFill>
                            <a:schemeClr val="bg1"/>
                          </a:solidFill>
                          <a:latin typeface="+mn-lt"/>
                          <a:ea typeface="+mn-ea"/>
                          <a:cs typeface="+mn-cs"/>
                        </a:rPr>
                        <a:t>1 (1.3)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86987287"/>
                  </a:ext>
                </a:extLst>
              </a:tr>
            </a:tbl>
          </a:graphicData>
        </a:graphic>
      </p:graphicFrame>
    </p:spTree>
    <p:extLst>
      <p:ext uri="{BB962C8B-B14F-4D97-AF65-F5344CB8AC3E}">
        <p14:creationId xmlns:p14="http://schemas.microsoft.com/office/powerpoint/2010/main" val="13851179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9A67C-5713-E683-F6BF-DC6DBDE58054}"/>
              </a:ext>
            </a:extLst>
          </p:cNvPr>
          <p:cNvSpPr>
            <a:spLocks noGrp="1"/>
          </p:cNvSpPr>
          <p:nvPr>
            <p:ph type="title"/>
          </p:nvPr>
        </p:nvSpPr>
        <p:spPr/>
        <p:txBody>
          <a:bodyPr/>
          <a:lstStyle/>
          <a:p>
            <a:r>
              <a:rPr lang="en-US" dirty="0"/>
              <a:t>Select Ongoing Trials in </a:t>
            </a:r>
            <a:r>
              <a:rPr lang="en-US" dirty="0" err="1"/>
              <a:t>cSCC</a:t>
            </a:r>
            <a:endParaRPr lang="en-US" dirty="0"/>
          </a:p>
        </p:txBody>
      </p:sp>
      <p:graphicFrame>
        <p:nvGraphicFramePr>
          <p:cNvPr id="4" name="Group 32">
            <a:extLst>
              <a:ext uri="{FF2B5EF4-FFF2-40B4-BE49-F238E27FC236}">
                <a16:creationId xmlns:a16="http://schemas.microsoft.com/office/drawing/2014/main" id="{C23E3616-2918-AFB1-2FCB-FB7C93F2CBB4}"/>
              </a:ext>
            </a:extLst>
          </p:cNvPr>
          <p:cNvGraphicFramePr>
            <a:graphicFrameLocks noGrp="1"/>
          </p:cNvGraphicFramePr>
          <p:nvPr>
            <p:extLst>
              <p:ext uri="{D42A27DB-BD31-4B8C-83A1-F6EECF244321}">
                <p14:modId xmlns:p14="http://schemas.microsoft.com/office/powerpoint/2010/main" val="1068579093"/>
              </p:ext>
            </p:extLst>
          </p:nvPr>
        </p:nvGraphicFramePr>
        <p:xfrm>
          <a:off x="719138" y="1598615"/>
          <a:ext cx="10787062" cy="4297792"/>
        </p:xfrm>
        <a:graphic>
          <a:graphicData uri="http://schemas.openxmlformats.org/drawingml/2006/table">
            <a:tbl>
              <a:tblPr/>
              <a:tblGrid>
                <a:gridCol w="1565154">
                  <a:extLst>
                    <a:ext uri="{9D8B030D-6E8A-4147-A177-3AD203B41FA5}">
                      <a16:colId xmlns:a16="http://schemas.microsoft.com/office/drawing/2014/main" val="20000"/>
                    </a:ext>
                  </a:extLst>
                </a:gridCol>
                <a:gridCol w="755837">
                  <a:extLst>
                    <a:ext uri="{9D8B030D-6E8A-4147-A177-3AD203B41FA5}">
                      <a16:colId xmlns:a16="http://schemas.microsoft.com/office/drawing/2014/main" val="3232696187"/>
                    </a:ext>
                  </a:extLst>
                </a:gridCol>
                <a:gridCol w="1657222">
                  <a:extLst>
                    <a:ext uri="{9D8B030D-6E8A-4147-A177-3AD203B41FA5}">
                      <a16:colId xmlns:a16="http://schemas.microsoft.com/office/drawing/2014/main" val="20001"/>
                    </a:ext>
                  </a:extLst>
                </a:gridCol>
                <a:gridCol w="2134906">
                  <a:extLst>
                    <a:ext uri="{9D8B030D-6E8A-4147-A177-3AD203B41FA5}">
                      <a16:colId xmlns:a16="http://schemas.microsoft.com/office/drawing/2014/main" val="2747871128"/>
                    </a:ext>
                  </a:extLst>
                </a:gridCol>
                <a:gridCol w="3209053">
                  <a:extLst>
                    <a:ext uri="{9D8B030D-6E8A-4147-A177-3AD203B41FA5}">
                      <a16:colId xmlns:a16="http://schemas.microsoft.com/office/drawing/2014/main" val="2642954703"/>
                    </a:ext>
                  </a:extLst>
                </a:gridCol>
                <a:gridCol w="1464890">
                  <a:extLst>
                    <a:ext uri="{9D8B030D-6E8A-4147-A177-3AD203B41FA5}">
                      <a16:colId xmlns:a16="http://schemas.microsoft.com/office/drawing/2014/main" val="718167438"/>
                    </a:ext>
                  </a:extLst>
                </a:gridCol>
              </a:tblGrid>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Trial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Phase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Agents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 Population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Endpoints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Status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gridSpan="6">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bg1"/>
                          </a:solidFill>
                          <a:effectLst/>
                          <a:latin typeface="Calibri" panose="020F0502020204030204" pitchFamily="34" charset="0"/>
                        </a:rPr>
                        <a:t>Neoadjuvant/Adjuvant Trials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3B5A4"/>
                    </a:solidFill>
                  </a:tcPr>
                </a:tc>
                <a:tc hMerge="1">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3B5A4"/>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3B5A4"/>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3B5A4"/>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3B5A4"/>
                    </a:solidFill>
                  </a:tcPr>
                </a:tc>
                <a:extLst>
                  <a:ext uri="{0D108BD9-81ED-4DB2-BD59-A6C34878D82A}">
                    <a16:rowId xmlns:a16="http://schemas.microsoft.com/office/drawing/2014/main" val="759439476"/>
                  </a:ext>
                </a:extLst>
              </a:tr>
              <a:tr h="15898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lang="en-US" sz="1600" b="0" i="0" kern="1200" dirty="0">
                          <a:solidFill>
                            <a:schemeClr val="bg1"/>
                          </a:solidFill>
                          <a:effectLst/>
                          <a:latin typeface="+mn-lt"/>
                          <a:ea typeface="+mn-ea"/>
                          <a:cs typeface="+mn-cs"/>
                        </a:rPr>
                        <a:t>C-POST</a:t>
                      </a:r>
                    </a:p>
                    <a:p>
                      <a:pPr marL="0" marR="0" lvl="0" indent="0" algn="l" defTabSz="914400" rtl="0" eaLnBrk="1" fontAlgn="base" latinLnBrk="0" hangingPunct="1">
                        <a:lnSpc>
                          <a:spcPct val="100000"/>
                        </a:lnSpc>
                        <a:spcBef>
                          <a:spcPts val="0"/>
                        </a:spcBef>
                        <a:spcAft>
                          <a:spcPts val="0"/>
                        </a:spcAft>
                        <a:buClrTx/>
                        <a:buSzTx/>
                        <a:buFontTx/>
                        <a:buNone/>
                        <a:tabLst/>
                      </a:pPr>
                      <a:r>
                        <a:rPr lang="en-US" sz="1600" b="0" i="0" kern="1200" dirty="0">
                          <a:solidFill>
                            <a:schemeClr val="bg1"/>
                          </a:solidFill>
                          <a:effectLst/>
                          <a:latin typeface="+mn-lt"/>
                          <a:ea typeface="+mn-ea"/>
                          <a:cs typeface="+mn-cs"/>
                        </a:rPr>
                        <a:t>NCT03969004</a:t>
                      </a:r>
                      <a:endParaRPr kumimoji="0" lang="en-US" sz="1600" b="0" i="0" u="none" strike="noStrike" cap="none" normalizeH="0" baseline="0" dirty="0">
                        <a:ln>
                          <a:noFill/>
                        </a:ln>
                        <a:solidFill>
                          <a:schemeClr val="bg1"/>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Adjuvant cemiplimab vs placebo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High-risk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cSCC</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after surgery and RT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Primary: DFS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Secondary: OS, FFLRR, FFDR,SPT, safety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53196">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NCT04710498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Neoadjuvant atezolizumab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Surgically resectable advanced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cSCC</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Primary: % patients completing neoadjuvant therapy and surgical resection</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Secondary: ORR, pathological response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02237043"/>
                  </a:ext>
                </a:extLst>
              </a:tr>
              <a:tr h="0">
                <a:tc gridSpan="6">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kern="1200" cap="none" normalizeH="0" baseline="0" dirty="0">
                          <a:ln>
                            <a:noFill/>
                          </a:ln>
                          <a:solidFill>
                            <a:schemeClr val="bg1"/>
                          </a:solidFill>
                          <a:effectLst/>
                          <a:latin typeface="Calibri" panose="020F0502020204030204" pitchFamily="34" charset="0"/>
                          <a:ea typeface="+mn-ea"/>
                          <a:cs typeface="+mn-cs"/>
                        </a:rPr>
                        <a:t>Advanced/Metastatic Disease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3B5A4"/>
                    </a:solidFill>
                  </a:tcPr>
                </a:tc>
                <a:tc hMerge="1">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1511983103"/>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CERPASS</a:t>
                      </a:r>
                    </a:p>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NCT04050436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Cemiplimab ± RP1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Advanced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cSCC</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Primary: ORR, CRR</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Secondary: PFS, DoR, OS, safety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Active, not 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946989687"/>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NCT03212404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Cosibelimab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Advanced cancers including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cSCC</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MCC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Primary: DLT, safety, ORR</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Secondary: BOR, DoR, PK, OS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47354274"/>
                  </a:ext>
                </a:extLst>
              </a:tr>
            </a:tbl>
          </a:graphicData>
        </a:graphic>
      </p:graphicFrame>
      <p:sp>
        <p:nvSpPr>
          <p:cNvPr id="3" name="Text Box 11">
            <a:extLst>
              <a:ext uri="{FF2B5EF4-FFF2-40B4-BE49-F238E27FC236}">
                <a16:creationId xmlns:a16="http://schemas.microsoft.com/office/drawing/2014/main" id="{E91971DC-5590-8FF9-9CCF-2A6A9BDB57D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NCT03969004. NCT04710498. NCT04050436. NCT03212404.   </a:t>
            </a:r>
          </a:p>
        </p:txBody>
      </p:sp>
    </p:spTree>
    <p:extLst>
      <p:ext uri="{BB962C8B-B14F-4D97-AF65-F5344CB8AC3E}">
        <p14:creationId xmlns:p14="http://schemas.microsoft.com/office/powerpoint/2010/main" val="9520615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B024C-6B97-A72C-5A0C-746E8CE3CF89}"/>
              </a:ext>
            </a:extLst>
          </p:cNvPr>
          <p:cNvSpPr>
            <a:spLocks noGrp="1"/>
          </p:cNvSpPr>
          <p:nvPr>
            <p:ph type="title"/>
          </p:nvPr>
        </p:nvSpPr>
        <p:spPr/>
        <p:txBody>
          <a:bodyPr/>
          <a:lstStyle/>
          <a:p>
            <a:r>
              <a:rPr lang="en-US" dirty="0"/>
              <a:t>Merkel Cell Carcinoma</a:t>
            </a:r>
          </a:p>
        </p:txBody>
      </p:sp>
    </p:spTree>
    <p:extLst>
      <p:ext uri="{BB962C8B-B14F-4D97-AF65-F5344CB8AC3E}">
        <p14:creationId xmlns:p14="http://schemas.microsoft.com/office/powerpoint/2010/main" val="33525125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D5A54-7EEA-792A-B706-5CE125981A90}"/>
              </a:ext>
            </a:extLst>
          </p:cNvPr>
          <p:cNvSpPr>
            <a:spLocks noGrp="1"/>
          </p:cNvSpPr>
          <p:nvPr>
            <p:ph type="title"/>
          </p:nvPr>
        </p:nvSpPr>
        <p:spPr/>
        <p:txBody>
          <a:bodyPr/>
          <a:lstStyle/>
          <a:p>
            <a:r>
              <a:rPr lang="en-US" dirty="0"/>
              <a:t>Merkel Cell Carcinoma</a:t>
            </a:r>
          </a:p>
        </p:txBody>
      </p:sp>
      <p:sp>
        <p:nvSpPr>
          <p:cNvPr id="5" name="Content Placeholder 4">
            <a:extLst>
              <a:ext uri="{FF2B5EF4-FFF2-40B4-BE49-F238E27FC236}">
                <a16:creationId xmlns:a16="http://schemas.microsoft.com/office/drawing/2014/main" id="{1C46AE94-24B3-41C3-A869-4FA2561F1BA6}"/>
              </a:ext>
            </a:extLst>
          </p:cNvPr>
          <p:cNvSpPr>
            <a:spLocks noGrp="1"/>
          </p:cNvSpPr>
          <p:nvPr>
            <p:ph idx="1"/>
          </p:nvPr>
        </p:nvSpPr>
        <p:spPr/>
        <p:txBody>
          <a:bodyPr/>
          <a:lstStyle/>
          <a:p>
            <a:r>
              <a:rPr lang="en-US" sz="2400" dirty="0"/>
              <a:t>Characteristics associated with MCC include immunosuppression, advanced age, UV exposure, and MCPyV positivity</a:t>
            </a:r>
          </a:p>
          <a:p>
            <a:r>
              <a:rPr lang="en-US" sz="2400" dirty="0"/>
              <a:t>Patients with metastatic MCC have a markedly poor prognosis </a:t>
            </a:r>
          </a:p>
          <a:p>
            <a:pPr lvl="1"/>
            <a:r>
              <a:rPr lang="en-US" sz="2200" dirty="0"/>
              <a:t>Historic 5-yr OS rate of 14% for metastatic MCC</a:t>
            </a:r>
          </a:p>
          <a:p>
            <a:r>
              <a:rPr lang="en-US" sz="2400" dirty="0"/>
              <a:t>Surgery is standard for resectable primary MCC</a:t>
            </a:r>
          </a:p>
          <a:p>
            <a:r>
              <a:rPr lang="en-US" sz="2400" dirty="0"/>
              <a:t>Radiation may be used in the adjuvant setting or if complete resection not feasible</a:t>
            </a:r>
          </a:p>
          <a:p>
            <a:r>
              <a:rPr lang="en-US" sz="2400" dirty="0"/>
              <a:t>Chemotherapy leads to high response rates, but the median time to progression is approximately 3 mo</a:t>
            </a:r>
          </a:p>
          <a:p>
            <a:r>
              <a:rPr lang="en-US" sz="2400" dirty="0"/>
              <a:t>The checkpoint inhibitors avelumab, pembrolizumab, and </a:t>
            </a:r>
            <a:r>
              <a:rPr lang="en-US" sz="2400" dirty="0" err="1"/>
              <a:t>retifanlimab</a:t>
            </a:r>
            <a:r>
              <a:rPr lang="en-US" sz="2400" dirty="0"/>
              <a:t> have been approved for the treatment of advanced or metastatic MCC</a:t>
            </a:r>
          </a:p>
        </p:txBody>
      </p:sp>
      <p:sp>
        <p:nvSpPr>
          <p:cNvPr id="4" name="Text Box 11">
            <a:extLst>
              <a:ext uri="{FF2B5EF4-FFF2-40B4-BE49-F238E27FC236}">
                <a16:creationId xmlns:a16="http://schemas.microsoft.com/office/drawing/2014/main" id="{003C1882-8279-00AC-E336-9F6BD96925A0}"/>
              </a:ext>
            </a:extLst>
          </p:cNvPr>
          <p:cNvSpPr txBox="1">
            <a:spLocks noChangeArrowheads="1"/>
          </p:cNvSpPr>
          <p:nvPr/>
        </p:nvSpPr>
        <p:spPr bwMode="auto">
          <a:xfrm>
            <a:off x="414339" y="63483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Lewis. Dermatol Clin. 2023;41:101. Harms. Ann Surg Oncol. 2016;23:3564. Pembrolizumab PI. Avelumab PI. </a:t>
            </a:r>
            <a:r>
              <a:rPr lang="en-US" altLang="en-US" sz="1200" b="0" dirty="0" err="1">
                <a:solidFill>
                  <a:schemeClr val="bg2"/>
                </a:solidFill>
                <a:latin typeface="Calibri" panose="020F0502020204030204" pitchFamily="34" charset="0"/>
              </a:rPr>
              <a:t>Retifanlimab</a:t>
            </a:r>
            <a:r>
              <a:rPr lang="en-US" altLang="en-US" sz="1200" b="0" dirty="0">
                <a:solidFill>
                  <a:schemeClr val="bg2"/>
                </a:solidFill>
                <a:latin typeface="Calibri" panose="020F0502020204030204" pitchFamily="34" charset="0"/>
              </a:rPr>
              <a:t> PI.</a:t>
            </a:r>
          </a:p>
        </p:txBody>
      </p:sp>
    </p:spTree>
    <p:extLst>
      <p:ext uri="{BB962C8B-B14F-4D97-AF65-F5344CB8AC3E}">
        <p14:creationId xmlns:p14="http://schemas.microsoft.com/office/powerpoint/2010/main" val="25028106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9B1C2-6257-4A73-5C94-EB8583BB9C2F}"/>
              </a:ext>
            </a:extLst>
          </p:cNvPr>
          <p:cNvSpPr>
            <a:spLocks noGrp="1"/>
          </p:cNvSpPr>
          <p:nvPr>
            <p:ph type="title"/>
          </p:nvPr>
        </p:nvSpPr>
        <p:spPr/>
        <p:txBody>
          <a:bodyPr/>
          <a:lstStyle/>
          <a:p>
            <a:r>
              <a:rPr lang="en-US" dirty="0"/>
              <a:t>Javelin Merkel 200: Avelumab in Metastatic Merkel Cell Carcinoma</a:t>
            </a:r>
          </a:p>
        </p:txBody>
      </p:sp>
      <p:sp>
        <p:nvSpPr>
          <p:cNvPr id="3" name="Content Placeholder 2">
            <a:extLst>
              <a:ext uri="{FF2B5EF4-FFF2-40B4-BE49-F238E27FC236}">
                <a16:creationId xmlns:a16="http://schemas.microsoft.com/office/drawing/2014/main" id="{41C11B71-2373-301E-5C1F-0F638ECA1C46}"/>
              </a:ext>
            </a:extLst>
          </p:cNvPr>
          <p:cNvSpPr>
            <a:spLocks noGrp="1"/>
          </p:cNvSpPr>
          <p:nvPr>
            <p:ph idx="1"/>
          </p:nvPr>
        </p:nvSpPr>
        <p:spPr/>
        <p:txBody>
          <a:bodyPr/>
          <a:lstStyle/>
          <a:p>
            <a:pPr>
              <a:spcBef>
                <a:spcPts val="0"/>
              </a:spcBef>
            </a:pPr>
            <a:r>
              <a:rPr lang="en-US" sz="2200" dirty="0"/>
              <a:t>International, multicenter, open-label phase II trial</a:t>
            </a:r>
          </a:p>
          <a:p>
            <a:pPr lvl="1">
              <a:spcBef>
                <a:spcPts val="0"/>
              </a:spcBef>
            </a:pPr>
            <a:r>
              <a:rPr lang="en-US" sz="2000" dirty="0"/>
              <a:t>Part A: 2L avelumab; Part B: 1L avelumab in systemic therapy-naive patients</a:t>
            </a:r>
          </a:p>
          <a:p>
            <a:pPr lvl="1">
              <a:spcBef>
                <a:spcPts val="0"/>
              </a:spcBef>
            </a:pPr>
            <a:endParaRPr lang="en-US" sz="2000" dirty="0"/>
          </a:p>
          <a:p>
            <a:pPr lvl="1">
              <a:spcBef>
                <a:spcPts val="0"/>
              </a:spcBef>
            </a:pPr>
            <a:endParaRPr lang="en-US" sz="2000" dirty="0"/>
          </a:p>
          <a:p>
            <a:pPr>
              <a:spcBef>
                <a:spcPts val="0"/>
              </a:spcBef>
            </a:pPr>
            <a:endParaRPr lang="en-US" sz="2200" dirty="0"/>
          </a:p>
          <a:p>
            <a:pPr>
              <a:spcBef>
                <a:spcPts val="0"/>
              </a:spcBef>
            </a:pPr>
            <a:endParaRPr lang="en-US" sz="2200" dirty="0"/>
          </a:p>
          <a:p>
            <a:pPr>
              <a:spcBef>
                <a:spcPts val="0"/>
              </a:spcBef>
            </a:pPr>
            <a:endParaRPr lang="en-US" sz="2200" dirty="0"/>
          </a:p>
          <a:p>
            <a:pPr>
              <a:spcBef>
                <a:spcPts val="0"/>
              </a:spcBef>
            </a:pPr>
            <a:endParaRPr lang="en-US" sz="2200" dirty="0"/>
          </a:p>
          <a:p>
            <a:pPr>
              <a:spcBef>
                <a:spcPts val="0"/>
              </a:spcBef>
            </a:pPr>
            <a:endParaRPr lang="en-US" sz="2200" dirty="0"/>
          </a:p>
          <a:p>
            <a:pPr>
              <a:spcBef>
                <a:spcPts val="0"/>
              </a:spcBef>
            </a:pPr>
            <a:endParaRPr lang="en-US" sz="2200" dirty="0"/>
          </a:p>
          <a:p>
            <a:pPr>
              <a:spcBef>
                <a:spcPts val="0"/>
              </a:spcBef>
            </a:pPr>
            <a:r>
              <a:rPr lang="en-US" sz="2200" b="1" dirty="0"/>
              <a:t>Primary endpoints: </a:t>
            </a:r>
            <a:r>
              <a:rPr lang="en-US" sz="2200" dirty="0"/>
              <a:t>BOR by RECIST v1.1 (part A); durable response rate (Part B)</a:t>
            </a:r>
          </a:p>
          <a:p>
            <a:pPr>
              <a:spcBef>
                <a:spcPts val="0"/>
              </a:spcBef>
            </a:pPr>
            <a:r>
              <a:rPr lang="en-US" sz="2200" b="1" dirty="0"/>
              <a:t>Key secondary endpoints: </a:t>
            </a:r>
            <a:r>
              <a:rPr lang="en-US" sz="2200" dirty="0"/>
              <a:t>BOR (part B), DoR, PFS, OS, safety</a:t>
            </a:r>
          </a:p>
        </p:txBody>
      </p:sp>
      <p:sp>
        <p:nvSpPr>
          <p:cNvPr id="4" name="Text Box 45">
            <a:extLst>
              <a:ext uri="{FF2B5EF4-FFF2-40B4-BE49-F238E27FC236}">
                <a16:creationId xmlns:a16="http://schemas.microsoft.com/office/drawing/2014/main" id="{BC80D175-0B9D-DA9A-E5E0-DD3530066957}"/>
              </a:ext>
            </a:extLst>
          </p:cNvPr>
          <p:cNvSpPr txBox="1">
            <a:spLocks noChangeArrowheads="1"/>
          </p:cNvSpPr>
          <p:nvPr/>
        </p:nvSpPr>
        <p:spPr bwMode="auto">
          <a:xfrm>
            <a:off x="804760" y="2452548"/>
            <a:ext cx="22379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with stage IV metastatic MCC, ECOG PS 0/1 with PD after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≥1 line of CT in the metastatic setting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(Part A) or no prior systemic therapy for metastatic disease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(Part B)*</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204)</a:t>
            </a:r>
            <a:endParaRPr lang="en-US" altLang="en-US" sz="1600" b="0" dirty="0">
              <a:solidFill>
                <a:schemeClr val="bg1"/>
              </a:solidFill>
              <a:latin typeface="Calibri" panose="020F0502020204030204" pitchFamily="34" charset="0"/>
            </a:endParaRPr>
          </a:p>
        </p:txBody>
      </p:sp>
      <p:sp>
        <p:nvSpPr>
          <p:cNvPr id="5" name="Rectangle 49">
            <a:extLst>
              <a:ext uri="{FF2B5EF4-FFF2-40B4-BE49-F238E27FC236}">
                <a16:creationId xmlns:a16="http://schemas.microsoft.com/office/drawing/2014/main" id="{03AE60E3-9DEC-5D61-2CC7-C4D8A483CF54}"/>
              </a:ext>
            </a:extLst>
          </p:cNvPr>
          <p:cNvSpPr>
            <a:spLocks noChangeArrowheads="1"/>
          </p:cNvSpPr>
          <p:nvPr/>
        </p:nvSpPr>
        <p:spPr bwMode="auto">
          <a:xfrm>
            <a:off x="6096000" y="2596365"/>
            <a:ext cx="2708995"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Avelumab</a:t>
            </a:r>
            <a:r>
              <a:rPr lang="en-US" altLang="en-US" sz="1600" baseline="30000" dirty="0">
                <a:solidFill>
                  <a:schemeClr val="tx1"/>
                </a:solidFill>
                <a:latin typeface="Calibri" panose="020F0502020204030204" pitchFamily="34" charset="0"/>
              </a:rPr>
              <a:t>†</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10 mg/kg 1-hour IV Q2W</a:t>
            </a:r>
          </a:p>
        </p:txBody>
      </p:sp>
      <p:sp>
        <p:nvSpPr>
          <p:cNvPr id="7" name="Line 52">
            <a:extLst>
              <a:ext uri="{FF2B5EF4-FFF2-40B4-BE49-F238E27FC236}">
                <a16:creationId xmlns:a16="http://schemas.microsoft.com/office/drawing/2014/main" id="{BD820E76-4443-276E-90E8-EF9C531BBCB9}"/>
              </a:ext>
            </a:extLst>
          </p:cNvPr>
          <p:cNvSpPr>
            <a:spLocks noChangeShapeType="1"/>
          </p:cNvSpPr>
          <p:nvPr/>
        </p:nvSpPr>
        <p:spPr bwMode="auto">
          <a:xfrm>
            <a:off x="8804995" y="3412732"/>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0" name="TextBox 9">
            <a:extLst>
              <a:ext uri="{FF2B5EF4-FFF2-40B4-BE49-F238E27FC236}">
                <a16:creationId xmlns:a16="http://schemas.microsoft.com/office/drawing/2014/main" id="{9C63D6BE-5BB0-A3C7-9CC2-5D4BCDC8381F}"/>
              </a:ext>
            </a:extLst>
          </p:cNvPr>
          <p:cNvSpPr txBox="1"/>
          <p:nvPr/>
        </p:nvSpPr>
        <p:spPr bwMode="auto">
          <a:xfrm>
            <a:off x="3500398" y="4335440"/>
            <a:ext cx="5657311"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*Patients were unselected for PD-L1 or Merkel cell polyomavirus status.</a:t>
            </a:r>
            <a:br>
              <a:rPr lang="en-US" sz="1400" b="0" dirty="0">
                <a:solidFill>
                  <a:schemeClr val="bg1"/>
                </a:solidFill>
                <a:latin typeface="Calibri" panose="020F0502020204030204" pitchFamily="34" charset="0"/>
              </a:rPr>
            </a:b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Premedication: antihistamine and acetaminophen 30-60 min before each infusion.</a:t>
            </a:r>
          </a:p>
          <a:p>
            <a:pPr algn="l">
              <a:lnSpc>
                <a:spcPct val="100000"/>
              </a:lnSpc>
              <a:spcBef>
                <a:spcPct val="50000"/>
              </a:spcBef>
              <a:spcAft>
                <a:spcPct val="0"/>
              </a:spcAft>
              <a:buClrTx/>
              <a:buFontTx/>
              <a:buNone/>
            </a:pPr>
            <a:endParaRPr lang="en-US" sz="1400" dirty="0">
              <a:solidFill>
                <a:schemeClr val="bg1"/>
              </a:solidFill>
              <a:latin typeface="Calibri" panose="020F0502020204030204" pitchFamily="34" charset="0"/>
            </a:endParaRPr>
          </a:p>
        </p:txBody>
      </p:sp>
      <p:sp>
        <p:nvSpPr>
          <p:cNvPr id="12" name="Line 52">
            <a:extLst>
              <a:ext uri="{FF2B5EF4-FFF2-40B4-BE49-F238E27FC236}">
                <a16:creationId xmlns:a16="http://schemas.microsoft.com/office/drawing/2014/main" id="{2012D2EA-DB58-59BA-AC11-8437F0A2F0DE}"/>
              </a:ext>
            </a:extLst>
          </p:cNvPr>
          <p:cNvSpPr>
            <a:spLocks noChangeShapeType="1"/>
          </p:cNvSpPr>
          <p:nvPr/>
        </p:nvSpPr>
        <p:spPr bwMode="auto">
          <a:xfrm>
            <a:off x="3057508" y="2947996"/>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3" name="TextBox 12">
            <a:extLst>
              <a:ext uri="{FF2B5EF4-FFF2-40B4-BE49-F238E27FC236}">
                <a16:creationId xmlns:a16="http://schemas.microsoft.com/office/drawing/2014/main" id="{01675A9D-2FDB-D292-3D34-DF35CDE8AE77}"/>
              </a:ext>
            </a:extLst>
          </p:cNvPr>
          <p:cNvSpPr txBox="1"/>
          <p:nvPr/>
        </p:nvSpPr>
        <p:spPr bwMode="auto">
          <a:xfrm>
            <a:off x="9526607" y="3120344"/>
            <a:ext cx="223790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Until PD, unacceptable toxicity, or withdrawal</a:t>
            </a:r>
          </a:p>
        </p:txBody>
      </p:sp>
      <p:sp>
        <p:nvSpPr>
          <p:cNvPr id="14" name="Text Box 11">
            <a:extLst>
              <a:ext uri="{FF2B5EF4-FFF2-40B4-BE49-F238E27FC236}">
                <a16:creationId xmlns:a16="http://schemas.microsoft.com/office/drawing/2014/main" id="{1D8F6F75-A85F-01A7-E4DB-37852FCF08E6}"/>
              </a:ext>
            </a:extLst>
          </p:cNvPr>
          <p:cNvSpPr txBox="1">
            <a:spLocks noChangeArrowheads="1"/>
          </p:cNvSpPr>
          <p:nvPr/>
        </p:nvSpPr>
        <p:spPr bwMode="auto">
          <a:xfrm>
            <a:off x="414338" y="6385740"/>
            <a:ext cx="88700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D’Angelo. J Immunother Cancer. 2020;8:e000674. D’Angelo. J Immunother Cancer. 2021;9:e002646.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D’Angelo. ESMO Open. 2021;6:100290</a:t>
            </a:r>
            <a:r>
              <a:rPr lang="en-US" altLang="en-US" sz="1200" b="0" dirty="0">
                <a:solidFill>
                  <a:schemeClr val="bg2"/>
                </a:solidFill>
                <a:latin typeface="Calibri" panose="020F0502020204030204" pitchFamily="34" charset="0"/>
              </a:rPr>
              <a:t>. </a:t>
            </a:r>
          </a:p>
        </p:txBody>
      </p:sp>
      <p:sp>
        <p:nvSpPr>
          <p:cNvPr id="6" name="Rectangle 49">
            <a:extLst>
              <a:ext uri="{FF2B5EF4-FFF2-40B4-BE49-F238E27FC236}">
                <a16:creationId xmlns:a16="http://schemas.microsoft.com/office/drawing/2014/main" id="{B2E491F3-8228-120C-941F-C2374B0C1091}"/>
              </a:ext>
            </a:extLst>
          </p:cNvPr>
          <p:cNvSpPr>
            <a:spLocks noChangeArrowheads="1"/>
          </p:cNvSpPr>
          <p:nvPr/>
        </p:nvSpPr>
        <p:spPr bwMode="auto">
          <a:xfrm>
            <a:off x="6096000" y="3544532"/>
            <a:ext cx="2708995"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Avelumab</a:t>
            </a:r>
            <a:r>
              <a:rPr lang="en-US" altLang="en-US" sz="1600" baseline="30000" dirty="0">
                <a:solidFill>
                  <a:schemeClr val="tx1"/>
                </a:solidFill>
                <a:latin typeface="Calibri" panose="020F0502020204030204" pitchFamily="34" charset="0"/>
              </a:rPr>
              <a:t>†</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10 mg/kg 1-hour IV Q2W</a:t>
            </a:r>
          </a:p>
        </p:txBody>
      </p:sp>
      <p:sp>
        <p:nvSpPr>
          <p:cNvPr id="11" name="Line 52">
            <a:extLst>
              <a:ext uri="{FF2B5EF4-FFF2-40B4-BE49-F238E27FC236}">
                <a16:creationId xmlns:a16="http://schemas.microsoft.com/office/drawing/2014/main" id="{6A2134CA-29B7-624E-CEE3-1CB3DD030FD4}"/>
              </a:ext>
            </a:extLst>
          </p:cNvPr>
          <p:cNvSpPr>
            <a:spLocks noChangeShapeType="1"/>
          </p:cNvSpPr>
          <p:nvPr/>
        </p:nvSpPr>
        <p:spPr bwMode="auto">
          <a:xfrm>
            <a:off x="3057508" y="3896163"/>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5" name="Rectangle 49">
            <a:extLst>
              <a:ext uri="{FF2B5EF4-FFF2-40B4-BE49-F238E27FC236}">
                <a16:creationId xmlns:a16="http://schemas.microsoft.com/office/drawing/2014/main" id="{8D20C288-6067-8EB2-BF0C-0B0424BBE451}"/>
              </a:ext>
            </a:extLst>
          </p:cNvPr>
          <p:cNvSpPr>
            <a:spLocks noChangeArrowheads="1"/>
          </p:cNvSpPr>
          <p:nvPr/>
        </p:nvSpPr>
        <p:spPr bwMode="auto">
          <a:xfrm>
            <a:off x="3607269" y="2596365"/>
            <a:ext cx="2237901" cy="703262"/>
          </a:xfrm>
          <a:prstGeom prst="rect">
            <a:avLst/>
          </a:prstGeom>
          <a:solidFill>
            <a:schemeClr val="tx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mMCC after 1L CT</a:t>
            </a:r>
          </a:p>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(n = 88)</a:t>
            </a:r>
          </a:p>
        </p:txBody>
      </p:sp>
      <p:sp>
        <p:nvSpPr>
          <p:cNvPr id="16" name="Rectangle 49">
            <a:extLst>
              <a:ext uri="{FF2B5EF4-FFF2-40B4-BE49-F238E27FC236}">
                <a16:creationId xmlns:a16="http://schemas.microsoft.com/office/drawing/2014/main" id="{C08A66D5-5B14-198B-7430-371579CE498B}"/>
              </a:ext>
            </a:extLst>
          </p:cNvPr>
          <p:cNvSpPr>
            <a:spLocks noChangeArrowheads="1"/>
          </p:cNvSpPr>
          <p:nvPr/>
        </p:nvSpPr>
        <p:spPr bwMode="auto">
          <a:xfrm>
            <a:off x="3607269" y="3544532"/>
            <a:ext cx="2237901" cy="703262"/>
          </a:xfrm>
          <a:prstGeom prst="rect">
            <a:avLst/>
          </a:prstGeom>
          <a:solidFill>
            <a:schemeClr val="tx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Treatment-naive mMCC</a:t>
            </a:r>
          </a:p>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(n = 116)</a:t>
            </a:r>
          </a:p>
        </p:txBody>
      </p:sp>
    </p:spTree>
    <p:extLst>
      <p:ext uri="{BB962C8B-B14F-4D97-AF65-F5344CB8AC3E}">
        <p14:creationId xmlns:p14="http://schemas.microsoft.com/office/powerpoint/2010/main" val="26070772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AABDC-E3F6-45AC-3D19-FF4125AE95E9}"/>
              </a:ext>
            </a:extLst>
          </p:cNvPr>
          <p:cNvSpPr>
            <a:spLocks noGrp="1"/>
          </p:cNvSpPr>
          <p:nvPr>
            <p:ph type="title"/>
          </p:nvPr>
        </p:nvSpPr>
        <p:spPr/>
        <p:txBody>
          <a:bodyPr/>
          <a:lstStyle/>
          <a:p>
            <a:r>
              <a:rPr lang="en-US" dirty="0"/>
              <a:t>Javelin Merkel 200: Response</a:t>
            </a:r>
          </a:p>
        </p:txBody>
      </p:sp>
      <p:sp>
        <p:nvSpPr>
          <p:cNvPr id="4" name="Text Box 11">
            <a:extLst>
              <a:ext uri="{FF2B5EF4-FFF2-40B4-BE49-F238E27FC236}">
                <a16:creationId xmlns:a16="http://schemas.microsoft.com/office/drawing/2014/main" id="{C2AF3630-9417-2ECD-9EB1-608C6ED3166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D’Angelo. J Immunother Cancer. 2020;8:e000674. D’Angelo. J Immunother Cancer. 2021;9:e002646. </a:t>
            </a:r>
          </a:p>
        </p:txBody>
      </p:sp>
      <p:graphicFrame>
        <p:nvGraphicFramePr>
          <p:cNvPr id="5" name="Group 32">
            <a:extLst>
              <a:ext uri="{FF2B5EF4-FFF2-40B4-BE49-F238E27FC236}">
                <a16:creationId xmlns:a16="http://schemas.microsoft.com/office/drawing/2014/main" id="{14DD0438-B7C5-45FA-F582-0D649E3CD8F8}"/>
              </a:ext>
            </a:extLst>
          </p:cNvPr>
          <p:cNvGraphicFramePr>
            <a:graphicFrameLocks noGrp="1"/>
          </p:cNvGraphicFramePr>
          <p:nvPr>
            <p:extLst>
              <p:ext uri="{D42A27DB-BD31-4B8C-83A1-F6EECF244321}">
                <p14:modId xmlns:p14="http://schemas.microsoft.com/office/powerpoint/2010/main" val="2069613804"/>
              </p:ext>
            </p:extLst>
          </p:nvPr>
        </p:nvGraphicFramePr>
        <p:xfrm>
          <a:off x="714756" y="1600200"/>
          <a:ext cx="10791444" cy="3109024"/>
        </p:xfrm>
        <a:graphic>
          <a:graphicData uri="http://schemas.openxmlformats.org/drawingml/2006/table">
            <a:tbl>
              <a:tblPr/>
              <a:tblGrid>
                <a:gridCol w="3597148">
                  <a:extLst>
                    <a:ext uri="{9D8B030D-6E8A-4147-A177-3AD203B41FA5}">
                      <a16:colId xmlns:a16="http://schemas.microsoft.com/office/drawing/2014/main" val="20000"/>
                    </a:ext>
                  </a:extLst>
                </a:gridCol>
                <a:gridCol w="3597148">
                  <a:extLst>
                    <a:ext uri="{9D8B030D-6E8A-4147-A177-3AD203B41FA5}">
                      <a16:colId xmlns:a16="http://schemas.microsoft.com/office/drawing/2014/main" val="20001"/>
                    </a:ext>
                  </a:extLst>
                </a:gridCol>
                <a:gridCol w="3597148">
                  <a:extLst>
                    <a:ext uri="{9D8B030D-6E8A-4147-A177-3AD203B41FA5}">
                      <a16:colId xmlns:a16="http://schemas.microsoft.com/office/drawing/2014/main" val="3086208806"/>
                    </a:ext>
                  </a:extLst>
                </a:gridCol>
              </a:tblGrid>
              <a:tr h="33096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Response,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Previously Treated mMCC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Part A (n = 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Treatment-Naive mMCC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Part B (n = 116)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65888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 (95% CI)</a:t>
                      </a:r>
                    </a:p>
                    <a:p>
                      <a:pPr marL="342900" marR="0" lvl="0" indent="-34290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342900" marR="0" lvl="0" indent="-34290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p>
                      <a:pPr marL="342900" marR="0" lvl="0" indent="-34290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p>
                      <a:pPr marL="342900" marR="0" lvl="0" indent="-34290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p>
                      <a:pPr marL="342900" marR="0" lvl="0" indent="-34290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33.0 (23.3 – 43.8)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(11.4)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(21.6)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(10.2)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 (36.4)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(20.5)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39.7 (30.7-49.2)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(16.4)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(23.3)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(10.3)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 (41.4)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3096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mDoR,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40.5 (18-NE)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18.2 (11.3-NE)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02237043"/>
                  </a:ext>
                </a:extLst>
              </a:tr>
              <a:tr h="33096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follow-up, mo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40.8 (36.4-49.7)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21.2 (14.9-36.6)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061825476"/>
                  </a:ext>
                </a:extLst>
              </a:tr>
            </a:tbl>
          </a:graphicData>
        </a:graphic>
      </p:graphicFrame>
    </p:spTree>
    <p:extLst>
      <p:ext uri="{BB962C8B-B14F-4D97-AF65-F5344CB8AC3E}">
        <p14:creationId xmlns:p14="http://schemas.microsoft.com/office/powerpoint/2010/main" val="20376146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oup 93">
            <a:extLst>
              <a:ext uri="{FF2B5EF4-FFF2-40B4-BE49-F238E27FC236}">
                <a16:creationId xmlns:a16="http://schemas.microsoft.com/office/drawing/2014/main" id="{96CC46D8-2360-F458-258C-2AB8D499B54B}"/>
              </a:ext>
            </a:extLst>
          </p:cNvPr>
          <p:cNvGrpSpPr/>
          <p:nvPr/>
        </p:nvGrpSpPr>
        <p:grpSpPr>
          <a:xfrm>
            <a:off x="1990725" y="2223716"/>
            <a:ext cx="519820" cy="2614345"/>
            <a:chOff x="1752600" y="2206625"/>
            <a:chExt cx="519820" cy="2614345"/>
          </a:xfrm>
        </p:grpSpPr>
        <p:sp>
          <p:nvSpPr>
            <p:cNvPr id="91" name="Freeform 90">
              <a:extLst>
                <a:ext uri="{FF2B5EF4-FFF2-40B4-BE49-F238E27FC236}">
                  <a16:creationId xmlns:a16="http://schemas.microsoft.com/office/drawing/2014/main" id="{4B80D645-F401-41EC-1468-64054CDA94CD}"/>
                </a:ext>
              </a:extLst>
            </p:cNvPr>
            <p:cNvSpPr/>
            <p:nvPr/>
          </p:nvSpPr>
          <p:spPr bwMode="auto">
            <a:xfrm>
              <a:off x="2104931" y="3535378"/>
              <a:ext cx="167489" cy="1285592"/>
            </a:xfrm>
            <a:custGeom>
              <a:avLst/>
              <a:gdLst>
                <a:gd name="connsiteX0" fmla="*/ 167489 w 167489"/>
                <a:gd name="connsiteY0" fmla="*/ 1285592 h 1285592"/>
                <a:gd name="connsiteX1" fmla="*/ 167489 w 167489"/>
                <a:gd name="connsiteY1" fmla="*/ 1149790 h 1285592"/>
                <a:gd name="connsiteX2" fmla="*/ 140328 w 167489"/>
                <a:gd name="connsiteY2" fmla="*/ 1149790 h 1285592"/>
                <a:gd name="connsiteX3" fmla="*/ 140328 w 167489"/>
                <a:gd name="connsiteY3" fmla="*/ 1068309 h 1285592"/>
                <a:gd name="connsiteX4" fmla="*/ 140328 w 167489"/>
                <a:gd name="connsiteY4" fmla="*/ 1068309 h 1285592"/>
                <a:gd name="connsiteX5" fmla="*/ 104115 w 167489"/>
                <a:gd name="connsiteY5" fmla="*/ 1068309 h 1285592"/>
                <a:gd name="connsiteX6" fmla="*/ 104115 w 167489"/>
                <a:gd name="connsiteY6" fmla="*/ 995881 h 1285592"/>
                <a:gd name="connsiteX7" fmla="*/ 81481 w 167489"/>
                <a:gd name="connsiteY7" fmla="*/ 995881 h 1285592"/>
                <a:gd name="connsiteX8" fmla="*/ 81481 w 167489"/>
                <a:gd name="connsiteY8" fmla="*/ 927980 h 1285592"/>
                <a:gd name="connsiteX9" fmla="*/ 72427 w 167489"/>
                <a:gd name="connsiteY9" fmla="*/ 927980 h 1285592"/>
                <a:gd name="connsiteX10" fmla="*/ 72427 w 167489"/>
                <a:gd name="connsiteY10" fmla="*/ 837446 h 1285592"/>
                <a:gd name="connsiteX11" fmla="*/ 45267 w 167489"/>
                <a:gd name="connsiteY11" fmla="*/ 837446 h 1285592"/>
                <a:gd name="connsiteX12" fmla="*/ 45267 w 167489"/>
                <a:gd name="connsiteY12" fmla="*/ 769545 h 1285592"/>
                <a:gd name="connsiteX13" fmla="*/ 36214 w 167489"/>
                <a:gd name="connsiteY13" fmla="*/ 769545 h 1285592"/>
                <a:gd name="connsiteX14" fmla="*/ 36214 w 167489"/>
                <a:gd name="connsiteY14" fmla="*/ 615636 h 1285592"/>
                <a:gd name="connsiteX15" fmla="*/ 22633 w 167489"/>
                <a:gd name="connsiteY15" fmla="*/ 615636 h 1285592"/>
                <a:gd name="connsiteX16" fmla="*/ 22633 w 167489"/>
                <a:gd name="connsiteY16" fmla="*/ 434567 h 1285592"/>
                <a:gd name="connsiteX17" fmla="*/ 22633 w 167489"/>
                <a:gd name="connsiteY17" fmla="*/ 384772 h 1285592"/>
                <a:gd name="connsiteX18" fmla="*/ 13580 w 167489"/>
                <a:gd name="connsiteY18" fmla="*/ 384772 h 1285592"/>
                <a:gd name="connsiteX19" fmla="*/ 13580 w 167489"/>
                <a:gd name="connsiteY19" fmla="*/ 144856 h 1285592"/>
                <a:gd name="connsiteX20" fmla="*/ 0 w 167489"/>
                <a:gd name="connsiteY20" fmla="*/ 144856 h 1285592"/>
                <a:gd name="connsiteX21" fmla="*/ 0 w 167489"/>
                <a:gd name="connsiteY21" fmla="*/ 0 h 128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7489" h="1285592">
                  <a:moveTo>
                    <a:pt x="167489" y="1285592"/>
                  </a:moveTo>
                  <a:lnTo>
                    <a:pt x="167489" y="1149790"/>
                  </a:lnTo>
                  <a:lnTo>
                    <a:pt x="140328" y="1149790"/>
                  </a:lnTo>
                  <a:lnTo>
                    <a:pt x="140328" y="1068309"/>
                  </a:lnTo>
                  <a:lnTo>
                    <a:pt x="140328" y="1068309"/>
                  </a:lnTo>
                  <a:lnTo>
                    <a:pt x="104115" y="1068309"/>
                  </a:lnTo>
                  <a:lnTo>
                    <a:pt x="104115" y="995881"/>
                  </a:lnTo>
                  <a:lnTo>
                    <a:pt x="81481" y="995881"/>
                  </a:lnTo>
                  <a:lnTo>
                    <a:pt x="81481" y="927980"/>
                  </a:lnTo>
                  <a:lnTo>
                    <a:pt x="72427" y="927980"/>
                  </a:lnTo>
                  <a:lnTo>
                    <a:pt x="72427" y="837446"/>
                  </a:lnTo>
                  <a:lnTo>
                    <a:pt x="45267" y="837446"/>
                  </a:lnTo>
                  <a:lnTo>
                    <a:pt x="45267" y="769545"/>
                  </a:lnTo>
                  <a:lnTo>
                    <a:pt x="36214" y="769545"/>
                  </a:lnTo>
                  <a:lnTo>
                    <a:pt x="36214" y="615636"/>
                  </a:lnTo>
                  <a:lnTo>
                    <a:pt x="22633" y="615636"/>
                  </a:lnTo>
                  <a:lnTo>
                    <a:pt x="22633" y="434567"/>
                  </a:lnTo>
                  <a:lnTo>
                    <a:pt x="22633" y="384772"/>
                  </a:lnTo>
                  <a:lnTo>
                    <a:pt x="13580" y="384772"/>
                  </a:lnTo>
                  <a:lnTo>
                    <a:pt x="13580" y="144856"/>
                  </a:lnTo>
                  <a:lnTo>
                    <a:pt x="0" y="144856"/>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2" name="Freeform 91">
              <a:extLst>
                <a:ext uri="{FF2B5EF4-FFF2-40B4-BE49-F238E27FC236}">
                  <a16:creationId xmlns:a16="http://schemas.microsoft.com/office/drawing/2014/main" id="{9E056C7A-ADEC-3667-1551-F1BFA5AA7CCC}"/>
                </a:ext>
              </a:extLst>
            </p:cNvPr>
            <p:cNvSpPr/>
            <p:nvPr/>
          </p:nvSpPr>
          <p:spPr bwMode="auto">
            <a:xfrm>
              <a:off x="1752600" y="2206625"/>
              <a:ext cx="320675" cy="1009650"/>
            </a:xfrm>
            <a:custGeom>
              <a:avLst/>
              <a:gdLst>
                <a:gd name="connsiteX0" fmla="*/ 0 w 320675"/>
                <a:gd name="connsiteY0" fmla="*/ 0 h 1009650"/>
                <a:gd name="connsiteX1" fmla="*/ 174625 w 320675"/>
                <a:gd name="connsiteY1" fmla="*/ 0 h 1009650"/>
                <a:gd name="connsiteX2" fmla="*/ 174625 w 320675"/>
                <a:gd name="connsiteY2" fmla="*/ 82550 h 1009650"/>
                <a:gd name="connsiteX3" fmla="*/ 193675 w 320675"/>
                <a:gd name="connsiteY3" fmla="*/ 82550 h 1009650"/>
                <a:gd name="connsiteX4" fmla="*/ 193675 w 320675"/>
                <a:gd name="connsiteY4" fmla="*/ 165100 h 1009650"/>
                <a:gd name="connsiteX5" fmla="*/ 219075 w 320675"/>
                <a:gd name="connsiteY5" fmla="*/ 165100 h 1009650"/>
                <a:gd name="connsiteX6" fmla="*/ 219075 w 320675"/>
                <a:gd name="connsiteY6" fmla="*/ 314325 h 1009650"/>
                <a:gd name="connsiteX7" fmla="*/ 238125 w 320675"/>
                <a:gd name="connsiteY7" fmla="*/ 314325 h 1009650"/>
                <a:gd name="connsiteX8" fmla="*/ 238125 w 320675"/>
                <a:gd name="connsiteY8" fmla="*/ 469900 h 1009650"/>
                <a:gd name="connsiteX9" fmla="*/ 257175 w 320675"/>
                <a:gd name="connsiteY9" fmla="*/ 469900 h 1009650"/>
                <a:gd name="connsiteX10" fmla="*/ 257175 w 320675"/>
                <a:gd name="connsiteY10" fmla="*/ 631825 h 1009650"/>
                <a:gd name="connsiteX11" fmla="*/ 273050 w 320675"/>
                <a:gd name="connsiteY11" fmla="*/ 631825 h 1009650"/>
                <a:gd name="connsiteX12" fmla="*/ 273050 w 320675"/>
                <a:gd name="connsiteY12" fmla="*/ 704850 h 1009650"/>
                <a:gd name="connsiteX13" fmla="*/ 285750 w 320675"/>
                <a:gd name="connsiteY13" fmla="*/ 704850 h 1009650"/>
                <a:gd name="connsiteX14" fmla="*/ 285750 w 320675"/>
                <a:gd name="connsiteY14" fmla="*/ 860425 h 1009650"/>
                <a:gd name="connsiteX15" fmla="*/ 301625 w 320675"/>
                <a:gd name="connsiteY15" fmla="*/ 860425 h 1009650"/>
                <a:gd name="connsiteX16" fmla="*/ 301625 w 320675"/>
                <a:gd name="connsiteY16" fmla="*/ 933450 h 1009650"/>
                <a:gd name="connsiteX17" fmla="*/ 320675 w 320675"/>
                <a:gd name="connsiteY17" fmla="*/ 933450 h 1009650"/>
                <a:gd name="connsiteX18" fmla="*/ 320675 w 320675"/>
                <a:gd name="connsiteY18" fmla="*/ 1009650 h 1009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20675" h="1009650">
                  <a:moveTo>
                    <a:pt x="0" y="0"/>
                  </a:moveTo>
                  <a:lnTo>
                    <a:pt x="174625" y="0"/>
                  </a:lnTo>
                  <a:lnTo>
                    <a:pt x="174625" y="82550"/>
                  </a:lnTo>
                  <a:lnTo>
                    <a:pt x="193675" y="82550"/>
                  </a:lnTo>
                  <a:lnTo>
                    <a:pt x="193675" y="165100"/>
                  </a:lnTo>
                  <a:lnTo>
                    <a:pt x="219075" y="165100"/>
                  </a:lnTo>
                  <a:lnTo>
                    <a:pt x="219075" y="314325"/>
                  </a:lnTo>
                  <a:lnTo>
                    <a:pt x="238125" y="314325"/>
                  </a:lnTo>
                  <a:lnTo>
                    <a:pt x="238125" y="469900"/>
                  </a:lnTo>
                  <a:lnTo>
                    <a:pt x="257175" y="469900"/>
                  </a:lnTo>
                  <a:lnTo>
                    <a:pt x="257175" y="631825"/>
                  </a:lnTo>
                  <a:lnTo>
                    <a:pt x="273050" y="631825"/>
                  </a:lnTo>
                  <a:lnTo>
                    <a:pt x="273050" y="704850"/>
                  </a:lnTo>
                  <a:lnTo>
                    <a:pt x="285750" y="704850"/>
                  </a:lnTo>
                  <a:lnTo>
                    <a:pt x="285750" y="860425"/>
                  </a:lnTo>
                  <a:lnTo>
                    <a:pt x="301625" y="860425"/>
                  </a:lnTo>
                  <a:lnTo>
                    <a:pt x="301625" y="933450"/>
                  </a:lnTo>
                  <a:lnTo>
                    <a:pt x="320675" y="933450"/>
                  </a:lnTo>
                  <a:lnTo>
                    <a:pt x="320675" y="100965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3" name="Freeform 92">
              <a:extLst>
                <a:ext uri="{FF2B5EF4-FFF2-40B4-BE49-F238E27FC236}">
                  <a16:creationId xmlns:a16="http://schemas.microsoft.com/office/drawing/2014/main" id="{775C84CA-7C1F-6A05-17F1-C8052107F688}"/>
                </a:ext>
              </a:extLst>
            </p:cNvPr>
            <p:cNvSpPr/>
            <p:nvPr/>
          </p:nvSpPr>
          <p:spPr bwMode="auto">
            <a:xfrm>
              <a:off x="2082800" y="3200400"/>
              <a:ext cx="25400" cy="339725"/>
            </a:xfrm>
            <a:custGeom>
              <a:avLst/>
              <a:gdLst>
                <a:gd name="connsiteX0" fmla="*/ 0 w 25400"/>
                <a:gd name="connsiteY0" fmla="*/ 0 h 339725"/>
                <a:gd name="connsiteX1" fmla="*/ 0 w 25400"/>
                <a:gd name="connsiteY1" fmla="*/ 95250 h 339725"/>
                <a:gd name="connsiteX2" fmla="*/ 6350 w 25400"/>
                <a:gd name="connsiteY2" fmla="*/ 95250 h 339725"/>
                <a:gd name="connsiteX3" fmla="*/ 6350 w 25400"/>
                <a:gd name="connsiteY3" fmla="*/ 244475 h 339725"/>
                <a:gd name="connsiteX4" fmla="*/ 12700 w 25400"/>
                <a:gd name="connsiteY4" fmla="*/ 244475 h 339725"/>
                <a:gd name="connsiteX5" fmla="*/ 12700 w 25400"/>
                <a:gd name="connsiteY5" fmla="*/ 339725 h 339725"/>
                <a:gd name="connsiteX6" fmla="*/ 25400 w 25400"/>
                <a:gd name="connsiteY6" fmla="*/ 339725 h 33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400" h="339725">
                  <a:moveTo>
                    <a:pt x="0" y="0"/>
                  </a:moveTo>
                  <a:lnTo>
                    <a:pt x="0" y="95250"/>
                  </a:lnTo>
                  <a:lnTo>
                    <a:pt x="6350" y="95250"/>
                  </a:lnTo>
                  <a:lnTo>
                    <a:pt x="6350" y="244475"/>
                  </a:lnTo>
                  <a:lnTo>
                    <a:pt x="12700" y="244475"/>
                  </a:lnTo>
                  <a:lnTo>
                    <a:pt x="12700" y="339725"/>
                  </a:lnTo>
                  <a:lnTo>
                    <a:pt x="25400" y="339725"/>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sp>
        <p:nvSpPr>
          <p:cNvPr id="90" name="Freeform 89">
            <a:extLst>
              <a:ext uri="{FF2B5EF4-FFF2-40B4-BE49-F238E27FC236}">
                <a16:creationId xmlns:a16="http://schemas.microsoft.com/office/drawing/2014/main" id="{E3893BA9-4E44-5E14-6D0D-8A0CCAC4099F}"/>
              </a:ext>
            </a:extLst>
          </p:cNvPr>
          <p:cNvSpPr/>
          <p:nvPr/>
        </p:nvSpPr>
        <p:spPr bwMode="auto">
          <a:xfrm>
            <a:off x="1999024" y="2235190"/>
            <a:ext cx="525101" cy="2602871"/>
          </a:xfrm>
          <a:custGeom>
            <a:avLst/>
            <a:gdLst>
              <a:gd name="connsiteX0" fmla="*/ 525101 w 525101"/>
              <a:gd name="connsiteY0" fmla="*/ 2602871 h 2602871"/>
              <a:gd name="connsiteX1" fmla="*/ 525101 w 525101"/>
              <a:gd name="connsiteY1" fmla="*/ 2467069 h 2602871"/>
              <a:gd name="connsiteX2" fmla="*/ 439093 w 525101"/>
              <a:gd name="connsiteY2" fmla="*/ 2467069 h 2602871"/>
              <a:gd name="connsiteX3" fmla="*/ 439093 w 525101"/>
              <a:gd name="connsiteY3" fmla="*/ 2308634 h 2602871"/>
              <a:gd name="connsiteX4" fmla="*/ 439093 w 525101"/>
              <a:gd name="connsiteY4" fmla="*/ 2308634 h 2602871"/>
              <a:gd name="connsiteX5" fmla="*/ 402879 w 525101"/>
              <a:gd name="connsiteY5" fmla="*/ 2308634 h 2602871"/>
              <a:gd name="connsiteX6" fmla="*/ 402879 w 525101"/>
              <a:gd name="connsiteY6" fmla="*/ 2145671 h 2602871"/>
              <a:gd name="connsiteX7" fmla="*/ 393826 w 525101"/>
              <a:gd name="connsiteY7" fmla="*/ 2145671 h 2602871"/>
              <a:gd name="connsiteX8" fmla="*/ 393826 w 525101"/>
              <a:gd name="connsiteY8" fmla="*/ 1824273 h 2602871"/>
              <a:gd name="connsiteX9" fmla="*/ 393826 w 525101"/>
              <a:gd name="connsiteY9" fmla="*/ 1824273 h 2602871"/>
              <a:gd name="connsiteX10" fmla="*/ 393826 w 525101"/>
              <a:gd name="connsiteY10" fmla="*/ 1824273 h 2602871"/>
              <a:gd name="connsiteX11" fmla="*/ 353085 w 525101"/>
              <a:gd name="connsiteY11" fmla="*/ 1824273 h 2602871"/>
              <a:gd name="connsiteX12" fmla="*/ 353085 w 525101"/>
              <a:gd name="connsiteY12" fmla="*/ 1670364 h 2602871"/>
              <a:gd name="connsiteX13" fmla="*/ 344032 w 525101"/>
              <a:gd name="connsiteY13" fmla="*/ 1670364 h 2602871"/>
              <a:gd name="connsiteX14" fmla="*/ 344032 w 525101"/>
              <a:gd name="connsiteY14" fmla="*/ 1516455 h 2602871"/>
              <a:gd name="connsiteX15" fmla="*/ 316871 w 525101"/>
              <a:gd name="connsiteY15" fmla="*/ 1516455 h 2602871"/>
              <a:gd name="connsiteX16" fmla="*/ 316871 w 525101"/>
              <a:gd name="connsiteY16" fmla="*/ 1367073 h 2602871"/>
              <a:gd name="connsiteX17" fmla="*/ 316871 w 525101"/>
              <a:gd name="connsiteY17" fmla="*/ 1367073 h 2602871"/>
              <a:gd name="connsiteX18" fmla="*/ 280657 w 525101"/>
              <a:gd name="connsiteY18" fmla="*/ 1367073 h 2602871"/>
              <a:gd name="connsiteX19" fmla="*/ 280657 w 525101"/>
              <a:gd name="connsiteY19" fmla="*/ 1226745 h 2602871"/>
              <a:gd name="connsiteX20" fmla="*/ 262551 w 525101"/>
              <a:gd name="connsiteY20" fmla="*/ 1226745 h 2602871"/>
              <a:gd name="connsiteX21" fmla="*/ 262551 w 525101"/>
              <a:gd name="connsiteY21" fmla="*/ 955141 h 2602871"/>
              <a:gd name="connsiteX22" fmla="*/ 199176 w 525101"/>
              <a:gd name="connsiteY22" fmla="*/ 955141 h 2602871"/>
              <a:gd name="connsiteX23" fmla="*/ 199176 w 525101"/>
              <a:gd name="connsiteY23" fmla="*/ 819339 h 2602871"/>
              <a:gd name="connsiteX24" fmla="*/ 181069 w 525101"/>
              <a:gd name="connsiteY24" fmla="*/ 819339 h 2602871"/>
              <a:gd name="connsiteX25" fmla="*/ 181069 w 525101"/>
              <a:gd name="connsiteY25" fmla="*/ 683537 h 2602871"/>
              <a:gd name="connsiteX26" fmla="*/ 181069 w 525101"/>
              <a:gd name="connsiteY26" fmla="*/ 683537 h 2602871"/>
              <a:gd name="connsiteX27" fmla="*/ 149382 w 525101"/>
              <a:gd name="connsiteY27" fmla="*/ 683537 h 2602871"/>
              <a:gd name="connsiteX28" fmla="*/ 149382 w 525101"/>
              <a:gd name="connsiteY28" fmla="*/ 543208 h 2602871"/>
              <a:gd name="connsiteX29" fmla="*/ 149382 w 525101"/>
              <a:gd name="connsiteY29" fmla="*/ 267077 h 2602871"/>
              <a:gd name="connsiteX30" fmla="*/ 135802 w 525101"/>
              <a:gd name="connsiteY30" fmla="*/ 267077 h 2602871"/>
              <a:gd name="connsiteX31" fmla="*/ 135802 w 525101"/>
              <a:gd name="connsiteY31" fmla="*/ 122222 h 2602871"/>
              <a:gd name="connsiteX32" fmla="*/ 27160 w 525101"/>
              <a:gd name="connsiteY32" fmla="*/ 122222 h 2602871"/>
              <a:gd name="connsiteX33" fmla="*/ 27160 w 525101"/>
              <a:gd name="connsiteY33" fmla="*/ 0 h 2602871"/>
              <a:gd name="connsiteX34" fmla="*/ 0 w 525101"/>
              <a:gd name="connsiteY34" fmla="*/ 0 h 260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5101" h="2602871">
                <a:moveTo>
                  <a:pt x="525101" y="2602871"/>
                </a:moveTo>
                <a:lnTo>
                  <a:pt x="525101" y="2467069"/>
                </a:lnTo>
                <a:lnTo>
                  <a:pt x="439093" y="2467069"/>
                </a:lnTo>
                <a:lnTo>
                  <a:pt x="439093" y="2308634"/>
                </a:lnTo>
                <a:lnTo>
                  <a:pt x="439093" y="2308634"/>
                </a:lnTo>
                <a:lnTo>
                  <a:pt x="402879" y="2308634"/>
                </a:lnTo>
                <a:lnTo>
                  <a:pt x="402879" y="2145671"/>
                </a:lnTo>
                <a:lnTo>
                  <a:pt x="393826" y="2145671"/>
                </a:lnTo>
                <a:lnTo>
                  <a:pt x="393826" y="1824273"/>
                </a:lnTo>
                <a:lnTo>
                  <a:pt x="393826" y="1824273"/>
                </a:lnTo>
                <a:lnTo>
                  <a:pt x="393826" y="1824273"/>
                </a:lnTo>
                <a:lnTo>
                  <a:pt x="353085" y="1824273"/>
                </a:lnTo>
                <a:lnTo>
                  <a:pt x="353085" y="1670364"/>
                </a:lnTo>
                <a:lnTo>
                  <a:pt x="344032" y="1670364"/>
                </a:lnTo>
                <a:lnTo>
                  <a:pt x="344032" y="1516455"/>
                </a:lnTo>
                <a:lnTo>
                  <a:pt x="316871" y="1516455"/>
                </a:lnTo>
                <a:lnTo>
                  <a:pt x="316871" y="1367073"/>
                </a:lnTo>
                <a:lnTo>
                  <a:pt x="316871" y="1367073"/>
                </a:lnTo>
                <a:lnTo>
                  <a:pt x="280657" y="1367073"/>
                </a:lnTo>
                <a:lnTo>
                  <a:pt x="280657" y="1226745"/>
                </a:lnTo>
                <a:lnTo>
                  <a:pt x="262551" y="1226745"/>
                </a:lnTo>
                <a:lnTo>
                  <a:pt x="262551" y="955141"/>
                </a:lnTo>
                <a:lnTo>
                  <a:pt x="199176" y="955141"/>
                </a:lnTo>
                <a:lnTo>
                  <a:pt x="199176" y="819339"/>
                </a:lnTo>
                <a:lnTo>
                  <a:pt x="181069" y="819339"/>
                </a:lnTo>
                <a:lnTo>
                  <a:pt x="181069" y="683537"/>
                </a:lnTo>
                <a:lnTo>
                  <a:pt x="181069" y="683537"/>
                </a:lnTo>
                <a:lnTo>
                  <a:pt x="149382" y="683537"/>
                </a:lnTo>
                <a:lnTo>
                  <a:pt x="149382" y="543208"/>
                </a:lnTo>
                <a:lnTo>
                  <a:pt x="149382" y="267077"/>
                </a:lnTo>
                <a:lnTo>
                  <a:pt x="135802" y="267077"/>
                </a:lnTo>
                <a:lnTo>
                  <a:pt x="135802" y="122222"/>
                </a:lnTo>
                <a:lnTo>
                  <a:pt x="27160" y="122222"/>
                </a:lnTo>
                <a:lnTo>
                  <a:pt x="27160" y="0"/>
                </a:lnTo>
                <a:lnTo>
                  <a:pt x="0" y="0"/>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6" name="Title 5">
            <a:extLst>
              <a:ext uri="{FF2B5EF4-FFF2-40B4-BE49-F238E27FC236}">
                <a16:creationId xmlns:a16="http://schemas.microsoft.com/office/drawing/2014/main" id="{E483D3E0-8DD9-CED3-AF6A-E32862116DBD}"/>
              </a:ext>
            </a:extLst>
          </p:cNvPr>
          <p:cNvSpPr>
            <a:spLocks noGrp="1"/>
          </p:cNvSpPr>
          <p:nvPr>
            <p:ph type="title"/>
          </p:nvPr>
        </p:nvSpPr>
        <p:spPr/>
        <p:txBody>
          <a:bodyPr/>
          <a:lstStyle/>
          <a:p>
            <a:r>
              <a:rPr lang="en-US" dirty="0"/>
              <a:t>Javelin Merkel 200 (Part A): Survival</a:t>
            </a:r>
          </a:p>
        </p:txBody>
      </p:sp>
      <p:sp>
        <p:nvSpPr>
          <p:cNvPr id="11" name="TextBox 10">
            <a:extLst>
              <a:ext uri="{FF2B5EF4-FFF2-40B4-BE49-F238E27FC236}">
                <a16:creationId xmlns:a16="http://schemas.microsoft.com/office/drawing/2014/main" id="{E79EDDA5-C7DC-7333-FC92-F275D387F2CF}"/>
              </a:ext>
            </a:extLst>
          </p:cNvPr>
          <p:cNvSpPr txBox="1"/>
          <p:nvPr/>
        </p:nvSpPr>
        <p:spPr bwMode="auto">
          <a:xfrm>
            <a:off x="2002945" y="1537191"/>
            <a:ext cx="44855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Prior Systemic Therapy</a:t>
            </a:r>
          </a:p>
        </p:txBody>
      </p:sp>
      <p:sp>
        <p:nvSpPr>
          <p:cNvPr id="14" name="Text Box 11">
            <a:extLst>
              <a:ext uri="{FF2B5EF4-FFF2-40B4-BE49-F238E27FC236}">
                <a16:creationId xmlns:a16="http://schemas.microsoft.com/office/drawing/2014/main" id="{70048649-C067-0BAC-CFBE-5C0054089F5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D’Angelo. ESMO Open. 2021;6:100290. D’Angelo. J Immunother Cancer. 2020;8:e000674. </a:t>
            </a:r>
          </a:p>
        </p:txBody>
      </p:sp>
      <p:graphicFrame>
        <p:nvGraphicFramePr>
          <p:cNvPr id="4" name="Group 32">
            <a:extLst>
              <a:ext uri="{FF2B5EF4-FFF2-40B4-BE49-F238E27FC236}">
                <a16:creationId xmlns:a16="http://schemas.microsoft.com/office/drawing/2014/main" id="{61CCE35A-9E01-19CD-CA4B-F8686101EC48}"/>
              </a:ext>
            </a:extLst>
          </p:cNvPr>
          <p:cNvGraphicFramePr>
            <a:graphicFrameLocks noGrp="1"/>
          </p:cNvGraphicFramePr>
          <p:nvPr>
            <p:extLst>
              <p:ext uri="{D42A27DB-BD31-4B8C-83A1-F6EECF244321}">
                <p14:modId xmlns:p14="http://schemas.microsoft.com/office/powerpoint/2010/main" val="1488201259"/>
              </p:ext>
            </p:extLst>
          </p:nvPr>
        </p:nvGraphicFramePr>
        <p:xfrm>
          <a:off x="8256043" y="1600200"/>
          <a:ext cx="3250158" cy="1920288"/>
        </p:xfrm>
        <a:graphic>
          <a:graphicData uri="http://schemas.openxmlformats.org/drawingml/2006/table">
            <a:tbl>
              <a:tblPr/>
              <a:tblGrid>
                <a:gridCol w="1885119">
                  <a:extLst>
                    <a:ext uri="{9D8B030D-6E8A-4147-A177-3AD203B41FA5}">
                      <a16:colId xmlns:a16="http://schemas.microsoft.com/office/drawing/2014/main" val="20000"/>
                    </a:ext>
                  </a:extLst>
                </a:gridCol>
                <a:gridCol w="1365039">
                  <a:extLst>
                    <a:ext uri="{9D8B030D-6E8A-4147-A177-3AD203B41FA5}">
                      <a16:colId xmlns:a16="http://schemas.microsoft.com/office/drawing/2014/main" val="20001"/>
                    </a:ext>
                  </a:extLst>
                </a:gridCol>
              </a:tblGrid>
              <a:tr h="12311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PFS Rates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Part A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2311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24-mo PFS, </a:t>
                      </a:r>
                    </a:p>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 (17-36)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2311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36-mo PFS,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(12-32)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02237043"/>
                  </a:ext>
                </a:extLst>
              </a:tr>
            </a:tbl>
          </a:graphicData>
        </a:graphic>
      </p:graphicFrame>
      <p:cxnSp>
        <p:nvCxnSpPr>
          <p:cNvPr id="5" name="Straight Connector 4">
            <a:extLst>
              <a:ext uri="{FF2B5EF4-FFF2-40B4-BE49-F238E27FC236}">
                <a16:creationId xmlns:a16="http://schemas.microsoft.com/office/drawing/2014/main" id="{7DA2BE0D-6899-5665-73BF-96A282AEF331}"/>
              </a:ext>
            </a:extLst>
          </p:cNvPr>
          <p:cNvCxnSpPr>
            <a:cxnSpLocks/>
          </p:cNvCxnSpPr>
          <p:nvPr/>
        </p:nvCxnSpPr>
        <p:spPr bwMode="auto">
          <a:xfrm>
            <a:off x="1992785" y="2223347"/>
            <a:ext cx="0" cy="2629904"/>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C1E3BFB9-CEBE-FE5F-331F-5F535F5B3924}"/>
              </a:ext>
            </a:extLst>
          </p:cNvPr>
          <p:cNvCxnSpPr>
            <a:cxnSpLocks/>
          </p:cNvCxnSpPr>
          <p:nvPr/>
        </p:nvCxnSpPr>
        <p:spPr bwMode="auto">
          <a:xfrm>
            <a:off x="1992785" y="4853251"/>
            <a:ext cx="4505822"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90C76CAC-632C-644E-3F47-42CFE5261750}"/>
              </a:ext>
            </a:extLst>
          </p:cNvPr>
          <p:cNvCxnSpPr>
            <a:cxnSpLocks/>
          </p:cNvCxnSpPr>
          <p:nvPr/>
        </p:nvCxnSpPr>
        <p:spPr bwMode="auto">
          <a:xfrm flipH="1">
            <a:off x="1923385" y="2233979"/>
            <a:ext cx="6940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3AB3DDC1-1907-7704-71F3-442247918F92}"/>
              </a:ext>
            </a:extLst>
          </p:cNvPr>
          <p:cNvCxnSpPr>
            <a:cxnSpLocks/>
          </p:cNvCxnSpPr>
          <p:nvPr/>
        </p:nvCxnSpPr>
        <p:spPr bwMode="auto">
          <a:xfrm flipH="1">
            <a:off x="1923385" y="2757833"/>
            <a:ext cx="6940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013FE75F-E93D-2CE7-B74F-F7FAE41CA9EB}"/>
              </a:ext>
            </a:extLst>
          </p:cNvPr>
          <p:cNvCxnSpPr>
            <a:cxnSpLocks/>
          </p:cNvCxnSpPr>
          <p:nvPr/>
        </p:nvCxnSpPr>
        <p:spPr bwMode="auto">
          <a:xfrm flipH="1">
            <a:off x="1923385" y="3281687"/>
            <a:ext cx="6940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098E4D90-EEC0-50B9-448C-346F1B3C8F68}"/>
              </a:ext>
            </a:extLst>
          </p:cNvPr>
          <p:cNvCxnSpPr>
            <a:cxnSpLocks/>
          </p:cNvCxnSpPr>
          <p:nvPr/>
        </p:nvCxnSpPr>
        <p:spPr bwMode="auto">
          <a:xfrm flipH="1">
            <a:off x="1923385" y="3805541"/>
            <a:ext cx="6940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71814C7-292E-6130-8D85-D84E09ABE901}"/>
              </a:ext>
            </a:extLst>
          </p:cNvPr>
          <p:cNvCxnSpPr>
            <a:cxnSpLocks/>
          </p:cNvCxnSpPr>
          <p:nvPr/>
        </p:nvCxnSpPr>
        <p:spPr bwMode="auto">
          <a:xfrm flipH="1">
            <a:off x="1923385" y="4329395"/>
            <a:ext cx="6940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EF8D193-E2A4-B366-0F01-265C5DBF2F63}"/>
              </a:ext>
            </a:extLst>
          </p:cNvPr>
          <p:cNvCxnSpPr>
            <a:cxnSpLocks/>
          </p:cNvCxnSpPr>
          <p:nvPr/>
        </p:nvCxnSpPr>
        <p:spPr bwMode="auto">
          <a:xfrm flipH="1">
            <a:off x="1923385" y="4853251"/>
            <a:ext cx="6940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0803750-9416-DC68-46D4-06D39DC4F8D8}"/>
              </a:ext>
            </a:extLst>
          </p:cNvPr>
          <p:cNvCxnSpPr>
            <a:cxnSpLocks/>
          </p:cNvCxnSpPr>
          <p:nvPr/>
        </p:nvCxnSpPr>
        <p:spPr bwMode="auto">
          <a:xfrm>
            <a:off x="1992785" y="48532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2A023C09-A155-51F2-6D6B-9DB26C629813}"/>
              </a:ext>
            </a:extLst>
          </p:cNvPr>
          <p:cNvCxnSpPr>
            <a:cxnSpLocks/>
          </p:cNvCxnSpPr>
          <p:nvPr/>
        </p:nvCxnSpPr>
        <p:spPr bwMode="auto">
          <a:xfrm>
            <a:off x="2366965" y="48532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F97D1BB-4D6F-84F7-64C4-B2AB941D5978}"/>
              </a:ext>
            </a:extLst>
          </p:cNvPr>
          <p:cNvCxnSpPr>
            <a:cxnSpLocks/>
          </p:cNvCxnSpPr>
          <p:nvPr/>
        </p:nvCxnSpPr>
        <p:spPr bwMode="auto">
          <a:xfrm>
            <a:off x="2741145" y="48532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B1A2BBFA-AD90-DECE-C443-A6FE3A5182B4}"/>
              </a:ext>
            </a:extLst>
          </p:cNvPr>
          <p:cNvCxnSpPr>
            <a:cxnSpLocks/>
          </p:cNvCxnSpPr>
          <p:nvPr/>
        </p:nvCxnSpPr>
        <p:spPr bwMode="auto">
          <a:xfrm>
            <a:off x="3115325" y="48532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63A85CFD-E45B-B22A-B37A-C576B87B2ECD}"/>
              </a:ext>
            </a:extLst>
          </p:cNvPr>
          <p:cNvCxnSpPr>
            <a:cxnSpLocks/>
          </p:cNvCxnSpPr>
          <p:nvPr/>
        </p:nvCxnSpPr>
        <p:spPr bwMode="auto">
          <a:xfrm>
            <a:off x="3489505" y="48532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2486C92-B054-A523-515B-E85F50E9ED0D}"/>
              </a:ext>
            </a:extLst>
          </p:cNvPr>
          <p:cNvCxnSpPr>
            <a:cxnSpLocks/>
          </p:cNvCxnSpPr>
          <p:nvPr/>
        </p:nvCxnSpPr>
        <p:spPr bwMode="auto">
          <a:xfrm>
            <a:off x="3863685" y="48532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CA42673-B194-CD88-4894-E56CB1C0E873}"/>
              </a:ext>
            </a:extLst>
          </p:cNvPr>
          <p:cNvCxnSpPr>
            <a:cxnSpLocks/>
          </p:cNvCxnSpPr>
          <p:nvPr/>
        </p:nvCxnSpPr>
        <p:spPr bwMode="auto">
          <a:xfrm>
            <a:off x="4237865" y="48532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2E335B7-CFF2-B662-72D4-03EC10EA79BC}"/>
              </a:ext>
            </a:extLst>
          </p:cNvPr>
          <p:cNvCxnSpPr>
            <a:cxnSpLocks/>
          </p:cNvCxnSpPr>
          <p:nvPr/>
        </p:nvCxnSpPr>
        <p:spPr bwMode="auto">
          <a:xfrm>
            <a:off x="4612045" y="48532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640AD3B-326B-EB37-CF9F-3A78CB67BD9D}"/>
              </a:ext>
            </a:extLst>
          </p:cNvPr>
          <p:cNvCxnSpPr>
            <a:cxnSpLocks/>
          </p:cNvCxnSpPr>
          <p:nvPr/>
        </p:nvCxnSpPr>
        <p:spPr bwMode="auto">
          <a:xfrm>
            <a:off x="4986225" y="48532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467DB8AB-7F25-7AE4-98AE-BDE89848C753}"/>
              </a:ext>
            </a:extLst>
          </p:cNvPr>
          <p:cNvCxnSpPr>
            <a:cxnSpLocks/>
          </p:cNvCxnSpPr>
          <p:nvPr/>
        </p:nvCxnSpPr>
        <p:spPr bwMode="auto">
          <a:xfrm>
            <a:off x="5360405" y="48532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BEF095C-FA14-F55C-E143-F5CC1212A0D8}"/>
              </a:ext>
            </a:extLst>
          </p:cNvPr>
          <p:cNvCxnSpPr>
            <a:cxnSpLocks/>
          </p:cNvCxnSpPr>
          <p:nvPr/>
        </p:nvCxnSpPr>
        <p:spPr bwMode="auto">
          <a:xfrm>
            <a:off x="5734585" y="48532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1008092D-A36A-0394-8E60-9C551966CDE1}"/>
              </a:ext>
            </a:extLst>
          </p:cNvPr>
          <p:cNvCxnSpPr>
            <a:cxnSpLocks/>
          </p:cNvCxnSpPr>
          <p:nvPr/>
        </p:nvCxnSpPr>
        <p:spPr bwMode="auto">
          <a:xfrm>
            <a:off x="6108765" y="48532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1CEDC92-9597-7BD3-9CFA-408AA49E7B27}"/>
              </a:ext>
            </a:extLst>
          </p:cNvPr>
          <p:cNvCxnSpPr>
            <a:cxnSpLocks/>
          </p:cNvCxnSpPr>
          <p:nvPr/>
        </p:nvCxnSpPr>
        <p:spPr bwMode="auto">
          <a:xfrm>
            <a:off x="6482947" y="4853251"/>
            <a:ext cx="0" cy="64008"/>
          </a:xfrm>
          <a:prstGeom prst="line">
            <a:avLst/>
          </a:prstGeom>
          <a:noFill/>
          <a:ln w="28575" cap="flat" cmpd="sng" algn="ctr">
            <a:solidFill>
              <a:schemeClr val="bg1"/>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4456451A-A6AE-9F05-9852-00BD42AA4AC7}"/>
              </a:ext>
            </a:extLst>
          </p:cNvPr>
          <p:cNvSpPr txBox="1"/>
          <p:nvPr/>
        </p:nvSpPr>
        <p:spPr bwMode="auto">
          <a:xfrm>
            <a:off x="1439892" y="2049134"/>
            <a:ext cx="552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36" name="TextBox 35">
            <a:extLst>
              <a:ext uri="{FF2B5EF4-FFF2-40B4-BE49-F238E27FC236}">
                <a16:creationId xmlns:a16="http://schemas.microsoft.com/office/drawing/2014/main" id="{9458C694-4F80-F520-69BD-A95D1A893F7F}"/>
              </a:ext>
            </a:extLst>
          </p:cNvPr>
          <p:cNvSpPr txBox="1"/>
          <p:nvPr/>
        </p:nvSpPr>
        <p:spPr bwMode="auto">
          <a:xfrm>
            <a:off x="1439892" y="2570666"/>
            <a:ext cx="552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37" name="TextBox 36">
            <a:extLst>
              <a:ext uri="{FF2B5EF4-FFF2-40B4-BE49-F238E27FC236}">
                <a16:creationId xmlns:a16="http://schemas.microsoft.com/office/drawing/2014/main" id="{63731BA6-0E4C-BB21-217B-1558906AB6DF}"/>
              </a:ext>
            </a:extLst>
          </p:cNvPr>
          <p:cNvSpPr txBox="1"/>
          <p:nvPr/>
        </p:nvSpPr>
        <p:spPr bwMode="auto">
          <a:xfrm>
            <a:off x="1439892" y="3092198"/>
            <a:ext cx="552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8" name="TextBox 37">
            <a:extLst>
              <a:ext uri="{FF2B5EF4-FFF2-40B4-BE49-F238E27FC236}">
                <a16:creationId xmlns:a16="http://schemas.microsoft.com/office/drawing/2014/main" id="{6FA492E0-A9A6-4CD4-630F-AFCDFF809626}"/>
              </a:ext>
            </a:extLst>
          </p:cNvPr>
          <p:cNvSpPr txBox="1"/>
          <p:nvPr/>
        </p:nvSpPr>
        <p:spPr bwMode="auto">
          <a:xfrm>
            <a:off x="1439892" y="3613730"/>
            <a:ext cx="552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39" name="TextBox 38">
            <a:extLst>
              <a:ext uri="{FF2B5EF4-FFF2-40B4-BE49-F238E27FC236}">
                <a16:creationId xmlns:a16="http://schemas.microsoft.com/office/drawing/2014/main" id="{D990232C-4C52-5B18-FE08-3CD0A26EED55}"/>
              </a:ext>
            </a:extLst>
          </p:cNvPr>
          <p:cNvSpPr txBox="1"/>
          <p:nvPr/>
        </p:nvSpPr>
        <p:spPr bwMode="auto">
          <a:xfrm>
            <a:off x="1439892" y="4135262"/>
            <a:ext cx="552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0" name="TextBox 39">
            <a:extLst>
              <a:ext uri="{FF2B5EF4-FFF2-40B4-BE49-F238E27FC236}">
                <a16:creationId xmlns:a16="http://schemas.microsoft.com/office/drawing/2014/main" id="{5F153C0D-5DDC-97E1-BFAA-75155B415B2F}"/>
              </a:ext>
            </a:extLst>
          </p:cNvPr>
          <p:cNvSpPr txBox="1"/>
          <p:nvPr/>
        </p:nvSpPr>
        <p:spPr bwMode="auto">
          <a:xfrm>
            <a:off x="1439892" y="4656792"/>
            <a:ext cx="552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1" name="TextBox 40">
            <a:extLst>
              <a:ext uri="{FF2B5EF4-FFF2-40B4-BE49-F238E27FC236}">
                <a16:creationId xmlns:a16="http://schemas.microsoft.com/office/drawing/2014/main" id="{2DAF202D-B903-B4B2-EC93-DCC42C89EF75}"/>
              </a:ext>
            </a:extLst>
          </p:cNvPr>
          <p:cNvSpPr txBox="1"/>
          <p:nvPr/>
        </p:nvSpPr>
        <p:spPr bwMode="auto">
          <a:xfrm rot="16200000">
            <a:off x="147321" y="3353633"/>
            <a:ext cx="26299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a:t>
            </a:r>
            <a:r>
              <a:rPr lang="en-US" dirty="0">
                <a:solidFill>
                  <a:srgbClr val="000000"/>
                </a:solidFill>
                <a:latin typeface="Calibri" panose="020F0502020204030204" pitchFamily="34" charset="0"/>
                <a:cs typeface="+mn-cs"/>
              </a:rPr>
              <a:t> (%)</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2" name="TextBox 41">
            <a:extLst>
              <a:ext uri="{FF2B5EF4-FFF2-40B4-BE49-F238E27FC236}">
                <a16:creationId xmlns:a16="http://schemas.microsoft.com/office/drawing/2014/main" id="{1F1A66C7-17C2-9EF9-4DB9-7C2E4E506168}"/>
              </a:ext>
            </a:extLst>
          </p:cNvPr>
          <p:cNvSpPr txBox="1"/>
          <p:nvPr/>
        </p:nvSpPr>
        <p:spPr bwMode="auto">
          <a:xfrm>
            <a:off x="2062186" y="5087136"/>
            <a:ext cx="44160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43" name="TextBox 42">
            <a:extLst>
              <a:ext uri="{FF2B5EF4-FFF2-40B4-BE49-F238E27FC236}">
                <a16:creationId xmlns:a16="http://schemas.microsoft.com/office/drawing/2014/main" id="{421C9D45-A41A-C6A0-DA49-83E1E56CC860}"/>
              </a:ext>
            </a:extLst>
          </p:cNvPr>
          <p:cNvSpPr txBox="1"/>
          <p:nvPr/>
        </p:nvSpPr>
        <p:spPr bwMode="auto">
          <a:xfrm>
            <a:off x="6218118" y="4860369"/>
            <a:ext cx="552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72</a:t>
            </a:r>
          </a:p>
        </p:txBody>
      </p:sp>
      <p:sp>
        <p:nvSpPr>
          <p:cNvPr id="44" name="TextBox 43">
            <a:extLst>
              <a:ext uri="{FF2B5EF4-FFF2-40B4-BE49-F238E27FC236}">
                <a16:creationId xmlns:a16="http://schemas.microsoft.com/office/drawing/2014/main" id="{21B7E5B0-AC35-DC64-017F-7AF7447E7D58}"/>
              </a:ext>
            </a:extLst>
          </p:cNvPr>
          <p:cNvSpPr txBox="1"/>
          <p:nvPr/>
        </p:nvSpPr>
        <p:spPr bwMode="auto">
          <a:xfrm>
            <a:off x="1715670" y="4860369"/>
            <a:ext cx="552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5" name="TextBox 44">
            <a:extLst>
              <a:ext uri="{FF2B5EF4-FFF2-40B4-BE49-F238E27FC236}">
                <a16:creationId xmlns:a16="http://schemas.microsoft.com/office/drawing/2014/main" id="{E464744B-4266-33E7-ED5D-662F8DA3B994}"/>
              </a:ext>
            </a:extLst>
          </p:cNvPr>
          <p:cNvSpPr txBox="1"/>
          <p:nvPr/>
        </p:nvSpPr>
        <p:spPr bwMode="auto">
          <a:xfrm>
            <a:off x="2090874" y="4860369"/>
            <a:ext cx="552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46" name="TextBox 45">
            <a:extLst>
              <a:ext uri="{FF2B5EF4-FFF2-40B4-BE49-F238E27FC236}">
                <a16:creationId xmlns:a16="http://schemas.microsoft.com/office/drawing/2014/main" id="{82AA4070-EACF-C952-68A6-91B19A3B89F1}"/>
              </a:ext>
            </a:extLst>
          </p:cNvPr>
          <p:cNvSpPr txBox="1"/>
          <p:nvPr/>
        </p:nvSpPr>
        <p:spPr bwMode="auto">
          <a:xfrm>
            <a:off x="2466078" y="4860369"/>
            <a:ext cx="552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47" name="TextBox 46">
            <a:extLst>
              <a:ext uri="{FF2B5EF4-FFF2-40B4-BE49-F238E27FC236}">
                <a16:creationId xmlns:a16="http://schemas.microsoft.com/office/drawing/2014/main" id="{36863BC4-439B-3FAF-89A2-4CABB6DDE692}"/>
              </a:ext>
            </a:extLst>
          </p:cNvPr>
          <p:cNvSpPr txBox="1"/>
          <p:nvPr/>
        </p:nvSpPr>
        <p:spPr bwMode="auto">
          <a:xfrm>
            <a:off x="2841282" y="4860369"/>
            <a:ext cx="552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48" name="TextBox 47">
            <a:extLst>
              <a:ext uri="{FF2B5EF4-FFF2-40B4-BE49-F238E27FC236}">
                <a16:creationId xmlns:a16="http://schemas.microsoft.com/office/drawing/2014/main" id="{E34DF114-93BF-A0AA-FC96-0F709A63E61C}"/>
              </a:ext>
            </a:extLst>
          </p:cNvPr>
          <p:cNvSpPr txBox="1"/>
          <p:nvPr/>
        </p:nvSpPr>
        <p:spPr bwMode="auto">
          <a:xfrm>
            <a:off x="3216486" y="4860369"/>
            <a:ext cx="552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49" name="TextBox 48">
            <a:extLst>
              <a:ext uri="{FF2B5EF4-FFF2-40B4-BE49-F238E27FC236}">
                <a16:creationId xmlns:a16="http://schemas.microsoft.com/office/drawing/2014/main" id="{21BA8169-9F8A-0FC7-1289-25D4452B63B9}"/>
              </a:ext>
            </a:extLst>
          </p:cNvPr>
          <p:cNvSpPr txBox="1"/>
          <p:nvPr/>
        </p:nvSpPr>
        <p:spPr bwMode="auto">
          <a:xfrm>
            <a:off x="3591690" y="4860369"/>
            <a:ext cx="552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50" name="TextBox 49">
            <a:extLst>
              <a:ext uri="{FF2B5EF4-FFF2-40B4-BE49-F238E27FC236}">
                <a16:creationId xmlns:a16="http://schemas.microsoft.com/office/drawing/2014/main" id="{9C86E527-E13C-93BF-5A66-E45FDF749F77}"/>
              </a:ext>
            </a:extLst>
          </p:cNvPr>
          <p:cNvSpPr txBox="1"/>
          <p:nvPr/>
        </p:nvSpPr>
        <p:spPr bwMode="auto">
          <a:xfrm>
            <a:off x="3966894" y="4860369"/>
            <a:ext cx="552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51" name="TextBox 50">
            <a:extLst>
              <a:ext uri="{FF2B5EF4-FFF2-40B4-BE49-F238E27FC236}">
                <a16:creationId xmlns:a16="http://schemas.microsoft.com/office/drawing/2014/main" id="{A79F38FB-256F-7DD5-95B3-8C408003077F}"/>
              </a:ext>
            </a:extLst>
          </p:cNvPr>
          <p:cNvSpPr txBox="1"/>
          <p:nvPr/>
        </p:nvSpPr>
        <p:spPr bwMode="auto">
          <a:xfrm>
            <a:off x="4342098" y="4860369"/>
            <a:ext cx="552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52" name="TextBox 51">
            <a:extLst>
              <a:ext uri="{FF2B5EF4-FFF2-40B4-BE49-F238E27FC236}">
                <a16:creationId xmlns:a16="http://schemas.microsoft.com/office/drawing/2014/main" id="{A5B80B37-032C-A6A8-5A29-FA08EBC242EB}"/>
              </a:ext>
            </a:extLst>
          </p:cNvPr>
          <p:cNvSpPr txBox="1"/>
          <p:nvPr/>
        </p:nvSpPr>
        <p:spPr bwMode="auto">
          <a:xfrm>
            <a:off x="4717302" y="4860369"/>
            <a:ext cx="552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53" name="TextBox 52">
            <a:extLst>
              <a:ext uri="{FF2B5EF4-FFF2-40B4-BE49-F238E27FC236}">
                <a16:creationId xmlns:a16="http://schemas.microsoft.com/office/drawing/2014/main" id="{2F94DB63-7409-76A5-6C14-08FC497BD9EF}"/>
              </a:ext>
            </a:extLst>
          </p:cNvPr>
          <p:cNvSpPr txBox="1"/>
          <p:nvPr/>
        </p:nvSpPr>
        <p:spPr bwMode="auto">
          <a:xfrm>
            <a:off x="5092506" y="4860369"/>
            <a:ext cx="552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p>
        </p:txBody>
      </p:sp>
      <p:sp>
        <p:nvSpPr>
          <p:cNvPr id="54" name="TextBox 53">
            <a:extLst>
              <a:ext uri="{FF2B5EF4-FFF2-40B4-BE49-F238E27FC236}">
                <a16:creationId xmlns:a16="http://schemas.microsoft.com/office/drawing/2014/main" id="{9544F04B-249F-C488-62FE-744AD5CAF726}"/>
              </a:ext>
            </a:extLst>
          </p:cNvPr>
          <p:cNvSpPr txBox="1"/>
          <p:nvPr/>
        </p:nvSpPr>
        <p:spPr bwMode="auto">
          <a:xfrm>
            <a:off x="5467710" y="4860369"/>
            <a:ext cx="552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55" name="TextBox 54">
            <a:extLst>
              <a:ext uri="{FF2B5EF4-FFF2-40B4-BE49-F238E27FC236}">
                <a16:creationId xmlns:a16="http://schemas.microsoft.com/office/drawing/2014/main" id="{B1AD4B91-BAAE-1D44-A275-537B3D7F2E19}"/>
              </a:ext>
            </a:extLst>
          </p:cNvPr>
          <p:cNvSpPr txBox="1"/>
          <p:nvPr/>
        </p:nvSpPr>
        <p:spPr bwMode="auto">
          <a:xfrm>
            <a:off x="5842914" y="4860369"/>
            <a:ext cx="552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66</a:t>
            </a:r>
          </a:p>
        </p:txBody>
      </p:sp>
      <p:grpSp>
        <p:nvGrpSpPr>
          <p:cNvPr id="61" name="Group 60">
            <a:extLst>
              <a:ext uri="{FF2B5EF4-FFF2-40B4-BE49-F238E27FC236}">
                <a16:creationId xmlns:a16="http://schemas.microsoft.com/office/drawing/2014/main" id="{3AB06CB9-A94D-ACE5-6593-59DE65FA3A18}"/>
              </a:ext>
            </a:extLst>
          </p:cNvPr>
          <p:cNvGrpSpPr/>
          <p:nvPr/>
        </p:nvGrpSpPr>
        <p:grpSpPr>
          <a:xfrm>
            <a:off x="6494564" y="3238474"/>
            <a:ext cx="2108880" cy="738664"/>
            <a:chOff x="6285907" y="3151876"/>
            <a:chExt cx="2108880" cy="738664"/>
          </a:xfrm>
        </p:grpSpPr>
        <p:sp>
          <p:nvSpPr>
            <p:cNvPr id="56" name="TextBox 55">
              <a:extLst>
                <a:ext uri="{FF2B5EF4-FFF2-40B4-BE49-F238E27FC236}">
                  <a16:creationId xmlns:a16="http://schemas.microsoft.com/office/drawing/2014/main" id="{CA1DBF8D-EEC9-E1E2-1310-FC5DFDC2702C}"/>
                </a:ext>
              </a:extLst>
            </p:cNvPr>
            <p:cNvSpPr txBox="1"/>
            <p:nvPr/>
          </p:nvSpPr>
          <p:spPr bwMode="auto">
            <a:xfrm>
              <a:off x="6422105" y="3151876"/>
              <a:ext cx="197268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Avelumab</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Becker et al 2017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Cowey et al 2017</a:t>
              </a:r>
            </a:p>
          </p:txBody>
        </p:sp>
        <p:cxnSp>
          <p:nvCxnSpPr>
            <p:cNvPr id="58" name="Straight Connector 57">
              <a:extLst>
                <a:ext uri="{FF2B5EF4-FFF2-40B4-BE49-F238E27FC236}">
                  <a16:creationId xmlns:a16="http://schemas.microsoft.com/office/drawing/2014/main" id="{5CED1E52-E021-BC78-83DA-8CBA7DAA10DF}"/>
                </a:ext>
              </a:extLst>
            </p:cNvPr>
            <p:cNvCxnSpPr>
              <a:cxnSpLocks/>
            </p:cNvCxnSpPr>
            <p:nvPr/>
          </p:nvCxnSpPr>
          <p:spPr bwMode="auto">
            <a:xfrm flipH="1">
              <a:off x="6285907" y="3301409"/>
              <a:ext cx="187089" cy="0"/>
            </a:xfrm>
            <a:prstGeom prst="line">
              <a:avLst/>
            </a:prstGeom>
            <a:noFill/>
            <a:ln w="28575"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337E5C97-4B8A-6BE6-0C3C-4037062F2A81}"/>
                </a:ext>
              </a:extLst>
            </p:cNvPr>
            <p:cNvCxnSpPr>
              <a:cxnSpLocks/>
            </p:cNvCxnSpPr>
            <p:nvPr/>
          </p:nvCxnSpPr>
          <p:spPr bwMode="auto">
            <a:xfrm flipH="1">
              <a:off x="6285907" y="3740887"/>
              <a:ext cx="187089" cy="0"/>
            </a:xfrm>
            <a:prstGeom prst="line">
              <a:avLst/>
            </a:prstGeom>
            <a:noFill/>
            <a:ln w="28575" cap="flat" cmpd="sng" algn="ctr">
              <a:solidFill>
                <a:schemeClr val="accent4"/>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E1B65870-4CC3-EB38-33F0-A91CC35B25C4}"/>
                </a:ext>
              </a:extLst>
            </p:cNvPr>
            <p:cNvCxnSpPr>
              <a:cxnSpLocks/>
            </p:cNvCxnSpPr>
            <p:nvPr/>
          </p:nvCxnSpPr>
          <p:spPr bwMode="auto">
            <a:xfrm flipH="1">
              <a:off x="6285907" y="3521148"/>
              <a:ext cx="187089" cy="0"/>
            </a:xfrm>
            <a:prstGeom prst="line">
              <a:avLst/>
            </a:prstGeom>
            <a:noFill/>
            <a:ln w="28575" cap="flat" cmpd="sng" algn="ctr">
              <a:solidFill>
                <a:schemeClr val="accent3"/>
              </a:solidFill>
              <a:prstDash val="solid"/>
              <a:round/>
              <a:headEnd type="none" w="med" len="med"/>
              <a:tailEnd type="none" w="med" len="med"/>
            </a:ln>
            <a:effectLst/>
          </p:spPr>
        </p:cxnSp>
      </p:grpSp>
      <p:graphicFrame>
        <p:nvGraphicFramePr>
          <p:cNvPr id="62" name="Table 62">
            <a:extLst>
              <a:ext uri="{FF2B5EF4-FFF2-40B4-BE49-F238E27FC236}">
                <a16:creationId xmlns:a16="http://schemas.microsoft.com/office/drawing/2014/main" id="{C2F9A765-FD51-77AD-8CE7-B6BB6F52D4FC}"/>
              </a:ext>
            </a:extLst>
          </p:cNvPr>
          <p:cNvGraphicFramePr>
            <a:graphicFrameLocks noGrp="1"/>
          </p:cNvGraphicFramePr>
          <p:nvPr>
            <p:extLst>
              <p:ext uri="{D42A27DB-BD31-4B8C-83A1-F6EECF244321}">
                <p14:modId xmlns:p14="http://schemas.microsoft.com/office/powerpoint/2010/main" val="2491635460"/>
              </p:ext>
            </p:extLst>
          </p:nvPr>
        </p:nvGraphicFramePr>
        <p:xfrm>
          <a:off x="2758158" y="1973178"/>
          <a:ext cx="4001166" cy="914400"/>
        </p:xfrm>
        <a:graphic>
          <a:graphicData uri="http://schemas.openxmlformats.org/drawingml/2006/table">
            <a:tbl>
              <a:tblPr firstRow="1" bandRow="1">
                <a:tableStyleId>{5C22544A-7EE6-4342-B048-85BDC9FD1C3A}</a:tableStyleId>
              </a:tblPr>
              <a:tblGrid>
                <a:gridCol w="2387040">
                  <a:extLst>
                    <a:ext uri="{9D8B030D-6E8A-4147-A177-3AD203B41FA5}">
                      <a16:colId xmlns:a16="http://schemas.microsoft.com/office/drawing/2014/main" val="3733894100"/>
                    </a:ext>
                  </a:extLst>
                </a:gridCol>
                <a:gridCol w="1614126">
                  <a:extLst>
                    <a:ext uri="{9D8B030D-6E8A-4147-A177-3AD203B41FA5}">
                      <a16:colId xmlns:a16="http://schemas.microsoft.com/office/drawing/2014/main" val="4292991431"/>
                    </a:ext>
                  </a:extLst>
                </a:gridCol>
              </a:tblGrid>
              <a:tr h="0">
                <a:tc>
                  <a:txBody>
                    <a:bodyPr/>
                    <a:lstStyle/>
                    <a:p>
                      <a:endParaRPr lang="en-US" sz="1400" b="1" dirty="0">
                        <a:solidFill>
                          <a:schemeClr val="bg1"/>
                        </a:solidFill>
                      </a:endParaRPr>
                    </a:p>
                  </a:txBody>
                  <a:tcPr>
                    <a:lnB w="12700" cap="flat" cmpd="sng" algn="ctr">
                      <a:solidFill>
                        <a:schemeClr val="bg1"/>
                      </a:solidFill>
                      <a:prstDash val="solid"/>
                      <a:round/>
                      <a:headEnd type="none" w="med" len="med"/>
                      <a:tailEnd type="none" w="med" len="med"/>
                    </a:lnB>
                    <a:noFill/>
                  </a:tcPr>
                </a:tc>
                <a:tc>
                  <a:txBody>
                    <a:bodyPr/>
                    <a:lstStyle/>
                    <a:p>
                      <a:pPr algn="ctr"/>
                      <a:r>
                        <a:rPr lang="en-US" sz="1400" b="1" dirty="0">
                          <a:solidFill>
                            <a:schemeClr val="bg1"/>
                          </a:solidFill>
                        </a:rPr>
                        <a:t>Avelumab (N = 88)</a:t>
                      </a:r>
                    </a:p>
                  </a:txBody>
                  <a:tcPr>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182421671"/>
                  </a:ext>
                </a:extLst>
              </a:tr>
              <a:tr h="0">
                <a:tc>
                  <a:txBody>
                    <a:bodyPr/>
                    <a:lstStyle/>
                    <a:p>
                      <a:r>
                        <a:rPr lang="en-US" sz="1400" b="1" dirty="0">
                          <a:solidFill>
                            <a:schemeClr val="bg1"/>
                          </a:solidFill>
                        </a:rPr>
                        <a:t>Events, n (%)</a:t>
                      </a:r>
                    </a:p>
                  </a:txBody>
                  <a:tcPr>
                    <a:lnT w="12700" cap="flat" cmpd="sng" algn="ctr">
                      <a:solidFill>
                        <a:schemeClr val="bg1"/>
                      </a:solidFill>
                      <a:prstDash val="solid"/>
                      <a:round/>
                      <a:headEnd type="none" w="med" len="med"/>
                      <a:tailEnd type="none" w="med" len="med"/>
                    </a:lnT>
                    <a:lnB w="12700" cmpd="sng">
                      <a:noFill/>
                    </a:lnB>
                    <a:noFill/>
                  </a:tcPr>
                </a:tc>
                <a:tc>
                  <a:txBody>
                    <a:bodyPr/>
                    <a:lstStyle/>
                    <a:p>
                      <a:pPr algn="ctr"/>
                      <a:r>
                        <a:rPr lang="en-US" sz="1400" dirty="0">
                          <a:solidFill>
                            <a:schemeClr val="bg1"/>
                          </a:solidFill>
                        </a:rPr>
                        <a:t>63 (71.6)</a:t>
                      </a:r>
                    </a:p>
                  </a:txBody>
                  <a:tcPr>
                    <a:lnT w="12700" cap="flat" cmpd="sng" algn="ctr">
                      <a:solidFill>
                        <a:schemeClr val="bg1"/>
                      </a:solidFill>
                      <a:prstDash val="solid"/>
                      <a:round/>
                      <a:headEnd type="none" w="med" len="med"/>
                      <a:tailEnd type="none" w="med" len="med"/>
                    </a:lnT>
                    <a:lnB w="12700" cmpd="sng">
                      <a:noFill/>
                    </a:lnB>
                    <a:noFill/>
                  </a:tcPr>
                </a:tc>
                <a:extLst>
                  <a:ext uri="{0D108BD9-81ED-4DB2-BD59-A6C34878D82A}">
                    <a16:rowId xmlns:a16="http://schemas.microsoft.com/office/drawing/2014/main" val="1525732501"/>
                  </a:ext>
                </a:extLst>
              </a:tr>
              <a:tr h="0">
                <a:tc>
                  <a:txBody>
                    <a:bodyPr/>
                    <a:lstStyle/>
                    <a:p>
                      <a:r>
                        <a:rPr lang="en-US" sz="1400" b="1" dirty="0">
                          <a:solidFill>
                            <a:schemeClr val="bg1"/>
                          </a:solidFill>
                        </a:rPr>
                        <a:t>Median OS, mo (95% CI)</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dirty="0">
                          <a:solidFill>
                            <a:schemeClr val="bg1"/>
                          </a:solidFill>
                        </a:rPr>
                        <a:t>12.6 (7.5-17.11)</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30084607"/>
                  </a:ext>
                </a:extLst>
              </a:tr>
            </a:tbl>
          </a:graphicData>
        </a:graphic>
      </p:graphicFrame>
      <p:grpSp>
        <p:nvGrpSpPr>
          <p:cNvPr id="66" name="Group 65">
            <a:extLst>
              <a:ext uri="{FF2B5EF4-FFF2-40B4-BE49-F238E27FC236}">
                <a16:creationId xmlns:a16="http://schemas.microsoft.com/office/drawing/2014/main" id="{A54131F1-13A0-264A-01E8-49F92B40B120}"/>
              </a:ext>
            </a:extLst>
          </p:cNvPr>
          <p:cNvGrpSpPr/>
          <p:nvPr/>
        </p:nvGrpSpPr>
        <p:grpSpPr>
          <a:xfrm>
            <a:off x="3459438" y="3147010"/>
            <a:ext cx="828985" cy="1694448"/>
            <a:chOff x="3221313" y="3129919"/>
            <a:chExt cx="828985" cy="1694448"/>
          </a:xfrm>
        </p:grpSpPr>
        <p:cxnSp>
          <p:nvCxnSpPr>
            <p:cNvPr id="64" name="Straight Connector 63">
              <a:extLst>
                <a:ext uri="{FF2B5EF4-FFF2-40B4-BE49-F238E27FC236}">
                  <a16:creationId xmlns:a16="http://schemas.microsoft.com/office/drawing/2014/main" id="{EB48E797-3794-6F98-582B-39BCA3841118}"/>
                </a:ext>
              </a:extLst>
            </p:cNvPr>
            <p:cNvCxnSpPr/>
            <p:nvPr/>
          </p:nvCxnSpPr>
          <p:spPr bwMode="auto">
            <a:xfrm flipV="1">
              <a:off x="3251380" y="3201039"/>
              <a:ext cx="0" cy="1623328"/>
            </a:xfrm>
            <a:prstGeom prst="line">
              <a:avLst/>
            </a:prstGeom>
            <a:noFill/>
            <a:ln w="28575" cap="flat" cmpd="sng" algn="ctr">
              <a:solidFill>
                <a:schemeClr val="bg1"/>
              </a:solidFill>
              <a:prstDash val="sysDot"/>
              <a:round/>
              <a:headEnd type="none" w="med" len="med"/>
              <a:tailEnd type="none" w="med" len="med"/>
            </a:ln>
            <a:effectLst/>
          </p:spPr>
        </p:cxnSp>
        <p:sp>
          <p:nvSpPr>
            <p:cNvPr id="65" name="TextBox 64">
              <a:extLst>
                <a:ext uri="{FF2B5EF4-FFF2-40B4-BE49-F238E27FC236}">
                  <a16:creationId xmlns:a16="http://schemas.microsoft.com/office/drawing/2014/main" id="{C35E23A6-C949-1602-B4B9-7E234DC05514}"/>
                </a:ext>
              </a:extLst>
            </p:cNvPr>
            <p:cNvSpPr txBox="1"/>
            <p:nvPr/>
          </p:nvSpPr>
          <p:spPr bwMode="auto">
            <a:xfrm>
              <a:off x="3221313" y="3129919"/>
              <a:ext cx="8289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 yr</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grpSp>
      <p:grpSp>
        <p:nvGrpSpPr>
          <p:cNvPr id="67" name="Group 66">
            <a:extLst>
              <a:ext uri="{FF2B5EF4-FFF2-40B4-BE49-F238E27FC236}">
                <a16:creationId xmlns:a16="http://schemas.microsoft.com/office/drawing/2014/main" id="{D6B47C4F-9FA8-B939-3CEB-F451093E2FF5}"/>
              </a:ext>
            </a:extLst>
          </p:cNvPr>
          <p:cNvGrpSpPr/>
          <p:nvPr/>
        </p:nvGrpSpPr>
        <p:grpSpPr>
          <a:xfrm>
            <a:off x="4211546" y="3147010"/>
            <a:ext cx="828985" cy="1694448"/>
            <a:chOff x="3221313" y="3129919"/>
            <a:chExt cx="828985" cy="1694448"/>
          </a:xfrm>
        </p:grpSpPr>
        <p:cxnSp>
          <p:nvCxnSpPr>
            <p:cNvPr id="68" name="Straight Connector 67">
              <a:extLst>
                <a:ext uri="{FF2B5EF4-FFF2-40B4-BE49-F238E27FC236}">
                  <a16:creationId xmlns:a16="http://schemas.microsoft.com/office/drawing/2014/main" id="{1F18FBF9-91EE-A6D9-EA10-B98BB374480C}"/>
                </a:ext>
              </a:extLst>
            </p:cNvPr>
            <p:cNvCxnSpPr/>
            <p:nvPr/>
          </p:nvCxnSpPr>
          <p:spPr bwMode="auto">
            <a:xfrm flipV="1">
              <a:off x="3251380" y="3201039"/>
              <a:ext cx="0" cy="1623328"/>
            </a:xfrm>
            <a:prstGeom prst="line">
              <a:avLst/>
            </a:prstGeom>
            <a:noFill/>
            <a:ln w="28575" cap="flat" cmpd="sng" algn="ctr">
              <a:solidFill>
                <a:schemeClr val="bg1"/>
              </a:solidFill>
              <a:prstDash val="sysDot"/>
              <a:round/>
              <a:headEnd type="none" w="med" len="med"/>
              <a:tailEnd type="none" w="med" len="med"/>
            </a:ln>
            <a:effectLst/>
          </p:spPr>
        </p:cxnSp>
        <p:sp>
          <p:nvSpPr>
            <p:cNvPr id="69" name="TextBox 68">
              <a:extLst>
                <a:ext uri="{FF2B5EF4-FFF2-40B4-BE49-F238E27FC236}">
                  <a16:creationId xmlns:a16="http://schemas.microsoft.com/office/drawing/2014/main" id="{D00DFC76-3F7B-86DA-E1EE-7057C13C923E}"/>
                </a:ext>
              </a:extLst>
            </p:cNvPr>
            <p:cNvSpPr txBox="1"/>
            <p:nvPr/>
          </p:nvSpPr>
          <p:spPr bwMode="auto">
            <a:xfrm>
              <a:off x="3221313" y="3129919"/>
              <a:ext cx="8289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 yr</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32%</a:t>
              </a:r>
            </a:p>
          </p:txBody>
        </p:sp>
      </p:grpSp>
      <p:grpSp>
        <p:nvGrpSpPr>
          <p:cNvPr id="70" name="Group 69">
            <a:extLst>
              <a:ext uri="{FF2B5EF4-FFF2-40B4-BE49-F238E27FC236}">
                <a16:creationId xmlns:a16="http://schemas.microsoft.com/office/drawing/2014/main" id="{3B97C579-DBAB-2457-9367-DB74D3A28FBA}"/>
              </a:ext>
            </a:extLst>
          </p:cNvPr>
          <p:cNvGrpSpPr/>
          <p:nvPr/>
        </p:nvGrpSpPr>
        <p:grpSpPr>
          <a:xfrm>
            <a:off x="4963654" y="3147010"/>
            <a:ext cx="828985" cy="1694448"/>
            <a:chOff x="3221313" y="3129919"/>
            <a:chExt cx="828985" cy="1694448"/>
          </a:xfrm>
        </p:grpSpPr>
        <p:cxnSp>
          <p:nvCxnSpPr>
            <p:cNvPr id="71" name="Straight Connector 70">
              <a:extLst>
                <a:ext uri="{FF2B5EF4-FFF2-40B4-BE49-F238E27FC236}">
                  <a16:creationId xmlns:a16="http://schemas.microsoft.com/office/drawing/2014/main" id="{B709B105-B810-9FD2-F3C0-828730C1D3D2}"/>
                </a:ext>
              </a:extLst>
            </p:cNvPr>
            <p:cNvCxnSpPr/>
            <p:nvPr/>
          </p:nvCxnSpPr>
          <p:spPr bwMode="auto">
            <a:xfrm flipV="1">
              <a:off x="3251380" y="3201039"/>
              <a:ext cx="0" cy="1623328"/>
            </a:xfrm>
            <a:prstGeom prst="line">
              <a:avLst/>
            </a:prstGeom>
            <a:noFill/>
            <a:ln w="28575" cap="flat" cmpd="sng" algn="ctr">
              <a:solidFill>
                <a:schemeClr val="bg1"/>
              </a:solidFill>
              <a:prstDash val="sysDot"/>
              <a:round/>
              <a:headEnd type="none" w="med" len="med"/>
              <a:tailEnd type="none" w="med" len="med"/>
            </a:ln>
            <a:effectLst/>
          </p:spPr>
        </p:cxnSp>
        <p:sp>
          <p:nvSpPr>
            <p:cNvPr id="72" name="TextBox 71">
              <a:extLst>
                <a:ext uri="{FF2B5EF4-FFF2-40B4-BE49-F238E27FC236}">
                  <a16:creationId xmlns:a16="http://schemas.microsoft.com/office/drawing/2014/main" id="{42CB9274-BEF4-63E7-5668-784F51B1BA3E}"/>
                </a:ext>
              </a:extLst>
            </p:cNvPr>
            <p:cNvSpPr txBox="1"/>
            <p:nvPr/>
          </p:nvSpPr>
          <p:spPr bwMode="auto">
            <a:xfrm>
              <a:off x="3221313" y="3129919"/>
              <a:ext cx="8289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 yr</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grpSp>
      <p:grpSp>
        <p:nvGrpSpPr>
          <p:cNvPr id="73" name="Group 72">
            <a:extLst>
              <a:ext uri="{FF2B5EF4-FFF2-40B4-BE49-F238E27FC236}">
                <a16:creationId xmlns:a16="http://schemas.microsoft.com/office/drawing/2014/main" id="{8AD7B6D2-0997-1565-F9EF-0AB0F7A97D93}"/>
              </a:ext>
            </a:extLst>
          </p:cNvPr>
          <p:cNvGrpSpPr/>
          <p:nvPr/>
        </p:nvGrpSpPr>
        <p:grpSpPr>
          <a:xfrm>
            <a:off x="5715762" y="3147010"/>
            <a:ext cx="828985" cy="1694448"/>
            <a:chOff x="3221313" y="3129919"/>
            <a:chExt cx="828985" cy="1694448"/>
          </a:xfrm>
        </p:grpSpPr>
        <p:cxnSp>
          <p:nvCxnSpPr>
            <p:cNvPr id="74" name="Straight Connector 73">
              <a:extLst>
                <a:ext uri="{FF2B5EF4-FFF2-40B4-BE49-F238E27FC236}">
                  <a16:creationId xmlns:a16="http://schemas.microsoft.com/office/drawing/2014/main" id="{E04D7BD3-CC43-4BDB-BA76-0096C10A52EC}"/>
                </a:ext>
              </a:extLst>
            </p:cNvPr>
            <p:cNvCxnSpPr/>
            <p:nvPr/>
          </p:nvCxnSpPr>
          <p:spPr bwMode="auto">
            <a:xfrm flipV="1">
              <a:off x="3251380" y="3201039"/>
              <a:ext cx="0" cy="1623328"/>
            </a:xfrm>
            <a:prstGeom prst="line">
              <a:avLst/>
            </a:prstGeom>
            <a:noFill/>
            <a:ln w="28575" cap="flat" cmpd="sng" algn="ctr">
              <a:solidFill>
                <a:schemeClr val="bg1"/>
              </a:solidFill>
              <a:prstDash val="sysDot"/>
              <a:round/>
              <a:headEnd type="none" w="med" len="med"/>
              <a:tailEnd type="none" w="med" len="med"/>
            </a:ln>
            <a:effectLst/>
          </p:spPr>
        </p:cxnSp>
        <p:sp>
          <p:nvSpPr>
            <p:cNvPr id="75" name="TextBox 74">
              <a:extLst>
                <a:ext uri="{FF2B5EF4-FFF2-40B4-BE49-F238E27FC236}">
                  <a16:creationId xmlns:a16="http://schemas.microsoft.com/office/drawing/2014/main" id="{55EE3F2D-B4BD-9786-98C5-EB3EC1B99206}"/>
                </a:ext>
              </a:extLst>
            </p:cNvPr>
            <p:cNvSpPr txBox="1"/>
            <p:nvPr/>
          </p:nvSpPr>
          <p:spPr bwMode="auto">
            <a:xfrm>
              <a:off x="3221313" y="3129919"/>
              <a:ext cx="8289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 yr</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26%</a:t>
              </a:r>
            </a:p>
          </p:txBody>
        </p:sp>
      </p:grpSp>
      <p:sp>
        <p:nvSpPr>
          <p:cNvPr id="76" name="TextBox 75">
            <a:extLst>
              <a:ext uri="{FF2B5EF4-FFF2-40B4-BE49-F238E27FC236}">
                <a16:creationId xmlns:a16="http://schemas.microsoft.com/office/drawing/2014/main" id="{99BE7663-E729-BAC5-A6F9-F452DAFB4F95}"/>
              </a:ext>
            </a:extLst>
          </p:cNvPr>
          <p:cNvSpPr txBox="1"/>
          <p:nvPr/>
        </p:nvSpPr>
        <p:spPr bwMode="auto">
          <a:xfrm>
            <a:off x="348936" y="5369232"/>
            <a:ext cx="153999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chemeClr val="accent1"/>
                </a:solidFill>
                <a:effectLst/>
                <a:uLnTx/>
                <a:uFillTx/>
                <a:latin typeface="Calibri" panose="020F0502020204030204" pitchFamily="34" charset="0"/>
                <a:ea typeface="+mn-ea"/>
                <a:cs typeface="+mn-cs"/>
              </a:rPr>
              <a:t>Avelumab</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chemeClr val="accent3"/>
                </a:solidFill>
                <a:effectLst/>
                <a:uLnTx/>
                <a:uFillTx/>
                <a:latin typeface="Calibri" panose="020F0502020204030204" pitchFamily="34" charset="0"/>
                <a:ea typeface="+mn-ea"/>
                <a:cs typeface="+mn-cs"/>
              </a:rPr>
              <a:t>Becker et al. 2017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chemeClr val="accent4"/>
                </a:solidFill>
                <a:effectLst/>
                <a:uLnTx/>
                <a:uFillTx/>
                <a:latin typeface="Calibri" panose="020F0502020204030204" pitchFamily="34" charset="0"/>
                <a:ea typeface="+mn-ea"/>
                <a:cs typeface="+mn-cs"/>
              </a:rPr>
              <a:t>Cowey et al. 2017</a:t>
            </a:r>
          </a:p>
        </p:txBody>
      </p:sp>
      <p:sp>
        <p:nvSpPr>
          <p:cNvPr id="77" name="TextBox 76">
            <a:extLst>
              <a:ext uri="{FF2B5EF4-FFF2-40B4-BE49-F238E27FC236}">
                <a16:creationId xmlns:a16="http://schemas.microsoft.com/office/drawing/2014/main" id="{74D3F4CA-8F21-0931-FA0F-EC6E9C85F7BD}"/>
              </a:ext>
            </a:extLst>
          </p:cNvPr>
          <p:cNvSpPr txBox="1"/>
          <p:nvPr/>
        </p:nvSpPr>
        <p:spPr bwMode="auto">
          <a:xfrm>
            <a:off x="1782257" y="5584675"/>
            <a:ext cx="4148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78" name="TextBox 77">
            <a:extLst>
              <a:ext uri="{FF2B5EF4-FFF2-40B4-BE49-F238E27FC236}">
                <a16:creationId xmlns:a16="http://schemas.microsoft.com/office/drawing/2014/main" id="{48250C5E-6E13-F116-8213-F4834BAE3454}"/>
              </a:ext>
            </a:extLst>
          </p:cNvPr>
          <p:cNvSpPr txBox="1"/>
          <p:nvPr/>
        </p:nvSpPr>
        <p:spPr bwMode="auto">
          <a:xfrm>
            <a:off x="2157411" y="5584675"/>
            <a:ext cx="4148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79" name="TextBox 78">
            <a:extLst>
              <a:ext uri="{FF2B5EF4-FFF2-40B4-BE49-F238E27FC236}">
                <a16:creationId xmlns:a16="http://schemas.microsoft.com/office/drawing/2014/main" id="{6BAD5220-8127-5D7D-56FA-866D2BE2E71E}"/>
              </a:ext>
            </a:extLst>
          </p:cNvPr>
          <p:cNvSpPr txBox="1"/>
          <p:nvPr/>
        </p:nvSpPr>
        <p:spPr bwMode="auto">
          <a:xfrm>
            <a:off x="2532565" y="5584675"/>
            <a:ext cx="4148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80" name="TextBox 79">
            <a:extLst>
              <a:ext uri="{FF2B5EF4-FFF2-40B4-BE49-F238E27FC236}">
                <a16:creationId xmlns:a16="http://schemas.microsoft.com/office/drawing/2014/main" id="{5FE57E5D-0781-31F4-6583-C84D2AFA578B}"/>
              </a:ext>
            </a:extLst>
          </p:cNvPr>
          <p:cNvSpPr txBox="1"/>
          <p:nvPr/>
        </p:nvSpPr>
        <p:spPr bwMode="auto">
          <a:xfrm>
            <a:off x="2907719" y="5584675"/>
            <a:ext cx="4148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81" name="TextBox 80">
            <a:extLst>
              <a:ext uri="{FF2B5EF4-FFF2-40B4-BE49-F238E27FC236}">
                <a16:creationId xmlns:a16="http://schemas.microsoft.com/office/drawing/2014/main" id="{515FE98E-4F72-938A-A347-243A02051936}"/>
              </a:ext>
            </a:extLst>
          </p:cNvPr>
          <p:cNvSpPr txBox="1"/>
          <p:nvPr/>
        </p:nvSpPr>
        <p:spPr bwMode="auto">
          <a:xfrm>
            <a:off x="3282873" y="5584675"/>
            <a:ext cx="4148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82" name="TextBox 81">
            <a:extLst>
              <a:ext uri="{FF2B5EF4-FFF2-40B4-BE49-F238E27FC236}">
                <a16:creationId xmlns:a16="http://schemas.microsoft.com/office/drawing/2014/main" id="{6B8D2652-B454-F0D2-C420-3AAA455F33AB}"/>
              </a:ext>
            </a:extLst>
          </p:cNvPr>
          <p:cNvSpPr txBox="1"/>
          <p:nvPr/>
        </p:nvSpPr>
        <p:spPr bwMode="auto">
          <a:xfrm>
            <a:off x="3658027" y="5584675"/>
            <a:ext cx="4148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83" name="TextBox 82">
            <a:extLst>
              <a:ext uri="{FF2B5EF4-FFF2-40B4-BE49-F238E27FC236}">
                <a16:creationId xmlns:a16="http://schemas.microsoft.com/office/drawing/2014/main" id="{9A9893F2-C175-0EC7-4E8E-EFF5DC228F27}"/>
              </a:ext>
            </a:extLst>
          </p:cNvPr>
          <p:cNvSpPr txBox="1"/>
          <p:nvPr/>
        </p:nvSpPr>
        <p:spPr bwMode="auto">
          <a:xfrm>
            <a:off x="4033181" y="5584675"/>
            <a:ext cx="4148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84" name="TextBox 83">
            <a:extLst>
              <a:ext uri="{FF2B5EF4-FFF2-40B4-BE49-F238E27FC236}">
                <a16:creationId xmlns:a16="http://schemas.microsoft.com/office/drawing/2014/main" id="{F09E71D7-1C67-9C60-A9AB-BCF937C29ABC}"/>
              </a:ext>
            </a:extLst>
          </p:cNvPr>
          <p:cNvSpPr txBox="1"/>
          <p:nvPr/>
        </p:nvSpPr>
        <p:spPr bwMode="auto">
          <a:xfrm>
            <a:off x="4408335" y="5584675"/>
            <a:ext cx="4148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85" name="TextBox 84">
            <a:extLst>
              <a:ext uri="{FF2B5EF4-FFF2-40B4-BE49-F238E27FC236}">
                <a16:creationId xmlns:a16="http://schemas.microsoft.com/office/drawing/2014/main" id="{B1932EA6-3E7A-1271-E513-B61BD1B32AD6}"/>
              </a:ext>
            </a:extLst>
          </p:cNvPr>
          <p:cNvSpPr txBox="1"/>
          <p:nvPr/>
        </p:nvSpPr>
        <p:spPr bwMode="auto">
          <a:xfrm>
            <a:off x="4783489" y="5584675"/>
            <a:ext cx="4148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86" name="TextBox 85">
            <a:extLst>
              <a:ext uri="{FF2B5EF4-FFF2-40B4-BE49-F238E27FC236}">
                <a16:creationId xmlns:a16="http://schemas.microsoft.com/office/drawing/2014/main" id="{A889C430-8832-82CE-2366-2BDB14BB2594}"/>
              </a:ext>
            </a:extLst>
          </p:cNvPr>
          <p:cNvSpPr txBox="1"/>
          <p:nvPr/>
        </p:nvSpPr>
        <p:spPr bwMode="auto">
          <a:xfrm>
            <a:off x="5158643" y="5584675"/>
            <a:ext cx="4148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87" name="TextBox 86">
            <a:extLst>
              <a:ext uri="{FF2B5EF4-FFF2-40B4-BE49-F238E27FC236}">
                <a16:creationId xmlns:a16="http://schemas.microsoft.com/office/drawing/2014/main" id="{CB546D42-B2BE-B200-3CC5-95078E0B15CD}"/>
              </a:ext>
            </a:extLst>
          </p:cNvPr>
          <p:cNvSpPr txBox="1"/>
          <p:nvPr/>
        </p:nvSpPr>
        <p:spPr bwMode="auto">
          <a:xfrm>
            <a:off x="5533797" y="5584675"/>
            <a:ext cx="4148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88" name="TextBox 87">
            <a:extLst>
              <a:ext uri="{FF2B5EF4-FFF2-40B4-BE49-F238E27FC236}">
                <a16:creationId xmlns:a16="http://schemas.microsoft.com/office/drawing/2014/main" id="{D8BF4ED3-6777-DCEB-1087-615939283DCA}"/>
              </a:ext>
            </a:extLst>
          </p:cNvPr>
          <p:cNvSpPr txBox="1"/>
          <p:nvPr/>
        </p:nvSpPr>
        <p:spPr bwMode="auto">
          <a:xfrm>
            <a:off x="5908951" y="5584675"/>
            <a:ext cx="4148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89" name="TextBox 88">
            <a:extLst>
              <a:ext uri="{FF2B5EF4-FFF2-40B4-BE49-F238E27FC236}">
                <a16:creationId xmlns:a16="http://schemas.microsoft.com/office/drawing/2014/main" id="{336443BF-74A3-2AE5-79BA-4F6383E8DE39}"/>
              </a:ext>
            </a:extLst>
          </p:cNvPr>
          <p:cNvSpPr txBox="1"/>
          <p:nvPr/>
        </p:nvSpPr>
        <p:spPr bwMode="auto">
          <a:xfrm>
            <a:off x="6284106" y="5584675"/>
            <a:ext cx="4148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nvGrpSpPr>
          <p:cNvPr id="102" name="Group 101">
            <a:extLst>
              <a:ext uri="{FF2B5EF4-FFF2-40B4-BE49-F238E27FC236}">
                <a16:creationId xmlns:a16="http://schemas.microsoft.com/office/drawing/2014/main" id="{481DD383-2B75-CEC8-6102-ABF8AC41B096}"/>
              </a:ext>
            </a:extLst>
          </p:cNvPr>
          <p:cNvGrpSpPr/>
          <p:nvPr/>
        </p:nvGrpSpPr>
        <p:grpSpPr>
          <a:xfrm>
            <a:off x="2028825" y="2226891"/>
            <a:ext cx="4486275" cy="1930400"/>
            <a:chOff x="1790700" y="2209800"/>
            <a:chExt cx="4486275" cy="1930400"/>
          </a:xfrm>
        </p:grpSpPr>
        <p:sp>
          <p:nvSpPr>
            <p:cNvPr id="95" name="Freeform 94">
              <a:extLst>
                <a:ext uri="{FF2B5EF4-FFF2-40B4-BE49-F238E27FC236}">
                  <a16:creationId xmlns:a16="http://schemas.microsoft.com/office/drawing/2014/main" id="{6463CF90-5A95-A525-695C-6CD1DA07D229}"/>
                </a:ext>
              </a:extLst>
            </p:cNvPr>
            <p:cNvSpPr/>
            <p:nvPr/>
          </p:nvSpPr>
          <p:spPr bwMode="auto">
            <a:xfrm>
              <a:off x="3022600" y="3860800"/>
              <a:ext cx="3254375" cy="279400"/>
            </a:xfrm>
            <a:custGeom>
              <a:avLst/>
              <a:gdLst>
                <a:gd name="connsiteX0" fmla="*/ 3254375 w 3254375"/>
                <a:gd name="connsiteY0" fmla="*/ 279400 h 279400"/>
                <a:gd name="connsiteX1" fmla="*/ 2460625 w 3254375"/>
                <a:gd name="connsiteY1" fmla="*/ 279400 h 279400"/>
                <a:gd name="connsiteX2" fmla="*/ 2460625 w 3254375"/>
                <a:gd name="connsiteY2" fmla="*/ 250825 h 279400"/>
                <a:gd name="connsiteX3" fmla="*/ 2009775 w 3254375"/>
                <a:gd name="connsiteY3" fmla="*/ 250825 h 279400"/>
                <a:gd name="connsiteX4" fmla="*/ 2009775 w 3254375"/>
                <a:gd name="connsiteY4" fmla="*/ 222250 h 279400"/>
                <a:gd name="connsiteX5" fmla="*/ 1819275 w 3254375"/>
                <a:gd name="connsiteY5" fmla="*/ 222250 h 279400"/>
                <a:gd name="connsiteX6" fmla="*/ 1819275 w 3254375"/>
                <a:gd name="connsiteY6" fmla="*/ 190500 h 279400"/>
                <a:gd name="connsiteX7" fmla="*/ 1473200 w 3254375"/>
                <a:gd name="connsiteY7" fmla="*/ 190500 h 279400"/>
                <a:gd name="connsiteX8" fmla="*/ 1473200 w 3254375"/>
                <a:gd name="connsiteY8" fmla="*/ 152400 h 279400"/>
                <a:gd name="connsiteX9" fmla="*/ 1349375 w 3254375"/>
                <a:gd name="connsiteY9" fmla="*/ 152400 h 279400"/>
                <a:gd name="connsiteX10" fmla="*/ 1349375 w 3254375"/>
                <a:gd name="connsiteY10" fmla="*/ 123825 h 279400"/>
                <a:gd name="connsiteX11" fmla="*/ 892175 w 3254375"/>
                <a:gd name="connsiteY11" fmla="*/ 123825 h 279400"/>
                <a:gd name="connsiteX12" fmla="*/ 892175 w 3254375"/>
                <a:gd name="connsiteY12" fmla="*/ 88900 h 279400"/>
                <a:gd name="connsiteX13" fmla="*/ 593725 w 3254375"/>
                <a:gd name="connsiteY13" fmla="*/ 88900 h 279400"/>
                <a:gd name="connsiteX14" fmla="*/ 593725 w 3254375"/>
                <a:gd name="connsiteY14" fmla="*/ 88900 h 279400"/>
                <a:gd name="connsiteX15" fmla="*/ 593725 w 3254375"/>
                <a:gd name="connsiteY15" fmla="*/ 63500 h 279400"/>
                <a:gd name="connsiteX16" fmla="*/ 285750 w 3254375"/>
                <a:gd name="connsiteY16" fmla="*/ 63500 h 279400"/>
                <a:gd name="connsiteX17" fmla="*/ 285750 w 3254375"/>
                <a:gd name="connsiteY17" fmla="*/ 28575 h 279400"/>
                <a:gd name="connsiteX18" fmla="*/ 130175 w 3254375"/>
                <a:gd name="connsiteY18" fmla="*/ 28575 h 279400"/>
                <a:gd name="connsiteX19" fmla="*/ 130175 w 3254375"/>
                <a:gd name="connsiteY19" fmla="*/ 0 h 279400"/>
                <a:gd name="connsiteX20" fmla="*/ 0 w 3254375"/>
                <a:gd name="connsiteY20" fmla="*/ 0 h 27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54375" h="279400">
                  <a:moveTo>
                    <a:pt x="3254375" y="279400"/>
                  </a:moveTo>
                  <a:lnTo>
                    <a:pt x="2460625" y="279400"/>
                  </a:lnTo>
                  <a:lnTo>
                    <a:pt x="2460625" y="250825"/>
                  </a:lnTo>
                  <a:lnTo>
                    <a:pt x="2009775" y="250825"/>
                  </a:lnTo>
                  <a:lnTo>
                    <a:pt x="2009775" y="222250"/>
                  </a:lnTo>
                  <a:lnTo>
                    <a:pt x="1819275" y="222250"/>
                  </a:lnTo>
                  <a:lnTo>
                    <a:pt x="1819275" y="190500"/>
                  </a:lnTo>
                  <a:lnTo>
                    <a:pt x="1473200" y="190500"/>
                  </a:lnTo>
                  <a:lnTo>
                    <a:pt x="1473200" y="152400"/>
                  </a:lnTo>
                  <a:lnTo>
                    <a:pt x="1349375" y="152400"/>
                  </a:lnTo>
                  <a:lnTo>
                    <a:pt x="1349375" y="123825"/>
                  </a:lnTo>
                  <a:lnTo>
                    <a:pt x="892175" y="123825"/>
                  </a:lnTo>
                  <a:lnTo>
                    <a:pt x="892175" y="88900"/>
                  </a:lnTo>
                  <a:lnTo>
                    <a:pt x="593725" y="88900"/>
                  </a:lnTo>
                  <a:lnTo>
                    <a:pt x="593725" y="88900"/>
                  </a:lnTo>
                  <a:lnTo>
                    <a:pt x="593725" y="63500"/>
                  </a:lnTo>
                  <a:lnTo>
                    <a:pt x="285750" y="63500"/>
                  </a:lnTo>
                  <a:lnTo>
                    <a:pt x="285750" y="28575"/>
                  </a:lnTo>
                  <a:lnTo>
                    <a:pt x="130175" y="28575"/>
                  </a:lnTo>
                  <a:lnTo>
                    <a:pt x="130175"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7" name="Freeform 96">
              <a:extLst>
                <a:ext uri="{FF2B5EF4-FFF2-40B4-BE49-F238E27FC236}">
                  <a16:creationId xmlns:a16="http://schemas.microsoft.com/office/drawing/2014/main" id="{A64A0E9E-8439-C936-CC16-54EFB987307F}"/>
                </a:ext>
              </a:extLst>
            </p:cNvPr>
            <p:cNvSpPr/>
            <p:nvPr/>
          </p:nvSpPr>
          <p:spPr bwMode="auto">
            <a:xfrm>
              <a:off x="2651125" y="3670300"/>
              <a:ext cx="368300" cy="193675"/>
            </a:xfrm>
            <a:custGeom>
              <a:avLst/>
              <a:gdLst>
                <a:gd name="connsiteX0" fmla="*/ 368300 w 368300"/>
                <a:gd name="connsiteY0" fmla="*/ 193675 h 193675"/>
                <a:gd name="connsiteX1" fmla="*/ 368300 w 368300"/>
                <a:gd name="connsiteY1" fmla="*/ 158750 h 193675"/>
                <a:gd name="connsiteX2" fmla="*/ 304800 w 368300"/>
                <a:gd name="connsiteY2" fmla="*/ 158750 h 193675"/>
                <a:gd name="connsiteX3" fmla="*/ 304800 w 368300"/>
                <a:gd name="connsiteY3" fmla="*/ 127000 h 193675"/>
                <a:gd name="connsiteX4" fmla="*/ 187325 w 368300"/>
                <a:gd name="connsiteY4" fmla="*/ 127000 h 193675"/>
                <a:gd name="connsiteX5" fmla="*/ 187325 w 368300"/>
                <a:gd name="connsiteY5" fmla="*/ 127000 h 193675"/>
                <a:gd name="connsiteX6" fmla="*/ 187325 w 368300"/>
                <a:gd name="connsiteY6" fmla="*/ 95250 h 193675"/>
                <a:gd name="connsiteX7" fmla="*/ 168275 w 368300"/>
                <a:gd name="connsiteY7" fmla="*/ 95250 h 193675"/>
                <a:gd name="connsiteX8" fmla="*/ 168275 w 368300"/>
                <a:gd name="connsiteY8" fmla="*/ 63500 h 193675"/>
                <a:gd name="connsiteX9" fmla="*/ 79375 w 368300"/>
                <a:gd name="connsiteY9" fmla="*/ 63500 h 193675"/>
                <a:gd name="connsiteX10" fmla="*/ 79375 w 368300"/>
                <a:gd name="connsiteY10" fmla="*/ 34925 h 193675"/>
                <a:gd name="connsiteX11" fmla="*/ 38100 w 368300"/>
                <a:gd name="connsiteY11" fmla="*/ 34925 h 193675"/>
                <a:gd name="connsiteX12" fmla="*/ 38100 w 368300"/>
                <a:gd name="connsiteY12" fmla="*/ 0 h 193675"/>
                <a:gd name="connsiteX13" fmla="*/ 0 w 368300"/>
                <a:gd name="connsiteY13" fmla="*/ 0 h 19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8300" h="193675">
                  <a:moveTo>
                    <a:pt x="368300" y="193675"/>
                  </a:moveTo>
                  <a:lnTo>
                    <a:pt x="368300" y="158750"/>
                  </a:lnTo>
                  <a:lnTo>
                    <a:pt x="304800" y="158750"/>
                  </a:lnTo>
                  <a:lnTo>
                    <a:pt x="304800" y="127000"/>
                  </a:lnTo>
                  <a:lnTo>
                    <a:pt x="187325" y="127000"/>
                  </a:lnTo>
                  <a:lnTo>
                    <a:pt x="187325" y="127000"/>
                  </a:lnTo>
                  <a:lnTo>
                    <a:pt x="187325" y="95250"/>
                  </a:lnTo>
                  <a:lnTo>
                    <a:pt x="168275" y="95250"/>
                  </a:lnTo>
                  <a:lnTo>
                    <a:pt x="168275" y="63500"/>
                  </a:lnTo>
                  <a:lnTo>
                    <a:pt x="79375" y="63500"/>
                  </a:lnTo>
                  <a:lnTo>
                    <a:pt x="79375" y="34925"/>
                  </a:lnTo>
                  <a:lnTo>
                    <a:pt x="38100" y="34925"/>
                  </a:lnTo>
                  <a:lnTo>
                    <a:pt x="38100"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8" name="Freeform 97">
              <a:extLst>
                <a:ext uri="{FF2B5EF4-FFF2-40B4-BE49-F238E27FC236}">
                  <a16:creationId xmlns:a16="http://schemas.microsoft.com/office/drawing/2014/main" id="{7062DFA4-B219-9F11-73B9-262F00739727}"/>
                </a:ext>
              </a:extLst>
            </p:cNvPr>
            <p:cNvSpPr/>
            <p:nvPr/>
          </p:nvSpPr>
          <p:spPr bwMode="auto">
            <a:xfrm>
              <a:off x="1790700" y="2209800"/>
              <a:ext cx="361950" cy="819150"/>
            </a:xfrm>
            <a:custGeom>
              <a:avLst/>
              <a:gdLst>
                <a:gd name="connsiteX0" fmla="*/ 0 w 361950"/>
                <a:gd name="connsiteY0" fmla="*/ 0 h 819150"/>
                <a:gd name="connsiteX1" fmla="*/ 0 w 361950"/>
                <a:gd name="connsiteY1" fmla="*/ 41275 h 819150"/>
                <a:gd name="connsiteX2" fmla="*/ 9525 w 361950"/>
                <a:gd name="connsiteY2" fmla="*/ 50800 h 819150"/>
                <a:gd name="connsiteX3" fmla="*/ 9525 w 361950"/>
                <a:gd name="connsiteY3" fmla="*/ 50800 h 819150"/>
                <a:gd name="connsiteX4" fmla="*/ 9525 w 361950"/>
                <a:gd name="connsiteY4" fmla="*/ 50800 h 819150"/>
                <a:gd name="connsiteX5" fmla="*/ 28575 w 361950"/>
                <a:gd name="connsiteY5" fmla="*/ 50800 h 819150"/>
                <a:gd name="connsiteX6" fmla="*/ 28575 w 361950"/>
                <a:gd name="connsiteY6" fmla="*/ 92075 h 819150"/>
                <a:gd name="connsiteX7" fmla="*/ 44450 w 361950"/>
                <a:gd name="connsiteY7" fmla="*/ 92075 h 819150"/>
                <a:gd name="connsiteX8" fmla="*/ 44450 w 361950"/>
                <a:gd name="connsiteY8" fmla="*/ 127000 h 819150"/>
                <a:gd name="connsiteX9" fmla="*/ 63500 w 361950"/>
                <a:gd name="connsiteY9" fmla="*/ 127000 h 819150"/>
                <a:gd name="connsiteX10" fmla="*/ 63500 w 361950"/>
                <a:gd name="connsiteY10" fmla="*/ 158750 h 819150"/>
                <a:gd name="connsiteX11" fmla="*/ 98425 w 361950"/>
                <a:gd name="connsiteY11" fmla="*/ 158750 h 819150"/>
                <a:gd name="connsiteX12" fmla="*/ 98425 w 361950"/>
                <a:gd name="connsiteY12" fmla="*/ 206375 h 819150"/>
                <a:gd name="connsiteX13" fmla="*/ 111125 w 361950"/>
                <a:gd name="connsiteY13" fmla="*/ 206375 h 819150"/>
                <a:gd name="connsiteX14" fmla="*/ 111125 w 361950"/>
                <a:gd name="connsiteY14" fmla="*/ 273050 h 819150"/>
                <a:gd name="connsiteX15" fmla="*/ 123825 w 361950"/>
                <a:gd name="connsiteY15" fmla="*/ 273050 h 819150"/>
                <a:gd name="connsiteX16" fmla="*/ 123825 w 361950"/>
                <a:gd name="connsiteY16" fmla="*/ 301625 h 819150"/>
                <a:gd name="connsiteX17" fmla="*/ 152400 w 361950"/>
                <a:gd name="connsiteY17" fmla="*/ 301625 h 819150"/>
                <a:gd name="connsiteX18" fmla="*/ 152400 w 361950"/>
                <a:gd name="connsiteY18" fmla="*/ 339725 h 819150"/>
                <a:gd name="connsiteX19" fmla="*/ 152400 w 361950"/>
                <a:gd name="connsiteY19" fmla="*/ 339725 h 819150"/>
                <a:gd name="connsiteX20" fmla="*/ 177800 w 361950"/>
                <a:gd name="connsiteY20" fmla="*/ 339725 h 819150"/>
                <a:gd name="connsiteX21" fmla="*/ 177800 w 361950"/>
                <a:gd name="connsiteY21" fmla="*/ 374650 h 819150"/>
                <a:gd name="connsiteX22" fmla="*/ 184150 w 361950"/>
                <a:gd name="connsiteY22" fmla="*/ 374650 h 819150"/>
                <a:gd name="connsiteX23" fmla="*/ 184150 w 361950"/>
                <a:gd name="connsiteY23" fmla="*/ 422275 h 819150"/>
                <a:gd name="connsiteX24" fmla="*/ 196850 w 361950"/>
                <a:gd name="connsiteY24" fmla="*/ 422275 h 819150"/>
                <a:gd name="connsiteX25" fmla="*/ 196850 w 361950"/>
                <a:gd name="connsiteY25" fmla="*/ 485775 h 819150"/>
                <a:gd name="connsiteX26" fmla="*/ 196850 w 361950"/>
                <a:gd name="connsiteY26" fmla="*/ 485775 h 819150"/>
                <a:gd name="connsiteX27" fmla="*/ 222250 w 361950"/>
                <a:gd name="connsiteY27" fmla="*/ 485775 h 819150"/>
                <a:gd name="connsiteX28" fmla="*/ 222250 w 361950"/>
                <a:gd name="connsiteY28" fmla="*/ 606425 h 819150"/>
                <a:gd name="connsiteX29" fmla="*/ 228600 w 361950"/>
                <a:gd name="connsiteY29" fmla="*/ 612775 h 819150"/>
                <a:gd name="connsiteX30" fmla="*/ 228600 w 361950"/>
                <a:gd name="connsiteY30" fmla="*/ 644525 h 819150"/>
                <a:gd name="connsiteX31" fmla="*/ 247650 w 361950"/>
                <a:gd name="connsiteY31" fmla="*/ 644525 h 819150"/>
                <a:gd name="connsiteX32" fmla="*/ 247650 w 361950"/>
                <a:gd name="connsiteY32" fmla="*/ 692150 h 819150"/>
                <a:gd name="connsiteX33" fmla="*/ 247650 w 361950"/>
                <a:gd name="connsiteY33" fmla="*/ 692150 h 819150"/>
                <a:gd name="connsiteX34" fmla="*/ 279400 w 361950"/>
                <a:gd name="connsiteY34" fmla="*/ 692150 h 819150"/>
                <a:gd name="connsiteX35" fmla="*/ 279400 w 361950"/>
                <a:gd name="connsiteY35" fmla="*/ 736600 h 819150"/>
                <a:gd name="connsiteX36" fmla="*/ 288925 w 361950"/>
                <a:gd name="connsiteY36" fmla="*/ 736600 h 819150"/>
                <a:gd name="connsiteX37" fmla="*/ 288925 w 361950"/>
                <a:gd name="connsiteY37" fmla="*/ 758825 h 819150"/>
                <a:gd name="connsiteX38" fmla="*/ 323850 w 361950"/>
                <a:gd name="connsiteY38" fmla="*/ 758825 h 819150"/>
                <a:gd name="connsiteX39" fmla="*/ 323850 w 361950"/>
                <a:gd name="connsiteY39" fmla="*/ 787400 h 819150"/>
                <a:gd name="connsiteX40" fmla="*/ 361950 w 361950"/>
                <a:gd name="connsiteY40" fmla="*/ 787400 h 819150"/>
                <a:gd name="connsiteX41" fmla="*/ 361950 w 361950"/>
                <a:gd name="connsiteY41" fmla="*/ 819150 h 8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61950" h="819150">
                  <a:moveTo>
                    <a:pt x="0" y="0"/>
                  </a:moveTo>
                  <a:lnTo>
                    <a:pt x="0" y="41275"/>
                  </a:lnTo>
                  <a:lnTo>
                    <a:pt x="9525" y="50800"/>
                  </a:lnTo>
                  <a:lnTo>
                    <a:pt x="9525" y="50800"/>
                  </a:lnTo>
                  <a:lnTo>
                    <a:pt x="9525" y="50800"/>
                  </a:lnTo>
                  <a:lnTo>
                    <a:pt x="28575" y="50800"/>
                  </a:lnTo>
                  <a:lnTo>
                    <a:pt x="28575" y="92075"/>
                  </a:lnTo>
                  <a:lnTo>
                    <a:pt x="44450" y="92075"/>
                  </a:lnTo>
                  <a:lnTo>
                    <a:pt x="44450" y="127000"/>
                  </a:lnTo>
                  <a:lnTo>
                    <a:pt x="63500" y="127000"/>
                  </a:lnTo>
                  <a:lnTo>
                    <a:pt x="63500" y="158750"/>
                  </a:lnTo>
                  <a:lnTo>
                    <a:pt x="98425" y="158750"/>
                  </a:lnTo>
                  <a:lnTo>
                    <a:pt x="98425" y="206375"/>
                  </a:lnTo>
                  <a:lnTo>
                    <a:pt x="111125" y="206375"/>
                  </a:lnTo>
                  <a:lnTo>
                    <a:pt x="111125" y="273050"/>
                  </a:lnTo>
                  <a:lnTo>
                    <a:pt x="123825" y="273050"/>
                  </a:lnTo>
                  <a:lnTo>
                    <a:pt x="123825" y="301625"/>
                  </a:lnTo>
                  <a:lnTo>
                    <a:pt x="152400" y="301625"/>
                  </a:lnTo>
                  <a:lnTo>
                    <a:pt x="152400" y="339725"/>
                  </a:lnTo>
                  <a:lnTo>
                    <a:pt x="152400" y="339725"/>
                  </a:lnTo>
                  <a:lnTo>
                    <a:pt x="177800" y="339725"/>
                  </a:lnTo>
                  <a:lnTo>
                    <a:pt x="177800" y="374650"/>
                  </a:lnTo>
                  <a:lnTo>
                    <a:pt x="184150" y="374650"/>
                  </a:lnTo>
                  <a:lnTo>
                    <a:pt x="184150" y="422275"/>
                  </a:lnTo>
                  <a:lnTo>
                    <a:pt x="196850" y="422275"/>
                  </a:lnTo>
                  <a:lnTo>
                    <a:pt x="196850" y="485775"/>
                  </a:lnTo>
                  <a:lnTo>
                    <a:pt x="196850" y="485775"/>
                  </a:lnTo>
                  <a:lnTo>
                    <a:pt x="222250" y="485775"/>
                  </a:lnTo>
                  <a:lnTo>
                    <a:pt x="222250" y="606425"/>
                  </a:lnTo>
                  <a:lnTo>
                    <a:pt x="228600" y="612775"/>
                  </a:lnTo>
                  <a:lnTo>
                    <a:pt x="228600" y="644525"/>
                  </a:lnTo>
                  <a:lnTo>
                    <a:pt x="247650" y="644525"/>
                  </a:lnTo>
                  <a:lnTo>
                    <a:pt x="247650" y="692150"/>
                  </a:lnTo>
                  <a:lnTo>
                    <a:pt x="247650" y="692150"/>
                  </a:lnTo>
                  <a:lnTo>
                    <a:pt x="279400" y="692150"/>
                  </a:lnTo>
                  <a:lnTo>
                    <a:pt x="279400" y="736600"/>
                  </a:lnTo>
                  <a:lnTo>
                    <a:pt x="288925" y="736600"/>
                  </a:lnTo>
                  <a:lnTo>
                    <a:pt x="288925" y="758825"/>
                  </a:lnTo>
                  <a:lnTo>
                    <a:pt x="323850" y="758825"/>
                  </a:lnTo>
                  <a:lnTo>
                    <a:pt x="323850" y="787400"/>
                  </a:lnTo>
                  <a:lnTo>
                    <a:pt x="361950" y="787400"/>
                  </a:lnTo>
                  <a:lnTo>
                    <a:pt x="361950" y="81915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01" name="Freeform 100">
              <a:extLst>
                <a:ext uri="{FF2B5EF4-FFF2-40B4-BE49-F238E27FC236}">
                  <a16:creationId xmlns:a16="http://schemas.microsoft.com/office/drawing/2014/main" id="{107E9B86-C9FB-4E3B-69E8-A5277E6E850C}"/>
                </a:ext>
              </a:extLst>
            </p:cNvPr>
            <p:cNvSpPr/>
            <p:nvPr/>
          </p:nvSpPr>
          <p:spPr bwMode="auto">
            <a:xfrm>
              <a:off x="2165350" y="3013075"/>
              <a:ext cx="492125" cy="647700"/>
            </a:xfrm>
            <a:custGeom>
              <a:avLst/>
              <a:gdLst>
                <a:gd name="connsiteX0" fmla="*/ 0 w 492125"/>
                <a:gd name="connsiteY0" fmla="*/ 0 h 647700"/>
                <a:gd name="connsiteX1" fmla="*/ 0 w 492125"/>
                <a:gd name="connsiteY1" fmla="*/ 53975 h 647700"/>
                <a:gd name="connsiteX2" fmla="*/ 38100 w 492125"/>
                <a:gd name="connsiteY2" fmla="*/ 53975 h 647700"/>
                <a:gd name="connsiteX3" fmla="*/ 38100 w 492125"/>
                <a:gd name="connsiteY3" fmla="*/ 53975 h 647700"/>
                <a:gd name="connsiteX4" fmla="*/ 60325 w 492125"/>
                <a:gd name="connsiteY4" fmla="*/ 76200 h 647700"/>
                <a:gd name="connsiteX5" fmla="*/ 60325 w 492125"/>
                <a:gd name="connsiteY5" fmla="*/ 187325 h 647700"/>
                <a:gd name="connsiteX6" fmla="*/ 73025 w 492125"/>
                <a:gd name="connsiteY6" fmla="*/ 187325 h 647700"/>
                <a:gd name="connsiteX7" fmla="*/ 73025 w 492125"/>
                <a:gd name="connsiteY7" fmla="*/ 231775 h 647700"/>
                <a:gd name="connsiteX8" fmla="*/ 149225 w 492125"/>
                <a:gd name="connsiteY8" fmla="*/ 231775 h 647700"/>
                <a:gd name="connsiteX9" fmla="*/ 149225 w 492125"/>
                <a:gd name="connsiteY9" fmla="*/ 266700 h 647700"/>
                <a:gd name="connsiteX10" fmla="*/ 152400 w 492125"/>
                <a:gd name="connsiteY10" fmla="*/ 266700 h 647700"/>
                <a:gd name="connsiteX11" fmla="*/ 152400 w 492125"/>
                <a:gd name="connsiteY11" fmla="*/ 266700 h 647700"/>
                <a:gd name="connsiteX12" fmla="*/ 152400 w 492125"/>
                <a:gd name="connsiteY12" fmla="*/ 295275 h 647700"/>
                <a:gd name="connsiteX13" fmla="*/ 152400 w 492125"/>
                <a:gd name="connsiteY13" fmla="*/ 295275 h 647700"/>
                <a:gd name="connsiteX14" fmla="*/ 165100 w 492125"/>
                <a:gd name="connsiteY14" fmla="*/ 295275 h 647700"/>
                <a:gd name="connsiteX15" fmla="*/ 165100 w 492125"/>
                <a:gd name="connsiteY15" fmla="*/ 346075 h 647700"/>
                <a:gd name="connsiteX16" fmla="*/ 193675 w 492125"/>
                <a:gd name="connsiteY16" fmla="*/ 346075 h 647700"/>
                <a:gd name="connsiteX17" fmla="*/ 193675 w 492125"/>
                <a:gd name="connsiteY17" fmla="*/ 381000 h 647700"/>
                <a:gd name="connsiteX18" fmla="*/ 279400 w 492125"/>
                <a:gd name="connsiteY18" fmla="*/ 381000 h 647700"/>
                <a:gd name="connsiteX19" fmla="*/ 279400 w 492125"/>
                <a:gd name="connsiteY19" fmla="*/ 444500 h 647700"/>
                <a:gd name="connsiteX20" fmla="*/ 307975 w 492125"/>
                <a:gd name="connsiteY20" fmla="*/ 444500 h 647700"/>
                <a:gd name="connsiteX21" fmla="*/ 307975 w 492125"/>
                <a:gd name="connsiteY21" fmla="*/ 479425 h 647700"/>
                <a:gd name="connsiteX22" fmla="*/ 327025 w 492125"/>
                <a:gd name="connsiteY22" fmla="*/ 479425 h 647700"/>
                <a:gd name="connsiteX23" fmla="*/ 327025 w 492125"/>
                <a:gd name="connsiteY23" fmla="*/ 479425 h 647700"/>
                <a:gd name="connsiteX24" fmla="*/ 327025 w 492125"/>
                <a:gd name="connsiteY24" fmla="*/ 511175 h 647700"/>
                <a:gd name="connsiteX25" fmla="*/ 387350 w 492125"/>
                <a:gd name="connsiteY25" fmla="*/ 511175 h 647700"/>
                <a:gd name="connsiteX26" fmla="*/ 387350 w 492125"/>
                <a:gd name="connsiteY26" fmla="*/ 511175 h 647700"/>
                <a:gd name="connsiteX27" fmla="*/ 406400 w 492125"/>
                <a:gd name="connsiteY27" fmla="*/ 530225 h 647700"/>
                <a:gd name="connsiteX28" fmla="*/ 406400 w 492125"/>
                <a:gd name="connsiteY28" fmla="*/ 568325 h 647700"/>
                <a:gd name="connsiteX29" fmla="*/ 438150 w 492125"/>
                <a:gd name="connsiteY29" fmla="*/ 568325 h 647700"/>
                <a:gd name="connsiteX30" fmla="*/ 438150 w 492125"/>
                <a:gd name="connsiteY30" fmla="*/ 596900 h 647700"/>
                <a:gd name="connsiteX31" fmla="*/ 473075 w 492125"/>
                <a:gd name="connsiteY31" fmla="*/ 596900 h 647700"/>
                <a:gd name="connsiteX32" fmla="*/ 473075 w 492125"/>
                <a:gd name="connsiteY32" fmla="*/ 628650 h 647700"/>
                <a:gd name="connsiteX33" fmla="*/ 473075 w 492125"/>
                <a:gd name="connsiteY33" fmla="*/ 628650 h 647700"/>
                <a:gd name="connsiteX34" fmla="*/ 492125 w 492125"/>
                <a:gd name="connsiteY34" fmla="*/ 647700 h 647700"/>
                <a:gd name="connsiteX0" fmla="*/ 0 w 492125"/>
                <a:gd name="connsiteY0" fmla="*/ 0 h 647700"/>
                <a:gd name="connsiteX1" fmla="*/ 0 w 492125"/>
                <a:gd name="connsiteY1" fmla="*/ 53975 h 647700"/>
                <a:gd name="connsiteX2" fmla="*/ 38100 w 492125"/>
                <a:gd name="connsiteY2" fmla="*/ 53975 h 647700"/>
                <a:gd name="connsiteX3" fmla="*/ 38100 w 492125"/>
                <a:gd name="connsiteY3" fmla="*/ 53975 h 647700"/>
                <a:gd name="connsiteX4" fmla="*/ 60325 w 492125"/>
                <a:gd name="connsiteY4" fmla="*/ 76200 h 647700"/>
                <a:gd name="connsiteX5" fmla="*/ 60325 w 492125"/>
                <a:gd name="connsiteY5" fmla="*/ 187325 h 647700"/>
                <a:gd name="connsiteX6" fmla="*/ 73025 w 492125"/>
                <a:gd name="connsiteY6" fmla="*/ 187325 h 647700"/>
                <a:gd name="connsiteX7" fmla="*/ 73025 w 492125"/>
                <a:gd name="connsiteY7" fmla="*/ 231775 h 647700"/>
                <a:gd name="connsiteX8" fmla="*/ 149225 w 492125"/>
                <a:gd name="connsiteY8" fmla="*/ 231775 h 647700"/>
                <a:gd name="connsiteX9" fmla="*/ 149225 w 492125"/>
                <a:gd name="connsiteY9" fmla="*/ 266700 h 647700"/>
                <a:gd name="connsiteX10" fmla="*/ 152400 w 492125"/>
                <a:gd name="connsiteY10" fmla="*/ 266700 h 647700"/>
                <a:gd name="connsiteX11" fmla="*/ 152400 w 492125"/>
                <a:gd name="connsiteY11" fmla="*/ 266700 h 647700"/>
                <a:gd name="connsiteX12" fmla="*/ 152400 w 492125"/>
                <a:gd name="connsiteY12" fmla="*/ 295275 h 647700"/>
                <a:gd name="connsiteX13" fmla="*/ 152400 w 492125"/>
                <a:gd name="connsiteY13" fmla="*/ 295275 h 647700"/>
                <a:gd name="connsiteX14" fmla="*/ 165100 w 492125"/>
                <a:gd name="connsiteY14" fmla="*/ 295275 h 647700"/>
                <a:gd name="connsiteX15" fmla="*/ 165100 w 492125"/>
                <a:gd name="connsiteY15" fmla="*/ 346075 h 647700"/>
                <a:gd name="connsiteX16" fmla="*/ 193675 w 492125"/>
                <a:gd name="connsiteY16" fmla="*/ 346075 h 647700"/>
                <a:gd name="connsiteX17" fmla="*/ 193675 w 492125"/>
                <a:gd name="connsiteY17" fmla="*/ 381000 h 647700"/>
                <a:gd name="connsiteX18" fmla="*/ 279400 w 492125"/>
                <a:gd name="connsiteY18" fmla="*/ 381000 h 647700"/>
                <a:gd name="connsiteX19" fmla="*/ 279400 w 492125"/>
                <a:gd name="connsiteY19" fmla="*/ 444500 h 647700"/>
                <a:gd name="connsiteX20" fmla="*/ 307975 w 492125"/>
                <a:gd name="connsiteY20" fmla="*/ 444500 h 647700"/>
                <a:gd name="connsiteX21" fmla="*/ 307975 w 492125"/>
                <a:gd name="connsiteY21" fmla="*/ 479425 h 647700"/>
                <a:gd name="connsiteX22" fmla="*/ 327025 w 492125"/>
                <a:gd name="connsiteY22" fmla="*/ 479425 h 647700"/>
                <a:gd name="connsiteX23" fmla="*/ 327025 w 492125"/>
                <a:gd name="connsiteY23" fmla="*/ 479425 h 647700"/>
                <a:gd name="connsiteX24" fmla="*/ 327025 w 492125"/>
                <a:gd name="connsiteY24" fmla="*/ 511175 h 647700"/>
                <a:gd name="connsiteX25" fmla="*/ 387350 w 492125"/>
                <a:gd name="connsiteY25" fmla="*/ 511175 h 647700"/>
                <a:gd name="connsiteX26" fmla="*/ 387350 w 492125"/>
                <a:gd name="connsiteY26" fmla="*/ 511175 h 647700"/>
                <a:gd name="connsiteX27" fmla="*/ 409575 w 492125"/>
                <a:gd name="connsiteY27" fmla="*/ 530225 h 647700"/>
                <a:gd name="connsiteX28" fmla="*/ 406400 w 492125"/>
                <a:gd name="connsiteY28" fmla="*/ 568325 h 647700"/>
                <a:gd name="connsiteX29" fmla="*/ 438150 w 492125"/>
                <a:gd name="connsiteY29" fmla="*/ 568325 h 647700"/>
                <a:gd name="connsiteX30" fmla="*/ 438150 w 492125"/>
                <a:gd name="connsiteY30" fmla="*/ 596900 h 647700"/>
                <a:gd name="connsiteX31" fmla="*/ 473075 w 492125"/>
                <a:gd name="connsiteY31" fmla="*/ 596900 h 647700"/>
                <a:gd name="connsiteX32" fmla="*/ 473075 w 492125"/>
                <a:gd name="connsiteY32" fmla="*/ 628650 h 647700"/>
                <a:gd name="connsiteX33" fmla="*/ 473075 w 492125"/>
                <a:gd name="connsiteY33" fmla="*/ 628650 h 647700"/>
                <a:gd name="connsiteX34" fmla="*/ 492125 w 492125"/>
                <a:gd name="connsiteY34" fmla="*/ 647700 h 647700"/>
                <a:gd name="connsiteX0" fmla="*/ 0 w 492125"/>
                <a:gd name="connsiteY0" fmla="*/ 0 h 647700"/>
                <a:gd name="connsiteX1" fmla="*/ 0 w 492125"/>
                <a:gd name="connsiteY1" fmla="*/ 53975 h 647700"/>
                <a:gd name="connsiteX2" fmla="*/ 38100 w 492125"/>
                <a:gd name="connsiteY2" fmla="*/ 53975 h 647700"/>
                <a:gd name="connsiteX3" fmla="*/ 38100 w 492125"/>
                <a:gd name="connsiteY3" fmla="*/ 53975 h 647700"/>
                <a:gd name="connsiteX4" fmla="*/ 60325 w 492125"/>
                <a:gd name="connsiteY4" fmla="*/ 76200 h 647700"/>
                <a:gd name="connsiteX5" fmla="*/ 60325 w 492125"/>
                <a:gd name="connsiteY5" fmla="*/ 187325 h 647700"/>
                <a:gd name="connsiteX6" fmla="*/ 73025 w 492125"/>
                <a:gd name="connsiteY6" fmla="*/ 187325 h 647700"/>
                <a:gd name="connsiteX7" fmla="*/ 73025 w 492125"/>
                <a:gd name="connsiteY7" fmla="*/ 231775 h 647700"/>
                <a:gd name="connsiteX8" fmla="*/ 149225 w 492125"/>
                <a:gd name="connsiteY8" fmla="*/ 231775 h 647700"/>
                <a:gd name="connsiteX9" fmla="*/ 149225 w 492125"/>
                <a:gd name="connsiteY9" fmla="*/ 266700 h 647700"/>
                <a:gd name="connsiteX10" fmla="*/ 152400 w 492125"/>
                <a:gd name="connsiteY10" fmla="*/ 266700 h 647700"/>
                <a:gd name="connsiteX11" fmla="*/ 152400 w 492125"/>
                <a:gd name="connsiteY11" fmla="*/ 266700 h 647700"/>
                <a:gd name="connsiteX12" fmla="*/ 152400 w 492125"/>
                <a:gd name="connsiteY12" fmla="*/ 295275 h 647700"/>
                <a:gd name="connsiteX13" fmla="*/ 152400 w 492125"/>
                <a:gd name="connsiteY13" fmla="*/ 295275 h 647700"/>
                <a:gd name="connsiteX14" fmla="*/ 165100 w 492125"/>
                <a:gd name="connsiteY14" fmla="*/ 295275 h 647700"/>
                <a:gd name="connsiteX15" fmla="*/ 165100 w 492125"/>
                <a:gd name="connsiteY15" fmla="*/ 346075 h 647700"/>
                <a:gd name="connsiteX16" fmla="*/ 193675 w 492125"/>
                <a:gd name="connsiteY16" fmla="*/ 346075 h 647700"/>
                <a:gd name="connsiteX17" fmla="*/ 193675 w 492125"/>
                <a:gd name="connsiteY17" fmla="*/ 381000 h 647700"/>
                <a:gd name="connsiteX18" fmla="*/ 279400 w 492125"/>
                <a:gd name="connsiteY18" fmla="*/ 381000 h 647700"/>
                <a:gd name="connsiteX19" fmla="*/ 279400 w 492125"/>
                <a:gd name="connsiteY19" fmla="*/ 444500 h 647700"/>
                <a:gd name="connsiteX20" fmla="*/ 307975 w 492125"/>
                <a:gd name="connsiteY20" fmla="*/ 444500 h 647700"/>
                <a:gd name="connsiteX21" fmla="*/ 307975 w 492125"/>
                <a:gd name="connsiteY21" fmla="*/ 479425 h 647700"/>
                <a:gd name="connsiteX22" fmla="*/ 327025 w 492125"/>
                <a:gd name="connsiteY22" fmla="*/ 479425 h 647700"/>
                <a:gd name="connsiteX23" fmla="*/ 327025 w 492125"/>
                <a:gd name="connsiteY23" fmla="*/ 479425 h 647700"/>
                <a:gd name="connsiteX24" fmla="*/ 327025 w 492125"/>
                <a:gd name="connsiteY24" fmla="*/ 511175 h 647700"/>
                <a:gd name="connsiteX25" fmla="*/ 387350 w 492125"/>
                <a:gd name="connsiteY25" fmla="*/ 511175 h 647700"/>
                <a:gd name="connsiteX26" fmla="*/ 384175 w 492125"/>
                <a:gd name="connsiteY26" fmla="*/ 527050 h 647700"/>
                <a:gd name="connsiteX27" fmla="*/ 409575 w 492125"/>
                <a:gd name="connsiteY27" fmla="*/ 530225 h 647700"/>
                <a:gd name="connsiteX28" fmla="*/ 406400 w 492125"/>
                <a:gd name="connsiteY28" fmla="*/ 568325 h 647700"/>
                <a:gd name="connsiteX29" fmla="*/ 438150 w 492125"/>
                <a:gd name="connsiteY29" fmla="*/ 568325 h 647700"/>
                <a:gd name="connsiteX30" fmla="*/ 438150 w 492125"/>
                <a:gd name="connsiteY30" fmla="*/ 596900 h 647700"/>
                <a:gd name="connsiteX31" fmla="*/ 473075 w 492125"/>
                <a:gd name="connsiteY31" fmla="*/ 596900 h 647700"/>
                <a:gd name="connsiteX32" fmla="*/ 473075 w 492125"/>
                <a:gd name="connsiteY32" fmla="*/ 628650 h 647700"/>
                <a:gd name="connsiteX33" fmla="*/ 473075 w 492125"/>
                <a:gd name="connsiteY33" fmla="*/ 628650 h 647700"/>
                <a:gd name="connsiteX34" fmla="*/ 492125 w 492125"/>
                <a:gd name="connsiteY34" fmla="*/ 647700 h 647700"/>
                <a:gd name="connsiteX0" fmla="*/ 0 w 492125"/>
                <a:gd name="connsiteY0" fmla="*/ 0 h 647700"/>
                <a:gd name="connsiteX1" fmla="*/ 0 w 492125"/>
                <a:gd name="connsiteY1" fmla="*/ 53975 h 647700"/>
                <a:gd name="connsiteX2" fmla="*/ 38100 w 492125"/>
                <a:gd name="connsiteY2" fmla="*/ 53975 h 647700"/>
                <a:gd name="connsiteX3" fmla="*/ 38100 w 492125"/>
                <a:gd name="connsiteY3" fmla="*/ 53975 h 647700"/>
                <a:gd name="connsiteX4" fmla="*/ 60325 w 492125"/>
                <a:gd name="connsiteY4" fmla="*/ 76200 h 647700"/>
                <a:gd name="connsiteX5" fmla="*/ 60325 w 492125"/>
                <a:gd name="connsiteY5" fmla="*/ 187325 h 647700"/>
                <a:gd name="connsiteX6" fmla="*/ 73025 w 492125"/>
                <a:gd name="connsiteY6" fmla="*/ 187325 h 647700"/>
                <a:gd name="connsiteX7" fmla="*/ 73025 w 492125"/>
                <a:gd name="connsiteY7" fmla="*/ 231775 h 647700"/>
                <a:gd name="connsiteX8" fmla="*/ 149225 w 492125"/>
                <a:gd name="connsiteY8" fmla="*/ 231775 h 647700"/>
                <a:gd name="connsiteX9" fmla="*/ 149225 w 492125"/>
                <a:gd name="connsiteY9" fmla="*/ 266700 h 647700"/>
                <a:gd name="connsiteX10" fmla="*/ 152400 w 492125"/>
                <a:gd name="connsiteY10" fmla="*/ 266700 h 647700"/>
                <a:gd name="connsiteX11" fmla="*/ 152400 w 492125"/>
                <a:gd name="connsiteY11" fmla="*/ 266700 h 647700"/>
                <a:gd name="connsiteX12" fmla="*/ 152400 w 492125"/>
                <a:gd name="connsiteY12" fmla="*/ 295275 h 647700"/>
                <a:gd name="connsiteX13" fmla="*/ 152400 w 492125"/>
                <a:gd name="connsiteY13" fmla="*/ 295275 h 647700"/>
                <a:gd name="connsiteX14" fmla="*/ 165100 w 492125"/>
                <a:gd name="connsiteY14" fmla="*/ 295275 h 647700"/>
                <a:gd name="connsiteX15" fmla="*/ 165100 w 492125"/>
                <a:gd name="connsiteY15" fmla="*/ 346075 h 647700"/>
                <a:gd name="connsiteX16" fmla="*/ 193675 w 492125"/>
                <a:gd name="connsiteY16" fmla="*/ 346075 h 647700"/>
                <a:gd name="connsiteX17" fmla="*/ 193675 w 492125"/>
                <a:gd name="connsiteY17" fmla="*/ 381000 h 647700"/>
                <a:gd name="connsiteX18" fmla="*/ 279400 w 492125"/>
                <a:gd name="connsiteY18" fmla="*/ 381000 h 647700"/>
                <a:gd name="connsiteX19" fmla="*/ 279400 w 492125"/>
                <a:gd name="connsiteY19" fmla="*/ 444500 h 647700"/>
                <a:gd name="connsiteX20" fmla="*/ 307975 w 492125"/>
                <a:gd name="connsiteY20" fmla="*/ 444500 h 647700"/>
                <a:gd name="connsiteX21" fmla="*/ 307975 w 492125"/>
                <a:gd name="connsiteY21" fmla="*/ 479425 h 647700"/>
                <a:gd name="connsiteX22" fmla="*/ 327025 w 492125"/>
                <a:gd name="connsiteY22" fmla="*/ 479425 h 647700"/>
                <a:gd name="connsiteX23" fmla="*/ 327025 w 492125"/>
                <a:gd name="connsiteY23" fmla="*/ 479425 h 647700"/>
                <a:gd name="connsiteX24" fmla="*/ 327025 w 492125"/>
                <a:gd name="connsiteY24" fmla="*/ 511175 h 647700"/>
                <a:gd name="connsiteX25" fmla="*/ 387350 w 492125"/>
                <a:gd name="connsiteY25" fmla="*/ 511175 h 647700"/>
                <a:gd name="connsiteX26" fmla="*/ 390525 w 492125"/>
                <a:gd name="connsiteY26" fmla="*/ 533400 h 647700"/>
                <a:gd name="connsiteX27" fmla="*/ 409575 w 492125"/>
                <a:gd name="connsiteY27" fmla="*/ 530225 h 647700"/>
                <a:gd name="connsiteX28" fmla="*/ 406400 w 492125"/>
                <a:gd name="connsiteY28" fmla="*/ 568325 h 647700"/>
                <a:gd name="connsiteX29" fmla="*/ 438150 w 492125"/>
                <a:gd name="connsiteY29" fmla="*/ 568325 h 647700"/>
                <a:gd name="connsiteX30" fmla="*/ 438150 w 492125"/>
                <a:gd name="connsiteY30" fmla="*/ 596900 h 647700"/>
                <a:gd name="connsiteX31" fmla="*/ 473075 w 492125"/>
                <a:gd name="connsiteY31" fmla="*/ 596900 h 647700"/>
                <a:gd name="connsiteX32" fmla="*/ 473075 w 492125"/>
                <a:gd name="connsiteY32" fmla="*/ 628650 h 647700"/>
                <a:gd name="connsiteX33" fmla="*/ 473075 w 492125"/>
                <a:gd name="connsiteY33" fmla="*/ 628650 h 647700"/>
                <a:gd name="connsiteX34" fmla="*/ 492125 w 492125"/>
                <a:gd name="connsiteY34" fmla="*/ 647700 h 647700"/>
                <a:gd name="connsiteX0" fmla="*/ 0 w 492125"/>
                <a:gd name="connsiteY0" fmla="*/ 0 h 647700"/>
                <a:gd name="connsiteX1" fmla="*/ 0 w 492125"/>
                <a:gd name="connsiteY1" fmla="*/ 53975 h 647700"/>
                <a:gd name="connsiteX2" fmla="*/ 38100 w 492125"/>
                <a:gd name="connsiteY2" fmla="*/ 53975 h 647700"/>
                <a:gd name="connsiteX3" fmla="*/ 38100 w 492125"/>
                <a:gd name="connsiteY3" fmla="*/ 53975 h 647700"/>
                <a:gd name="connsiteX4" fmla="*/ 60325 w 492125"/>
                <a:gd name="connsiteY4" fmla="*/ 76200 h 647700"/>
                <a:gd name="connsiteX5" fmla="*/ 60325 w 492125"/>
                <a:gd name="connsiteY5" fmla="*/ 187325 h 647700"/>
                <a:gd name="connsiteX6" fmla="*/ 73025 w 492125"/>
                <a:gd name="connsiteY6" fmla="*/ 187325 h 647700"/>
                <a:gd name="connsiteX7" fmla="*/ 73025 w 492125"/>
                <a:gd name="connsiteY7" fmla="*/ 231775 h 647700"/>
                <a:gd name="connsiteX8" fmla="*/ 149225 w 492125"/>
                <a:gd name="connsiteY8" fmla="*/ 231775 h 647700"/>
                <a:gd name="connsiteX9" fmla="*/ 149225 w 492125"/>
                <a:gd name="connsiteY9" fmla="*/ 266700 h 647700"/>
                <a:gd name="connsiteX10" fmla="*/ 152400 w 492125"/>
                <a:gd name="connsiteY10" fmla="*/ 266700 h 647700"/>
                <a:gd name="connsiteX11" fmla="*/ 152400 w 492125"/>
                <a:gd name="connsiteY11" fmla="*/ 266700 h 647700"/>
                <a:gd name="connsiteX12" fmla="*/ 152400 w 492125"/>
                <a:gd name="connsiteY12" fmla="*/ 295275 h 647700"/>
                <a:gd name="connsiteX13" fmla="*/ 152400 w 492125"/>
                <a:gd name="connsiteY13" fmla="*/ 295275 h 647700"/>
                <a:gd name="connsiteX14" fmla="*/ 165100 w 492125"/>
                <a:gd name="connsiteY14" fmla="*/ 295275 h 647700"/>
                <a:gd name="connsiteX15" fmla="*/ 165100 w 492125"/>
                <a:gd name="connsiteY15" fmla="*/ 346075 h 647700"/>
                <a:gd name="connsiteX16" fmla="*/ 193675 w 492125"/>
                <a:gd name="connsiteY16" fmla="*/ 346075 h 647700"/>
                <a:gd name="connsiteX17" fmla="*/ 193675 w 492125"/>
                <a:gd name="connsiteY17" fmla="*/ 381000 h 647700"/>
                <a:gd name="connsiteX18" fmla="*/ 279400 w 492125"/>
                <a:gd name="connsiteY18" fmla="*/ 381000 h 647700"/>
                <a:gd name="connsiteX19" fmla="*/ 279400 w 492125"/>
                <a:gd name="connsiteY19" fmla="*/ 444500 h 647700"/>
                <a:gd name="connsiteX20" fmla="*/ 307975 w 492125"/>
                <a:gd name="connsiteY20" fmla="*/ 444500 h 647700"/>
                <a:gd name="connsiteX21" fmla="*/ 307975 w 492125"/>
                <a:gd name="connsiteY21" fmla="*/ 479425 h 647700"/>
                <a:gd name="connsiteX22" fmla="*/ 327025 w 492125"/>
                <a:gd name="connsiteY22" fmla="*/ 479425 h 647700"/>
                <a:gd name="connsiteX23" fmla="*/ 327025 w 492125"/>
                <a:gd name="connsiteY23" fmla="*/ 479425 h 647700"/>
                <a:gd name="connsiteX24" fmla="*/ 327025 w 492125"/>
                <a:gd name="connsiteY24" fmla="*/ 511175 h 647700"/>
                <a:gd name="connsiteX25" fmla="*/ 387350 w 492125"/>
                <a:gd name="connsiteY25" fmla="*/ 511175 h 647700"/>
                <a:gd name="connsiteX26" fmla="*/ 390525 w 492125"/>
                <a:gd name="connsiteY26" fmla="*/ 533400 h 647700"/>
                <a:gd name="connsiteX27" fmla="*/ 409575 w 492125"/>
                <a:gd name="connsiteY27" fmla="*/ 530225 h 647700"/>
                <a:gd name="connsiteX28" fmla="*/ 406400 w 492125"/>
                <a:gd name="connsiteY28" fmla="*/ 568325 h 647700"/>
                <a:gd name="connsiteX29" fmla="*/ 438150 w 492125"/>
                <a:gd name="connsiteY29" fmla="*/ 568325 h 647700"/>
                <a:gd name="connsiteX30" fmla="*/ 438150 w 492125"/>
                <a:gd name="connsiteY30" fmla="*/ 596900 h 647700"/>
                <a:gd name="connsiteX31" fmla="*/ 473075 w 492125"/>
                <a:gd name="connsiteY31" fmla="*/ 596900 h 647700"/>
                <a:gd name="connsiteX32" fmla="*/ 473075 w 492125"/>
                <a:gd name="connsiteY32" fmla="*/ 628650 h 647700"/>
                <a:gd name="connsiteX33" fmla="*/ 488950 w 492125"/>
                <a:gd name="connsiteY33" fmla="*/ 628650 h 647700"/>
                <a:gd name="connsiteX34" fmla="*/ 492125 w 492125"/>
                <a:gd name="connsiteY34" fmla="*/ 64770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92125" h="647700">
                  <a:moveTo>
                    <a:pt x="0" y="0"/>
                  </a:moveTo>
                  <a:lnTo>
                    <a:pt x="0" y="53975"/>
                  </a:lnTo>
                  <a:lnTo>
                    <a:pt x="38100" y="53975"/>
                  </a:lnTo>
                  <a:lnTo>
                    <a:pt x="38100" y="53975"/>
                  </a:lnTo>
                  <a:lnTo>
                    <a:pt x="60325" y="76200"/>
                  </a:lnTo>
                  <a:lnTo>
                    <a:pt x="60325" y="187325"/>
                  </a:lnTo>
                  <a:lnTo>
                    <a:pt x="73025" y="187325"/>
                  </a:lnTo>
                  <a:lnTo>
                    <a:pt x="73025" y="231775"/>
                  </a:lnTo>
                  <a:lnTo>
                    <a:pt x="149225" y="231775"/>
                  </a:lnTo>
                  <a:lnTo>
                    <a:pt x="149225" y="266700"/>
                  </a:lnTo>
                  <a:lnTo>
                    <a:pt x="152400" y="266700"/>
                  </a:lnTo>
                  <a:lnTo>
                    <a:pt x="152400" y="266700"/>
                  </a:lnTo>
                  <a:lnTo>
                    <a:pt x="152400" y="295275"/>
                  </a:lnTo>
                  <a:lnTo>
                    <a:pt x="152400" y="295275"/>
                  </a:lnTo>
                  <a:lnTo>
                    <a:pt x="165100" y="295275"/>
                  </a:lnTo>
                  <a:lnTo>
                    <a:pt x="165100" y="346075"/>
                  </a:lnTo>
                  <a:lnTo>
                    <a:pt x="193675" y="346075"/>
                  </a:lnTo>
                  <a:lnTo>
                    <a:pt x="193675" y="381000"/>
                  </a:lnTo>
                  <a:lnTo>
                    <a:pt x="279400" y="381000"/>
                  </a:lnTo>
                  <a:lnTo>
                    <a:pt x="279400" y="444500"/>
                  </a:lnTo>
                  <a:lnTo>
                    <a:pt x="307975" y="444500"/>
                  </a:lnTo>
                  <a:lnTo>
                    <a:pt x="307975" y="479425"/>
                  </a:lnTo>
                  <a:lnTo>
                    <a:pt x="327025" y="479425"/>
                  </a:lnTo>
                  <a:lnTo>
                    <a:pt x="327025" y="479425"/>
                  </a:lnTo>
                  <a:lnTo>
                    <a:pt x="327025" y="511175"/>
                  </a:lnTo>
                  <a:lnTo>
                    <a:pt x="387350" y="511175"/>
                  </a:lnTo>
                  <a:lnTo>
                    <a:pt x="390525" y="533400"/>
                  </a:lnTo>
                  <a:lnTo>
                    <a:pt x="409575" y="530225"/>
                  </a:lnTo>
                  <a:lnTo>
                    <a:pt x="406400" y="568325"/>
                  </a:lnTo>
                  <a:lnTo>
                    <a:pt x="438150" y="568325"/>
                  </a:lnTo>
                  <a:lnTo>
                    <a:pt x="438150" y="596900"/>
                  </a:lnTo>
                  <a:lnTo>
                    <a:pt x="473075" y="596900"/>
                  </a:lnTo>
                  <a:lnTo>
                    <a:pt x="473075" y="628650"/>
                  </a:lnTo>
                  <a:lnTo>
                    <a:pt x="488950" y="628650"/>
                  </a:lnTo>
                  <a:lnTo>
                    <a:pt x="492125" y="64770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spTree>
    <p:extLst>
      <p:ext uri="{BB962C8B-B14F-4D97-AF65-F5344CB8AC3E}">
        <p14:creationId xmlns:p14="http://schemas.microsoft.com/office/powerpoint/2010/main" val="6270228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76E1A-5F8A-470F-90EC-7443E3BEFC8A}"/>
              </a:ext>
            </a:extLst>
          </p:cNvPr>
          <p:cNvSpPr>
            <a:spLocks noGrp="1"/>
          </p:cNvSpPr>
          <p:nvPr>
            <p:ph type="title"/>
          </p:nvPr>
        </p:nvSpPr>
        <p:spPr/>
        <p:txBody>
          <a:bodyPr/>
          <a:lstStyle/>
          <a:p>
            <a:r>
              <a:rPr lang="en-US" dirty="0"/>
              <a:t>Javelin Merkel 200 (Part B): Survival</a:t>
            </a:r>
          </a:p>
        </p:txBody>
      </p:sp>
      <p:sp>
        <p:nvSpPr>
          <p:cNvPr id="6" name="Content Placeholder 5">
            <a:extLst>
              <a:ext uri="{FF2B5EF4-FFF2-40B4-BE49-F238E27FC236}">
                <a16:creationId xmlns:a16="http://schemas.microsoft.com/office/drawing/2014/main" id="{77CCEE63-64D8-85D6-87DE-D27A703DD2EC}"/>
              </a:ext>
            </a:extLst>
          </p:cNvPr>
          <p:cNvSpPr>
            <a:spLocks noGrp="1"/>
          </p:cNvSpPr>
          <p:nvPr>
            <p:ph idx="1"/>
          </p:nvPr>
        </p:nvSpPr>
        <p:spPr>
          <a:xfrm>
            <a:off x="604675" y="5848303"/>
            <a:ext cx="10877529" cy="675179"/>
          </a:xfrm>
        </p:spPr>
        <p:txBody>
          <a:bodyPr/>
          <a:lstStyle/>
          <a:p>
            <a:r>
              <a:rPr lang="en-US" sz="1800" noProof="0" dirty="0">
                <a:solidFill>
                  <a:schemeClr val="accent3"/>
                </a:solidFill>
              </a:rPr>
              <a:t>Based on the results of the Javelin Merkel 200 trial, avelumab was approved by the FDA </a:t>
            </a:r>
            <a:br>
              <a:rPr lang="en-US" sz="1800" noProof="0" dirty="0">
                <a:solidFill>
                  <a:schemeClr val="accent3"/>
                </a:solidFill>
              </a:rPr>
            </a:br>
            <a:r>
              <a:rPr lang="en-US" sz="1800" noProof="0" dirty="0">
                <a:solidFill>
                  <a:schemeClr val="accent3"/>
                </a:solidFill>
              </a:rPr>
              <a:t>for adults and pediatric patients (aged ≥12 yr) with metastatic MCC</a:t>
            </a:r>
          </a:p>
          <a:p>
            <a:endParaRPr lang="en-US" sz="2000" dirty="0">
              <a:solidFill>
                <a:schemeClr val="accent3"/>
              </a:solidFill>
            </a:endParaRPr>
          </a:p>
        </p:txBody>
      </p:sp>
      <p:sp>
        <p:nvSpPr>
          <p:cNvPr id="8" name="TextBox 7">
            <a:extLst>
              <a:ext uri="{FF2B5EF4-FFF2-40B4-BE49-F238E27FC236}">
                <a16:creationId xmlns:a16="http://schemas.microsoft.com/office/drawing/2014/main" id="{6FFF8D2F-20A1-3CC8-9EA4-959B72918734}"/>
              </a:ext>
            </a:extLst>
          </p:cNvPr>
          <p:cNvSpPr txBox="1"/>
          <p:nvPr/>
        </p:nvSpPr>
        <p:spPr bwMode="auto">
          <a:xfrm>
            <a:off x="1283208" y="1482364"/>
            <a:ext cx="44787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Treatment Naive</a:t>
            </a:r>
          </a:p>
        </p:txBody>
      </p:sp>
      <p:sp>
        <p:nvSpPr>
          <p:cNvPr id="11" name="TextBox 10">
            <a:extLst>
              <a:ext uri="{FF2B5EF4-FFF2-40B4-BE49-F238E27FC236}">
                <a16:creationId xmlns:a16="http://schemas.microsoft.com/office/drawing/2014/main" id="{A0F17288-7565-7E39-234F-7983A1C104CD}"/>
              </a:ext>
            </a:extLst>
          </p:cNvPr>
          <p:cNvSpPr txBox="1"/>
          <p:nvPr/>
        </p:nvSpPr>
        <p:spPr bwMode="auto">
          <a:xfrm>
            <a:off x="7161276" y="1482364"/>
            <a:ext cx="44721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Treatment Naive</a:t>
            </a:r>
          </a:p>
        </p:txBody>
      </p:sp>
      <p:cxnSp>
        <p:nvCxnSpPr>
          <p:cNvPr id="14" name="Straight Connector 13">
            <a:extLst>
              <a:ext uri="{FF2B5EF4-FFF2-40B4-BE49-F238E27FC236}">
                <a16:creationId xmlns:a16="http://schemas.microsoft.com/office/drawing/2014/main" id="{F83B0899-6BF0-60C9-6B72-1E62119CEF8F}"/>
              </a:ext>
            </a:extLst>
          </p:cNvPr>
          <p:cNvCxnSpPr>
            <a:cxnSpLocks/>
          </p:cNvCxnSpPr>
          <p:nvPr/>
        </p:nvCxnSpPr>
        <p:spPr bwMode="auto">
          <a:xfrm>
            <a:off x="1285301" y="2223246"/>
            <a:ext cx="0" cy="2707342"/>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FDE52FC2-7850-E684-EC00-B77293AA5D6C}"/>
              </a:ext>
            </a:extLst>
          </p:cNvPr>
          <p:cNvCxnSpPr>
            <a:cxnSpLocks/>
          </p:cNvCxnSpPr>
          <p:nvPr/>
        </p:nvCxnSpPr>
        <p:spPr bwMode="auto">
          <a:xfrm>
            <a:off x="1289784" y="4939553"/>
            <a:ext cx="4465556"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D2FBEF42-6119-9807-D05B-A27903FA515A}"/>
              </a:ext>
            </a:extLst>
          </p:cNvPr>
          <p:cNvCxnSpPr>
            <a:cxnSpLocks/>
          </p:cNvCxnSpPr>
          <p:nvPr/>
        </p:nvCxnSpPr>
        <p:spPr bwMode="auto">
          <a:xfrm flipH="1">
            <a:off x="1219199" y="223221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E8FD8892-CB1E-910A-C8B2-22B56B277B64}"/>
              </a:ext>
            </a:extLst>
          </p:cNvPr>
          <p:cNvCxnSpPr>
            <a:cxnSpLocks/>
          </p:cNvCxnSpPr>
          <p:nvPr/>
        </p:nvCxnSpPr>
        <p:spPr bwMode="auto">
          <a:xfrm flipH="1">
            <a:off x="1219199" y="277367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DE68E5C-0160-1801-A7CF-6059697A630C}"/>
              </a:ext>
            </a:extLst>
          </p:cNvPr>
          <p:cNvCxnSpPr>
            <a:cxnSpLocks/>
          </p:cNvCxnSpPr>
          <p:nvPr/>
        </p:nvCxnSpPr>
        <p:spPr bwMode="auto">
          <a:xfrm flipH="1">
            <a:off x="1219199" y="33151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E23C011A-0471-9AFC-70BD-1EC90AC1DFEA}"/>
              </a:ext>
            </a:extLst>
          </p:cNvPr>
          <p:cNvCxnSpPr>
            <a:cxnSpLocks/>
          </p:cNvCxnSpPr>
          <p:nvPr/>
        </p:nvCxnSpPr>
        <p:spPr bwMode="auto">
          <a:xfrm flipH="1">
            <a:off x="1219199" y="385661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AC76E81E-EC00-64D2-ACC2-13CD643210DC}"/>
              </a:ext>
            </a:extLst>
          </p:cNvPr>
          <p:cNvCxnSpPr>
            <a:cxnSpLocks/>
          </p:cNvCxnSpPr>
          <p:nvPr/>
        </p:nvCxnSpPr>
        <p:spPr bwMode="auto">
          <a:xfrm flipH="1">
            <a:off x="1219199" y="439808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456F2E04-1A60-42E7-1C63-882CB7880BFE}"/>
              </a:ext>
            </a:extLst>
          </p:cNvPr>
          <p:cNvCxnSpPr>
            <a:cxnSpLocks/>
          </p:cNvCxnSpPr>
          <p:nvPr/>
        </p:nvCxnSpPr>
        <p:spPr bwMode="auto">
          <a:xfrm flipH="1">
            <a:off x="1219199" y="493955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D4CC727-1796-449E-4F81-5C47A7A1D49B}"/>
              </a:ext>
            </a:extLst>
          </p:cNvPr>
          <p:cNvCxnSpPr>
            <a:cxnSpLocks/>
          </p:cNvCxnSpPr>
          <p:nvPr/>
        </p:nvCxnSpPr>
        <p:spPr bwMode="auto">
          <a:xfrm>
            <a:off x="1285301"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B6E96DB-F307-37B6-5F2D-19BAE3AEADAE}"/>
              </a:ext>
            </a:extLst>
          </p:cNvPr>
          <p:cNvCxnSpPr>
            <a:cxnSpLocks/>
          </p:cNvCxnSpPr>
          <p:nvPr/>
        </p:nvCxnSpPr>
        <p:spPr bwMode="auto">
          <a:xfrm>
            <a:off x="1533823"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E111F80-C07A-E19D-B9AC-8A0434A2F95D}"/>
              </a:ext>
            </a:extLst>
          </p:cNvPr>
          <p:cNvCxnSpPr>
            <a:cxnSpLocks/>
          </p:cNvCxnSpPr>
          <p:nvPr/>
        </p:nvCxnSpPr>
        <p:spPr bwMode="auto">
          <a:xfrm>
            <a:off x="1782345"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625747E-4A01-6237-81C4-109CC39913F4}"/>
              </a:ext>
            </a:extLst>
          </p:cNvPr>
          <p:cNvCxnSpPr>
            <a:cxnSpLocks/>
          </p:cNvCxnSpPr>
          <p:nvPr/>
        </p:nvCxnSpPr>
        <p:spPr bwMode="auto">
          <a:xfrm>
            <a:off x="2030867"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7F875ED-D8A8-0B3F-30C2-7ED978181558}"/>
              </a:ext>
            </a:extLst>
          </p:cNvPr>
          <p:cNvCxnSpPr>
            <a:cxnSpLocks/>
          </p:cNvCxnSpPr>
          <p:nvPr/>
        </p:nvCxnSpPr>
        <p:spPr bwMode="auto">
          <a:xfrm>
            <a:off x="2279389"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66F23CF-6D57-C0FC-493D-1D93E1BD40C2}"/>
              </a:ext>
            </a:extLst>
          </p:cNvPr>
          <p:cNvCxnSpPr>
            <a:cxnSpLocks/>
          </p:cNvCxnSpPr>
          <p:nvPr/>
        </p:nvCxnSpPr>
        <p:spPr bwMode="auto">
          <a:xfrm>
            <a:off x="2527911"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8B4AF221-36CC-8E7B-B93B-66BDE6905C8E}"/>
              </a:ext>
            </a:extLst>
          </p:cNvPr>
          <p:cNvCxnSpPr>
            <a:cxnSpLocks/>
          </p:cNvCxnSpPr>
          <p:nvPr/>
        </p:nvCxnSpPr>
        <p:spPr bwMode="auto">
          <a:xfrm>
            <a:off x="2776433"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95E7275-5E10-724B-BFB3-81678C7D418D}"/>
              </a:ext>
            </a:extLst>
          </p:cNvPr>
          <p:cNvCxnSpPr>
            <a:cxnSpLocks/>
          </p:cNvCxnSpPr>
          <p:nvPr/>
        </p:nvCxnSpPr>
        <p:spPr bwMode="auto">
          <a:xfrm>
            <a:off x="3024955"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739133C5-C319-D68F-8D7D-394EF21972CD}"/>
              </a:ext>
            </a:extLst>
          </p:cNvPr>
          <p:cNvCxnSpPr>
            <a:cxnSpLocks/>
          </p:cNvCxnSpPr>
          <p:nvPr/>
        </p:nvCxnSpPr>
        <p:spPr bwMode="auto">
          <a:xfrm>
            <a:off x="3273477"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7007E21-96C1-1B20-9875-2AB22FFB3951}"/>
              </a:ext>
            </a:extLst>
          </p:cNvPr>
          <p:cNvCxnSpPr>
            <a:cxnSpLocks/>
          </p:cNvCxnSpPr>
          <p:nvPr/>
        </p:nvCxnSpPr>
        <p:spPr bwMode="auto">
          <a:xfrm>
            <a:off x="3521999"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A01CC73C-B9AF-44A6-FC45-6AB545DA313F}"/>
              </a:ext>
            </a:extLst>
          </p:cNvPr>
          <p:cNvCxnSpPr>
            <a:cxnSpLocks/>
          </p:cNvCxnSpPr>
          <p:nvPr/>
        </p:nvCxnSpPr>
        <p:spPr bwMode="auto">
          <a:xfrm>
            <a:off x="3770521"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C79EB9A-BB65-3E2C-1B9D-8CE8724E39A7}"/>
              </a:ext>
            </a:extLst>
          </p:cNvPr>
          <p:cNvCxnSpPr>
            <a:cxnSpLocks/>
          </p:cNvCxnSpPr>
          <p:nvPr/>
        </p:nvCxnSpPr>
        <p:spPr bwMode="auto">
          <a:xfrm>
            <a:off x="4019043"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B16F295B-00D6-09D2-FF82-D70A0EAE32D4}"/>
              </a:ext>
            </a:extLst>
          </p:cNvPr>
          <p:cNvCxnSpPr>
            <a:cxnSpLocks/>
          </p:cNvCxnSpPr>
          <p:nvPr/>
        </p:nvCxnSpPr>
        <p:spPr bwMode="auto">
          <a:xfrm>
            <a:off x="4267565"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FE9198B7-A987-F225-83C7-C8DC03819092}"/>
              </a:ext>
            </a:extLst>
          </p:cNvPr>
          <p:cNvCxnSpPr>
            <a:cxnSpLocks/>
          </p:cNvCxnSpPr>
          <p:nvPr/>
        </p:nvCxnSpPr>
        <p:spPr bwMode="auto">
          <a:xfrm>
            <a:off x="4516087"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D7806C69-1035-1D85-E6BE-5B32B1B19640}"/>
              </a:ext>
            </a:extLst>
          </p:cNvPr>
          <p:cNvCxnSpPr>
            <a:cxnSpLocks/>
          </p:cNvCxnSpPr>
          <p:nvPr/>
        </p:nvCxnSpPr>
        <p:spPr bwMode="auto">
          <a:xfrm>
            <a:off x="4764609"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D284415A-0AF8-3CA3-936A-C78A5045508F}"/>
              </a:ext>
            </a:extLst>
          </p:cNvPr>
          <p:cNvCxnSpPr>
            <a:cxnSpLocks/>
          </p:cNvCxnSpPr>
          <p:nvPr/>
        </p:nvCxnSpPr>
        <p:spPr bwMode="auto">
          <a:xfrm>
            <a:off x="5013131"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F5F1C094-194C-F238-05FA-230801DF5E17}"/>
              </a:ext>
            </a:extLst>
          </p:cNvPr>
          <p:cNvCxnSpPr>
            <a:cxnSpLocks/>
          </p:cNvCxnSpPr>
          <p:nvPr/>
        </p:nvCxnSpPr>
        <p:spPr bwMode="auto">
          <a:xfrm>
            <a:off x="5261653"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DDE47E96-36EF-98DF-DC86-2197DCE80646}"/>
              </a:ext>
            </a:extLst>
          </p:cNvPr>
          <p:cNvCxnSpPr>
            <a:cxnSpLocks/>
          </p:cNvCxnSpPr>
          <p:nvPr/>
        </p:nvCxnSpPr>
        <p:spPr bwMode="auto">
          <a:xfrm>
            <a:off x="5510175"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0D493595-2922-2B03-8729-B4FF016851C1}"/>
              </a:ext>
            </a:extLst>
          </p:cNvPr>
          <p:cNvCxnSpPr>
            <a:cxnSpLocks/>
          </p:cNvCxnSpPr>
          <p:nvPr/>
        </p:nvCxnSpPr>
        <p:spPr bwMode="auto">
          <a:xfrm>
            <a:off x="5758689" y="4939553"/>
            <a:ext cx="0" cy="64008"/>
          </a:xfrm>
          <a:prstGeom prst="line">
            <a:avLst/>
          </a:prstGeom>
          <a:noFill/>
          <a:ln w="28575" cap="flat" cmpd="sng" algn="ctr">
            <a:solidFill>
              <a:schemeClr val="bg1"/>
            </a:solidFill>
            <a:prstDash val="solid"/>
            <a:round/>
            <a:headEnd type="none" w="med" len="med"/>
            <a:tailEnd type="none" w="med" len="med"/>
          </a:ln>
          <a:effectLst/>
        </p:spPr>
      </p:cxnSp>
      <p:sp>
        <p:nvSpPr>
          <p:cNvPr id="44" name="TextBox 43">
            <a:extLst>
              <a:ext uri="{FF2B5EF4-FFF2-40B4-BE49-F238E27FC236}">
                <a16:creationId xmlns:a16="http://schemas.microsoft.com/office/drawing/2014/main" id="{7F01B65B-C717-B8E8-035C-B52B9AE51D46}"/>
              </a:ext>
            </a:extLst>
          </p:cNvPr>
          <p:cNvSpPr txBox="1"/>
          <p:nvPr/>
        </p:nvSpPr>
        <p:spPr bwMode="auto">
          <a:xfrm>
            <a:off x="1283208" y="5209647"/>
            <a:ext cx="44721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45" name="TextBox 44">
            <a:extLst>
              <a:ext uri="{FF2B5EF4-FFF2-40B4-BE49-F238E27FC236}">
                <a16:creationId xmlns:a16="http://schemas.microsoft.com/office/drawing/2014/main" id="{144ABB2D-7E4F-C552-42D6-6981B0540321}"/>
              </a:ext>
            </a:extLst>
          </p:cNvPr>
          <p:cNvSpPr txBox="1"/>
          <p:nvPr/>
        </p:nvSpPr>
        <p:spPr bwMode="auto">
          <a:xfrm rot="16200000">
            <a:off x="-661576" y="3387003"/>
            <a:ext cx="27357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a:t>
            </a:r>
            <a:r>
              <a:rPr lang="en-US" dirty="0">
                <a:solidFill>
                  <a:srgbClr val="000000"/>
                </a:solidFill>
                <a:latin typeface="Calibri" panose="020F0502020204030204" pitchFamily="34" charset="0"/>
                <a:cs typeface="+mn-cs"/>
              </a:rPr>
              <a:t> (%)</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6" name="TextBox 45">
            <a:extLst>
              <a:ext uri="{FF2B5EF4-FFF2-40B4-BE49-F238E27FC236}">
                <a16:creationId xmlns:a16="http://schemas.microsoft.com/office/drawing/2014/main" id="{0DD40C2D-E7C0-016E-C8DE-DD56BEC95E03}"/>
              </a:ext>
            </a:extLst>
          </p:cNvPr>
          <p:cNvSpPr txBox="1"/>
          <p:nvPr/>
        </p:nvSpPr>
        <p:spPr bwMode="auto">
          <a:xfrm>
            <a:off x="677836" y="2065862"/>
            <a:ext cx="6162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47" name="TextBox 46">
            <a:extLst>
              <a:ext uri="{FF2B5EF4-FFF2-40B4-BE49-F238E27FC236}">
                <a16:creationId xmlns:a16="http://schemas.microsoft.com/office/drawing/2014/main" id="{90E7F64B-8B9E-068C-70BC-AF999A882722}"/>
              </a:ext>
            </a:extLst>
          </p:cNvPr>
          <p:cNvSpPr txBox="1"/>
          <p:nvPr/>
        </p:nvSpPr>
        <p:spPr bwMode="auto">
          <a:xfrm>
            <a:off x="677836" y="2607253"/>
            <a:ext cx="6162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48" name="TextBox 47">
            <a:extLst>
              <a:ext uri="{FF2B5EF4-FFF2-40B4-BE49-F238E27FC236}">
                <a16:creationId xmlns:a16="http://schemas.microsoft.com/office/drawing/2014/main" id="{49474A9D-17B5-D04B-B315-E03BE9E31261}"/>
              </a:ext>
            </a:extLst>
          </p:cNvPr>
          <p:cNvSpPr txBox="1"/>
          <p:nvPr/>
        </p:nvSpPr>
        <p:spPr bwMode="auto">
          <a:xfrm>
            <a:off x="677836" y="3148644"/>
            <a:ext cx="6162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49" name="TextBox 48">
            <a:extLst>
              <a:ext uri="{FF2B5EF4-FFF2-40B4-BE49-F238E27FC236}">
                <a16:creationId xmlns:a16="http://schemas.microsoft.com/office/drawing/2014/main" id="{8F6F47EE-2B97-169B-7334-7A09EA3527B8}"/>
              </a:ext>
            </a:extLst>
          </p:cNvPr>
          <p:cNvSpPr txBox="1"/>
          <p:nvPr/>
        </p:nvSpPr>
        <p:spPr bwMode="auto">
          <a:xfrm>
            <a:off x="677836" y="3690035"/>
            <a:ext cx="6162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50" name="TextBox 49">
            <a:extLst>
              <a:ext uri="{FF2B5EF4-FFF2-40B4-BE49-F238E27FC236}">
                <a16:creationId xmlns:a16="http://schemas.microsoft.com/office/drawing/2014/main" id="{77C1943A-7B40-585E-0C7A-7F3556DF5777}"/>
              </a:ext>
            </a:extLst>
          </p:cNvPr>
          <p:cNvSpPr txBox="1"/>
          <p:nvPr/>
        </p:nvSpPr>
        <p:spPr bwMode="auto">
          <a:xfrm>
            <a:off x="677836" y="4231426"/>
            <a:ext cx="6162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51" name="TextBox 50">
            <a:extLst>
              <a:ext uri="{FF2B5EF4-FFF2-40B4-BE49-F238E27FC236}">
                <a16:creationId xmlns:a16="http://schemas.microsoft.com/office/drawing/2014/main" id="{A52CBF6B-E89A-3415-B6F0-799955AF23D7}"/>
              </a:ext>
            </a:extLst>
          </p:cNvPr>
          <p:cNvSpPr txBox="1"/>
          <p:nvPr/>
        </p:nvSpPr>
        <p:spPr bwMode="auto">
          <a:xfrm>
            <a:off x="677836" y="4772816"/>
            <a:ext cx="6162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2" name="TextBox 51">
            <a:extLst>
              <a:ext uri="{FF2B5EF4-FFF2-40B4-BE49-F238E27FC236}">
                <a16:creationId xmlns:a16="http://schemas.microsoft.com/office/drawing/2014/main" id="{3022C106-D874-163A-BC2D-4F591CCB55A4}"/>
              </a:ext>
            </a:extLst>
          </p:cNvPr>
          <p:cNvSpPr txBox="1"/>
          <p:nvPr/>
        </p:nvSpPr>
        <p:spPr bwMode="auto">
          <a:xfrm>
            <a:off x="5543863"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53" name="TextBox 52">
            <a:extLst>
              <a:ext uri="{FF2B5EF4-FFF2-40B4-BE49-F238E27FC236}">
                <a16:creationId xmlns:a16="http://schemas.microsoft.com/office/drawing/2014/main" id="{43B7364E-C2F9-CAB7-F205-531D0202A757}"/>
              </a:ext>
            </a:extLst>
          </p:cNvPr>
          <p:cNvSpPr txBox="1"/>
          <p:nvPr/>
        </p:nvSpPr>
        <p:spPr bwMode="auto">
          <a:xfrm>
            <a:off x="1061510"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4" name="TextBox 53">
            <a:extLst>
              <a:ext uri="{FF2B5EF4-FFF2-40B4-BE49-F238E27FC236}">
                <a16:creationId xmlns:a16="http://schemas.microsoft.com/office/drawing/2014/main" id="{6C0DBA4C-E8CA-9F82-2ED7-92E93233794B}"/>
              </a:ext>
            </a:extLst>
          </p:cNvPr>
          <p:cNvSpPr txBox="1"/>
          <p:nvPr/>
        </p:nvSpPr>
        <p:spPr bwMode="auto">
          <a:xfrm>
            <a:off x="1310530"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55" name="TextBox 54">
            <a:extLst>
              <a:ext uri="{FF2B5EF4-FFF2-40B4-BE49-F238E27FC236}">
                <a16:creationId xmlns:a16="http://schemas.microsoft.com/office/drawing/2014/main" id="{4EBA6426-C889-FBAF-3D2E-465DD912543B}"/>
              </a:ext>
            </a:extLst>
          </p:cNvPr>
          <p:cNvSpPr txBox="1"/>
          <p:nvPr/>
        </p:nvSpPr>
        <p:spPr bwMode="auto">
          <a:xfrm>
            <a:off x="1559550"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56" name="TextBox 55">
            <a:extLst>
              <a:ext uri="{FF2B5EF4-FFF2-40B4-BE49-F238E27FC236}">
                <a16:creationId xmlns:a16="http://schemas.microsoft.com/office/drawing/2014/main" id="{FF92EB1C-78CC-01AE-0747-8853BB4522CC}"/>
              </a:ext>
            </a:extLst>
          </p:cNvPr>
          <p:cNvSpPr txBox="1"/>
          <p:nvPr/>
        </p:nvSpPr>
        <p:spPr bwMode="auto">
          <a:xfrm>
            <a:off x="1808570"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57" name="TextBox 56">
            <a:extLst>
              <a:ext uri="{FF2B5EF4-FFF2-40B4-BE49-F238E27FC236}">
                <a16:creationId xmlns:a16="http://schemas.microsoft.com/office/drawing/2014/main" id="{EE7C3B10-1414-FE8E-3F36-9E94079D68BC}"/>
              </a:ext>
            </a:extLst>
          </p:cNvPr>
          <p:cNvSpPr txBox="1"/>
          <p:nvPr/>
        </p:nvSpPr>
        <p:spPr bwMode="auto">
          <a:xfrm>
            <a:off x="2057590"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58" name="TextBox 57">
            <a:extLst>
              <a:ext uri="{FF2B5EF4-FFF2-40B4-BE49-F238E27FC236}">
                <a16:creationId xmlns:a16="http://schemas.microsoft.com/office/drawing/2014/main" id="{B2D765EF-399D-3B2D-9F9A-BB83E04CA550}"/>
              </a:ext>
            </a:extLst>
          </p:cNvPr>
          <p:cNvSpPr txBox="1"/>
          <p:nvPr/>
        </p:nvSpPr>
        <p:spPr bwMode="auto">
          <a:xfrm>
            <a:off x="2306610"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59" name="TextBox 58">
            <a:extLst>
              <a:ext uri="{FF2B5EF4-FFF2-40B4-BE49-F238E27FC236}">
                <a16:creationId xmlns:a16="http://schemas.microsoft.com/office/drawing/2014/main" id="{D1B7CC88-8B3B-8485-D74D-91A1BAD49737}"/>
              </a:ext>
            </a:extLst>
          </p:cNvPr>
          <p:cNvSpPr txBox="1"/>
          <p:nvPr/>
        </p:nvSpPr>
        <p:spPr bwMode="auto">
          <a:xfrm>
            <a:off x="2555630"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60" name="TextBox 59">
            <a:extLst>
              <a:ext uri="{FF2B5EF4-FFF2-40B4-BE49-F238E27FC236}">
                <a16:creationId xmlns:a16="http://schemas.microsoft.com/office/drawing/2014/main" id="{1D0373EB-1C9B-8ECF-B4B0-1EC4431EBE64}"/>
              </a:ext>
            </a:extLst>
          </p:cNvPr>
          <p:cNvSpPr txBox="1"/>
          <p:nvPr/>
        </p:nvSpPr>
        <p:spPr bwMode="auto">
          <a:xfrm>
            <a:off x="2804650"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61" name="TextBox 60">
            <a:extLst>
              <a:ext uri="{FF2B5EF4-FFF2-40B4-BE49-F238E27FC236}">
                <a16:creationId xmlns:a16="http://schemas.microsoft.com/office/drawing/2014/main" id="{0D559A14-8B77-3D79-471B-5BC37E7E7363}"/>
              </a:ext>
            </a:extLst>
          </p:cNvPr>
          <p:cNvSpPr txBox="1"/>
          <p:nvPr/>
        </p:nvSpPr>
        <p:spPr bwMode="auto">
          <a:xfrm>
            <a:off x="3053670"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62" name="TextBox 61">
            <a:extLst>
              <a:ext uri="{FF2B5EF4-FFF2-40B4-BE49-F238E27FC236}">
                <a16:creationId xmlns:a16="http://schemas.microsoft.com/office/drawing/2014/main" id="{0489E7B1-4F82-49F1-86A0-A7EB3BC9578E}"/>
              </a:ext>
            </a:extLst>
          </p:cNvPr>
          <p:cNvSpPr txBox="1"/>
          <p:nvPr/>
        </p:nvSpPr>
        <p:spPr bwMode="auto">
          <a:xfrm>
            <a:off x="3302690"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63" name="TextBox 62">
            <a:extLst>
              <a:ext uri="{FF2B5EF4-FFF2-40B4-BE49-F238E27FC236}">
                <a16:creationId xmlns:a16="http://schemas.microsoft.com/office/drawing/2014/main" id="{91B14E66-E083-B6DE-0E26-343FAA773530}"/>
              </a:ext>
            </a:extLst>
          </p:cNvPr>
          <p:cNvSpPr txBox="1"/>
          <p:nvPr/>
        </p:nvSpPr>
        <p:spPr bwMode="auto">
          <a:xfrm>
            <a:off x="3551710"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64" name="TextBox 63">
            <a:extLst>
              <a:ext uri="{FF2B5EF4-FFF2-40B4-BE49-F238E27FC236}">
                <a16:creationId xmlns:a16="http://schemas.microsoft.com/office/drawing/2014/main" id="{8E9A4B6B-0D4F-CD49-5E2E-41C14E469B6E}"/>
              </a:ext>
            </a:extLst>
          </p:cNvPr>
          <p:cNvSpPr txBox="1"/>
          <p:nvPr/>
        </p:nvSpPr>
        <p:spPr bwMode="auto">
          <a:xfrm>
            <a:off x="3800730"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a:t>
            </a:r>
          </a:p>
        </p:txBody>
      </p:sp>
      <p:sp>
        <p:nvSpPr>
          <p:cNvPr id="65" name="TextBox 64">
            <a:extLst>
              <a:ext uri="{FF2B5EF4-FFF2-40B4-BE49-F238E27FC236}">
                <a16:creationId xmlns:a16="http://schemas.microsoft.com/office/drawing/2014/main" id="{188C9C34-24CF-9675-9281-F625648165C5}"/>
              </a:ext>
            </a:extLst>
          </p:cNvPr>
          <p:cNvSpPr txBox="1"/>
          <p:nvPr/>
        </p:nvSpPr>
        <p:spPr bwMode="auto">
          <a:xfrm>
            <a:off x="4049750"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66" name="TextBox 65">
            <a:extLst>
              <a:ext uri="{FF2B5EF4-FFF2-40B4-BE49-F238E27FC236}">
                <a16:creationId xmlns:a16="http://schemas.microsoft.com/office/drawing/2014/main" id="{BC03ED77-DDA8-A8E3-A105-79A42490AF7D}"/>
              </a:ext>
            </a:extLst>
          </p:cNvPr>
          <p:cNvSpPr txBox="1"/>
          <p:nvPr/>
        </p:nvSpPr>
        <p:spPr bwMode="auto">
          <a:xfrm>
            <a:off x="4298770"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26</a:t>
            </a:r>
          </a:p>
        </p:txBody>
      </p:sp>
      <p:sp>
        <p:nvSpPr>
          <p:cNvPr id="67" name="TextBox 66">
            <a:extLst>
              <a:ext uri="{FF2B5EF4-FFF2-40B4-BE49-F238E27FC236}">
                <a16:creationId xmlns:a16="http://schemas.microsoft.com/office/drawing/2014/main" id="{AFBF7DBB-8DA7-EF94-061E-68511D59402D}"/>
              </a:ext>
            </a:extLst>
          </p:cNvPr>
          <p:cNvSpPr txBox="1"/>
          <p:nvPr/>
        </p:nvSpPr>
        <p:spPr bwMode="auto">
          <a:xfrm>
            <a:off x="4547790"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28</a:t>
            </a:r>
          </a:p>
        </p:txBody>
      </p:sp>
      <p:sp>
        <p:nvSpPr>
          <p:cNvPr id="68" name="TextBox 67">
            <a:extLst>
              <a:ext uri="{FF2B5EF4-FFF2-40B4-BE49-F238E27FC236}">
                <a16:creationId xmlns:a16="http://schemas.microsoft.com/office/drawing/2014/main" id="{EF9F2223-4243-9BE5-A765-7948CF8FEB09}"/>
              </a:ext>
            </a:extLst>
          </p:cNvPr>
          <p:cNvSpPr txBox="1"/>
          <p:nvPr/>
        </p:nvSpPr>
        <p:spPr bwMode="auto">
          <a:xfrm>
            <a:off x="4796810"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69" name="TextBox 68">
            <a:extLst>
              <a:ext uri="{FF2B5EF4-FFF2-40B4-BE49-F238E27FC236}">
                <a16:creationId xmlns:a16="http://schemas.microsoft.com/office/drawing/2014/main" id="{2900762F-9AB8-4D64-CC22-97B649F40990}"/>
              </a:ext>
            </a:extLst>
          </p:cNvPr>
          <p:cNvSpPr txBox="1"/>
          <p:nvPr/>
        </p:nvSpPr>
        <p:spPr bwMode="auto">
          <a:xfrm>
            <a:off x="5045830"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32</a:t>
            </a:r>
          </a:p>
        </p:txBody>
      </p:sp>
      <p:sp>
        <p:nvSpPr>
          <p:cNvPr id="70" name="TextBox 69">
            <a:extLst>
              <a:ext uri="{FF2B5EF4-FFF2-40B4-BE49-F238E27FC236}">
                <a16:creationId xmlns:a16="http://schemas.microsoft.com/office/drawing/2014/main" id="{99540E90-1A63-0C98-FC02-9D123013E4D7}"/>
              </a:ext>
            </a:extLst>
          </p:cNvPr>
          <p:cNvSpPr txBox="1"/>
          <p:nvPr/>
        </p:nvSpPr>
        <p:spPr bwMode="auto">
          <a:xfrm>
            <a:off x="5294850"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34</a:t>
            </a:r>
          </a:p>
        </p:txBody>
      </p:sp>
      <p:sp>
        <p:nvSpPr>
          <p:cNvPr id="71" name="TextBox 70">
            <a:extLst>
              <a:ext uri="{FF2B5EF4-FFF2-40B4-BE49-F238E27FC236}">
                <a16:creationId xmlns:a16="http://schemas.microsoft.com/office/drawing/2014/main" id="{2BAA1359-94FA-9653-A605-1F32F90B9A0E}"/>
              </a:ext>
            </a:extLst>
          </p:cNvPr>
          <p:cNvSpPr txBox="1"/>
          <p:nvPr/>
        </p:nvSpPr>
        <p:spPr bwMode="auto">
          <a:xfrm>
            <a:off x="92647" y="5287312"/>
            <a:ext cx="9881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a:t>
            </a:r>
            <a:r>
              <a:rPr lang="en-US" sz="1400" dirty="0">
                <a:solidFill>
                  <a:srgbClr val="000000"/>
                </a:solidFill>
                <a:latin typeface="Calibri" panose="020F0502020204030204" pitchFamily="34" charset="0"/>
                <a:cs typeface="+mn-cs"/>
              </a:rPr>
              <a:t>R</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isk, n</a:t>
            </a:r>
          </a:p>
        </p:txBody>
      </p:sp>
      <p:sp>
        <p:nvSpPr>
          <p:cNvPr id="72" name="TextBox 71">
            <a:extLst>
              <a:ext uri="{FF2B5EF4-FFF2-40B4-BE49-F238E27FC236}">
                <a16:creationId xmlns:a16="http://schemas.microsoft.com/office/drawing/2014/main" id="{FB6FFDD7-3290-0FEB-1672-A1BD3843BFEF}"/>
              </a:ext>
            </a:extLst>
          </p:cNvPr>
          <p:cNvSpPr txBox="1"/>
          <p:nvPr/>
        </p:nvSpPr>
        <p:spPr bwMode="auto">
          <a:xfrm>
            <a:off x="985940"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116</a:t>
            </a:r>
          </a:p>
        </p:txBody>
      </p:sp>
      <p:sp>
        <p:nvSpPr>
          <p:cNvPr id="73" name="TextBox 72">
            <a:extLst>
              <a:ext uri="{FF2B5EF4-FFF2-40B4-BE49-F238E27FC236}">
                <a16:creationId xmlns:a16="http://schemas.microsoft.com/office/drawing/2014/main" id="{CD6E4106-6B0C-143F-9C82-F28A06310FDB}"/>
              </a:ext>
            </a:extLst>
          </p:cNvPr>
          <p:cNvSpPr txBox="1"/>
          <p:nvPr/>
        </p:nvSpPr>
        <p:spPr bwMode="auto">
          <a:xfrm>
            <a:off x="1236654"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108</a:t>
            </a:r>
          </a:p>
        </p:txBody>
      </p:sp>
      <p:sp>
        <p:nvSpPr>
          <p:cNvPr id="74" name="TextBox 73">
            <a:extLst>
              <a:ext uri="{FF2B5EF4-FFF2-40B4-BE49-F238E27FC236}">
                <a16:creationId xmlns:a16="http://schemas.microsoft.com/office/drawing/2014/main" id="{2926F252-E63D-3A21-8648-50DC51BEDB3A}"/>
              </a:ext>
            </a:extLst>
          </p:cNvPr>
          <p:cNvSpPr txBox="1"/>
          <p:nvPr/>
        </p:nvSpPr>
        <p:spPr bwMode="auto">
          <a:xfrm>
            <a:off x="1487368"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a:t>
            </a:r>
          </a:p>
        </p:txBody>
      </p:sp>
      <p:sp>
        <p:nvSpPr>
          <p:cNvPr id="75" name="TextBox 74">
            <a:extLst>
              <a:ext uri="{FF2B5EF4-FFF2-40B4-BE49-F238E27FC236}">
                <a16:creationId xmlns:a16="http://schemas.microsoft.com/office/drawing/2014/main" id="{6A593FAF-7D8C-9973-FED5-4919A745F5B1}"/>
              </a:ext>
            </a:extLst>
          </p:cNvPr>
          <p:cNvSpPr txBox="1"/>
          <p:nvPr/>
        </p:nvSpPr>
        <p:spPr bwMode="auto">
          <a:xfrm>
            <a:off x="1738082"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85</a:t>
            </a:r>
          </a:p>
        </p:txBody>
      </p:sp>
      <p:sp>
        <p:nvSpPr>
          <p:cNvPr id="76" name="TextBox 75">
            <a:extLst>
              <a:ext uri="{FF2B5EF4-FFF2-40B4-BE49-F238E27FC236}">
                <a16:creationId xmlns:a16="http://schemas.microsoft.com/office/drawing/2014/main" id="{68EAFBBE-5D41-5C87-C3E6-0C6637F5A228}"/>
              </a:ext>
            </a:extLst>
          </p:cNvPr>
          <p:cNvSpPr txBox="1"/>
          <p:nvPr/>
        </p:nvSpPr>
        <p:spPr bwMode="auto">
          <a:xfrm>
            <a:off x="1988796"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79</a:t>
            </a:r>
          </a:p>
        </p:txBody>
      </p:sp>
      <p:sp>
        <p:nvSpPr>
          <p:cNvPr id="77" name="TextBox 76">
            <a:extLst>
              <a:ext uri="{FF2B5EF4-FFF2-40B4-BE49-F238E27FC236}">
                <a16:creationId xmlns:a16="http://schemas.microsoft.com/office/drawing/2014/main" id="{DEDD7331-9B46-6239-8B81-E3F3219639A6}"/>
              </a:ext>
            </a:extLst>
          </p:cNvPr>
          <p:cNvSpPr txBox="1"/>
          <p:nvPr/>
        </p:nvSpPr>
        <p:spPr bwMode="auto">
          <a:xfrm>
            <a:off x="2239510"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74</a:t>
            </a:r>
          </a:p>
        </p:txBody>
      </p:sp>
      <p:sp>
        <p:nvSpPr>
          <p:cNvPr id="78" name="TextBox 77">
            <a:extLst>
              <a:ext uri="{FF2B5EF4-FFF2-40B4-BE49-F238E27FC236}">
                <a16:creationId xmlns:a16="http://schemas.microsoft.com/office/drawing/2014/main" id="{1834B899-0C3B-EE5C-D25D-DD8D6B120387}"/>
              </a:ext>
            </a:extLst>
          </p:cNvPr>
          <p:cNvSpPr txBox="1"/>
          <p:nvPr/>
        </p:nvSpPr>
        <p:spPr bwMode="auto">
          <a:xfrm>
            <a:off x="2490224"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58</a:t>
            </a:r>
          </a:p>
        </p:txBody>
      </p:sp>
      <p:sp>
        <p:nvSpPr>
          <p:cNvPr id="79" name="TextBox 78">
            <a:extLst>
              <a:ext uri="{FF2B5EF4-FFF2-40B4-BE49-F238E27FC236}">
                <a16:creationId xmlns:a16="http://schemas.microsoft.com/office/drawing/2014/main" id="{B5E67E62-E99F-524C-53D0-C770BB65D88D}"/>
              </a:ext>
            </a:extLst>
          </p:cNvPr>
          <p:cNvSpPr txBox="1"/>
          <p:nvPr/>
        </p:nvSpPr>
        <p:spPr bwMode="auto">
          <a:xfrm>
            <a:off x="2740938"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64</a:t>
            </a:r>
          </a:p>
        </p:txBody>
      </p:sp>
      <p:sp>
        <p:nvSpPr>
          <p:cNvPr id="80" name="TextBox 79">
            <a:extLst>
              <a:ext uri="{FF2B5EF4-FFF2-40B4-BE49-F238E27FC236}">
                <a16:creationId xmlns:a16="http://schemas.microsoft.com/office/drawing/2014/main" id="{487D4EA0-14FC-0DBA-9F4C-09EBFC643F54}"/>
              </a:ext>
            </a:extLst>
          </p:cNvPr>
          <p:cNvSpPr txBox="1"/>
          <p:nvPr/>
        </p:nvSpPr>
        <p:spPr bwMode="auto">
          <a:xfrm>
            <a:off x="2991652"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57</a:t>
            </a:r>
          </a:p>
        </p:txBody>
      </p:sp>
      <p:sp>
        <p:nvSpPr>
          <p:cNvPr id="81" name="TextBox 80">
            <a:extLst>
              <a:ext uri="{FF2B5EF4-FFF2-40B4-BE49-F238E27FC236}">
                <a16:creationId xmlns:a16="http://schemas.microsoft.com/office/drawing/2014/main" id="{54584701-53BC-A36D-C990-0187A3D2776D}"/>
              </a:ext>
            </a:extLst>
          </p:cNvPr>
          <p:cNvSpPr txBox="1"/>
          <p:nvPr/>
        </p:nvSpPr>
        <p:spPr bwMode="auto">
          <a:xfrm>
            <a:off x="3242366"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p>
        </p:txBody>
      </p:sp>
      <p:sp>
        <p:nvSpPr>
          <p:cNvPr id="82" name="TextBox 81">
            <a:extLst>
              <a:ext uri="{FF2B5EF4-FFF2-40B4-BE49-F238E27FC236}">
                <a16:creationId xmlns:a16="http://schemas.microsoft.com/office/drawing/2014/main" id="{33966C34-6356-B6AF-DECF-9A024B3BEAC5}"/>
              </a:ext>
            </a:extLst>
          </p:cNvPr>
          <p:cNvSpPr txBox="1"/>
          <p:nvPr/>
        </p:nvSpPr>
        <p:spPr bwMode="auto">
          <a:xfrm>
            <a:off x="3493080"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83" name="TextBox 82">
            <a:extLst>
              <a:ext uri="{FF2B5EF4-FFF2-40B4-BE49-F238E27FC236}">
                <a16:creationId xmlns:a16="http://schemas.microsoft.com/office/drawing/2014/main" id="{AE3123D6-502B-FE27-537F-00F87A33A973}"/>
              </a:ext>
            </a:extLst>
          </p:cNvPr>
          <p:cNvSpPr txBox="1"/>
          <p:nvPr/>
        </p:nvSpPr>
        <p:spPr bwMode="auto">
          <a:xfrm>
            <a:off x="3743794"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84" name="TextBox 83">
            <a:extLst>
              <a:ext uri="{FF2B5EF4-FFF2-40B4-BE49-F238E27FC236}">
                <a16:creationId xmlns:a16="http://schemas.microsoft.com/office/drawing/2014/main" id="{FB1D9FDA-9204-552B-743D-957FD5B2C426}"/>
              </a:ext>
            </a:extLst>
          </p:cNvPr>
          <p:cNvSpPr txBox="1"/>
          <p:nvPr/>
        </p:nvSpPr>
        <p:spPr bwMode="auto">
          <a:xfrm>
            <a:off x="3994508"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85" name="TextBox 84">
            <a:extLst>
              <a:ext uri="{FF2B5EF4-FFF2-40B4-BE49-F238E27FC236}">
                <a16:creationId xmlns:a16="http://schemas.microsoft.com/office/drawing/2014/main" id="{5AEE9BED-1810-60A2-2ED8-02DF842BA3CB}"/>
              </a:ext>
            </a:extLst>
          </p:cNvPr>
          <p:cNvSpPr txBox="1"/>
          <p:nvPr/>
        </p:nvSpPr>
        <p:spPr bwMode="auto">
          <a:xfrm>
            <a:off x="4245222"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a:t>
            </a:r>
          </a:p>
        </p:txBody>
      </p:sp>
      <p:sp>
        <p:nvSpPr>
          <p:cNvPr id="86" name="TextBox 85">
            <a:extLst>
              <a:ext uri="{FF2B5EF4-FFF2-40B4-BE49-F238E27FC236}">
                <a16:creationId xmlns:a16="http://schemas.microsoft.com/office/drawing/2014/main" id="{DF0E557E-4ABC-B29C-AAB8-73F8D177F7E4}"/>
              </a:ext>
            </a:extLst>
          </p:cNvPr>
          <p:cNvSpPr txBox="1"/>
          <p:nvPr/>
        </p:nvSpPr>
        <p:spPr bwMode="auto">
          <a:xfrm>
            <a:off x="4495936"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a:t>
            </a:r>
          </a:p>
        </p:txBody>
      </p:sp>
      <p:sp>
        <p:nvSpPr>
          <p:cNvPr id="87" name="TextBox 86">
            <a:extLst>
              <a:ext uri="{FF2B5EF4-FFF2-40B4-BE49-F238E27FC236}">
                <a16:creationId xmlns:a16="http://schemas.microsoft.com/office/drawing/2014/main" id="{3A6AE0A9-838C-8998-6938-DDE77C6240F3}"/>
              </a:ext>
            </a:extLst>
          </p:cNvPr>
          <p:cNvSpPr txBox="1"/>
          <p:nvPr/>
        </p:nvSpPr>
        <p:spPr bwMode="auto">
          <a:xfrm>
            <a:off x="4746650"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a:t>
            </a:r>
          </a:p>
        </p:txBody>
      </p:sp>
      <p:sp>
        <p:nvSpPr>
          <p:cNvPr id="88" name="TextBox 87">
            <a:extLst>
              <a:ext uri="{FF2B5EF4-FFF2-40B4-BE49-F238E27FC236}">
                <a16:creationId xmlns:a16="http://schemas.microsoft.com/office/drawing/2014/main" id="{54C887F0-798D-F1E4-E3FE-92735DF1EF70}"/>
              </a:ext>
            </a:extLst>
          </p:cNvPr>
          <p:cNvSpPr txBox="1"/>
          <p:nvPr/>
        </p:nvSpPr>
        <p:spPr bwMode="auto">
          <a:xfrm>
            <a:off x="4997364"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89" name="TextBox 88">
            <a:extLst>
              <a:ext uri="{FF2B5EF4-FFF2-40B4-BE49-F238E27FC236}">
                <a16:creationId xmlns:a16="http://schemas.microsoft.com/office/drawing/2014/main" id="{80B9B996-F062-127E-9D19-53D53E85F504}"/>
              </a:ext>
            </a:extLst>
          </p:cNvPr>
          <p:cNvSpPr txBox="1"/>
          <p:nvPr/>
        </p:nvSpPr>
        <p:spPr bwMode="auto">
          <a:xfrm>
            <a:off x="5248078"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90" name="TextBox 89">
            <a:extLst>
              <a:ext uri="{FF2B5EF4-FFF2-40B4-BE49-F238E27FC236}">
                <a16:creationId xmlns:a16="http://schemas.microsoft.com/office/drawing/2014/main" id="{74FFE438-FDCE-6D7A-2EE3-A5C135448802}"/>
              </a:ext>
            </a:extLst>
          </p:cNvPr>
          <p:cNvSpPr txBox="1"/>
          <p:nvPr/>
        </p:nvSpPr>
        <p:spPr bwMode="auto">
          <a:xfrm>
            <a:off x="5498788"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91" name="TextBox 90">
            <a:extLst>
              <a:ext uri="{FF2B5EF4-FFF2-40B4-BE49-F238E27FC236}">
                <a16:creationId xmlns:a16="http://schemas.microsoft.com/office/drawing/2014/main" id="{07B98D9A-B68F-5583-9D4F-129EDAE2E5F8}"/>
              </a:ext>
            </a:extLst>
          </p:cNvPr>
          <p:cNvSpPr txBox="1"/>
          <p:nvPr/>
        </p:nvSpPr>
        <p:spPr bwMode="auto">
          <a:xfrm>
            <a:off x="2330310" y="2068675"/>
            <a:ext cx="2201276"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90000"/>
              </a:lnSpc>
              <a:spcBef>
                <a:spcPts val="1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mo (95% CI)</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Rate, % (95% CI)</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 mo</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 mo</a:t>
            </a:r>
          </a:p>
        </p:txBody>
      </p:sp>
      <p:sp>
        <p:nvSpPr>
          <p:cNvPr id="92" name="TextBox 91">
            <a:extLst>
              <a:ext uri="{FF2B5EF4-FFF2-40B4-BE49-F238E27FC236}">
                <a16:creationId xmlns:a16="http://schemas.microsoft.com/office/drawing/2014/main" id="{1EB09EB7-503B-D11D-4041-352AA17A6EC0}"/>
              </a:ext>
            </a:extLst>
          </p:cNvPr>
          <p:cNvSpPr txBox="1"/>
          <p:nvPr/>
        </p:nvSpPr>
        <p:spPr bwMode="auto">
          <a:xfrm>
            <a:off x="4261686" y="1874776"/>
            <a:ext cx="195050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ts val="1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116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20.3 (12.4-not estimate)</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 (66-82)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 (50-68)</a:t>
            </a:r>
          </a:p>
        </p:txBody>
      </p:sp>
      <p:sp>
        <p:nvSpPr>
          <p:cNvPr id="93" name="Freeform 92">
            <a:extLst>
              <a:ext uri="{FF2B5EF4-FFF2-40B4-BE49-F238E27FC236}">
                <a16:creationId xmlns:a16="http://schemas.microsoft.com/office/drawing/2014/main" id="{3606DF0E-A4CB-EF0A-8C6E-94F79E9D9BE5}"/>
              </a:ext>
            </a:extLst>
          </p:cNvPr>
          <p:cNvSpPr/>
          <p:nvPr/>
        </p:nvSpPr>
        <p:spPr bwMode="auto">
          <a:xfrm>
            <a:off x="1289304" y="2235708"/>
            <a:ext cx="4347972" cy="1467612"/>
          </a:xfrm>
          <a:custGeom>
            <a:avLst/>
            <a:gdLst>
              <a:gd name="connsiteX0" fmla="*/ 4347972 w 4347972"/>
              <a:gd name="connsiteY0" fmla="*/ 1467612 h 1467612"/>
              <a:gd name="connsiteX1" fmla="*/ 3195828 w 4347972"/>
              <a:gd name="connsiteY1" fmla="*/ 1467612 h 1467612"/>
              <a:gd name="connsiteX2" fmla="*/ 3195828 w 4347972"/>
              <a:gd name="connsiteY2" fmla="*/ 1399032 h 1467612"/>
              <a:gd name="connsiteX3" fmla="*/ 2523744 w 4347972"/>
              <a:gd name="connsiteY3" fmla="*/ 1399032 h 1467612"/>
              <a:gd name="connsiteX4" fmla="*/ 2523744 w 4347972"/>
              <a:gd name="connsiteY4" fmla="*/ 1399032 h 1467612"/>
              <a:gd name="connsiteX5" fmla="*/ 2523744 w 4347972"/>
              <a:gd name="connsiteY5" fmla="*/ 1357884 h 1467612"/>
              <a:gd name="connsiteX6" fmla="*/ 2139696 w 4347972"/>
              <a:gd name="connsiteY6" fmla="*/ 1357884 h 1467612"/>
              <a:gd name="connsiteX7" fmla="*/ 2139696 w 4347972"/>
              <a:gd name="connsiteY7" fmla="*/ 1307592 h 1467612"/>
              <a:gd name="connsiteX8" fmla="*/ 2052828 w 4347972"/>
              <a:gd name="connsiteY8" fmla="*/ 1307592 h 1467612"/>
              <a:gd name="connsiteX9" fmla="*/ 2052828 w 4347972"/>
              <a:gd name="connsiteY9" fmla="*/ 1275588 h 1467612"/>
              <a:gd name="connsiteX10" fmla="*/ 1984248 w 4347972"/>
              <a:gd name="connsiteY10" fmla="*/ 1275588 h 1467612"/>
              <a:gd name="connsiteX11" fmla="*/ 1984248 w 4347972"/>
              <a:gd name="connsiteY11" fmla="*/ 1229868 h 1467612"/>
              <a:gd name="connsiteX12" fmla="*/ 1961388 w 4347972"/>
              <a:gd name="connsiteY12" fmla="*/ 1229868 h 1467612"/>
              <a:gd name="connsiteX13" fmla="*/ 1961388 w 4347972"/>
              <a:gd name="connsiteY13" fmla="*/ 1229868 h 1467612"/>
              <a:gd name="connsiteX14" fmla="*/ 1961388 w 4347972"/>
              <a:gd name="connsiteY14" fmla="*/ 1193292 h 1467612"/>
              <a:gd name="connsiteX15" fmla="*/ 1920240 w 4347972"/>
              <a:gd name="connsiteY15" fmla="*/ 1193292 h 1467612"/>
              <a:gd name="connsiteX16" fmla="*/ 1920240 w 4347972"/>
              <a:gd name="connsiteY16" fmla="*/ 1175004 h 1467612"/>
              <a:gd name="connsiteX17" fmla="*/ 1636776 w 4347972"/>
              <a:gd name="connsiteY17" fmla="*/ 1175004 h 1467612"/>
              <a:gd name="connsiteX18" fmla="*/ 1636776 w 4347972"/>
              <a:gd name="connsiteY18" fmla="*/ 1147572 h 1467612"/>
              <a:gd name="connsiteX19" fmla="*/ 1604772 w 4347972"/>
              <a:gd name="connsiteY19" fmla="*/ 1147572 h 1467612"/>
              <a:gd name="connsiteX20" fmla="*/ 1604772 w 4347972"/>
              <a:gd name="connsiteY20" fmla="*/ 1124712 h 1467612"/>
              <a:gd name="connsiteX21" fmla="*/ 1536192 w 4347972"/>
              <a:gd name="connsiteY21" fmla="*/ 1124712 h 1467612"/>
              <a:gd name="connsiteX22" fmla="*/ 1536192 w 4347972"/>
              <a:gd name="connsiteY22" fmla="*/ 1101852 h 1467612"/>
              <a:gd name="connsiteX23" fmla="*/ 1426464 w 4347972"/>
              <a:gd name="connsiteY23" fmla="*/ 1101852 h 1467612"/>
              <a:gd name="connsiteX24" fmla="*/ 1426464 w 4347972"/>
              <a:gd name="connsiteY24" fmla="*/ 1078992 h 1467612"/>
              <a:gd name="connsiteX25" fmla="*/ 1426464 w 4347972"/>
              <a:gd name="connsiteY25" fmla="*/ 1078992 h 1467612"/>
              <a:gd name="connsiteX26" fmla="*/ 1426464 w 4347972"/>
              <a:gd name="connsiteY26" fmla="*/ 1078992 h 1467612"/>
              <a:gd name="connsiteX27" fmla="*/ 1426464 w 4347972"/>
              <a:gd name="connsiteY27" fmla="*/ 1078992 h 1467612"/>
              <a:gd name="connsiteX28" fmla="*/ 1394460 w 4347972"/>
              <a:gd name="connsiteY28" fmla="*/ 1078992 h 1467612"/>
              <a:gd name="connsiteX29" fmla="*/ 1394460 w 4347972"/>
              <a:gd name="connsiteY29" fmla="*/ 1028700 h 1467612"/>
              <a:gd name="connsiteX30" fmla="*/ 1339596 w 4347972"/>
              <a:gd name="connsiteY30" fmla="*/ 1028700 h 1467612"/>
              <a:gd name="connsiteX31" fmla="*/ 1339596 w 4347972"/>
              <a:gd name="connsiteY31" fmla="*/ 1001268 h 1467612"/>
              <a:gd name="connsiteX32" fmla="*/ 1339596 w 4347972"/>
              <a:gd name="connsiteY32" fmla="*/ 1001268 h 1467612"/>
              <a:gd name="connsiteX33" fmla="*/ 1316736 w 4347972"/>
              <a:gd name="connsiteY33" fmla="*/ 1001268 h 1467612"/>
              <a:gd name="connsiteX34" fmla="*/ 1316736 w 4347972"/>
              <a:gd name="connsiteY34" fmla="*/ 960120 h 1467612"/>
              <a:gd name="connsiteX35" fmla="*/ 1188720 w 4347972"/>
              <a:gd name="connsiteY35" fmla="*/ 960120 h 1467612"/>
              <a:gd name="connsiteX36" fmla="*/ 1188720 w 4347972"/>
              <a:gd name="connsiteY36" fmla="*/ 960120 h 1467612"/>
              <a:gd name="connsiteX37" fmla="*/ 1188720 w 4347972"/>
              <a:gd name="connsiteY37" fmla="*/ 928116 h 1467612"/>
              <a:gd name="connsiteX38" fmla="*/ 1120140 w 4347972"/>
              <a:gd name="connsiteY38" fmla="*/ 928116 h 1467612"/>
              <a:gd name="connsiteX39" fmla="*/ 1120140 w 4347972"/>
              <a:gd name="connsiteY39" fmla="*/ 914400 h 1467612"/>
              <a:gd name="connsiteX40" fmla="*/ 1046988 w 4347972"/>
              <a:gd name="connsiteY40" fmla="*/ 914400 h 1467612"/>
              <a:gd name="connsiteX41" fmla="*/ 1046988 w 4347972"/>
              <a:gd name="connsiteY41" fmla="*/ 859536 h 1467612"/>
              <a:gd name="connsiteX42" fmla="*/ 1010412 w 4347972"/>
              <a:gd name="connsiteY42" fmla="*/ 859536 h 1467612"/>
              <a:gd name="connsiteX43" fmla="*/ 1010412 w 4347972"/>
              <a:gd name="connsiteY43" fmla="*/ 836676 h 1467612"/>
              <a:gd name="connsiteX44" fmla="*/ 1010412 w 4347972"/>
              <a:gd name="connsiteY44" fmla="*/ 836676 h 1467612"/>
              <a:gd name="connsiteX45" fmla="*/ 973836 w 4347972"/>
              <a:gd name="connsiteY45" fmla="*/ 836676 h 1467612"/>
              <a:gd name="connsiteX46" fmla="*/ 973836 w 4347972"/>
              <a:gd name="connsiteY46" fmla="*/ 813816 h 1467612"/>
              <a:gd name="connsiteX47" fmla="*/ 854964 w 4347972"/>
              <a:gd name="connsiteY47" fmla="*/ 813816 h 1467612"/>
              <a:gd name="connsiteX48" fmla="*/ 854964 w 4347972"/>
              <a:gd name="connsiteY48" fmla="*/ 786384 h 1467612"/>
              <a:gd name="connsiteX49" fmla="*/ 763524 w 4347972"/>
              <a:gd name="connsiteY49" fmla="*/ 786384 h 1467612"/>
              <a:gd name="connsiteX50" fmla="*/ 763524 w 4347972"/>
              <a:gd name="connsiteY50" fmla="*/ 731520 h 1467612"/>
              <a:gd name="connsiteX51" fmla="*/ 754380 w 4347972"/>
              <a:gd name="connsiteY51" fmla="*/ 731520 h 1467612"/>
              <a:gd name="connsiteX52" fmla="*/ 754380 w 4347972"/>
              <a:gd name="connsiteY52" fmla="*/ 731520 h 1467612"/>
              <a:gd name="connsiteX53" fmla="*/ 754380 w 4347972"/>
              <a:gd name="connsiteY53" fmla="*/ 690372 h 1467612"/>
              <a:gd name="connsiteX54" fmla="*/ 681228 w 4347972"/>
              <a:gd name="connsiteY54" fmla="*/ 690372 h 1467612"/>
              <a:gd name="connsiteX55" fmla="*/ 681228 w 4347972"/>
              <a:gd name="connsiteY55" fmla="*/ 667512 h 1467612"/>
              <a:gd name="connsiteX56" fmla="*/ 626364 w 4347972"/>
              <a:gd name="connsiteY56" fmla="*/ 667512 h 1467612"/>
              <a:gd name="connsiteX57" fmla="*/ 626364 w 4347972"/>
              <a:gd name="connsiteY57" fmla="*/ 580644 h 1467612"/>
              <a:gd name="connsiteX58" fmla="*/ 576072 w 4347972"/>
              <a:gd name="connsiteY58" fmla="*/ 580644 h 1467612"/>
              <a:gd name="connsiteX59" fmla="*/ 576072 w 4347972"/>
              <a:gd name="connsiteY59" fmla="*/ 580644 h 1467612"/>
              <a:gd name="connsiteX60" fmla="*/ 576072 w 4347972"/>
              <a:gd name="connsiteY60" fmla="*/ 539496 h 1467612"/>
              <a:gd name="connsiteX61" fmla="*/ 553212 w 4347972"/>
              <a:gd name="connsiteY61" fmla="*/ 539496 h 1467612"/>
              <a:gd name="connsiteX62" fmla="*/ 553212 w 4347972"/>
              <a:gd name="connsiteY62" fmla="*/ 539496 h 1467612"/>
              <a:gd name="connsiteX63" fmla="*/ 553212 w 4347972"/>
              <a:gd name="connsiteY63" fmla="*/ 498348 h 1467612"/>
              <a:gd name="connsiteX64" fmla="*/ 507492 w 4347972"/>
              <a:gd name="connsiteY64" fmla="*/ 498348 h 1467612"/>
              <a:gd name="connsiteX65" fmla="*/ 507492 w 4347972"/>
              <a:gd name="connsiteY65" fmla="*/ 480060 h 1467612"/>
              <a:gd name="connsiteX66" fmla="*/ 484632 w 4347972"/>
              <a:gd name="connsiteY66" fmla="*/ 480060 h 1467612"/>
              <a:gd name="connsiteX67" fmla="*/ 484632 w 4347972"/>
              <a:gd name="connsiteY67" fmla="*/ 429768 h 1467612"/>
              <a:gd name="connsiteX68" fmla="*/ 420624 w 4347972"/>
              <a:gd name="connsiteY68" fmla="*/ 429768 h 1467612"/>
              <a:gd name="connsiteX69" fmla="*/ 420624 w 4347972"/>
              <a:gd name="connsiteY69" fmla="*/ 397764 h 1467612"/>
              <a:gd name="connsiteX70" fmla="*/ 411480 w 4347972"/>
              <a:gd name="connsiteY70" fmla="*/ 397764 h 1467612"/>
              <a:gd name="connsiteX71" fmla="*/ 411480 w 4347972"/>
              <a:gd name="connsiteY71" fmla="*/ 379476 h 1467612"/>
              <a:gd name="connsiteX72" fmla="*/ 374904 w 4347972"/>
              <a:gd name="connsiteY72" fmla="*/ 379476 h 1467612"/>
              <a:gd name="connsiteX73" fmla="*/ 374904 w 4347972"/>
              <a:gd name="connsiteY73" fmla="*/ 352044 h 1467612"/>
              <a:gd name="connsiteX74" fmla="*/ 374904 w 4347972"/>
              <a:gd name="connsiteY74" fmla="*/ 352044 h 1467612"/>
              <a:gd name="connsiteX75" fmla="*/ 329184 w 4347972"/>
              <a:gd name="connsiteY75" fmla="*/ 352044 h 1467612"/>
              <a:gd name="connsiteX76" fmla="*/ 329184 w 4347972"/>
              <a:gd name="connsiteY76" fmla="*/ 310896 h 1467612"/>
              <a:gd name="connsiteX77" fmla="*/ 315468 w 4347972"/>
              <a:gd name="connsiteY77" fmla="*/ 310896 h 1467612"/>
              <a:gd name="connsiteX78" fmla="*/ 315468 w 4347972"/>
              <a:gd name="connsiteY78" fmla="*/ 242316 h 1467612"/>
              <a:gd name="connsiteX79" fmla="*/ 242316 w 4347972"/>
              <a:gd name="connsiteY79" fmla="*/ 242316 h 1467612"/>
              <a:gd name="connsiteX80" fmla="*/ 242316 w 4347972"/>
              <a:gd name="connsiteY80" fmla="*/ 192024 h 1467612"/>
              <a:gd name="connsiteX81" fmla="*/ 187452 w 4347972"/>
              <a:gd name="connsiteY81" fmla="*/ 192024 h 1467612"/>
              <a:gd name="connsiteX82" fmla="*/ 187452 w 4347972"/>
              <a:gd name="connsiteY82" fmla="*/ 141732 h 1467612"/>
              <a:gd name="connsiteX83" fmla="*/ 160020 w 4347972"/>
              <a:gd name="connsiteY83" fmla="*/ 141732 h 1467612"/>
              <a:gd name="connsiteX84" fmla="*/ 160020 w 4347972"/>
              <a:gd name="connsiteY84" fmla="*/ 118872 h 1467612"/>
              <a:gd name="connsiteX85" fmla="*/ 118872 w 4347972"/>
              <a:gd name="connsiteY85" fmla="*/ 118872 h 1467612"/>
              <a:gd name="connsiteX86" fmla="*/ 118872 w 4347972"/>
              <a:gd name="connsiteY86" fmla="*/ 118872 h 1467612"/>
              <a:gd name="connsiteX87" fmla="*/ 118872 w 4347972"/>
              <a:gd name="connsiteY87" fmla="*/ 96012 h 1467612"/>
              <a:gd name="connsiteX88" fmla="*/ 100584 w 4347972"/>
              <a:gd name="connsiteY88" fmla="*/ 96012 h 1467612"/>
              <a:gd name="connsiteX89" fmla="*/ 100584 w 4347972"/>
              <a:gd name="connsiteY89" fmla="*/ 77724 h 1467612"/>
              <a:gd name="connsiteX90" fmla="*/ 86868 w 4347972"/>
              <a:gd name="connsiteY90" fmla="*/ 77724 h 1467612"/>
              <a:gd name="connsiteX91" fmla="*/ 86868 w 4347972"/>
              <a:gd name="connsiteY91" fmla="*/ 36576 h 1467612"/>
              <a:gd name="connsiteX92" fmla="*/ 54864 w 4347972"/>
              <a:gd name="connsiteY92" fmla="*/ 36576 h 1467612"/>
              <a:gd name="connsiteX93" fmla="*/ 54864 w 4347972"/>
              <a:gd name="connsiteY93" fmla="*/ 0 h 1467612"/>
              <a:gd name="connsiteX94" fmla="*/ 0 w 4347972"/>
              <a:gd name="connsiteY94" fmla="*/ 0 h 146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347972" h="1467612">
                <a:moveTo>
                  <a:pt x="4347972" y="1467612"/>
                </a:moveTo>
                <a:lnTo>
                  <a:pt x="3195828" y="1467612"/>
                </a:lnTo>
                <a:lnTo>
                  <a:pt x="3195828" y="1399032"/>
                </a:lnTo>
                <a:lnTo>
                  <a:pt x="2523744" y="1399032"/>
                </a:lnTo>
                <a:lnTo>
                  <a:pt x="2523744" y="1399032"/>
                </a:lnTo>
                <a:lnTo>
                  <a:pt x="2523744" y="1357884"/>
                </a:lnTo>
                <a:lnTo>
                  <a:pt x="2139696" y="1357884"/>
                </a:lnTo>
                <a:lnTo>
                  <a:pt x="2139696" y="1307592"/>
                </a:lnTo>
                <a:lnTo>
                  <a:pt x="2052828" y="1307592"/>
                </a:lnTo>
                <a:lnTo>
                  <a:pt x="2052828" y="1275588"/>
                </a:lnTo>
                <a:lnTo>
                  <a:pt x="1984248" y="1275588"/>
                </a:lnTo>
                <a:lnTo>
                  <a:pt x="1984248" y="1229868"/>
                </a:lnTo>
                <a:lnTo>
                  <a:pt x="1961388" y="1229868"/>
                </a:lnTo>
                <a:lnTo>
                  <a:pt x="1961388" y="1229868"/>
                </a:lnTo>
                <a:lnTo>
                  <a:pt x="1961388" y="1193292"/>
                </a:lnTo>
                <a:lnTo>
                  <a:pt x="1920240" y="1193292"/>
                </a:lnTo>
                <a:lnTo>
                  <a:pt x="1920240" y="1175004"/>
                </a:lnTo>
                <a:lnTo>
                  <a:pt x="1636776" y="1175004"/>
                </a:lnTo>
                <a:lnTo>
                  <a:pt x="1636776" y="1147572"/>
                </a:lnTo>
                <a:lnTo>
                  <a:pt x="1604772" y="1147572"/>
                </a:lnTo>
                <a:lnTo>
                  <a:pt x="1604772" y="1124712"/>
                </a:lnTo>
                <a:lnTo>
                  <a:pt x="1536192" y="1124712"/>
                </a:lnTo>
                <a:lnTo>
                  <a:pt x="1536192" y="1101852"/>
                </a:lnTo>
                <a:lnTo>
                  <a:pt x="1426464" y="1101852"/>
                </a:lnTo>
                <a:lnTo>
                  <a:pt x="1426464" y="1078992"/>
                </a:lnTo>
                <a:lnTo>
                  <a:pt x="1426464" y="1078992"/>
                </a:lnTo>
                <a:lnTo>
                  <a:pt x="1426464" y="1078992"/>
                </a:lnTo>
                <a:lnTo>
                  <a:pt x="1426464" y="1078992"/>
                </a:lnTo>
                <a:lnTo>
                  <a:pt x="1394460" y="1078992"/>
                </a:lnTo>
                <a:lnTo>
                  <a:pt x="1394460" y="1028700"/>
                </a:lnTo>
                <a:lnTo>
                  <a:pt x="1339596" y="1028700"/>
                </a:lnTo>
                <a:lnTo>
                  <a:pt x="1339596" y="1001268"/>
                </a:lnTo>
                <a:lnTo>
                  <a:pt x="1339596" y="1001268"/>
                </a:lnTo>
                <a:lnTo>
                  <a:pt x="1316736" y="1001268"/>
                </a:lnTo>
                <a:lnTo>
                  <a:pt x="1316736" y="960120"/>
                </a:lnTo>
                <a:lnTo>
                  <a:pt x="1188720" y="960120"/>
                </a:lnTo>
                <a:lnTo>
                  <a:pt x="1188720" y="960120"/>
                </a:lnTo>
                <a:lnTo>
                  <a:pt x="1188720" y="928116"/>
                </a:lnTo>
                <a:lnTo>
                  <a:pt x="1120140" y="928116"/>
                </a:lnTo>
                <a:lnTo>
                  <a:pt x="1120140" y="914400"/>
                </a:lnTo>
                <a:lnTo>
                  <a:pt x="1046988" y="914400"/>
                </a:lnTo>
                <a:lnTo>
                  <a:pt x="1046988" y="859536"/>
                </a:lnTo>
                <a:lnTo>
                  <a:pt x="1010412" y="859536"/>
                </a:lnTo>
                <a:lnTo>
                  <a:pt x="1010412" y="836676"/>
                </a:lnTo>
                <a:lnTo>
                  <a:pt x="1010412" y="836676"/>
                </a:lnTo>
                <a:lnTo>
                  <a:pt x="973836" y="836676"/>
                </a:lnTo>
                <a:lnTo>
                  <a:pt x="973836" y="813816"/>
                </a:lnTo>
                <a:lnTo>
                  <a:pt x="854964" y="813816"/>
                </a:lnTo>
                <a:lnTo>
                  <a:pt x="854964" y="786384"/>
                </a:lnTo>
                <a:lnTo>
                  <a:pt x="763524" y="786384"/>
                </a:lnTo>
                <a:lnTo>
                  <a:pt x="763524" y="731520"/>
                </a:lnTo>
                <a:lnTo>
                  <a:pt x="754380" y="731520"/>
                </a:lnTo>
                <a:lnTo>
                  <a:pt x="754380" y="731520"/>
                </a:lnTo>
                <a:lnTo>
                  <a:pt x="754380" y="690372"/>
                </a:lnTo>
                <a:lnTo>
                  <a:pt x="681228" y="690372"/>
                </a:lnTo>
                <a:lnTo>
                  <a:pt x="681228" y="667512"/>
                </a:lnTo>
                <a:lnTo>
                  <a:pt x="626364" y="667512"/>
                </a:lnTo>
                <a:lnTo>
                  <a:pt x="626364" y="580644"/>
                </a:lnTo>
                <a:lnTo>
                  <a:pt x="576072" y="580644"/>
                </a:lnTo>
                <a:lnTo>
                  <a:pt x="576072" y="580644"/>
                </a:lnTo>
                <a:lnTo>
                  <a:pt x="576072" y="539496"/>
                </a:lnTo>
                <a:lnTo>
                  <a:pt x="553212" y="539496"/>
                </a:lnTo>
                <a:lnTo>
                  <a:pt x="553212" y="539496"/>
                </a:lnTo>
                <a:lnTo>
                  <a:pt x="553212" y="498348"/>
                </a:lnTo>
                <a:lnTo>
                  <a:pt x="507492" y="498348"/>
                </a:lnTo>
                <a:lnTo>
                  <a:pt x="507492" y="480060"/>
                </a:lnTo>
                <a:lnTo>
                  <a:pt x="484632" y="480060"/>
                </a:lnTo>
                <a:lnTo>
                  <a:pt x="484632" y="429768"/>
                </a:lnTo>
                <a:lnTo>
                  <a:pt x="420624" y="429768"/>
                </a:lnTo>
                <a:lnTo>
                  <a:pt x="420624" y="397764"/>
                </a:lnTo>
                <a:lnTo>
                  <a:pt x="411480" y="397764"/>
                </a:lnTo>
                <a:lnTo>
                  <a:pt x="411480" y="379476"/>
                </a:lnTo>
                <a:lnTo>
                  <a:pt x="374904" y="379476"/>
                </a:lnTo>
                <a:lnTo>
                  <a:pt x="374904" y="352044"/>
                </a:lnTo>
                <a:lnTo>
                  <a:pt x="374904" y="352044"/>
                </a:lnTo>
                <a:lnTo>
                  <a:pt x="329184" y="352044"/>
                </a:lnTo>
                <a:lnTo>
                  <a:pt x="329184" y="310896"/>
                </a:lnTo>
                <a:lnTo>
                  <a:pt x="315468" y="310896"/>
                </a:lnTo>
                <a:lnTo>
                  <a:pt x="315468" y="242316"/>
                </a:lnTo>
                <a:lnTo>
                  <a:pt x="242316" y="242316"/>
                </a:lnTo>
                <a:lnTo>
                  <a:pt x="242316" y="192024"/>
                </a:lnTo>
                <a:lnTo>
                  <a:pt x="187452" y="192024"/>
                </a:lnTo>
                <a:lnTo>
                  <a:pt x="187452" y="141732"/>
                </a:lnTo>
                <a:lnTo>
                  <a:pt x="160020" y="141732"/>
                </a:lnTo>
                <a:lnTo>
                  <a:pt x="160020" y="118872"/>
                </a:lnTo>
                <a:lnTo>
                  <a:pt x="118872" y="118872"/>
                </a:lnTo>
                <a:lnTo>
                  <a:pt x="118872" y="118872"/>
                </a:lnTo>
                <a:lnTo>
                  <a:pt x="118872" y="96012"/>
                </a:lnTo>
                <a:lnTo>
                  <a:pt x="100584" y="96012"/>
                </a:lnTo>
                <a:lnTo>
                  <a:pt x="100584" y="77724"/>
                </a:lnTo>
                <a:lnTo>
                  <a:pt x="86868" y="77724"/>
                </a:lnTo>
                <a:lnTo>
                  <a:pt x="86868" y="36576"/>
                </a:lnTo>
                <a:lnTo>
                  <a:pt x="54864" y="36576"/>
                </a:lnTo>
                <a:lnTo>
                  <a:pt x="54864"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43" name="Group 142">
            <a:extLst>
              <a:ext uri="{FF2B5EF4-FFF2-40B4-BE49-F238E27FC236}">
                <a16:creationId xmlns:a16="http://schemas.microsoft.com/office/drawing/2014/main" id="{E5CC656A-48D0-C348-B574-84C7571D2681}"/>
              </a:ext>
            </a:extLst>
          </p:cNvPr>
          <p:cNvGrpSpPr/>
          <p:nvPr/>
        </p:nvGrpSpPr>
        <p:grpSpPr>
          <a:xfrm>
            <a:off x="1529251" y="2386110"/>
            <a:ext cx="4200775" cy="1496352"/>
            <a:chOff x="1529251" y="2386110"/>
            <a:chExt cx="4200775" cy="1496352"/>
          </a:xfrm>
        </p:grpSpPr>
        <p:sp>
          <p:nvSpPr>
            <p:cNvPr id="94" name="TextBox 93">
              <a:extLst>
                <a:ext uri="{FF2B5EF4-FFF2-40B4-BE49-F238E27FC236}">
                  <a16:creationId xmlns:a16="http://schemas.microsoft.com/office/drawing/2014/main" id="{D98F11FB-A800-AA3E-7FCA-42ED48C12313}"/>
                </a:ext>
              </a:extLst>
            </p:cNvPr>
            <p:cNvSpPr txBox="1"/>
            <p:nvPr/>
          </p:nvSpPr>
          <p:spPr bwMode="auto">
            <a:xfrm>
              <a:off x="1529251" y="2386110"/>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95" name="TextBox 94">
              <a:extLst>
                <a:ext uri="{FF2B5EF4-FFF2-40B4-BE49-F238E27FC236}">
                  <a16:creationId xmlns:a16="http://schemas.microsoft.com/office/drawing/2014/main" id="{AA74A8FC-8545-4C16-96BE-7006036D4886}"/>
                </a:ext>
              </a:extLst>
            </p:cNvPr>
            <p:cNvSpPr txBox="1"/>
            <p:nvPr/>
          </p:nvSpPr>
          <p:spPr bwMode="auto">
            <a:xfrm>
              <a:off x="2892383" y="3216102"/>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96" name="TextBox 95">
              <a:extLst>
                <a:ext uri="{FF2B5EF4-FFF2-40B4-BE49-F238E27FC236}">
                  <a16:creationId xmlns:a16="http://schemas.microsoft.com/office/drawing/2014/main" id="{06159852-274F-4901-9B24-4762DD87A2AA}"/>
                </a:ext>
              </a:extLst>
            </p:cNvPr>
            <p:cNvSpPr txBox="1"/>
            <p:nvPr/>
          </p:nvSpPr>
          <p:spPr bwMode="auto">
            <a:xfrm>
              <a:off x="1809521" y="2636787"/>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97" name="TextBox 96">
              <a:extLst>
                <a:ext uri="{FF2B5EF4-FFF2-40B4-BE49-F238E27FC236}">
                  <a16:creationId xmlns:a16="http://schemas.microsoft.com/office/drawing/2014/main" id="{39DC8101-1F37-360C-653C-2FBD8BF507D3}"/>
                </a:ext>
              </a:extLst>
            </p:cNvPr>
            <p:cNvSpPr txBox="1"/>
            <p:nvPr/>
          </p:nvSpPr>
          <p:spPr bwMode="auto">
            <a:xfrm>
              <a:off x="2971373" y="3216015"/>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98" name="TextBox 97">
              <a:extLst>
                <a:ext uri="{FF2B5EF4-FFF2-40B4-BE49-F238E27FC236}">
                  <a16:creationId xmlns:a16="http://schemas.microsoft.com/office/drawing/2014/main" id="{E5C91F06-0AC8-AE11-CB97-D92B94D51309}"/>
                </a:ext>
              </a:extLst>
            </p:cNvPr>
            <p:cNvSpPr txBox="1"/>
            <p:nvPr/>
          </p:nvSpPr>
          <p:spPr bwMode="auto">
            <a:xfrm>
              <a:off x="3080774" y="3216015"/>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99" name="TextBox 98">
              <a:extLst>
                <a:ext uri="{FF2B5EF4-FFF2-40B4-BE49-F238E27FC236}">
                  <a16:creationId xmlns:a16="http://schemas.microsoft.com/office/drawing/2014/main" id="{7FD0D5F8-8583-3D42-6924-A9556F024825}"/>
                </a:ext>
              </a:extLst>
            </p:cNvPr>
            <p:cNvSpPr txBox="1"/>
            <p:nvPr/>
          </p:nvSpPr>
          <p:spPr bwMode="auto">
            <a:xfrm>
              <a:off x="3124874" y="3218240"/>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00" name="TextBox 99">
              <a:extLst>
                <a:ext uri="{FF2B5EF4-FFF2-40B4-BE49-F238E27FC236}">
                  <a16:creationId xmlns:a16="http://schemas.microsoft.com/office/drawing/2014/main" id="{F386BDB3-0A95-A071-B3BD-4999F3FF4A6F}"/>
                </a:ext>
              </a:extLst>
            </p:cNvPr>
            <p:cNvSpPr txBox="1"/>
            <p:nvPr/>
          </p:nvSpPr>
          <p:spPr bwMode="auto">
            <a:xfrm>
              <a:off x="3153044" y="3273889"/>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01" name="TextBox 100">
              <a:extLst>
                <a:ext uri="{FF2B5EF4-FFF2-40B4-BE49-F238E27FC236}">
                  <a16:creationId xmlns:a16="http://schemas.microsoft.com/office/drawing/2014/main" id="{DECEBC7F-84D2-474A-9C44-9647CAD1DB0B}"/>
                </a:ext>
              </a:extLst>
            </p:cNvPr>
            <p:cNvSpPr txBox="1"/>
            <p:nvPr/>
          </p:nvSpPr>
          <p:spPr bwMode="auto">
            <a:xfrm>
              <a:off x="3153044" y="3252365"/>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02" name="TextBox 101">
              <a:extLst>
                <a:ext uri="{FF2B5EF4-FFF2-40B4-BE49-F238E27FC236}">
                  <a16:creationId xmlns:a16="http://schemas.microsoft.com/office/drawing/2014/main" id="{2C2BA8A2-347F-F5C8-5683-AE15D9924FDE}"/>
                </a:ext>
              </a:extLst>
            </p:cNvPr>
            <p:cNvSpPr txBox="1"/>
            <p:nvPr/>
          </p:nvSpPr>
          <p:spPr bwMode="auto">
            <a:xfrm>
              <a:off x="3186560" y="3275423"/>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03" name="TextBox 102">
              <a:extLst>
                <a:ext uri="{FF2B5EF4-FFF2-40B4-BE49-F238E27FC236}">
                  <a16:creationId xmlns:a16="http://schemas.microsoft.com/office/drawing/2014/main" id="{3C1221AA-DBDE-79E8-CFDD-82A2ABEA845A}"/>
                </a:ext>
              </a:extLst>
            </p:cNvPr>
            <p:cNvSpPr txBox="1"/>
            <p:nvPr/>
          </p:nvSpPr>
          <p:spPr bwMode="auto">
            <a:xfrm>
              <a:off x="3193559" y="3313970"/>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04" name="TextBox 103">
              <a:extLst>
                <a:ext uri="{FF2B5EF4-FFF2-40B4-BE49-F238E27FC236}">
                  <a16:creationId xmlns:a16="http://schemas.microsoft.com/office/drawing/2014/main" id="{F8158665-128F-7BA3-6448-6A36A3E3B0C0}"/>
                </a:ext>
              </a:extLst>
            </p:cNvPr>
            <p:cNvSpPr txBox="1"/>
            <p:nvPr/>
          </p:nvSpPr>
          <p:spPr bwMode="auto">
            <a:xfrm>
              <a:off x="3253733" y="3339055"/>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05" name="TextBox 104">
              <a:extLst>
                <a:ext uri="{FF2B5EF4-FFF2-40B4-BE49-F238E27FC236}">
                  <a16:creationId xmlns:a16="http://schemas.microsoft.com/office/drawing/2014/main" id="{A6C17C71-8644-29CE-BC62-00D47117BF3E}"/>
                </a:ext>
              </a:extLst>
            </p:cNvPr>
            <p:cNvSpPr txBox="1"/>
            <p:nvPr/>
          </p:nvSpPr>
          <p:spPr bwMode="auto">
            <a:xfrm>
              <a:off x="3300896" y="3345190"/>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06" name="TextBox 105">
              <a:extLst>
                <a:ext uri="{FF2B5EF4-FFF2-40B4-BE49-F238E27FC236}">
                  <a16:creationId xmlns:a16="http://schemas.microsoft.com/office/drawing/2014/main" id="{A2AF2881-FB21-A451-B91B-16D831FF636C}"/>
                </a:ext>
              </a:extLst>
            </p:cNvPr>
            <p:cNvSpPr txBox="1"/>
            <p:nvPr/>
          </p:nvSpPr>
          <p:spPr bwMode="auto">
            <a:xfrm>
              <a:off x="3338549" y="3404900"/>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07" name="TextBox 106">
              <a:extLst>
                <a:ext uri="{FF2B5EF4-FFF2-40B4-BE49-F238E27FC236}">
                  <a16:creationId xmlns:a16="http://schemas.microsoft.com/office/drawing/2014/main" id="{C0FB7B21-9D81-0501-0D98-F6834F3AA8FC}"/>
                </a:ext>
              </a:extLst>
            </p:cNvPr>
            <p:cNvSpPr txBox="1"/>
            <p:nvPr/>
          </p:nvSpPr>
          <p:spPr bwMode="auto">
            <a:xfrm>
              <a:off x="3425206" y="3395631"/>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08" name="TextBox 107">
              <a:extLst>
                <a:ext uri="{FF2B5EF4-FFF2-40B4-BE49-F238E27FC236}">
                  <a16:creationId xmlns:a16="http://schemas.microsoft.com/office/drawing/2014/main" id="{41DFC2F7-43F4-D9C9-5EEC-89468F0D6BE5}"/>
                </a:ext>
              </a:extLst>
            </p:cNvPr>
            <p:cNvSpPr txBox="1"/>
            <p:nvPr/>
          </p:nvSpPr>
          <p:spPr bwMode="auto">
            <a:xfrm>
              <a:off x="3475002" y="3401031"/>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09" name="TextBox 108">
              <a:extLst>
                <a:ext uri="{FF2B5EF4-FFF2-40B4-BE49-F238E27FC236}">
                  <a16:creationId xmlns:a16="http://schemas.microsoft.com/office/drawing/2014/main" id="{CEEBA333-BA80-249A-EE6D-BB8B9368CA24}"/>
                </a:ext>
              </a:extLst>
            </p:cNvPr>
            <p:cNvSpPr txBox="1"/>
            <p:nvPr/>
          </p:nvSpPr>
          <p:spPr bwMode="auto">
            <a:xfrm>
              <a:off x="3573331" y="3401795"/>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10" name="TextBox 109">
              <a:extLst>
                <a:ext uri="{FF2B5EF4-FFF2-40B4-BE49-F238E27FC236}">
                  <a16:creationId xmlns:a16="http://schemas.microsoft.com/office/drawing/2014/main" id="{1F5A96FE-2AB2-8B1B-0026-F61291AC95AF}"/>
                </a:ext>
              </a:extLst>
            </p:cNvPr>
            <p:cNvSpPr txBox="1"/>
            <p:nvPr/>
          </p:nvSpPr>
          <p:spPr bwMode="auto">
            <a:xfrm>
              <a:off x="3595626" y="3402906"/>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11" name="TextBox 110">
              <a:extLst>
                <a:ext uri="{FF2B5EF4-FFF2-40B4-BE49-F238E27FC236}">
                  <a16:creationId xmlns:a16="http://schemas.microsoft.com/office/drawing/2014/main" id="{94474DB5-0FB6-E000-6D2F-EDC9E5D7F9BC}"/>
                </a:ext>
              </a:extLst>
            </p:cNvPr>
            <p:cNvSpPr txBox="1"/>
            <p:nvPr/>
          </p:nvSpPr>
          <p:spPr bwMode="auto">
            <a:xfrm>
              <a:off x="3646905" y="3405658"/>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12" name="TextBox 111">
              <a:extLst>
                <a:ext uri="{FF2B5EF4-FFF2-40B4-BE49-F238E27FC236}">
                  <a16:creationId xmlns:a16="http://schemas.microsoft.com/office/drawing/2014/main" id="{FE819051-D567-18E9-D51E-0889B1F244C4}"/>
                </a:ext>
              </a:extLst>
            </p:cNvPr>
            <p:cNvSpPr txBox="1"/>
            <p:nvPr/>
          </p:nvSpPr>
          <p:spPr bwMode="auto">
            <a:xfrm>
              <a:off x="3681431" y="3402559"/>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13" name="TextBox 112">
              <a:extLst>
                <a:ext uri="{FF2B5EF4-FFF2-40B4-BE49-F238E27FC236}">
                  <a16:creationId xmlns:a16="http://schemas.microsoft.com/office/drawing/2014/main" id="{4F44259F-CC63-0B07-CD94-FF5454C21E57}"/>
                </a:ext>
              </a:extLst>
            </p:cNvPr>
            <p:cNvSpPr txBox="1"/>
            <p:nvPr/>
          </p:nvSpPr>
          <p:spPr bwMode="auto">
            <a:xfrm>
              <a:off x="3701269" y="3402212"/>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14" name="TextBox 113">
              <a:extLst>
                <a:ext uri="{FF2B5EF4-FFF2-40B4-BE49-F238E27FC236}">
                  <a16:creationId xmlns:a16="http://schemas.microsoft.com/office/drawing/2014/main" id="{8B8DD8F4-3AA5-FB2C-5581-3FA5931B1CD5}"/>
                </a:ext>
              </a:extLst>
            </p:cNvPr>
            <p:cNvSpPr txBox="1"/>
            <p:nvPr/>
          </p:nvSpPr>
          <p:spPr bwMode="auto">
            <a:xfrm>
              <a:off x="3741328" y="3437031"/>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15" name="TextBox 114">
              <a:extLst>
                <a:ext uri="{FF2B5EF4-FFF2-40B4-BE49-F238E27FC236}">
                  <a16:creationId xmlns:a16="http://schemas.microsoft.com/office/drawing/2014/main" id="{AA3793B3-0039-6BC6-2097-54CE250AC65C}"/>
                </a:ext>
              </a:extLst>
            </p:cNvPr>
            <p:cNvSpPr txBox="1"/>
            <p:nvPr/>
          </p:nvSpPr>
          <p:spPr bwMode="auto">
            <a:xfrm>
              <a:off x="4073243" y="3445260"/>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16" name="TextBox 115">
              <a:extLst>
                <a:ext uri="{FF2B5EF4-FFF2-40B4-BE49-F238E27FC236}">
                  <a16:creationId xmlns:a16="http://schemas.microsoft.com/office/drawing/2014/main" id="{FD29301B-04AC-DEA9-4A54-31034553C0F3}"/>
                </a:ext>
              </a:extLst>
            </p:cNvPr>
            <p:cNvSpPr txBox="1"/>
            <p:nvPr/>
          </p:nvSpPr>
          <p:spPr bwMode="auto">
            <a:xfrm>
              <a:off x="4165084" y="3437415"/>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17" name="TextBox 116">
              <a:extLst>
                <a:ext uri="{FF2B5EF4-FFF2-40B4-BE49-F238E27FC236}">
                  <a16:creationId xmlns:a16="http://schemas.microsoft.com/office/drawing/2014/main" id="{15CE5E84-077D-25FF-5BB1-C7AC32C64C9F}"/>
                </a:ext>
              </a:extLst>
            </p:cNvPr>
            <p:cNvSpPr txBox="1"/>
            <p:nvPr/>
          </p:nvSpPr>
          <p:spPr bwMode="auto">
            <a:xfrm>
              <a:off x="4285705" y="3443495"/>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18" name="TextBox 117">
              <a:extLst>
                <a:ext uri="{FF2B5EF4-FFF2-40B4-BE49-F238E27FC236}">
                  <a16:creationId xmlns:a16="http://schemas.microsoft.com/office/drawing/2014/main" id="{C61E0BF6-0906-2172-F88F-9387D6411D4C}"/>
                </a:ext>
              </a:extLst>
            </p:cNvPr>
            <p:cNvSpPr txBox="1"/>
            <p:nvPr/>
          </p:nvSpPr>
          <p:spPr bwMode="auto">
            <a:xfrm>
              <a:off x="3995766" y="3446760"/>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19" name="TextBox 118">
              <a:extLst>
                <a:ext uri="{FF2B5EF4-FFF2-40B4-BE49-F238E27FC236}">
                  <a16:creationId xmlns:a16="http://schemas.microsoft.com/office/drawing/2014/main" id="{6637139D-08BD-4CCA-830E-904884812759}"/>
                </a:ext>
              </a:extLst>
            </p:cNvPr>
            <p:cNvSpPr txBox="1"/>
            <p:nvPr/>
          </p:nvSpPr>
          <p:spPr bwMode="auto">
            <a:xfrm>
              <a:off x="3769487" y="3437030"/>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20" name="TextBox 119">
              <a:extLst>
                <a:ext uri="{FF2B5EF4-FFF2-40B4-BE49-F238E27FC236}">
                  <a16:creationId xmlns:a16="http://schemas.microsoft.com/office/drawing/2014/main" id="{E5A613E4-BFC9-F07E-502C-5B53E6E630CB}"/>
                </a:ext>
              </a:extLst>
            </p:cNvPr>
            <p:cNvSpPr txBox="1"/>
            <p:nvPr/>
          </p:nvSpPr>
          <p:spPr bwMode="auto">
            <a:xfrm>
              <a:off x="3785793" y="3437029"/>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21" name="TextBox 120">
              <a:extLst>
                <a:ext uri="{FF2B5EF4-FFF2-40B4-BE49-F238E27FC236}">
                  <a16:creationId xmlns:a16="http://schemas.microsoft.com/office/drawing/2014/main" id="{E0D80778-6E40-0B8C-AD1D-DE24B81F1CE9}"/>
                </a:ext>
              </a:extLst>
            </p:cNvPr>
            <p:cNvSpPr txBox="1"/>
            <p:nvPr/>
          </p:nvSpPr>
          <p:spPr bwMode="auto">
            <a:xfrm>
              <a:off x="3817074" y="3437029"/>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22" name="TextBox 121">
              <a:extLst>
                <a:ext uri="{FF2B5EF4-FFF2-40B4-BE49-F238E27FC236}">
                  <a16:creationId xmlns:a16="http://schemas.microsoft.com/office/drawing/2014/main" id="{5DA89FC9-8218-7C69-F721-81A4187A4C39}"/>
                </a:ext>
              </a:extLst>
            </p:cNvPr>
            <p:cNvSpPr txBox="1"/>
            <p:nvPr/>
          </p:nvSpPr>
          <p:spPr bwMode="auto">
            <a:xfrm>
              <a:off x="3827533" y="3440554"/>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23" name="TextBox 122">
              <a:extLst>
                <a:ext uri="{FF2B5EF4-FFF2-40B4-BE49-F238E27FC236}">
                  <a16:creationId xmlns:a16="http://schemas.microsoft.com/office/drawing/2014/main" id="{89360A7E-29B1-D803-88BA-DCDA468715C9}"/>
                </a:ext>
              </a:extLst>
            </p:cNvPr>
            <p:cNvSpPr txBox="1"/>
            <p:nvPr/>
          </p:nvSpPr>
          <p:spPr bwMode="auto">
            <a:xfrm>
              <a:off x="3871998" y="3440552"/>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24" name="TextBox 123">
              <a:extLst>
                <a:ext uri="{FF2B5EF4-FFF2-40B4-BE49-F238E27FC236}">
                  <a16:creationId xmlns:a16="http://schemas.microsoft.com/office/drawing/2014/main" id="{7B8480B1-D39A-4BC3-49E4-C34D8103B153}"/>
                </a:ext>
              </a:extLst>
            </p:cNvPr>
            <p:cNvSpPr txBox="1"/>
            <p:nvPr/>
          </p:nvSpPr>
          <p:spPr bwMode="auto">
            <a:xfrm>
              <a:off x="3950743" y="3443495"/>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25" name="TextBox 124">
              <a:extLst>
                <a:ext uri="{FF2B5EF4-FFF2-40B4-BE49-F238E27FC236}">
                  <a16:creationId xmlns:a16="http://schemas.microsoft.com/office/drawing/2014/main" id="{F439869D-EF2A-E219-01DF-72CB2771D384}"/>
                </a:ext>
              </a:extLst>
            </p:cNvPr>
            <p:cNvSpPr txBox="1"/>
            <p:nvPr/>
          </p:nvSpPr>
          <p:spPr bwMode="auto">
            <a:xfrm>
              <a:off x="3891028" y="3441302"/>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26" name="TextBox 125">
              <a:extLst>
                <a:ext uri="{FF2B5EF4-FFF2-40B4-BE49-F238E27FC236}">
                  <a16:creationId xmlns:a16="http://schemas.microsoft.com/office/drawing/2014/main" id="{D06CA04E-3631-0886-7005-A5DC2FEB3451}"/>
                </a:ext>
              </a:extLst>
            </p:cNvPr>
            <p:cNvSpPr txBox="1"/>
            <p:nvPr/>
          </p:nvSpPr>
          <p:spPr bwMode="auto">
            <a:xfrm>
              <a:off x="3933297" y="3443495"/>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27" name="TextBox 126">
              <a:extLst>
                <a:ext uri="{FF2B5EF4-FFF2-40B4-BE49-F238E27FC236}">
                  <a16:creationId xmlns:a16="http://schemas.microsoft.com/office/drawing/2014/main" id="{168E26FC-D913-3276-3F9B-4F96C4765566}"/>
                </a:ext>
              </a:extLst>
            </p:cNvPr>
            <p:cNvSpPr txBox="1"/>
            <p:nvPr/>
          </p:nvSpPr>
          <p:spPr bwMode="auto">
            <a:xfrm>
              <a:off x="4414821" y="3513130"/>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28" name="TextBox 127">
              <a:extLst>
                <a:ext uri="{FF2B5EF4-FFF2-40B4-BE49-F238E27FC236}">
                  <a16:creationId xmlns:a16="http://schemas.microsoft.com/office/drawing/2014/main" id="{8F40B932-AA42-861A-3188-8A34323AEEFA}"/>
                </a:ext>
              </a:extLst>
            </p:cNvPr>
            <p:cNvSpPr txBox="1"/>
            <p:nvPr/>
          </p:nvSpPr>
          <p:spPr bwMode="auto">
            <a:xfrm>
              <a:off x="4484484" y="3504388"/>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29" name="TextBox 128">
              <a:extLst>
                <a:ext uri="{FF2B5EF4-FFF2-40B4-BE49-F238E27FC236}">
                  <a16:creationId xmlns:a16="http://schemas.microsoft.com/office/drawing/2014/main" id="{AFBD6229-6649-63D1-5763-49AEC08904A3}"/>
                </a:ext>
              </a:extLst>
            </p:cNvPr>
            <p:cNvSpPr txBox="1"/>
            <p:nvPr/>
          </p:nvSpPr>
          <p:spPr bwMode="auto">
            <a:xfrm>
              <a:off x="4510306" y="3504388"/>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30" name="TextBox 129">
              <a:extLst>
                <a:ext uri="{FF2B5EF4-FFF2-40B4-BE49-F238E27FC236}">
                  <a16:creationId xmlns:a16="http://schemas.microsoft.com/office/drawing/2014/main" id="{5C4B6C51-6EF8-99A3-BA2B-2D26A57ACE75}"/>
                </a:ext>
              </a:extLst>
            </p:cNvPr>
            <p:cNvSpPr txBox="1"/>
            <p:nvPr/>
          </p:nvSpPr>
          <p:spPr bwMode="auto">
            <a:xfrm>
              <a:off x="4621389" y="3508149"/>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31" name="TextBox 130">
              <a:extLst>
                <a:ext uri="{FF2B5EF4-FFF2-40B4-BE49-F238E27FC236}">
                  <a16:creationId xmlns:a16="http://schemas.microsoft.com/office/drawing/2014/main" id="{05A51528-BB3B-3B0B-96D9-2FF53187FCD0}"/>
                </a:ext>
              </a:extLst>
            </p:cNvPr>
            <p:cNvSpPr txBox="1"/>
            <p:nvPr/>
          </p:nvSpPr>
          <p:spPr bwMode="auto">
            <a:xfrm>
              <a:off x="4641607" y="3508074"/>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32" name="TextBox 131">
              <a:extLst>
                <a:ext uri="{FF2B5EF4-FFF2-40B4-BE49-F238E27FC236}">
                  <a16:creationId xmlns:a16="http://schemas.microsoft.com/office/drawing/2014/main" id="{2C5B0A57-4A65-9FC3-8D92-099B8553A7D1}"/>
                </a:ext>
              </a:extLst>
            </p:cNvPr>
            <p:cNvSpPr txBox="1"/>
            <p:nvPr/>
          </p:nvSpPr>
          <p:spPr bwMode="auto">
            <a:xfrm>
              <a:off x="4767229" y="3511042"/>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33" name="TextBox 132">
              <a:extLst>
                <a:ext uri="{FF2B5EF4-FFF2-40B4-BE49-F238E27FC236}">
                  <a16:creationId xmlns:a16="http://schemas.microsoft.com/office/drawing/2014/main" id="{D42C94B6-AC1D-7E40-E666-3208354C3E23}"/>
                </a:ext>
              </a:extLst>
            </p:cNvPr>
            <p:cNvSpPr txBox="1"/>
            <p:nvPr/>
          </p:nvSpPr>
          <p:spPr bwMode="auto">
            <a:xfrm>
              <a:off x="4783001" y="3509834"/>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34" name="TextBox 133">
              <a:extLst>
                <a:ext uri="{FF2B5EF4-FFF2-40B4-BE49-F238E27FC236}">
                  <a16:creationId xmlns:a16="http://schemas.microsoft.com/office/drawing/2014/main" id="{B64C9EA5-C8FA-5622-D129-AD6E668AC9A8}"/>
                </a:ext>
              </a:extLst>
            </p:cNvPr>
            <p:cNvSpPr txBox="1"/>
            <p:nvPr/>
          </p:nvSpPr>
          <p:spPr bwMode="auto">
            <a:xfrm>
              <a:off x="4940688" y="3509533"/>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35" name="TextBox 134">
              <a:extLst>
                <a:ext uri="{FF2B5EF4-FFF2-40B4-BE49-F238E27FC236}">
                  <a16:creationId xmlns:a16="http://schemas.microsoft.com/office/drawing/2014/main" id="{0B935005-49EB-C86D-7C58-2052829F4B71}"/>
                </a:ext>
              </a:extLst>
            </p:cNvPr>
            <p:cNvSpPr txBox="1"/>
            <p:nvPr/>
          </p:nvSpPr>
          <p:spPr bwMode="auto">
            <a:xfrm>
              <a:off x="5074354" y="3503834"/>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36" name="TextBox 135">
              <a:extLst>
                <a:ext uri="{FF2B5EF4-FFF2-40B4-BE49-F238E27FC236}">
                  <a16:creationId xmlns:a16="http://schemas.microsoft.com/office/drawing/2014/main" id="{983812DE-4016-0BC8-B03D-628F92B36946}"/>
                </a:ext>
              </a:extLst>
            </p:cNvPr>
            <p:cNvSpPr txBox="1"/>
            <p:nvPr/>
          </p:nvSpPr>
          <p:spPr bwMode="auto">
            <a:xfrm>
              <a:off x="5144040" y="3509909"/>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37" name="TextBox 136">
              <a:extLst>
                <a:ext uri="{FF2B5EF4-FFF2-40B4-BE49-F238E27FC236}">
                  <a16:creationId xmlns:a16="http://schemas.microsoft.com/office/drawing/2014/main" id="{E7F56914-399A-A30D-D2B1-12106CA2335A}"/>
                </a:ext>
              </a:extLst>
            </p:cNvPr>
            <p:cNvSpPr txBox="1"/>
            <p:nvPr/>
          </p:nvSpPr>
          <p:spPr bwMode="auto">
            <a:xfrm>
              <a:off x="5206587" y="3510285"/>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38" name="TextBox 137">
              <a:extLst>
                <a:ext uri="{FF2B5EF4-FFF2-40B4-BE49-F238E27FC236}">
                  <a16:creationId xmlns:a16="http://schemas.microsoft.com/office/drawing/2014/main" id="{E8D078D8-44A0-6D94-9F5A-9ED1E6EFBDBC}"/>
                </a:ext>
              </a:extLst>
            </p:cNvPr>
            <p:cNvSpPr txBox="1"/>
            <p:nvPr/>
          </p:nvSpPr>
          <p:spPr bwMode="auto">
            <a:xfrm>
              <a:off x="4904115" y="3510285"/>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39" name="TextBox 138">
              <a:extLst>
                <a:ext uri="{FF2B5EF4-FFF2-40B4-BE49-F238E27FC236}">
                  <a16:creationId xmlns:a16="http://schemas.microsoft.com/office/drawing/2014/main" id="{7AAEB1CC-DB93-8114-31C7-7C7DF6F47E61}"/>
                </a:ext>
              </a:extLst>
            </p:cNvPr>
            <p:cNvSpPr txBox="1"/>
            <p:nvPr/>
          </p:nvSpPr>
          <p:spPr bwMode="auto">
            <a:xfrm>
              <a:off x="4881537" y="3512603"/>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40" name="TextBox 139">
              <a:extLst>
                <a:ext uri="{FF2B5EF4-FFF2-40B4-BE49-F238E27FC236}">
                  <a16:creationId xmlns:a16="http://schemas.microsoft.com/office/drawing/2014/main" id="{3B3AAF43-B13B-E856-A3FC-222EA88C9CD7}"/>
                </a:ext>
              </a:extLst>
            </p:cNvPr>
            <p:cNvSpPr txBox="1"/>
            <p:nvPr/>
          </p:nvSpPr>
          <p:spPr bwMode="auto">
            <a:xfrm>
              <a:off x="5499985" y="3510285"/>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41" name="TextBox 140">
              <a:extLst>
                <a:ext uri="{FF2B5EF4-FFF2-40B4-BE49-F238E27FC236}">
                  <a16:creationId xmlns:a16="http://schemas.microsoft.com/office/drawing/2014/main" id="{B48F187F-5768-1A76-9E69-BA16D50A6F11}"/>
                </a:ext>
              </a:extLst>
            </p:cNvPr>
            <p:cNvSpPr txBox="1"/>
            <p:nvPr/>
          </p:nvSpPr>
          <p:spPr bwMode="auto">
            <a:xfrm>
              <a:off x="5532425" y="3510285"/>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42" name="TextBox 141">
              <a:extLst>
                <a:ext uri="{FF2B5EF4-FFF2-40B4-BE49-F238E27FC236}">
                  <a16:creationId xmlns:a16="http://schemas.microsoft.com/office/drawing/2014/main" id="{15B1BBD7-94F9-1987-87E9-678F7EDC232F}"/>
                </a:ext>
              </a:extLst>
            </p:cNvPr>
            <p:cNvSpPr txBox="1"/>
            <p:nvPr/>
          </p:nvSpPr>
          <p:spPr bwMode="auto">
            <a:xfrm>
              <a:off x="5512874" y="3509712"/>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grpSp>
      <p:cxnSp>
        <p:nvCxnSpPr>
          <p:cNvPr id="144" name="Straight Connector 143">
            <a:extLst>
              <a:ext uri="{FF2B5EF4-FFF2-40B4-BE49-F238E27FC236}">
                <a16:creationId xmlns:a16="http://schemas.microsoft.com/office/drawing/2014/main" id="{011876AC-B191-7DE3-2745-24739A62FB08}"/>
              </a:ext>
            </a:extLst>
          </p:cNvPr>
          <p:cNvCxnSpPr>
            <a:cxnSpLocks/>
          </p:cNvCxnSpPr>
          <p:nvPr/>
        </p:nvCxnSpPr>
        <p:spPr bwMode="auto">
          <a:xfrm>
            <a:off x="7163370" y="2223246"/>
            <a:ext cx="0" cy="2707342"/>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0606E728-23EA-2D44-259B-A6DC914EF98E}"/>
              </a:ext>
            </a:extLst>
          </p:cNvPr>
          <p:cNvCxnSpPr>
            <a:cxnSpLocks/>
          </p:cNvCxnSpPr>
          <p:nvPr/>
        </p:nvCxnSpPr>
        <p:spPr bwMode="auto">
          <a:xfrm>
            <a:off x="7167853" y="4939553"/>
            <a:ext cx="4465556"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D0319636-D3DD-BC39-BFF6-0361A2D7924E}"/>
              </a:ext>
            </a:extLst>
          </p:cNvPr>
          <p:cNvCxnSpPr>
            <a:cxnSpLocks/>
          </p:cNvCxnSpPr>
          <p:nvPr/>
        </p:nvCxnSpPr>
        <p:spPr bwMode="auto">
          <a:xfrm flipH="1">
            <a:off x="7097268" y="223221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BC17E5AA-472E-5065-46D6-0ED696CBBCFC}"/>
              </a:ext>
            </a:extLst>
          </p:cNvPr>
          <p:cNvCxnSpPr>
            <a:cxnSpLocks/>
          </p:cNvCxnSpPr>
          <p:nvPr/>
        </p:nvCxnSpPr>
        <p:spPr bwMode="auto">
          <a:xfrm flipH="1">
            <a:off x="7097268" y="277367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BE16DA56-5515-82E5-9E29-A24C84BE0C87}"/>
              </a:ext>
            </a:extLst>
          </p:cNvPr>
          <p:cNvCxnSpPr>
            <a:cxnSpLocks/>
          </p:cNvCxnSpPr>
          <p:nvPr/>
        </p:nvCxnSpPr>
        <p:spPr bwMode="auto">
          <a:xfrm flipH="1">
            <a:off x="7097268" y="33151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0D23B487-1E0D-9A9D-A4B3-5011B1AEA35A}"/>
              </a:ext>
            </a:extLst>
          </p:cNvPr>
          <p:cNvCxnSpPr>
            <a:cxnSpLocks/>
          </p:cNvCxnSpPr>
          <p:nvPr/>
        </p:nvCxnSpPr>
        <p:spPr bwMode="auto">
          <a:xfrm flipH="1">
            <a:off x="7097268" y="385661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9F227D28-5753-104C-B65B-73B91287D0D6}"/>
              </a:ext>
            </a:extLst>
          </p:cNvPr>
          <p:cNvCxnSpPr>
            <a:cxnSpLocks/>
          </p:cNvCxnSpPr>
          <p:nvPr/>
        </p:nvCxnSpPr>
        <p:spPr bwMode="auto">
          <a:xfrm flipH="1">
            <a:off x="7097268" y="439808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D18F3404-F530-7C82-FAA9-F1F7479F496F}"/>
              </a:ext>
            </a:extLst>
          </p:cNvPr>
          <p:cNvCxnSpPr>
            <a:cxnSpLocks/>
          </p:cNvCxnSpPr>
          <p:nvPr/>
        </p:nvCxnSpPr>
        <p:spPr bwMode="auto">
          <a:xfrm flipH="1">
            <a:off x="7097268" y="493955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6917D541-811C-F5FC-4053-B141519A5661}"/>
              </a:ext>
            </a:extLst>
          </p:cNvPr>
          <p:cNvCxnSpPr>
            <a:cxnSpLocks/>
          </p:cNvCxnSpPr>
          <p:nvPr/>
        </p:nvCxnSpPr>
        <p:spPr bwMode="auto">
          <a:xfrm>
            <a:off x="7163370"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F689F656-593E-61F8-C4A9-816438FCB5CB}"/>
              </a:ext>
            </a:extLst>
          </p:cNvPr>
          <p:cNvCxnSpPr>
            <a:cxnSpLocks/>
          </p:cNvCxnSpPr>
          <p:nvPr/>
        </p:nvCxnSpPr>
        <p:spPr bwMode="auto">
          <a:xfrm>
            <a:off x="7461596"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310CDA1B-B3C4-A7D5-0546-A502E4A0CD1E}"/>
              </a:ext>
            </a:extLst>
          </p:cNvPr>
          <p:cNvCxnSpPr>
            <a:cxnSpLocks/>
          </p:cNvCxnSpPr>
          <p:nvPr/>
        </p:nvCxnSpPr>
        <p:spPr bwMode="auto">
          <a:xfrm>
            <a:off x="7759822"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5AAD3F6C-E0F1-BAA1-5484-EF2144895C81}"/>
              </a:ext>
            </a:extLst>
          </p:cNvPr>
          <p:cNvCxnSpPr>
            <a:cxnSpLocks/>
          </p:cNvCxnSpPr>
          <p:nvPr/>
        </p:nvCxnSpPr>
        <p:spPr bwMode="auto">
          <a:xfrm>
            <a:off x="8058048"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5668B7DB-A025-9CF0-F1BE-4F45CA7C9316}"/>
              </a:ext>
            </a:extLst>
          </p:cNvPr>
          <p:cNvCxnSpPr>
            <a:cxnSpLocks/>
          </p:cNvCxnSpPr>
          <p:nvPr/>
        </p:nvCxnSpPr>
        <p:spPr bwMode="auto">
          <a:xfrm>
            <a:off x="8356274"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4C74F78B-D0D8-0A75-B8C7-07342D4C9E4D}"/>
              </a:ext>
            </a:extLst>
          </p:cNvPr>
          <p:cNvCxnSpPr>
            <a:cxnSpLocks/>
          </p:cNvCxnSpPr>
          <p:nvPr/>
        </p:nvCxnSpPr>
        <p:spPr bwMode="auto">
          <a:xfrm>
            <a:off x="8654500"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C35876A7-D134-9FD8-0BD3-69F53EFC5A74}"/>
              </a:ext>
            </a:extLst>
          </p:cNvPr>
          <p:cNvCxnSpPr>
            <a:cxnSpLocks/>
          </p:cNvCxnSpPr>
          <p:nvPr/>
        </p:nvCxnSpPr>
        <p:spPr bwMode="auto">
          <a:xfrm>
            <a:off x="8952726"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0FBD12F6-4004-C99A-889F-A57B6FC4087B}"/>
              </a:ext>
            </a:extLst>
          </p:cNvPr>
          <p:cNvCxnSpPr>
            <a:cxnSpLocks/>
          </p:cNvCxnSpPr>
          <p:nvPr/>
        </p:nvCxnSpPr>
        <p:spPr bwMode="auto">
          <a:xfrm>
            <a:off x="9250952"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6AF2C952-A8B2-4097-BEEA-D596778EDFE4}"/>
              </a:ext>
            </a:extLst>
          </p:cNvPr>
          <p:cNvCxnSpPr>
            <a:cxnSpLocks/>
          </p:cNvCxnSpPr>
          <p:nvPr/>
        </p:nvCxnSpPr>
        <p:spPr bwMode="auto">
          <a:xfrm>
            <a:off x="9549178"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E9C53CB9-E1CF-A990-8905-4832170404F0}"/>
              </a:ext>
            </a:extLst>
          </p:cNvPr>
          <p:cNvCxnSpPr>
            <a:cxnSpLocks/>
          </p:cNvCxnSpPr>
          <p:nvPr/>
        </p:nvCxnSpPr>
        <p:spPr bwMode="auto">
          <a:xfrm>
            <a:off x="9847404"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E2F7E332-C220-CC79-1804-9FB9FB3206B2}"/>
              </a:ext>
            </a:extLst>
          </p:cNvPr>
          <p:cNvCxnSpPr>
            <a:cxnSpLocks/>
          </p:cNvCxnSpPr>
          <p:nvPr/>
        </p:nvCxnSpPr>
        <p:spPr bwMode="auto">
          <a:xfrm>
            <a:off x="10145630"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4DEDCF25-3C02-1A12-70FE-A51E64FC4CA8}"/>
              </a:ext>
            </a:extLst>
          </p:cNvPr>
          <p:cNvCxnSpPr>
            <a:cxnSpLocks/>
          </p:cNvCxnSpPr>
          <p:nvPr/>
        </p:nvCxnSpPr>
        <p:spPr bwMode="auto">
          <a:xfrm>
            <a:off x="10443856"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3FE841CC-6C24-0607-6FAB-0BA185155154}"/>
              </a:ext>
            </a:extLst>
          </p:cNvPr>
          <p:cNvCxnSpPr>
            <a:cxnSpLocks/>
          </p:cNvCxnSpPr>
          <p:nvPr/>
        </p:nvCxnSpPr>
        <p:spPr bwMode="auto">
          <a:xfrm>
            <a:off x="10742082"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66C448FF-BB3E-E1F8-2CC0-69BC534ED855}"/>
              </a:ext>
            </a:extLst>
          </p:cNvPr>
          <p:cNvCxnSpPr>
            <a:cxnSpLocks/>
          </p:cNvCxnSpPr>
          <p:nvPr/>
        </p:nvCxnSpPr>
        <p:spPr bwMode="auto">
          <a:xfrm>
            <a:off x="11040308"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748CAF6C-D764-A545-489E-378443A99AA0}"/>
              </a:ext>
            </a:extLst>
          </p:cNvPr>
          <p:cNvCxnSpPr>
            <a:cxnSpLocks/>
          </p:cNvCxnSpPr>
          <p:nvPr/>
        </p:nvCxnSpPr>
        <p:spPr bwMode="auto">
          <a:xfrm>
            <a:off x="11338534" y="4939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D5490266-2DC2-4F01-ED2C-72DF895981A2}"/>
              </a:ext>
            </a:extLst>
          </p:cNvPr>
          <p:cNvCxnSpPr>
            <a:cxnSpLocks/>
          </p:cNvCxnSpPr>
          <p:nvPr/>
        </p:nvCxnSpPr>
        <p:spPr bwMode="auto">
          <a:xfrm>
            <a:off x="11636758" y="4939553"/>
            <a:ext cx="0" cy="64008"/>
          </a:xfrm>
          <a:prstGeom prst="line">
            <a:avLst/>
          </a:prstGeom>
          <a:noFill/>
          <a:ln w="28575" cap="flat" cmpd="sng" algn="ctr">
            <a:solidFill>
              <a:schemeClr val="bg1"/>
            </a:solidFill>
            <a:prstDash val="solid"/>
            <a:round/>
            <a:headEnd type="none" w="med" len="med"/>
            <a:tailEnd type="none" w="med" len="med"/>
          </a:ln>
          <a:effectLst/>
        </p:spPr>
      </p:cxnSp>
      <p:sp>
        <p:nvSpPr>
          <p:cNvPr id="171" name="TextBox 170">
            <a:extLst>
              <a:ext uri="{FF2B5EF4-FFF2-40B4-BE49-F238E27FC236}">
                <a16:creationId xmlns:a16="http://schemas.microsoft.com/office/drawing/2014/main" id="{24084517-593A-A9A0-9692-2F4F7DBEF82B}"/>
              </a:ext>
            </a:extLst>
          </p:cNvPr>
          <p:cNvSpPr txBox="1"/>
          <p:nvPr/>
        </p:nvSpPr>
        <p:spPr bwMode="auto">
          <a:xfrm>
            <a:off x="7161277" y="5209647"/>
            <a:ext cx="44721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172" name="TextBox 171">
            <a:extLst>
              <a:ext uri="{FF2B5EF4-FFF2-40B4-BE49-F238E27FC236}">
                <a16:creationId xmlns:a16="http://schemas.microsoft.com/office/drawing/2014/main" id="{696D254C-DAA9-CCCB-5898-5B9462F7C684}"/>
              </a:ext>
            </a:extLst>
          </p:cNvPr>
          <p:cNvSpPr txBox="1"/>
          <p:nvPr/>
        </p:nvSpPr>
        <p:spPr bwMode="auto">
          <a:xfrm rot="16200000">
            <a:off x="5109684" y="3408892"/>
            <a:ext cx="29493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a:t>
            </a:r>
          </a:p>
        </p:txBody>
      </p:sp>
      <p:sp>
        <p:nvSpPr>
          <p:cNvPr id="173" name="TextBox 172">
            <a:extLst>
              <a:ext uri="{FF2B5EF4-FFF2-40B4-BE49-F238E27FC236}">
                <a16:creationId xmlns:a16="http://schemas.microsoft.com/office/drawing/2014/main" id="{CB7366B2-6BEC-2056-0B57-4713544D54FA}"/>
              </a:ext>
            </a:extLst>
          </p:cNvPr>
          <p:cNvSpPr txBox="1"/>
          <p:nvPr/>
        </p:nvSpPr>
        <p:spPr bwMode="auto">
          <a:xfrm>
            <a:off x="6555905" y="2065862"/>
            <a:ext cx="6162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74" name="TextBox 173">
            <a:extLst>
              <a:ext uri="{FF2B5EF4-FFF2-40B4-BE49-F238E27FC236}">
                <a16:creationId xmlns:a16="http://schemas.microsoft.com/office/drawing/2014/main" id="{0C7B58EA-434D-3886-CA36-B4E11CBAB463}"/>
              </a:ext>
            </a:extLst>
          </p:cNvPr>
          <p:cNvSpPr txBox="1"/>
          <p:nvPr/>
        </p:nvSpPr>
        <p:spPr bwMode="auto">
          <a:xfrm>
            <a:off x="6555905" y="2607253"/>
            <a:ext cx="6162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75" name="TextBox 174">
            <a:extLst>
              <a:ext uri="{FF2B5EF4-FFF2-40B4-BE49-F238E27FC236}">
                <a16:creationId xmlns:a16="http://schemas.microsoft.com/office/drawing/2014/main" id="{3E097A31-881A-A01F-4C03-70E7EAB3B4B2}"/>
              </a:ext>
            </a:extLst>
          </p:cNvPr>
          <p:cNvSpPr txBox="1"/>
          <p:nvPr/>
        </p:nvSpPr>
        <p:spPr bwMode="auto">
          <a:xfrm>
            <a:off x="6555905" y="3148644"/>
            <a:ext cx="6162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76" name="TextBox 175">
            <a:extLst>
              <a:ext uri="{FF2B5EF4-FFF2-40B4-BE49-F238E27FC236}">
                <a16:creationId xmlns:a16="http://schemas.microsoft.com/office/drawing/2014/main" id="{BCBDDEFB-9506-F94B-7FD0-0B51EBF099CE}"/>
              </a:ext>
            </a:extLst>
          </p:cNvPr>
          <p:cNvSpPr txBox="1"/>
          <p:nvPr/>
        </p:nvSpPr>
        <p:spPr bwMode="auto">
          <a:xfrm>
            <a:off x="6555905" y="3690035"/>
            <a:ext cx="6162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77" name="TextBox 176">
            <a:extLst>
              <a:ext uri="{FF2B5EF4-FFF2-40B4-BE49-F238E27FC236}">
                <a16:creationId xmlns:a16="http://schemas.microsoft.com/office/drawing/2014/main" id="{6B98D9EE-BCD2-A239-6027-D2D433D89F91}"/>
              </a:ext>
            </a:extLst>
          </p:cNvPr>
          <p:cNvSpPr txBox="1"/>
          <p:nvPr/>
        </p:nvSpPr>
        <p:spPr bwMode="auto">
          <a:xfrm>
            <a:off x="6555905" y="4231426"/>
            <a:ext cx="6162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78" name="TextBox 177">
            <a:extLst>
              <a:ext uri="{FF2B5EF4-FFF2-40B4-BE49-F238E27FC236}">
                <a16:creationId xmlns:a16="http://schemas.microsoft.com/office/drawing/2014/main" id="{596B177A-3B40-334A-C168-11278F0396AF}"/>
              </a:ext>
            </a:extLst>
          </p:cNvPr>
          <p:cNvSpPr txBox="1"/>
          <p:nvPr/>
        </p:nvSpPr>
        <p:spPr bwMode="auto">
          <a:xfrm>
            <a:off x="6555905" y="4772816"/>
            <a:ext cx="6162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79" name="TextBox 178">
            <a:extLst>
              <a:ext uri="{FF2B5EF4-FFF2-40B4-BE49-F238E27FC236}">
                <a16:creationId xmlns:a16="http://schemas.microsoft.com/office/drawing/2014/main" id="{9F13E6F7-5819-275A-B7B4-3A46E84A42BD}"/>
              </a:ext>
            </a:extLst>
          </p:cNvPr>
          <p:cNvSpPr txBox="1"/>
          <p:nvPr/>
        </p:nvSpPr>
        <p:spPr bwMode="auto">
          <a:xfrm>
            <a:off x="11421932"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180" name="TextBox 179">
            <a:extLst>
              <a:ext uri="{FF2B5EF4-FFF2-40B4-BE49-F238E27FC236}">
                <a16:creationId xmlns:a16="http://schemas.microsoft.com/office/drawing/2014/main" id="{DA5A24E5-468F-69C0-9B0D-9A75C77CB950}"/>
              </a:ext>
            </a:extLst>
          </p:cNvPr>
          <p:cNvSpPr txBox="1"/>
          <p:nvPr/>
        </p:nvSpPr>
        <p:spPr bwMode="auto">
          <a:xfrm>
            <a:off x="6939579"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81" name="TextBox 180">
            <a:extLst>
              <a:ext uri="{FF2B5EF4-FFF2-40B4-BE49-F238E27FC236}">
                <a16:creationId xmlns:a16="http://schemas.microsoft.com/office/drawing/2014/main" id="{793BBE28-0BCC-BDA6-3C2D-F57D30294DBB}"/>
              </a:ext>
            </a:extLst>
          </p:cNvPr>
          <p:cNvSpPr txBox="1"/>
          <p:nvPr/>
        </p:nvSpPr>
        <p:spPr bwMode="auto">
          <a:xfrm>
            <a:off x="7238403"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182" name="TextBox 181">
            <a:extLst>
              <a:ext uri="{FF2B5EF4-FFF2-40B4-BE49-F238E27FC236}">
                <a16:creationId xmlns:a16="http://schemas.microsoft.com/office/drawing/2014/main" id="{88BC6897-9232-BCA8-98C6-17F199ECBE01}"/>
              </a:ext>
            </a:extLst>
          </p:cNvPr>
          <p:cNvSpPr txBox="1"/>
          <p:nvPr/>
        </p:nvSpPr>
        <p:spPr bwMode="auto">
          <a:xfrm>
            <a:off x="7537227"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183" name="TextBox 182">
            <a:extLst>
              <a:ext uri="{FF2B5EF4-FFF2-40B4-BE49-F238E27FC236}">
                <a16:creationId xmlns:a16="http://schemas.microsoft.com/office/drawing/2014/main" id="{0FF1ECFA-4CD9-6EF6-3BBB-5E9F6614509D}"/>
              </a:ext>
            </a:extLst>
          </p:cNvPr>
          <p:cNvSpPr txBox="1"/>
          <p:nvPr/>
        </p:nvSpPr>
        <p:spPr bwMode="auto">
          <a:xfrm>
            <a:off x="7836051"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184" name="TextBox 183">
            <a:extLst>
              <a:ext uri="{FF2B5EF4-FFF2-40B4-BE49-F238E27FC236}">
                <a16:creationId xmlns:a16="http://schemas.microsoft.com/office/drawing/2014/main" id="{B86864C9-269F-01EA-3CE3-DBF3E6C8C599}"/>
              </a:ext>
            </a:extLst>
          </p:cNvPr>
          <p:cNvSpPr txBox="1"/>
          <p:nvPr/>
        </p:nvSpPr>
        <p:spPr bwMode="auto">
          <a:xfrm>
            <a:off x="8134875"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185" name="TextBox 184">
            <a:extLst>
              <a:ext uri="{FF2B5EF4-FFF2-40B4-BE49-F238E27FC236}">
                <a16:creationId xmlns:a16="http://schemas.microsoft.com/office/drawing/2014/main" id="{5B6C79AE-C165-ACDF-5B14-83920B2DEB4C}"/>
              </a:ext>
            </a:extLst>
          </p:cNvPr>
          <p:cNvSpPr txBox="1"/>
          <p:nvPr/>
        </p:nvSpPr>
        <p:spPr bwMode="auto">
          <a:xfrm>
            <a:off x="8433699"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86" name="TextBox 185">
            <a:extLst>
              <a:ext uri="{FF2B5EF4-FFF2-40B4-BE49-F238E27FC236}">
                <a16:creationId xmlns:a16="http://schemas.microsoft.com/office/drawing/2014/main" id="{F50CB05A-478F-6CF8-CA23-7386ADE7FECE}"/>
              </a:ext>
            </a:extLst>
          </p:cNvPr>
          <p:cNvSpPr txBox="1"/>
          <p:nvPr/>
        </p:nvSpPr>
        <p:spPr bwMode="auto">
          <a:xfrm>
            <a:off x="8732523"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87" name="TextBox 186">
            <a:extLst>
              <a:ext uri="{FF2B5EF4-FFF2-40B4-BE49-F238E27FC236}">
                <a16:creationId xmlns:a16="http://schemas.microsoft.com/office/drawing/2014/main" id="{0B5C8A6E-4DB8-2A68-4A6C-73169D7F3188}"/>
              </a:ext>
            </a:extLst>
          </p:cNvPr>
          <p:cNvSpPr txBox="1"/>
          <p:nvPr/>
        </p:nvSpPr>
        <p:spPr bwMode="auto">
          <a:xfrm>
            <a:off x="9031347"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188" name="TextBox 187">
            <a:extLst>
              <a:ext uri="{FF2B5EF4-FFF2-40B4-BE49-F238E27FC236}">
                <a16:creationId xmlns:a16="http://schemas.microsoft.com/office/drawing/2014/main" id="{EE6BCC91-19C6-447D-FF64-F4159BA22ABE}"/>
              </a:ext>
            </a:extLst>
          </p:cNvPr>
          <p:cNvSpPr txBox="1"/>
          <p:nvPr/>
        </p:nvSpPr>
        <p:spPr bwMode="auto">
          <a:xfrm>
            <a:off x="9330171"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189" name="TextBox 188">
            <a:extLst>
              <a:ext uri="{FF2B5EF4-FFF2-40B4-BE49-F238E27FC236}">
                <a16:creationId xmlns:a16="http://schemas.microsoft.com/office/drawing/2014/main" id="{7077533C-16D3-6807-E901-F7ADDA9B8779}"/>
              </a:ext>
            </a:extLst>
          </p:cNvPr>
          <p:cNvSpPr txBox="1"/>
          <p:nvPr/>
        </p:nvSpPr>
        <p:spPr bwMode="auto">
          <a:xfrm>
            <a:off x="9628995"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190" name="TextBox 189">
            <a:extLst>
              <a:ext uri="{FF2B5EF4-FFF2-40B4-BE49-F238E27FC236}">
                <a16:creationId xmlns:a16="http://schemas.microsoft.com/office/drawing/2014/main" id="{38D1DF45-0D75-2658-715F-696DD96C94D4}"/>
              </a:ext>
            </a:extLst>
          </p:cNvPr>
          <p:cNvSpPr txBox="1"/>
          <p:nvPr/>
        </p:nvSpPr>
        <p:spPr bwMode="auto">
          <a:xfrm>
            <a:off x="9927819"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91" name="TextBox 190">
            <a:extLst>
              <a:ext uri="{FF2B5EF4-FFF2-40B4-BE49-F238E27FC236}">
                <a16:creationId xmlns:a16="http://schemas.microsoft.com/office/drawing/2014/main" id="{23BDA6DA-B801-59CF-8C91-75DD7ABD1E12}"/>
              </a:ext>
            </a:extLst>
          </p:cNvPr>
          <p:cNvSpPr txBox="1"/>
          <p:nvPr/>
        </p:nvSpPr>
        <p:spPr bwMode="auto">
          <a:xfrm>
            <a:off x="10226643"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a:t>
            </a:r>
          </a:p>
        </p:txBody>
      </p:sp>
      <p:sp>
        <p:nvSpPr>
          <p:cNvPr id="192" name="TextBox 191">
            <a:extLst>
              <a:ext uri="{FF2B5EF4-FFF2-40B4-BE49-F238E27FC236}">
                <a16:creationId xmlns:a16="http://schemas.microsoft.com/office/drawing/2014/main" id="{2DB59859-734F-4A49-4ED9-6279995DADEA}"/>
              </a:ext>
            </a:extLst>
          </p:cNvPr>
          <p:cNvSpPr txBox="1"/>
          <p:nvPr/>
        </p:nvSpPr>
        <p:spPr bwMode="auto">
          <a:xfrm>
            <a:off x="10525467"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193" name="TextBox 192">
            <a:extLst>
              <a:ext uri="{FF2B5EF4-FFF2-40B4-BE49-F238E27FC236}">
                <a16:creationId xmlns:a16="http://schemas.microsoft.com/office/drawing/2014/main" id="{6F074540-4EF8-5000-CE86-E026343EEEB8}"/>
              </a:ext>
            </a:extLst>
          </p:cNvPr>
          <p:cNvSpPr txBox="1"/>
          <p:nvPr/>
        </p:nvSpPr>
        <p:spPr bwMode="auto">
          <a:xfrm>
            <a:off x="10824291"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26</a:t>
            </a:r>
          </a:p>
        </p:txBody>
      </p:sp>
      <p:sp>
        <p:nvSpPr>
          <p:cNvPr id="194" name="TextBox 193">
            <a:extLst>
              <a:ext uri="{FF2B5EF4-FFF2-40B4-BE49-F238E27FC236}">
                <a16:creationId xmlns:a16="http://schemas.microsoft.com/office/drawing/2014/main" id="{FDDE1700-1AA2-66C6-E877-710905375048}"/>
              </a:ext>
            </a:extLst>
          </p:cNvPr>
          <p:cNvSpPr txBox="1"/>
          <p:nvPr/>
        </p:nvSpPr>
        <p:spPr bwMode="auto">
          <a:xfrm>
            <a:off x="11123115" y="4932656"/>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28</a:t>
            </a:r>
          </a:p>
        </p:txBody>
      </p:sp>
      <p:sp>
        <p:nvSpPr>
          <p:cNvPr id="198" name="TextBox 197">
            <a:extLst>
              <a:ext uri="{FF2B5EF4-FFF2-40B4-BE49-F238E27FC236}">
                <a16:creationId xmlns:a16="http://schemas.microsoft.com/office/drawing/2014/main" id="{BE8DCE85-9E69-BA65-E428-C7B539E6B1C9}"/>
              </a:ext>
            </a:extLst>
          </p:cNvPr>
          <p:cNvSpPr txBox="1"/>
          <p:nvPr/>
        </p:nvSpPr>
        <p:spPr bwMode="auto">
          <a:xfrm>
            <a:off x="5970716" y="5287312"/>
            <a:ext cx="9881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a:t>
            </a:r>
            <a:r>
              <a:rPr lang="en-US" sz="1400" dirty="0">
                <a:solidFill>
                  <a:srgbClr val="000000"/>
                </a:solidFill>
                <a:latin typeface="Calibri" panose="020F0502020204030204" pitchFamily="34" charset="0"/>
                <a:cs typeface="+mn-cs"/>
              </a:rPr>
              <a:t>R</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isk, n</a:t>
            </a:r>
          </a:p>
        </p:txBody>
      </p:sp>
      <p:sp>
        <p:nvSpPr>
          <p:cNvPr id="199" name="TextBox 198">
            <a:extLst>
              <a:ext uri="{FF2B5EF4-FFF2-40B4-BE49-F238E27FC236}">
                <a16:creationId xmlns:a16="http://schemas.microsoft.com/office/drawing/2014/main" id="{068CE979-041D-6EAE-4B9E-FA106A6C2104}"/>
              </a:ext>
            </a:extLst>
          </p:cNvPr>
          <p:cNvSpPr txBox="1"/>
          <p:nvPr/>
        </p:nvSpPr>
        <p:spPr bwMode="auto">
          <a:xfrm>
            <a:off x="6864009"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116</a:t>
            </a:r>
          </a:p>
        </p:txBody>
      </p:sp>
      <p:sp>
        <p:nvSpPr>
          <p:cNvPr id="200" name="TextBox 199">
            <a:extLst>
              <a:ext uri="{FF2B5EF4-FFF2-40B4-BE49-F238E27FC236}">
                <a16:creationId xmlns:a16="http://schemas.microsoft.com/office/drawing/2014/main" id="{4F843ADD-E4E9-497C-FD60-7BF66A71400E}"/>
              </a:ext>
            </a:extLst>
          </p:cNvPr>
          <p:cNvSpPr txBox="1"/>
          <p:nvPr/>
        </p:nvSpPr>
        <p:spPr bwMode="auto">
          <a:xfrm>
            <a:off x="7164866"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201" name="TextBox 200">
            <a:extLst>
              <a:ext uri="{FF2B5EF4-FFF2-40B4-BE49-F238E27FC236}">
                <a16:creationId xmlns:a16="http://schemas.microsoft.com/office/drawing/2014/main" id="{45CD5F14-3F33-9955-19F4-D4A356507525}"/>
              </a:ext>
            </a:extLst>
          </p:cNvPr>
          <p:cNvSpPr txBox="1"/>
          <p:nvPr/>
        </p:nvSpPr>
        <p:spPr bwMode="auto">
          <a:xfrm>
            <a:off x="7465723"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56</a:t>
            </a:r>
          </a:p>
        </p:txBody>
      </p:sp>
      <p:sp>
        <p:nvSpPr>
          <p:cNvPr id="202" name="TextBox 201">
            <a:extLst>
              <a:ext uri="{FF2B5EF4-FFF2-40B4-BE49-F238E27FC236}">
                <a16:creationId xmlns:a16="http://schemas.microsoft.com/office/drawing/2014/main" id="{D8CF0217-3085-9AF1-BF8B-C3DAD2F9ED74}"/>
              </a:ext>
            </a:extLst>
          </p:cNvPr>
          <p:cNvSpPr txBox="1"/>
          <p:nvPr/>
        </p:nvSpPr>
        <p:spPr bwMode="auto">
          <a:xfrm>
            <a:off x="7766580"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p>
        </p:txBody>
      </p:sp>
      <p:sp>
        <p:nvSpPr>
          <p:cNvPr id="203" name="TextBox 202">
            <a:extLst>
              <a:ext uri="{FF2B5EF4-FFF2-40B4-BE49-F238E27FC236}">
                <a16:creationId xmlns:a16="http://schemas.microsoft.com/office/drawing/2014/main" id="{729BE8DD-0667-4481-DCB7-9370037F2D5C}"/>
              </a:ext>
            </a:extLst>
          </p:cNvPr>
          <p:cNvSpPr txBox="1"/>
          <p:nvPr/>
        </p:nvSpPr>
        <p:spPr bwMode="auto">
          <a:xfrm>
            <a:off x="8067437"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41</a:t>
            </a:r>
          </a:p>
        </p:txBody>
      </p:sp>
      <p:sp>
        <p:nvSpPr>
          <p:cNvPr id="204" name="TextBox 203">
            <a:extLst>
              <a:ext uri="{FF2B5EF4-FFF2-40B4-BE49-F238E27FC236}">
                <a16:creationId xmlns:a16="http://schemas.microsoft.com/office/drawing/2014/main" id="{67CEFEBE-7ABF-3C88-1EB4-16B26D126BF8}"/>
              </a:ext>
            </a:extLst>
          </p:cNvPr>
          <p:cNvSpPr txBox="1"/>
          <p:nvPr/>
        </p:nvSpPr>
        <p:spPr bwMode="auto">
          <a:xfrm>
            <a:off x="8368294"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34</a:t>
            </a:r>
          </a:p>
        </p:txBody>
      </p:sp>
      <p:sp>
        <p:nvSpPr>
          <p:cNvPr id="205" name="TextBox 204">
            <a:extLst>
              <a:ext uri="{FF2B5EF4-FFF2-40B4-BE49-F238E27FC236}">
                <a16:creationId xmlns:a16="http://schemas.microsoft.com/office/drawing/2014/main" id="{B0B97762-EFC9-6A10-C074-108EC4DE81D8}"/>
              </a:ext>
            </a:extLst>
          </p:cNvPr>
          <p:cNvSpPr txBox="1"/>
          <p:nvPr/>
        </p:nvSpPr>
        <p:spPr bwMode="auto">
          <a:xfrm>
            <a:off x="8669151"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31</a:t>
            </a:r>
          </a:p>
        </p:txBody>
      </p:sp>
      <p:sp>
        <p:nvSpPr>
          <p:cNvPr id="206" name="TextBox 205">
            <a:extLst>
              <a:ext uri="{FF2B5EF4-FFF2-40B4-BE49-F238E27FC236}">
                <a16:creationId xmlns:a16="http://schemas.microsoft.com/office/drawing/2014/main" id="{876EE0A8-63EF-B22A-3CAB-644F4D2A7D53}"/>
              </a:ext>
            </a:extLst>
          </p:cNvPr>
          <p:cNvSpPr txBox="1"/>
          <p:nvPr/>
        </p:nvSpPr>
        <p:spPr bwMode="auto">
          <a:xfrm>
            <a:off x="8970008"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26</a:t>
            </a:r>
          </a:p>
        </p:txBody>
      </p:sp>
      <p:sp>
        <p:nvSpPr>
          <p:cNvPr id="207" name="TextBox 206">
            <a:extLst>
              <a:ext uri="{FF2B5EF4-FFF2-40B4-BE49-F238E27FC236}">
                <a16:creationId xmlns:a16="http://schemas.microsoft.com/office/drawing/2014/main" id="{343B9E75-A98F-BA4B-B1BD-703115C4D674}"/>
              </a:ext>
            </a:extLst>
          </p:cNvPr>
          <p:cNvSpPr txBox="1"/>
          <p:nvPr/>
        </p:nvSpPr>
        <p:spPr bwMode="auto">
          <a:xfrm>
            <a:off x="9270865"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208" name="TextBox 207">
            <a:extLst>
              <a:ext uri="{FF2B5EF4-FFF2-40B4-BE49-F238E27FC236}">
                <a16:creationId xmlns:a16="http://schemas.microsoft.com/office/drawing/2014/main" id="{9C0B5BD9-6193-AE2F-9254-F34DB8137C13}"/>
              </a:ext>
            </a:extLst>
          </p:cNvPr>
          <p:cNvSpPr txBox="1"/>
          <p:nvPr/>
        </p:nvSpPr>
        <p:spPr bwMode="auto">
          <a:xfrm>
            <a:off x="9571722"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209" name="TextBox 208">
            <a:extLst>
              <a:ext uri="{FF2B5EF4-FFF2-40B4-BE49-F238E27FC236}">
                <a16:creationId xmlns:a16="http://schemas.microsoft.com/office/drawing/2014/main" id="{43915D22-CD43-08E6-FA1C-A282382DB6D7}"/>
              </a:ext>
            </a:extLst>
          </p:cNvPr>
          <p:cNvSpPr txBox="1"/>
          <p:nvPr/>
        </p:nvSpPr>
        <p:spPr bwMode="auto">
          <a:xfrm>
            <a:off x="9872579"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210" name="TextBox 209">
            <a:extLst>
              <a:ext uri="{FF2B5EF4-FFF2-40B4-BE49-F238E27FC236}">
                <a16:creationId xmlns:a16="http://schemas.microsoft.com/office/drawing/2014/main" id="{00ABCAF8-A7D4-AB61-464B-84AAAB64DB1D}"/>
              </a:ext>
            </a:extLst>
          </p:cNvPr>
          <p:cNvSpPr txBox="1"/>
          <p:nvPr/>
        </p:nvSpPr>
        <p:spPr bwMode="auto">
          <a:xfrm>
            <a:off x="10173436"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213" name="TextBox 212">
            <a:extLst>
              <a:ext uri="{FF2B5EF4-FFF2-40B4-BE49-F238E27FC236}">
                <a16:creationId xmlns:a16="http://schemas.microsoft.com/office/drawing/2014/main" id="{7DC355B1-01FE-064E-5EC4-656DFCDE90B1}"/>
              </a:ext>
            </a:extLst>
          </p:cNvPr>
          <p:cNvSpPr txBox="1"/>
          <p:nvPr/>
        </p:nvSpPr>
        <p:spPr bwMode="auto">
          <a:xfrm>
            <a:off x="10474293"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214" name="TextBox 213">
            <a:extLst>
              <a:ext uri="{FF2B5EF4-FFF2-40B4-BE49-F238E27FC236}">
                <a16:creationId xmlns:a16="http://schemas.microsoft.com/office/drawing/2014/main" id="{CDCAC73E-6FDE-1389-F5D7-6E01A99CA7D1}"/>
              </a:ext>
            </a:extLst>
          </p:cNvPr>
          <p:cNvSpPr txBox="1"/>
          <p:nvPr/>
        </p:nvSpPr>
        <p:spPr bwMode="auto">
          <a:xfrm>
            <a:off x="10775150"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215" name="TextBox 214">
            <a:extLst>
              <a:ext uri="{FF2B5EF4-FFF2-40B4-BE49-F238E27FC236}">
                <a16:creationId xmlns:a16="http://schemas.microsoft.com/office/drawing/2014/main" id="{2A2CAD53-6957-9A76-3688-87D90BBE4EA2}"/>
              </a:ext>
            </a:extLst>
          </p:cNvPr>
          <p:cNvSpPr txBox="1"/>
          <p:nvPr/>
        </p:nvSpPr>
        <p:spPr bwMode="auto">
          <a:xfrm>
            <a:off x="11076007" y="5535507"/>
            <a:ext cx="5289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217" name="TextBox 216">
            <a:extLst>
              <a:ext uri="{FF2B5EF4-FFF2-40B4-BE49-F238E27FC236}">
                <a16:creationId xmlns:a16="http://schemas.microsoft.com/office/drawing/2014/main" id="{3EF9A7D3-3054-102B-2145-4C91398B85C0}"/>
              </a:ext>
            </a:extLst>
          </p:cNvPr>
          <p:cNvSpPr txBox="1"/>
          <p:nvPr/>
        </p:nvSpPr>
        <p:spPr bwMode="auto">
          <a:xfrm>
            <a:off x="11376857" y="5535507"/>
            <a:ext cx="5289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18" name="TextBox 217">
            <a:extLst>
              <a:ext uri="{FF2B5EF4-FFF2-40B4-BE49-F238E27FC236}">
                <a16:creationId xmlns:a16="http://schemas.microsoft.com/office/drawing/2014/main" id="{6B9132E2-9505-2946-77FF-B454014331BA}"/>
              </a:ext>
            </a:extLst>
          </p:cNvPr>
          <p:cNvSpPr txBox="1"/>
          <p:nvPr/>
        </p:nvSpPr>
        <p:spPr bwMode="auto">
          <a:xfrm>
            <a:off x="8458224" y="2068675"/>
            <a:ext cx="2201276"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90000"/>
              </a:lnSpc>
              <a:spcBef>
                <a:spcPts val="1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mo (95% CI)</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Rate, % (95% CI)</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 mo</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 mo</a:t>
            </a:r>
          </a:p>
        </p:txBody>
      </p:sp>
      <p:sp>
        <p:nvSpPr>
          <p:cNvPr id="219" name="TextBox 218">
            <a:extLst>
              <a:ext uri="{FF2B5EF4-FFF2-40B4-BE49-F238E27FC236}">
                <a16:creationId xmlns:a16="http://schemas.microsoft.com/office/drawing/2014/main" id="{35E043CB-3B66-FD2F-9029-6D3444F183D8}"/>
              </a:ext>
            </a:extLst>
          </p:cNvPr>
          <p:cNvSpPr txBox="1"/>
          <p:nvPr/>
        </p:nvSpPr>
        <p:spPr bwMode="auto">
          <a:xfrm>
            <a:off x="10389600" y="1874776"/>
            <a:ext cx="1374409"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ts val="1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116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4.1 (1.4-6.1)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41 (32-50)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31 (23-40)</a:t>
            </a:r>
          </a:p>
        </p:txBody>
      </p:sp>
      <p:sp>
        <p:nvSpPr>
          <p:cNvPr id="220" name="Freeform 219">
            <a:extLst>
              <a:ext uri="{FF2B5EF4-FFF2-40B4-BE49-F238E27FC236}">
                <a16:creationId xmlns:a16="http://schemas.microsoft.com/office/drawing/2014/main" id="{87E9D8C4-8D54-929D-107A-19CDA22BBAE5}"/>
              </a:ext>
            </a:extLst>
          </p:cNvPr>
          <p:cNvSpPr/>
          <p:nvPr/>
        </p:nvSpPr>
        <p:spPr bwMode="auto">
          <a:xfrm>
            <a:off x="7181088" y="2223008"/>
            <a:ext cx="4401312" cy="2166112"/>
          </a:xfrm>
          <a:custGeom>
            <a:avLst/>
            <a:gdLst>
              <a:gd name="connsiteX0" fmla="*/ 4401312 w 4401312"/>
              <a:gd name="connsiteY0" fmla="*/ 2166112 h 2166112"/>
              <a:gd name="connsiteX1" fmla="*/ 3052064 w 4401312"/>
              <a:gd name="connsiteY1" fmla="*/ 2166112 h 2166112"/>
              <a:gd name="connsiteX2" fmla="*/ 3052064 w 4401312"/>
              <a:gd name="connsiteY2" fmla="*/ 2068576 h 2166112"/>
              <a:gd name="connsiteX3" fmla="*/ 2600960 w 4401312"/>
              <a:gd name="connsiteY3" fmla="*/ 2068576 h 2166112"/>
              <a:gd name="connsiteX4" fmla="*/ 2600960 w 4401312"/>
              <a:gd name="connsiteY4" fmla="*/ 2023872 h 2166112"/>
              <a:gd name="connsiteX5" fmla="*/ 2422144 w 4401312"/>
              <a:gd name="connsiteY5" fmla="*/ 2023872 h 2166112"/>
              <a:gd name="connsiteX6" fmla="*/ 2422144 w 4401312"/>
              <a:gd name="connsiteY6" fmla="*/ 1999488 h 2166112"/>
              <a:gd name="connsiteX7" fmla="*/ 2032000 w 4401312"/>
              <a:gd name="connsiteY7" fmla="*/ 1999488 h 2166112"/>
              <a:gd name="connsiteX8" fmla="*/ 2032000 w 4401312"/>
              <a:gd name="connsiteY8" fmla="*/ 1958848 h 2166112"/>
              <a:gd name="connsiteX9" fmla="*/ 2023872 w 4401312"/>
              <a:gd name="connsiteY9" fmla="*/ 1958848 h 2166112"/>
              <a:gd name="connsiteX10" fmla="*/ 2023872 w 4401312"/>
              <a:gd name="connsiteY10" fmla="*/ 1910080 h 2166112"/>
              <a:gd name="connsiteX11" fmla="*/ 1861312 w 4401312"/>
              <a:gd name="connsiteY11" fmla="*/ 1910080 h 2166112"/>
              <a:gd name="connsiteX12" fmla="*/ 1861312 w 4401312"/>
              <a:gd name="connsiteY12" fmla="*/ 1889760 h 2166112"/>
              <a:gd name="connsiteX13" fmla="*/ 1678432 w 4401312"/>
              <a:gd name="connsiteY13" fmla="*/ 1889760 h 2166112"/>
              <a:gd name="connsiteX14" fmla="*/ 1678432 w 4401312"/>
              <a:gd name="connsiteY14" fmla="*/ 1889760 h 2166112"/>
              <a:gd name="connsiteX15" fmla="*/ 1678432 w 4401312"/>
              <a:gd name="connsiteY15" fmla="*/ 1853184 h 2166112"/>
              <a:gd name="connsiteX16" fmla="*/ 1406144 w 4401312"/>
              <a:gd name="connsiteY16" fmla="*/ 1853184 h 2166112"/>
              <a:gd name="connsiteX17" fmla="*/ 1406144 w 4401312"/>
              <a:gd name="connsiteY17" fmla="*/ 1800352 h 2166112"/>
              <a:gd name="connsiteX18" fmla="*/ 1328928 w 4401312"/>
              <a:gd name="connsiteY18" fmla="*/ 1800352 h 2166112"/>
              <a:gd name="connsiteX19" fmla="*/ 1328928 w 4401312"/>
              <a:gd name="connsiteY19" fmla="*/ 1775968 h 2166112"/>
              <a:gd name="connsiteX20" fmla="*/ 1211072 w 4401312"/>
              <a:gd name="connsiteY20" fmla="*/ 1775968 h 2166112"/>
              <a:gd name="connsiteX21" fmla="*/ 1211072 w 4401312"/>
              <a:gd name="connsiteY21" fmla="*/ 1682496 h 2166112"/>
              <a:gd name="connsiteX22" fmla="*/ 999744 w 4401312"/>
              <a:gd name="connsiteY22" fmla="*/ 1682496 h 2166112"/>
              <a:gd name="connsiteX23" fmla="*/ 999744 w 4401312"/>
              <a:gd name="connsiteY23" fmla="*/ 1645920 h 2166112"/>
              <a:gd name="connsiteX24" fmla="*/ 983488 w 4401312"/>
              <a:gd name="connsiteY24" fmla="*/ 1645920 h 2166112"/>
              <a:gd name="connsiteX25" fmla="*/ 983488 w 4401312"/>
              <a:gd name="connsiteY25" fmla="*/ 1605280 h 2166112"/>
              <a:gd name="connsiteX26" fmla="*/ 890016 w 4401312"/>
              <a:gd name="connsiteY26" fmla="*/ 1605280 h 2166112"/>
              <a:gd name="connsiteX27" fmla="*/ 890016 w 4401312"/>
              <a:gd name="connsiteY27" fmla="*/ 1580896 h 2166112"/>
              <a:gd name="connsiteX28" fmla="*/ 772160 w 4401312"/>
              <a:gd name="connsiteY28" fmla="*/ 1580896 h 2166112"/>
              <a:gd name="connsiteX29" fmla="*/ 772160 w 4401312"/>
              <a:gd name="connsiteY29" fmla="*/ 1536192 h 2166112"/>
              <a:gd name="connsiteX30" fmla="*/ 589280 w 4401312"/>
              <a:gd name="connsiteY30" fmla="*/ 1536192 h 2166112"/>
              <a:gd name="connsiteX31" fmla="*/ 589280 w 4401312"/>
              <a:gd name="connsiteY31" fmla="*/ 1389888 h 2166112"/>
              <a:gd name="connsiteX32" fmla="*/ 585216 w 4401312"/>
              <a:gd name="connsiteY32" fmla="*/ 1393952 h 2166112"/>
              <a:gd name="connsiteX33" fmla="*/ 585216 w 4401312"/>
              <a:gd name="connsiteY33" fmla="*/ 1316736 h 2166112"/>
              <a:gd name="connsiteX34" fmla="*/ 373888 w 4401312"/>
              <a:gd name="connsiteY34" fmla="*/ 1316736 h 2166112"/>
              <a:gd name="connsiteX35" fmla="*/ 373888 w 4401312"/>
              <a:gd name="connsiteY35" fmla="*/ 1263904 h 2166112"/>
              <a:gd name="connsiteX36" fmla="*/ 276352 w 4401312"/>
              <a:gd name="connsiteY36" fmla="*/ 1263904 h 2166112"/>
              <a:gd name="connsiteX37" fmla="*/ 276352 w 4401312"/>
              <a:gd name="connsiteY37" fmla="*/ 1239520 h 2166112"/>
              <a:gd name="connsiteX38" fmla="*/ 276352 w 4401312"/>
              <a:gd name="connsiteY38" fmla="*/ 1239520 h 2166112"/>
              <a:gd name="connsiteX39" fmla="*/ 251968 w 4401312"/>
              <a:gd name="connsiteY39" fmla="*/ 1239520 h 2166112"/>
              <a:gd name="connsiteX40" fmla="*/ 251968 w 4401312"/>
              <a:gd name="connsiteY40" fmla="*/ 1239520 h 2166112"/>
              <a:gd name="connsiteX41" fmla="*/ 251968 w 4401312"/>
              <a:gd name="connsiteY41" fmla="*/ 1239520 h 2166112"/>
              <a:gd name="connsiteX42" fmla="*/ 251968 w 4401312"/>
              <a:gd name="connsiteY42" fmla="*/ 1207008 h 2166112"/>
              <a:gd name="connsiteX43" fmla="*/ 186944 w 4401312"/>
              <a:gd name="connsiteY43" fmla="*/ 1207008 h 2166112"/>
              <a:gd name="connsiteX44" fmla="*/ 186944 w 4401312"/>
              <a:gd name="connsiteY44" fmla="*/ 1207008 h 2166112"/>
              <a:gd name="connsiteX45" fmla="*/ 186944 w 4401312"/>
              <a:gd name="connsiteY45" fmla="*/ 1170432 h 2166112"/>
              <a:gd name="connsiteX46" fmla="*/ 186944 w 4401312"/>
              <a:gd name="connsiteY46" fmla="*/ 727456 h 2166112"/>
              <a:gd name="connsiteX47" fmla="*/ 170688 w 4401312"/>
              <a:gd name="connsiteY47" fmla="*/ 727456 h 2166112"/>
              <a:gd name="connsiteX48" fmla="*/ 170688 w 4401312"/>
              <a:gd name="connsiteY48" fmla="*/ 520192 h 2166112"/>
              <a:gd name="connsiteX49" fmla="*/ 158496 w 4401312"/>
              <a:gd name="connsiteY49" fmla="*/ 520192 h 2166112"/>
              <a:gd name="connsiteX50" fmla="*/ 158496 w 4401312"/>
              <a:gd name="connsiteY50" fmla="*/ 426720 h 2166112"/>
              <a:gd name="connsiteX51" fmla="*/ 150368 w 4401312"/>
              <a:gd name="connsiteY51" fmla="*/ 426720 h 2166112"/>
              <a:gd name="connsiteX52" fmla="*/ 150368 w 4401312"/>
              <a:gd name="connsiteY52" fmla="*/ 260096 h 2166112"/>
              <a:gd name="connsiteX53" fmla="*/ 138176 w 4401312"/>
              <a:gd name="connsiteY53" fmla="*/ 260096 h 2166112"/>
              <a:gd name="connsiteX54" fmla="*/ 138176 w 4401312"/>
              <a:gd name="connsiteY54" fmla="*/ 215392 h 2166112"/>
              <a:gd name="connsiteX55" fmla="*/ 138176 w 4401312"/>
              <a:gd name="connsiteY55" fmla="*/ 215392 h 2166112"/>
              <a:gd name="connsiteX56" fmla="*/ 117856 w 4401312"/>
              <a:gd name="connsiteY56" fmla="*/ 215392 h 2166112"/>
              <a:gd name="connsiteX57" fmla="*/ 117856 w 4401312"/>
              <a:gd name="connsiteY57" fmla="*/ 162560 h 2166112"/>
              <a:gd name="connsiteX58" fmla="*/ 97536 w 4401312"/>
              <a:gd name="connsiteY58" fmla="*/ 162560 h 2166112"/>
              <a:gd name="connsiteX59" fmla="*/ 97536 w 4401312"/>
              <a:gd name="connsiteY59" fmla="*/ 117856 h 2166112"/>
              <a:gd name="connsiteX60" fmla="*/ 73152 w 4401312"/>
              <a:gd name="connsiteY60" fmla="*/ 117856 h 2166112"/>
              <a:gd name="connsiteX61" fmla="*/ 73152 w 4401312"/>
              <a:gd name="connsiteY61" fmla="*/ 81280 h 2166112"/>
              <a:gd name="connsiteX62" fmla="*/ 36576 w 4401312"/>
              <a:gd name="connsiteY62" fmla="*/ 81280 h 2166112"/>
              <a:gd name="connsiteX63" fmla="*/ 36576 w 4401312"/>
              <a:gd name="connsiteY63" fmla="*/ 28448 h 2166112"/>
              <a:gd name="connsiteX64" fmla="*/ 0 w 4401312"/>
              <a:gd name="connsiteY64" fmla="*/ 28448 h 2166112"/>
              <a:gd name="connsiteX65" fmla="*/ 0 w 4401312"/>
              <a:gd name="connsiteY65" fmla="*/ 0 h 2166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401312" h="2166112">
                <a:moveTo>
                  <a:pt x="4401312" y="2166112"/>
                </a:moveTo>
                <a:lnTo>
                  <a:pt x="3052064" y="2166112"/>
                </a:lnTo>
                <a:lnTo>
                  <a:pt x="3052064" y="2068576"/>
                </a:lnTo>
                <a:lnTo>
                  <a:pt x="2600960" y="2068576"/>
                </a:lnTo>
                <a:lnTo>
                  <a:pt x="2600960" y="2023872"/>
                </a:lnTo>
                <a:lnTo>
                  <a:pt x="2422144" y="2023872"/>
                </a:lnTo>
                <a:lnTo>
                  <a:pt x="2422144" y="1999488"/>
                </a:lnTo>
                <a:lnTo>
                  <a:pt x="2032000" y="1999488"/>
                </a:lnTo>
                <a:lnTo>
                  <a:pt x="2032000" y="1958848"/>
                </a:lnTo>
                <a:lnTo>
                  <a:pt x="2023872" y="1958848"/>
                </a:lnTo>
                <a:lnTo>
                  <a:pt x="2023872" y="1910080"/>
                </a:lnTo>
                <a:lnTo>
                  <a:pt x="1861312" y="1910080"/>
                </a:lnTo>
                <a:lnTo>
                  <a:pt x="1861312" y="1889760"/>
                </a:lnTo>
                <a:lnTo>
                  <a:pt x="1678432" y="1889760"/>
                </a:lnTo>
                <a:lnTo>
                  <a:pt x="1678432" y="1889760"/>
                </a:lnTo>
                <a:lnTo>
                  <a:pt x="1678432" y="1853184"/>
                </a:lnTo>
                <a:lnTo>
                  <a:pt x="1406144" y="1853184"/>
                </a:lnTo>
                <a:lnTo>
                  <a:pt x="1406144" y="1800352"/>
                </a:lnTo>
                <a:lnTo>
                  <a:pt x="1328928" y="1800352"/>
                </a:lnTo>
                <a:lnTo>
                  <a:pt x="1328928" y="1775968"/>
                </a:lnTo>
                <a:lnTo>
                  <a:pt x="1211072" y="1775968"/>
                </a:lnTo>
                <a:lnTo>
                  <a:pt x="1211072" y="1682496"/>
                </a:lnTo>
                <a:lnTo>
                  <a:pt x="999744" y="1682496"/>
                </a:lnTo>
                <a:lnTo>
                  <a:pt x="999744" y="1645920"/>
                </a:lnTo>
                <a:lnTo>
                  <a:pt x="983488" y="1645920"/>
                </a:lnTo>
                <a:lnTo>
                  <a:pt x="983488" y="1605280"/>
                </a:lnTo>
                <a:lnTo>
                  <a:pt x="890016" y="1605280"/>
                </a:lnTo>
                <a:lnTo>
                  <a:pt x="890016" y="1580896"/>
                </a:lnTo>
                <a:lnTo>
                  <a:pt x="772160" y="1580896"/>
                </a:lnTo>
                <a:lnTo>
                  <a:pt x="772160" y="1536192"/>
                </a:lnTo>
                <a:lnTo>
                  <a:pt x="589280" y="1536192"/>
                </a:lnTo>
                <a:lnTo>
                  <a:pt x="589280" y="1389888"/>
                </a:lnTo>
                <a:lnTo>
                  <a:pt x="585216" y="1393952"/>
                </a:lnTo>
                <a:lnTo>
                  <a:pt x="585216" y="1316736"/>
                </a:lnTo>
                <a:lnTo>
                  <a:pt x="373888" y="1316736"/>
                </a:lnTo>
                <a:lnTo>
                  <a:pt x="373888" y="1263904"/>
                </a:lnTo>
                <a:lnTo>
                  <a:pt x="276352" y="1263904"/>
                </a:lnTo>
                <a:lnTo>
                  <a:pt x="276352" y="1239520"/>
                </a:lnTo>
                <a:lnTo>
                  <a:pt x="276352" y="1239520"/>
                </a:lnTo>
                <a:lnTo>
                  <a:pt x="251968" y="1239520"/>
                </a:lnTo>
                <a:lnTo>
                  <a:pt x="251968" y="1239520"/>
                </a:lnTo>
                <a:lnTo>
                  <a:pt x="251968" y="1239520"/>
                </a:lnTo>
                <a:lnTo>
                  <a:pt x="251968" y="1207008"/>
                </a:lnTo>
                <a:lnTo>
                  <a:pt x="186944" y="1207008"/>
                </a:lnTo>
                <a:lnTo>
                  <a:pt x="186944" y="1207008"/>
                </a:lnTo>
                <a:lnTo>
                  <a:pt x="186944" y="1170432"/>
                </a:lnTo>
                <a:lnTo>
                  <a:pt x="186944" y="727456"/>
                </a:lnTo>
                <a:lnTo>
                  <a:pt x="170688" y="727456"/>
                </a:lnTo>
                <a:lnTo>
                  <a:pt x="170688" y="520192"/>
                </a:lnTo>
                <a:lnTo>
                  <a:pt x="158496" y="520192"/>
                </a:lnTo>
                <a:lnTo>
                  <a:pt x="158496" y="426720"/>
                </a:lnTo>
                <a:lnTo>
                  <a:pt x="150368" y="426720"/>
                </a:lnTo>
                <a:lnTo>
                  <a:pt x="150368" y="260096"/>
                </a:lnTo>
                <a:lnTo>
                  <a:pt x="138176" y="260096"/>
                </a:lnTo>
                <a:lnTo>
                  <a:pt x="138176" y="215392"/>
                </a:lnTo>
                <a:lnTo>
                  <a:pt x="138176" y="215392"/>
                </a:lnTo>
                <a:lnTo>
                  <a:pt x="117856" y="215392"/>
                </a:lnTo>
                <a:lnTo>
                  <a:pt x="117856" y="162560"/>
                </a:lnTo>
                <a:lnTo>
                  <a:pt x="97536" y="162560"/>
                </a:lnTo>
                <a:lnTo>
                  <a:pt x="97536" y="117856"/>
                </a:lnTo>
                <a:lnTo>
                  <a:pt x="73152" y="117856"/>
                </a:lnTo>
                <a:lnTo>
                  <a:pt x="73152" y="81280"/>
                </a:lnTo>
                <a:lnTo>
                  <a:pt x="36576" y="81280"/>
                </a:lnTo>
                <a:lnTo>
                  <a:pt x="36576" y="28448"/>
                </a:lnTo>
                <a:lnTo>
                  <a:pt x="0" y="28448"/>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48" name="Group 247">
            <a:extLst>
              <a:ext uri="{FF2B5EF4-FFF2-40B4-BE49-F238E27FC236}">
                <a16:creationId xmlns:a16="http://schemas.microsoft.com/office/drawing/2014/main" id="{B0EC9832-23EE-0AAB-1BEC-5AD2415784C6}"/>
              </a:ext>
            </a:extLst>
          </p:cNvPr>
          <p:cNvGrpSpPr/>
          <p:nvPr/>
        </p:nvGrpSpPr>
        <p:grpSpPr>
          <a:xfrm>
            <a:off x="7075655" y="2033333"/>
            <a:ext cx="4582464" cy="2529566"/>
            <a:chOff x="7075655" y="2033333"/>
            <a:chExt cx="4582464" cy="2529566"/>
          </a:xfrm>
        </p:grpSpPr>
        <p:sp>
          <p:nvSpPr>
            <p:cNvPr id="221" name="TextBox 220">
              <a:extLst>
                <a:ext uri="{FF2B5EF4-FFF2-40B4-BE49-F238E27FC236}">
                  <a16:creationId xmlns:a16="http://schemas.microsoft.com/office/drawing/2014/main" id="{AB7C6A2C-3924-5260-27D9-B52D1745673E}"/>
                </a:ext>
              </a:extLst>
            </p:cNvPr>
            <p:cNvSpPr txBox="1"/>
            <p:nvPr/>
          </p:nvSpPr>
          <p:spPr bwMode="auto">
            <a:xfrm>
              <a:off x="7075655" y="2033333"/>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22" name="TextBox 221">
              <a:extLst>
                <a:ext uri="{FF2B5EF4-FFF2-40B4-BE49-F238E27FC236}">
                  <a16:creationId xmlns:a16="http://schemas.microsoft.com/office/drawing/2014/main" id="{B7791BD1-C384-552B-5170-52DA4877675E}"/>
                </a:ext>
              </a:extLst>
            </p:cNvPr>
            <p:cNvSpPr txBox="1"/>
            <p:nvPr/>
          </p:nvSpPr>
          <p:spPr bwMode="auto">
            <a:xfrm>
              <a:off x="8708377" y="3878775"/>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23" name="TextBox 222">
              <a:extLst>
                <a:ext uri="{FF2B5EF4-FFF2-40B4-BE49-F238E27FC236}">
                  <a16:creationId xmlns:a16="http://schemas.microsoft.com/office/drawing/2014/main" id="{BE1EF355-A9D4-DBD3-1A10-F26B943D06A5}"/>
                </a:ext>
              </a:extLst>
            </p:cNvPr>
            <p:cNvSpPr txBox="1"/>
            <p:nvPr/>
          </p:nvSpPr>
          <p:spPr bwMode="auto">
            <a:xfrm>
              <a:off x="8689216" y="3879617"/>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24" name="TextBox 223">
              <a:extLst>
                <a:ext uri="{FF2B5EF4-FFF2-40B4-BE49-F238E27FC236}">
                  <a16:creationId xmlns:a16="http://schemas.microsoft.com/office/drawing/2014/main" id="{B6120754-869D-D196-D0E2-5826AB499D19}"/>
                </a:ext>
              </a:extLst>
            </p:cNvPr>
            <p:cNvSpPr txBox="1"/>
            <p:nvPr/>
          </p:nvSpPr>
          <p:spPr bwMode="auto">
            <a:xfrm>
              <a:off x="8475328" y="3824235"/>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25" name="TextBox 224">
              <a:extLst>
                <a:ext uri="{FF2B5EF4-FFF2-40B4-BE49-F238E27FC236}">
                  <a16:creationId xmlns:a16="http://schemas.microsoft.com/office/drawing/2014/main" id="{50985AAC-7C05-10D3-0DEA-1D70BC81A631}"/>
                </a:ext>
              </a:extLst>
            </p:cNvPr>
            <p:cNvSpPr txBox="1"/>
            <p:nvPr/>
          </p:nvSpPr>
          <p:spPr bwMode="auto">
            <a:xfrm>
              <a:off x="7420112" y="3287426"/>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26" name="TextBox 225">
              <a:extLst>
                <a:ext uri="{FF2B5EF4-FFF2-40B4-BE49-F238E27FC236}">
                  <a16:creationId xmlns:a16="http://schemas.microsoft.com/office/drawing/2014/main" id="{7CD68314-5F8A-BE3D-DCCC-3E8243EC0F4A}"/>
                </a:ext>
              </a:extLst>
            </p:cNvPr>
            <p:cNvSpPr txBox="1"/>
            <p:nvPr/>
          </p:nvSpPr>
          <p:spPr bwMode="auto">
            <a:xfrm>
              <a:off x="9100473" y="3938165"/>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27" name="TextBox 226">
              <a:extLst>
                <a:ext uri="{FF2B5EF4-FFF2-40B4-BE49-F238E27FC236}">
                  <a16:creationId xmlns:a16="http://schemas.microsoft.com/office/drawing/2014/main" id="{D6C2C517-B0ED-AA73-20E9-CB45A5125043}"/>
                </a:ext>
              </a:extLst>
            </p:cNvPr>
            <p:cNvSpPr txBox="1"/>
            <p:nvPr/>
          </p:nvSpPr>
          <p:spPr bwMode="auto">
            <a:xfrm>
              <a:off x="9176192" y="4028589"/>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28" name="TextBox 227">
              <a:extLst>
                <a:ext uri="{FF2B5EF4-FFF2-40B4-BE49-F238E27FC236}">
                  <a16:creationId xmlns:a16="http://schemas.microsoft.com/office/drawing/2014/main" id="{CB983AE3-099C-4711-BCBB-9F423F8FE4A1}"/>
                </a:ext>
              </a:extLst>
            </p:cNvPr>
            <p:cNvSpPr txBox="1"/>
            <p:nvPr/>
          </p:nvSpPr>
          <p:spPr bwMode="auto">
            <a:xfrm>
              <a:off x="9259266" y="4026685"/>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29" name="TextBox 228">
              <a:extLst>
                <a:ext uri="{FF2B5EF4-FFF2-40B4-BE49-F238E27FC236}">
                  <a16:creationId xmlns:a16="http://schemas.microsoft.com/office/drawing/2014/main" id="{D28D3C86-008D-F095-2119-BFD7AFB4FDC2}"/>
                </a:ext>
              </a:extLst>
            </p:cNvPr>
            <p:cNvSpPr txBox="1"/>
            <p:nvPr/>
          </p:nvSpPr>
          <p:spPr bwMode="auto">
            <a:xfrm>
              <a:off x="9521902" y="4046760"/>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30" name="TextBox 229">
              <a:extLst>
                <a:ext uri="{FF2B5EF4-FFF2-40B4-BE49-F238E27FC236}">
                  <a16:creationId xmlns:a16="http://schemas.microsoft.com/office/drawing/2014/main" id="{36D03310-1AAA-A0D4-660A-7020C589E4B4}"/>
                </a:ext>
              </a:extLst>
            </p:cNvPr>
            <p:cNvSpPr txBox="1"/>
            <p:nvPr/>
          </p:nvSpPr>
          <p:spPr bwMode="auto">
            <a:xfrm>
              <a:off x="9620702" y="4046760"/>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31" name="TextBox 230">
              <a:extLst>
                <a:ext uri="{FF2B5EF4-FFF2-40B4-BE49-F238E27FC236}">
                  <a16:creationId xmlns:a16="http://schemas.microsoft.com/office/drawing/2014/main" id="{3EB53119-DB3F-87F0-FB89-D4CDC91E8F7F}"/>
                </a:ext>
              </a:extLst>
            </p:cNvPr>
            <p:cNvSpPr txBox="1"/>
            <p:nvPr/>
          </p:nvSpPr>
          <p:spPr bwMode="auto">
            <a:xfrm>
              <a:off x="9679780" y="4043511"/>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32" name="TextBox 231">
              <a:extLst>
                <a:ext uri="{FF2B5EF4-FFF2-40B4-BE49-F238E27FC236}">
                  <a16:creationId xmlns:a16="http://schemas.microsoft.com/office/drawing/2014/main" id="{8E58228F-FDF4-97FC-AE2F-695BD13F8643}"/>
                </a:ext>
              </a:extLst>
            </p:cNvPr>
            <p:cNvSpPr txBox="1"/>
            <p:nvPr/>
          </p:nvSpPr>
          <p:spPr bwMode="auto">
            <a:xfrm>
              <a:off x="9711975" y="4096987"/>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33" name="TextBox 232">
              <a:extLst>
                <a:ext uri="{FF2B5EF4-FFF2-40B4-BE49-F238E27FC236}">
                  <a16:creationId xmlns:a16="http://schemas.microsoft.com/office/drawing/2014/main" id="{44E78C5E-85FE-928A-BEE3-45F318553593}"/>
                </a:ext>
              </a:extLst>
            </p:cNvPr>
            <p:cNvSpPr txBox="1"/>
            <p:nvPr/>
          </p:nvSpPr>
          <p:spPr bwMode="auto">
            <a:xfrm>
              <a:off x="9789419" y="4100071"/>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34" name="TextBox 233">
              <a:extLst>
                <a:ext uri="{FF2B5EF4-FFF2-40B4-BE49-F238E27FC236}">
                  <a16:creationId xmlns:a16="http://schemas.microsoft.com/office/drawing/2014/main" id="{380EEF71-300E-26BF-9441-103561359125}"/>
                </a:ext>
              </a:extLst>
            </p:cNvPr>
            <p:cNvSpPr txBox="1"/>
            <p:nvPr/>
          </p:nvSpPr>
          <p:spPr bwMode="auto">
            <a:xfrm>
              <a:off x="9285579" y="4024781"/>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35" name="TextBox 234">
              <a:extLst>
                <a:ext uri="{FF2B5EF4-FFF2-40B4-BE49-F238E27FC236}">
                  <a16:creationId xmlns:a16="http://schemas.microsoft.com/office/drawing/2014/main" id="{73DA8B20-4A4D-C18F-2C30-93CBFCD52BF7}"/>
                </a:ext>
              </a:extLst>
            </p:cNvPr>
            <p:cNvSpPr txBox="1"/>
            <p:nvPr/>
          </p:nvSpPr>
          <p:spPr bwMode="auto">
            <a:xfrm>
              <a:off x="9324801" y="4022877"/>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36" name="TextBox 235">
              <a:extLst>
                <a:ext uri="{FF2B5EF4-FFF2-40B4-BE49-F238E27FC236}">
                  <a16:creationId xmlns:a16="http://schemas.microsoft.com/office/drawing/2014/main" id="{6280A94D-1025-9285-9046-EC186479FF69}"/>
                </a:ext>
              </a:extLst>
            </p:cNvPr>
            <p:cNvSpPr txBox="1"/>
            <p:nvPr/>
          </p:nvSpPr>
          <p:spPr bwMode="auto">
            <a:xfrm>
              <a:off x="9932777" y="4097008"/>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37" name="TextBox 236">
              <a:extLst>
                <a:ext uri="{FF2B5EF4-FFF2-40B4-BE49-F238E27FC236}">
                  <a16:creationId xmlns:a16="http://schemas.microsoft.com/office/drawing/2014/main" id="{AACD5FF1-2553-F315-521C-4BC5C70684E5}"/>
                </a:ext>
              </a:extLst>
            </p:cNvPr>
            <p:cNvSpPr txBox="1"/>
            <p:nvPr/>
          </p:nvSpPr>
          <p:spPr bwMode="auto">
            <a:xfrm>
              <a:off x="9304139" y="4020973"/>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38" name="TextBox 237">
              <a:extLst>
                <a:ext uri="{FF2B5EF4-FFF2-40B4-BE49-F238E27FC236}">
                  <a16:creationId xmlns:a16="http://schemas.microsoft.com/office/drawing/2014/main" id="{754D6452-80ED-6F96-74C4-4031F3110E2E}"/>
                </a:ext>
              </a:extLst>
            </p:cNvPr>
            <p:cNvSpPr txBox="1"/>
            <p:nvPr/>
          </p:nvSpPr>
          <p:spPr bwMode="auto">
            <a:xfrm>
              <a:off x="10105940" y="4093945"/>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39" name="TextBox 238">
              <a:extLst>
                <a:ext uri="{FF2B5EF4-FFF2-40B4-BE49-F238E27FC236}">
                  <a16:creationId xmlns:a16="http://schemas.microsoft.com/office/drawing/2014/main" id="{EB6B5B32-D479-49AB-52B1-02F1B967E589}"/>
                </a:ext>
              </a:extLst>
            </p:cNvPr>
            <p:cNvSpPr txBox="1"/>
            <p:nvPr/>
          </p:nvSpPr>
          <p:spPr bwMode="auto">
            <a:xfrm>
              <a:off x="9977539" y="4100842"/>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40" name="TextBox 239">
              <a:extLst>
                <a:ext uri="{FF2B5EF4-FFF2-40B4-BE49-F238E27FC236}">
                  <a16:creationId xmlns:a16="http://schemas.microsoft.com/office/drawing/2014/main" id="{99B1156F-5FD3-ECA0-37AE-2196EECC0D05}"/>
                </a:ext>
              </a:extLst>
            </p:cNvPr>
            <p:cNvSpPr txBox="1"/>
            <p:nvPr/>
          </p:nvSpPr>
          <p:spPr bwMode="auto">
            <a:xfrm>
              <a:off x="10491441" y="4193567"/>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41" name="TextBox 240">
              <a:extLst>
                <a:ext uri="{FF2B5EF4-FFF2-40B4-BE49-F238E27FC236}">
                  <a16:creationId xmlns:a16="http://schemas.microsoft.com/office/drawing/2014/main" id="{810EDDDF-6724-3918-8DB6-1DCBEDDDB194}"/>
                </a:ext>
              </a:extLst>
            </p:cNvPr>
            <p:cNvSpPr txBox="1"/>
            <p:nvPr/>
          </p:nvSpPr>
          <p:spPr bwMode="auto">
            <a:xfrm>
              <a:off x="10519866" y="4190722"/>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42" name="TextBox 241">
              <a:extLst>
                <a:ext uri="{FF2B5EF4-FFF2-40B4-BE49-F238E27FC236}">
                  <a16:creationId xmlns:a16="http://schemas.microsoft.com/office/drawing/2014/main" id="{72E0F969-C63F-F59F-C7C4-13A8BFEB8144}"/>
                </a:ext>
              </a:extLst>
            </p:cNvPr>
            <p:cNvSpPr txBox="1"/>
            <p:nvPr/>
          </p:nvSpPr>
          <p:spPr bwMode="auto">
            <a:xfrm>
              <a:off x="10527875" y="4192145"/>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43" name="TextBox 242">
              <a:extLst>
                <a:ext uri="{FF2B5EF4-FFF2-40B4-BE49-F238E27FC236}">
                  <a16:creationId xmlns:a16="http://schemas.microsoft.com/office/drawing/2014/main" id="{CE59501F-9B4F-B113-4A46-78E97243C765}"/>
                </a:ext>
              </a:extLst>
            </p:cNvPr>
            <p:cNvSpPr txBox="1"/>
            <p:nvPr/>
          </p:nvSpPr>
          <p:spPr bwMode="auto">
            <a:xfrm>
              <a:off x="10749850" y="4190722"/>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44" name="TextBox 243">
              <a:extLst>
                <a:ext uri="{FF2B5EF4-FFF2-40B4-BE49-F238E27FC236}">
                  <a16:creationId xmlns:a16="http://schemas.microsoft.com/office/drawing/2014/main" id="{1DD330A9-A2EB-2EF3-5629-6FD7AFF39F13}"/>
                </a:ext>
              </a:extLst>
            </p:cNvPr>
            <p:cNvSpPr txBox="1"/>
            <p:nvPr/>
          </p:nvSpPr>
          <p:spPr bwMode="auto">
            <a:xfrm>
              <a:off x="11460518" y="4192145"/>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45" name="TextBox 244">
              <a:extLst>
                <a:ext uri="{FF2B5EF4-FFF2-40B4-BE49-F238E27FC236}">
                  <a16:creationId xmlns:a16="http://schemas.microsoft.com/office/drawing/2014/main" id="{15FAEAD4-4EF4-275D-11E1-AEB78B3C4172}"/>
                </a:ext>
              </a:extLst>
            </p:cNvPr>
            <p:cNvSpPr txBox="1"/>
            <p:nvPr/>
          </p:nvSpPr>
          <p:spPr bwMode="auto">
            <a:xfrm>
              <a:off x="11153726" y="4190722"/>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46" name="TextBox 245">
              <a:extLst>
                <a:ext uri="{FF2B5EF4-FFF2-40B4-BE49-F238E27FC236}">
                  <a16:creationId xmlns:a16="http://schemas.microsoft.com/office/drawing/2014/main" id="{86BBF2FB-AF26-AF98-D73F-E1F064B6AD0E}"/>
                </a:ext>
              </a:extLst>
            </p:cNvPr>
            <p:cNvSpPr txBox="1"/>
            <p:nvPr/>
          </p:nvSpPr>
          <p:spPr bwMode="auto">
            <a:xfrm>
              <a:off x="11421801" y="4189503"/>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47" name="TextBox 246">
              <a:extLst>
                <a:ext uri="{FF2B5EF4-FFF2-40B4-BE49-F238E27FC236}">
                  <a16:creationId xmlns:a16="http://schemas.microsoft.com/office/drawing/2014/main" id="{A3E34F5F-B420-C048-AB96-1CAC9CC18E1D}"/>
                </a:ext>
              </a:extLst>
            </p:cNvPr>
            <p:cNvSpPr txBox="1"/>
            <p:nvPr/>
          </p:nvSpPr>
          <p:spPr bwMode="auto">
            <a:xfrm>
              <a:off x="11405068" y="4189680"/>
              <a:ext cx="197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grpSp>
      <p:sp>
        <p:nvSpPr>
          <p:cNvPr id="3" name="Text Box 11">
            <a:extLst>
              <a:ext uri="{FF2B5EF4-FFF2-40B4-BE49-F238E27FC236}">
                <a16:creationId xmlns:a16="http://schemas.microsoft.com/office/drawing/2014/main" id="{A2BA8438-DCF8-4B19-6CA6-67A7C86A766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D’Angelo. J </a:t>
            </a:r>
            <a:r>
              <a:rPr lang="en-US" altLang="en-US" sz="1200" b="0" dirty="0" err="1">
                <a:solidFill>
                  <a:schemeClr val="bg2"/>
                </a:solidFill>
                <a:latin typeface="Calibri" panose="020F0502020204030204" pitchFamily="34" charset="0"/>
              </a:rPr>
              <a:t>Immunother</a:t>
            </a:r>
            <a:r>
              <a:rPr lang="en-US" altLang="en-US" sz="1200" b="0" dirty="0">
                <a:solidFill>
                  <a:schemeClr val="bg2"/>
                </a:solidFill>
                <a:latin typeface="Calibri" panose="020F0502020204030204" pitchFamily="34" charset="0"/>
              </a:rPr>
              <a:t> Cancer. 2021;9:e002646. Avelumab PI. </a:t>
            </a:r>
          </a:p>
        </p:txBody>
      </p:sp>
    </p:spTree>
    <p:extLst>
      <p:ext uri="{BB962C8B-B14F-4D97-AF65-F5344CB8AC3E}">
        <p14:creationId xmlns:p14="http://schemas.microsoft.com/office/powerpoint/2010/main" val="39495619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2EF07-985E-B591-F5CB-83E0F42C1019}"/>
              </a:ext>
            </a:extLst>
          </p:cNvPr>
          <p:cNvSpPr>
            <a:spLocks noGrp="1"/>
          </p:cNvSpPr>
          <p:nvPr>
            <p:ph type="title"/>
          </p:nvPr>
        </p:nvSpPr>
        <p:spPr/>
        <p:txBody>
          <a:bodyPr/>
          <a:lstStyle/>
          <a:p>
            <a:r>
              <a:rPr lang="en-US" dirty="0"/>
              <a:t>Javelin Merkel 200 (Part A): Safety</a:t>
            </a:r>
          </a:p>
        </p:txBody>
      </p:sp>
      <p:sp>
        <p:nvSpPr>
          <p:cNvPr id="4" name="Text Box 11">
            <a:extLst>
              <a:ext uri="{FF2B5EF4-FFF2-40B4-BE49-F238E27FC236}">
                <a16:creationId xmlns:a16="http://schemas.microsoft.com/office/drawing/2014/main" id="{22960B01-D8BD-5732-011A-82A019BB2EF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D’Angelo. J Immunother Cancer. 2020;8:e000674.</a:t>
            </a:r>
          </a:p>
        </p:txBody>
      </p:sp>
      <p:graphicFrame>
        <p:nvGraphicFramePr>
          <p:cNvPr id="5" name="Group 32">
            <a:extLst>
              <a:ext uri="{FF2B5EF4-FFF2-40B4-BE49-F238E27FC236}">
                <a16:creationId xmlns:a16="http://schemas.microsoft.com/office/drawing/2014/main" id="{5E11F914-DE9F-7341-6C83-E30731BBB4A3}"/>
              </a:ext>
            </a:extLst>
          </p:cNvPr>
          <p:cNvGraphicFramePr>
            <a:graphicFrameLocks noGrp="1"/>
          </p:cNvGraphicFramePr>
          <p:nvPr>
            <p:extLst>
              <p:ext uri="{D42A27DB-BD31-4B8C-83A1-F6EECF244321}">
                <p14:modId xmlns:p14="http://schemas.microsoft.com/office/powerpoint/2010/main" val="4279337955"/>
              </p:ext>
            </p:extLst>
          </p:nvPr>
        </p:nvGraphicFramePr>
        <p:xfrm>
          <a:off x="522288" y="1193409"/>
          <a:ext cx="5394960" cy="5090416"/>
        </p:xfrm>
        <a:graphic>
          <a:graphicData uri="http://schemas.openxmlformats.org/drawingml/2006/table">
            <a:tbl>
              <a:tblPr/>
              <a:tblGrid>
                <a:gridCol w="210312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645920">
                  <a:extLst>
                    <a:ext uri="{9D8B030D-6E8A-4147-A177-3AD203B41FA5}">
                      <a16:colId xmlns:a16="http://schemas.microsoft.com/office/drawing/2014/main" val="718167438"/>
                    </a:ext>
                  </a:extLst>
                </a:gridCol>
              </a:tblGrid>
              <a:tr h="29703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TRAE,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9703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TRAE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 (77.3)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(11.4)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9703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(25.0)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02237043"/>
                  </a:ext>
                </a:extLst>
              </a:tr>
              <a:tr h="29703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061825476"/>
                  </a:ext>
                </a:extLst>
              </a:tr>
              <a:tr h="29703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10032709"/>
                  </a:ext>
                </a:extLst>
              </a:tr>
              <a:tr h="29703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725518995"/>
                  </a:ext>
                </a:extLst>
              </a:tr>
              <a:tr h="29703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Asthenia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265907645"/>
                  </a:ext>
                </a:extLst>
              </a:tr>
              <a:tr h="29703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12260008"/>
                  </a:ext>
                </a:extLst>
              </a:tr>
              <a:tr h="29703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Hypothyroidism</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474186220"/>
                  </a:ext>
                </a:extLst>
              </a:tr>
              <a:tr h="29703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Pruritus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913116748"/>
                  </a:ext>
                </a:extLst>
              </a:tr>
              <a:tr h="29703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948495290"/>
                  </a:ext>
                </a:extLst>
              </a:tr>
              <a:tr h="29703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AST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62010350"/>
                  </a:ext>
                </a:extLst>
              </a:tr>
              <a:tr h="50494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blood creatine phosphokinase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850645425"/>
                  </a:ext>
                </a:extLst>
              </a:tr>
              <a:tr h="29703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Chills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304659684"/>
                  </a:ext>
                </a:extLst>
              </a:tr>
              <a:tr h="29703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ALT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814704668"/>
                  </a:ext>
                </a:extLst>
              </a:tr>
              <a:tr h="29703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IRR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(21.6)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21008585"/>
                  </a:ext>
                </a:extLst>
              </a:tr>
            </a:tbl>
          </a:graphicData>
        </a:graphic>
      </p:graphicFrame>
      <p:graphicFrame>
        <p:nvGraphicFramePr>
          <p:cNvPr id="6" name="Group 32">
            <a:extLst>
              <a:ext uri="{FF2B5EF4-FFF2-40B4-BE49-F238E27FC236}">
                <a16:creationId xmlns:a16="http://schemas.microsoft.com/office/drawing/2014/main" id="{9E9558D2-04BB-E7C7-F9C6-A3C857A5A7AB}"/>
              </a:ext>
            </a:extLst>
          </p:cNvPr>
          <p:cNvGraphicFramePr>
            <a:graphicFrameLocks noGrp="1"/>
          </p:cNvGraphicFramePr>
          <p:nvPr>
            <p:extLst>
              <p:ext uri="{D42A27DB-BD31-4B8C-83A1-F6EECF244321}">
                <p14:modId xmlns:p14="http://schemas.microsoft.com/office/powerpoint/2010/main" val="518917790"/>
              </p:ext>
            </p:extLst>
          </p:nvPr>
        </p:nvGraphicFramePr>
        <p:xfrm>
          <a:off x="6274754" y="1182949"/>
          <a:ext cx="5490285" cy="4998960"/>
        </p:xfrm>
        <a:graphic>
          <a:graphicData uri="http://schemas.openxmlformats.org/drawingml/2006/table">
            <a:tbl>
              <a:tblPr/>
              <a:tblGrid>
                <a:gridCol w="2233336">
                  <a:extLst>
                    <a:ext uri="{9D8B030D-6E8A-4147-A177-3AD203B41FA5}">
                      <a16:colId xmlns:a16="http://schemas.microsoft.com/office/drawing/2014/main" val="20000"/>
                    </a:ext>
                  </a:extLst>
                </a:gridCol>
                <a:gridCol w="1581947">
                  <a:extLst>
                    <a:ext uri="{9D8B030D-6E8A-4147-A177-3AD203B41FA5}">
                      <a16:colId xmlns:a16="http://schemas.microsoft.com/office/drawing/2014/main" val="20001"/>
                    </a:ext>
                  </a:extLst>
                </a:gridCol>
                <a:gridCol w="1675002">
                  <a:extLst>
                    <a:ext uri="{9D8B030D-6E8A-4147-A177-3AD203B41FA5}">
                      <a16:colId xmlns:a16="http://schemas.microsoft.com/office/drawing/2014/main" val="718167438"/>
                    </a:ext>
                  </a:extLst>
                </a:gridCol>
              </a:tblGrid>
              <a:tr h="29121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irAE,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9121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irAE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(21.6)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9121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Hypothyroidism</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02237043"/>
                  </a:ext>
                </a:extLst>
              </a:tr>
              <a:tr h="29121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061825476"/>
                  </a:ext>
                </a:extLst>
              </a:tr>
              <a:tr h="29121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10032709"/>
                  </a:ext>
                </a:extLst>
              </a:tr>
              <a:tr h="29121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Erythema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725518995"/>
                  </a:ext>
                </a:extLst>
              </a:tr>
              <a:tr h="29121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Abnormal thyroid function test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265907645"/>
                  </a:ext>
                </a:extLst>
              </a:tr>
              <a:tr h="29121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ALT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12260008"/>
                  </a:ext>
                </a:extLst>
              </a:tr>
              <a:tr h="29121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AST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474186220"/>
                  </a:ext>
                </a:extLst>
              </a:tr>
              <a:tr h="29121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Autoimmune disorder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913116748"/>
                  </a:ext>
                </a:extLst>
              </a:tr>
              <a:tr h="29121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Autoimmune colitis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948495290"/>
                  </a:ext>
                </a:extLst>
              </a:tr>
              <a:tr h="49504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Hemophagocytic lymphohistiocytosis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62010350"/>
                  </a:ext>
                </a:extLst>
              </a:tr>
              <a:tr h="29121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Hyperthyroidism</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850645425"/>
                  </a:ext>
                </a:extLst>
              </a:tr>
              <a:tr h="29121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Pruritus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304659684"/>
                  </a:ext>
                </a:extLst>
              </a:tr>
              <a:tr h="29121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Maculopapular 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814704668"/>
                  </a:ext>
                </a:extLst>
              </a:tr>
            </a:tbl>
          </a:graphicData>
        </a:graphic>
      </p:graphicFrame>
    </p:spTree>
    <p:extLst>
      <p:ext uri="{BB962C8B-B14F-4D97-AF65-F5344CB8AC3E}">
        <p14:creationId xmlns:p14="http://schemas.microsoft.com/office/powerpoint/2010/main" val="439818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9B1C2-6257-4A73-5C94-EB8583BB9C2F}"/>
              </a:ext>
            </a:extLst>
          </p:cNvPr>
          <p:cNvSpPr>
            <a:spLocks noGrp="1"/>
          </p:cNvSpPr>
          <p:nvPr>
            <p:ph type="title"/>
          </p:nvPr>
        </p:nvSpPr>
        <p:spPr/>
        <p:txBody>
          <a:bodyPr/>
          <a:lstStyle/>
          <a:p>
            <a:r>
              <a:rPr lang="en-US" dirty="0"/>
              <a:t>CITN-09/KEYNOTE-017: Pembrolizumab as </a:t>
            </a:r>
            <a:br>
              <a:rPr lang="en-US" dirty="0"/>
            </a:br>
            <a:r>
              <a:rPr lang="en-US" dirty="0"/>
              <a:t>First-line Therapy in Advanced Merkel Cell Carcinoma</a:t>
            </a:r>
          </a:p>
        </p:txBody>
      </p:sp>
      <p:sp>
        <p:nvSpPr>
          <p:cNvPr id="3" name="Content Placeholder 2">
            <a:extLst>
              <a:ext uri="{FF2B5EF4-FFF2-40B4-BE49-F238E27FC236}">
                <a16:creationId xmlns:a16="http://schemas.microsoft.com/office/drawing/2014/main" id="{41C11B71-2373-301E-5C1F-0F638ECA1C46}"/>
              </a:ext>
            </a:extLst>
          </p:cNvPr>
          <p:cNvSpPr>
            <a:spLocks noGrp="1"/>
          </p:cNvSpPr>
          <p:nvPr>
            <p:ph idx="1"/>
          </p:nvPr>
        </p:nvSpPr>
        <p:spPr/>
        <p:txBody>
          <a:bodyPr/>
          <a:lstStyle/>
          <a:p>
            <a:r>
              <a:rPr lang="en-US" sz="2200" dirty="0"/>
              <a:t>Multicenter, open-label phase II trial</a:t>
            </a:r>
          </a:p>
          <a:p>
            <a:endParaRPr lang="en-US" sz="2200" dirty="0"/>
          </a:p>
          <a:p>
            <a:endParaRPr lang="en-US" sz="2200" dirty="0"/>
          </a:p>
          <a:p>
            <a:endParaRPr lang="en-US" sz="2200" dirty="0"/>
          </a:p>
          <a:p>
            <a:endParaRPr lang="en-US" sz="2200" dirty="0"/>
          </a:p>
          <a:p>
            <a:endParaRPr lang="en-US" sz="2200" dirty="0"/>
          </a:p>
          <a:p>
            <a:r>
              <a:rPr lang="en-US" sz="2200" b="1" dirty="0"/>
              <a:t>Primary endpoints: </a:t>
            </a:r>
            <a:r>
              <a:rPr lang="en-US" sz="2200" dirty="0"/>
              <a:t>ORR (by RECIST v1.1)</a:t>
            </a:r>
          </a:p>
          <a:p>
            <a:r>
              <a:rPr lang="en-US" sz="2200" b="1" dirty="0"/>
              <a:t>Secondary endpoints: </a:t>
            </a:r>
            <a:r>
              <a:rPr lang="en-US" sz="2200" dirty="0"/>
              <a:t>DoR, PFS, OS, safety</a:t>
            </a:r>
          </a:p>
          <a:p>
            <a:r>
              <a:rPr lang="en-US" sz="2200" b="1" dirty="0"/>
              <a:t>Exploratory endpoints: </a:t>
            </a:r>
            <a:r>
              <a:rPr lang="en-US" sz="2200" dirty="0"/>
              <a:t>tumor MCPyV status and PD-L1 expression</a:t>
            </a:r>
          </a:p>
        </p:txBody>
      </p:sp>
      <p:sp>
        <p:nvSpPr>
          <p:cNvPr id="4" name="Text Box 45">
            <a:extLst>
              <a:ext uri="{FF2B5EF4-FFF2-40B4-BE49-F238E27FC236}">
                <a16:creationId xmlns:a16="http://schemas.microsoft.com/office/drawing/2014/main" id="{BC80D175-0B9D-DA9A-E5E0-DD3530066957}"/>
              </a:ext>
            </a:extLst>
          </p:cNvPr>
          <p:cNvSpPr txBox="1">
            <a:spLocks noChangeArrowheads="1"/>
          </p:cNvSpPr>
          <p:nvPr/>
        </p:nvSpPr>
        <p:spPr bwMode="auto">
          <a:xfrm>
            <a:off x="845190" y="2051402"/>
            <a:ext cx="2237901"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distant, metastatic or locoregional MCC, ECOG PS 0/1, not amenable to definitive surgery or RT, no prior systemic therapy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 name="Rectangle 49">
            <a:extLst>
              <a:ext uri="{FF2B5EF4-FFF2-40B4-BE49-F238E27FC236}">
                <a16:creationId xmlns:a16="http://schemas.microsoft.com/office/drawing/2014/main" id="{03AE60E3-9DEC-5D61-2CC7-C4D8A483CF54}"/>
              </a:ext>
            </a:extLst>
          </p:cNvPr>
          <p:cNvSpPr>
            <a:spLocks noChangeArrowheads="1"/>
          </p:cNvSpPr>
          <p:nvPr/>
        </p:nvSpPr>
        <p:spPr bwMode="auto">
          <a:xfrm>
            <a:off x="3931950" y="2845466"/>
            <a:ext cx="2708995"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Pembrolizumab</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 mg/kg IV Q3W</a:t>
            </a:r>
          </a:p>
        </p:txBody>
      </p:sp>
      <p:sp>
        <p:nvSpPr>
          <p:cNvPr id="7" name="Line 52">
            <a:extLst>
              <a:ext uri="{FF2B5EF4-FFF2-40B4-BE49-F238E27FC236}">
                <a16:creationId xmlns:a16="http://schemas.microsoft.com/office/drawing/2014/main" id="{BD820E76-4443-276E-90E8-EF9C531BBCB9}"/>
              </a:ext>
            </a:extLst>
          </p:cNvPr>
          <p:cNvSpPr>
            <a:spLocks noChangeShapeType="1"/>
          </p:cNvSpPr>
          <p:nvPr/>
        </p:nvSpPr>
        <p:spPr bwMode="auto">
          <a:xfrm>
            <a:off x="6753947" y="3163314"/>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9C63D6BE-5BB0-A3C7-9CC2-5D4BCDC8381F}"/>
              </a:ext>
            </a:extLst>
          </p:cNvPr>
          <p:cNvSpPr txBox="1"/>
          <p:nvPr/>
        </p:nvSpPr>
        <p:spPr bwMode="auto">
          <a:xfrm>
            <a:off x="7081549" y="4105892"/>
            <a:ext cx="36291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 must be confirmed at least 2 doses after the initial CR.</a:t>
            </a:r>
          </a:p>
        </p:txBody>
      </p:sp>
      <p:sp>
        <p:nvSpPr>
          <p:cNvPr id="12" name="Line 52">
            <a:extLst>
              <a:ext uri="{FF2B5EF4-FFF2-40B4-BE49-F238E27FC236}">
                <a16:creationId xmlns:a16="http://schemas.microsoft.com/office/drawing/2014/main" id="{2012D2EA-DB58-59BA-AC11-8437F0A2F0DE}"/>
              </a:ext>
            </a:extLst>
          </p:cNvPr>
          <p:cNvSpPr>
            <a:spLocks noChangeShapeType="1"/>
          </p:cNvSpPr>
          <p:nvPr/>
        </p:nvSpPr>
        <p:spPr bwMode="auto">
          <a:xfrm>
            <a:off x="3188134" y="3197097"/>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01675A9D-2FDB-D292-3D34-DF35CDE8AE77}"/>
              </a:ext>
            </a:extLst>
          </p:cNvPr>
          <p:cNvSpPr txBox="1"/>
          <p:nvPr/>
        </p:nvSpPr>
        <p:spPr bwMode="auto">
          <a:xfrm>
            <a:off x="7346374" y="2294533"/>
            <a:ext cx="223790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CR within 24 wk of tx,* PD, unacceptable toxicity, or withdrawal by consent or physician discretion</a:t>
            </a:r>
          </a:p>
        </p:txBody>
      </p:sp>
      <p:sp>
        <p:nvSpPr>
          <p:cNvPr id="14" name="Text Box 11">
            <a:extLst>
              <a:ext uri="{FF2B5EF4-FFF2-40B4-BE49-F238E27FC236}">
                <a16:creationId xmlns:a16="http://schemas.microsoft.com/office/drawing/2014/main" id="{1D8F6F75-A85F-01A7-E4DB-37852FCF08E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Nghiem. JCO. 2019;37:693. </a:t>
            </a:r>
            <a:r>
              <a:rPr lang="en-US" altLang="en-US" sz="1200" b="0" dirty="0">
                <a:solidFill>
                  <a:srgbClr val="455560"/>
                </a:solidFill>
                <a:latin typeface="Calibri" panose="020F0502020204030204" pitchFamily="34" charset="0"/>
              </a:rPr>
              <a:t>Nghiem. J Immunother Cancer. 2021;9:e002478.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cxnSp>
        <p:nvCxnSpPr>
          <p:cNvPr id="8" name="Straight Arrow Connector 7">
            <a:extLst>
              <a:ext uri="{FF2B5EF4-FFF2-40B4-BE49-F238E27FC236}">
                <a16:creationId xmlns:a16="http://schemas.microsoft.com/office/drawing/2014/main" id="{D1B22925-74CB-1F23-B86D-0285EC9EEDE6}"/>
              </a:ext>
            </a:extLst>
          </p:cNvPr>
          <p:cNvCxnSpPr/>
          <p:nvPr/>
        </p:nvCxnSpPr>
        <p:spPr bwMode="auto">
          <a:xfrm>
            <a:off x="6640945" y="2404685"/>
            <a:ext cx="0" cy="365760"/>
          </a:xfrm>
          <a:prstGeom prst="straightConnector1">
            <a:avLst/>
          </a:prstGeom>
          <a:noFill/>
          <a:ln w="28575" cap="flat" cmpd="sng" algn="ctr">
            <a:solidFill>
              <a:schemeClr val="bg1"/>
            </a:solidFill>
            <a:prstDash val="solid"/>
            <a:round/>
            <a:headEnd type="none" w="med" len="med"/>
            <a:tailEnd type="triangle"/>
          </a:ln>
          <a:effectLst/>
        </p:spPr>
      </p:cxnSp>
      <p:sp>
        <p:nvSpPr>
          <p:cNvPr id="11" name="TextBox 10">
            <a:extLst>
              <a:ext uri="{FF2B5EF4-FFF2-40B4-BE49-F238E27FC236}">
                <a16:creationId xmlns:a16="http://schemas.microsoft.com/office/drawing/2014/main" id="{98228797-6957-CABC-A197-1EEAD82616A9}"/>
              </a:ext>
            </a:extLst>
          </p:cNvPr>
          <p:cNvSpPr txBox="1"/>
          <p:nvPr/>
        </p:nvSpPr>
        <p:spPr bwMode="auto">
          <a:xfrm>
            <a:off x="6326601" y="2022655"/>
            <a:ext cx="5389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 yr</a:t>
            </a:r>
          </a:p>
        </p:txBody>
      </p:sp>
    </p:spTree>
    <p:extLst>
      <p:ext uri="{BB962C8B-B14F-4D97-AF65-F5344CB8AC3E}">
        <p14:creationId xmlns:p14="http://schemas.microsoft.com/office/powerpoint/2010/main" val="7096542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E7075-DC85-CDED-A040-0C0CC3A0FDCF}"/>
              </a:ext>
            </a:extLst>
          </p:cNvPr>
          <p:cNvSpPr>
            <a:spLocks noGrp="1"/>
          </p:cNvSpPr>
          <p:nvPr>
            <p:ph type="title"/>
          </p:nvPr>
        </p:nvSpPr>
        <p:spPr/>
        <p:txBody>
          <a:bodyPr/>
          <a:lstStyle/>
          <a:p>
            <a:r>
              <a:rPr lang="en-US" dirty="0"/>
              <a:t>CITN-09/KEYNOTE-017: Response</a:t>
            </a:r>
          </a:p>
        </p:txBody>
      </p:sp>
      <p:sp>
        <p:nvSpPr>
          <p:cNvPr id="3" name="Content Placeholder 2">
            <a:extLst>
              <a:ext uri="{FF2B5EF4-FFF2-40B4-BE49-F238E27FC236}">
                <a16:creationId xmlns:a16="http://schemas.microsoft.com/office/drawing/2014/main" id="{CECC0109-2E7D-5EE8-1F94-CB0887250034}"/>
              </a:ext>
            </a:extLst>
          </p:cNvPr>
          <p:cNvSpPr>
            <a:spLocks noGrp="1"/>
          </p:cNvSpPr>
          <p:nvPr>
            <p:ph idx="1"/>
          </p:nvPr>
        </p:nvSpPr>
        <p:spPr>
          <a:xfrm>
            <a:off x="604675" y="4959927"/>
            <a:ext cx="10877529" cy="1203806"/>
          </a:xfrm>
        </p:spPr>
        <p:txBody>
          <a:bodyPr/>
          <a:lstStyle/>
          <a:p>
            <a:r>
              <a:rPr lang="en-US" sz="1800" dirty="0"/>
              <a:t>In evaluable patients with PD-L1 expression (n = 45), PD-L1 expression did not </a:t>
            </a:r>
            <a:r>
              <a:rPr lang="en-US" sz="1800" dirty="0">
                <a:latin typeface="+mn-lt"/>
              </a:rPr>
              <a:t>correlate with response. </a:t>
            </a:r>
          </a:p>
          <a:p>
            <a:r>
              <a:rPr lang="en-US" sz="1800" dirty="0">
                <a:latin typeface="+mn-lt"/>
              </a:rPr>
              <a:t>For MCC, </a:t>
            </a:r>
            <a:r>
              <a:rPr lang="en-US" sz="1800" kern="1200" dirty="0">
                <a:latin typeface="+mn-lt"/>
              </a:rPr>
              <a:t>PD-L1 expression, high tumor mutational burden, MSI-H, or viral status do not have established utility for predicting benefit with anti–PD-1 treatment</a:t>
            </a:r>
            <a:endParaRPr lang="en-US" sz="1800" kern="1200" dirty="0">
              <a:solidFill>
                <a:schemeClr val="tx1"/>
              </a:solidFill>
              <a:latin typeface="Arial" charset="0"/>
            </a:endParaRPr>
          </a:p>
        </p:txBody>
      </p:sp>
      <p:graphicFrame>
        <p:nvGraphicFramePr>
          <p:cNvPr id="5" name="Group 32">
            <a:extLst>
              <a:ext uri="{FF2B5EF4-FFF2-40B4-BE49-F238E27FC236}">
                <a16:creationId xmlns:a16="http://schemas.microsoft.com/office/drawing/2014/main" id="{82697C06-EA27-C4CC-3B39-D9BAA2D24C3B}"/>
              </a:ext>
            </a:extLst>
          </p:cNvPr>
          <p:cNvGraphicFramePr>
            <a:graphicFrameLocks noGrp="1"/>
          </p:cNvGraphicFramePr>
          <p:nvPr>
            <p:extLst>
              <p:ext uri="{D42A27DB-BD31-4B8C-83A1-F6EECF244321}">
                <p14:modId xmlns:p14="http://schemas.microsoft.com/office/powerpoint/2010/main" val="2010735650"/>
              </p:ext>
            </p:extLst>
          </p:nvPr>
        </p:nvGraphicFramePr>
        <p:xfrm>
          <a:off x="724281" y="1600200"/>
          <a:ext cx="10762488" cy="3200480"/>
        </p:xfrm>
        <a:graphic>
          <a:graphicData uri="http://schemas.openxmlformats.org/drawingml/2006/table">
            <a:tbl>
              <a:tblPr/>
              <a:tblGrid>
                <a:gridCol w="5437345">
                  <a:extLst>
                    <a:ext uri="{9D8B030D-6E8A-4147-A177-3AD203B41FA5}">
                      <a16:colId xmlns:a16="http://schemas.microsoft.com/office/drawing/2014/main" val="20000"/>
                    </a:ext>
                  </a:extLst>
                </a:gridCol>
                <a:gridCol w="5325143">
                  <a:extLst>
                    <a:ext uri="{9D8B030D-6E8A-4147-A177-3AD203B41FA5}">
                      <a16:colId xmlns:a16="http://schemas.microsoft.com/office/drawing/2014/main" val="20001"/>
                    </a:ext>
                  </a:extLst>
                </a:gridCol>
              </a:tblGrid>
              <a:tr h="33096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65888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 (95% CI)</a:t>
                      </a:r>
                    </a:p>
                    <a:p>
                      <a:pPr marL="342900" marR="0" lvl="0" indent="-34290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342900" marR="0" lvl="0" indent="-34290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p>
                      <a:pPr marL="342900" marR="0" lvl="0" indent="-34290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p>
                      <a:pPr marL="342900" marR="0" lvl="0" indent="-34290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p>
                      <a:pPr marL="342900" marR="0" lvl="0" indent="-34290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 assessment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 (43.2-71.8)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(30)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(28)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(32)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3096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DCR,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66 (51.2-78.8)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02237043"/>
                  </a:ext>
                </a:extLst>
              </a:tr>
              <a:tr h="33096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mDoR, mo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 (1.0+ to 51.8+)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061825476"/>
                  </a:ext>
                </a:extLst>
              </a:tr>
              <a:tr h="33096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follow-up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31.8 (0.4-56.9)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10032709"/>
                  </a:ext>
                </a:extLst>
              </a:tr>
            </a:tbl>
          </a:graphicData>
        </a:graphic>
      </p:graphicFrame>
      <p:sp>
        <p:nvSpPr>
          <p:cNvPr id="4" name="Text Box 11">
            <a:extLst>
              <a:ext uri="{FF2B5EF4-FFF2-40B4-BE49-F238E27FC236}">
                <a16:creationId xmlns:a16="http://schemas.microsoft.com/office/drawing/2014/main" id="{3B93C499-F22A-8411-CCFE-9EE27383487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Nghiem. JCO. 2019;37:693. </a:t>
            </a:r>
            <a:r>
              <a:rPr lang="en-US" altLang="en-US" sz="1200" b="0" dirty="0">
                <a:solidFill>
                  <a:srgbClr val="455560"/>
                </a:solidFill>
                <a:latin typeface="Calibri" panose="020F0502020204030204" pitchFamily="34" charset="0"/>
              </a:rPr>
              <a:t>Nghiem. J Immunother Cancer. 2021;9:e002478.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3124444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DDAD9-6705-C384-8432-BDC041F1E958}"/>
              </a:ext>
            </a:extLst>
          </p:cNvPr>
          <p:cNvSpPr>
            <a:spLocks noGrp="1"/>
          </p:cNvSpPr>
          <p:nvPr>
            <p:ph type="title"/>
          </p:nvPr>
        </p:nvSpPr>
        <p:spPr/>
        <p:txBody>
          <a:bodyPr/>
          <a:lstStyle/>
          <a:p>
            <a:r>
              <a:rPr lang="en-US" dirty="0"/>
              <a:t>CITN-09/KEYNOTE-017: Survival</a:t>
            </a:r>
          </a:p>
        </p:txBody>
      </p:sp>
      <p:sp>
        <p:nvSpPr>
          <p:cNvPr id="19" name="Content Placeholder 2">
            <a:extLst>
              <a:ext uri="{FF2B5EF4-FFF2-40B4-BE49-F238E27FC236}">
                <a16:creationId xmlns:a16="http://schemas.microsoft.com/office/drawing/2014/main" id="{9CE17932-F8E4-FAB7-017C-E73C798CF02C}"/>
              </a:ext>
            </a:extLst>
          </p:cNvPr>
          <p:cNvSpPr>
            <a:spLocks noGrp="1"/>
          </p:cNvSpPr>
          <p:nvPr>
            <p:ph idx="1"/>
          </p:nvPr>
        </p:nvSpPr>
        <p:spPr>
          <a:xfrm>
            <a:off x="604675" y="5289176"/>
            <a:ext cx="11147863" cy="1149724"/>
          </a:xfrm>
        </p:spPr>
        <p:txBody>
          <a:bodyPr/>
          <a:lstStyle/>
          <a:p>
            <a:pPr>
              <a:spcBef>
                <a:spcPts val="500"/>
              </a:spcBef>
              <a:spcAft>
                <a:spcPts val="0"/>
              </a:spcAft>
            </a:pPr>
            <a:r>
              <a:rPr lang="en-US" sz="1800" dirty="0"/>
              <a:t>In evaluable patients with PD-L1 expression (n = 45), PD-L1 expression on any cell type did not correlate with OS or PFS</a:t>
            </a:r>
          </a:p>
          <a:p>
            <a:pPr>
              <a:spcBef>
                <a:spcPts val="500"/>
              </a:spcBef>
              <a:spcAft>
                <a:spcPts val="0"/>
              </a:spcAft>
            </a:pPr>
            <a:r>
              <a:rPr lang="en-US" sz="1800" dirty="0">
                <a:solidFill>
                  <a:schemeClr val="accent3"/>
                </a:solidFill>
              </a:rPr>
              <a:t>Based on the results of the CITN-09/KEYNOTE-017 trial, pembrolizumab was approved by the FDA for the treatment of adult and pediatric patients with recurrent locally advanced or metastatic MCC</a:t>
            </a:r>
          </a:p>
        </p:txBody>
      </p:sp>
      <p:sp>
        <p:nvSpPr>
          <p:cNvPr id="8" name="TextBox 7">
            <a:extLst>
              <a:ext uri="{FF2B5EF4-FFF2-40B4-BE49-F238E27FC236}">
                <a16:creationId xmlns:a16="http://schemas.microsoft.com/office/drawing/2014/main" id="{A09E16A7-ABB4-51B6-0F80-E5B3289F4BB7}"/>
              </a:ext>
            </a:extLst>
          </p:cNvPr>
          <p:cNvSpPr txBox="1"/>
          <p:nvPr/>
        </p:nvSpPr>
        <p:spPr bwMode="auto">
          <a:xfrm>
            <a:off x="1970814" y="1505602"/>
            <a:ext cx="30246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Overall Survival</a:t>
            </a:r>
          </a:p>
        </p:txBody>
      </p:sp>
      <p:sp>
        <p:nvSpPr>
          <p:cNvPr id="9" name="TextBox 8">
            <a:extLst>
              <a:ext uri="{FF2B5EF4-FFF2-40B4-BE49-F238E27FC236}">
                <a16:creationId xmlns:a16="http://schemas.microsoft.com/office/drawing/2014/main" id="{7D8A3867-D0EA-55DE-9C22-ACCF2E66F4DE}"/>
              </a:ext>
            </a:extLst>
          </p:cNvPr>
          <p:cNvSpPr txBox="1"/>
          <p:nvPr/>
        </p:nvSpPr>
        <p:spPr bwMode="auto">
          <a:xfrm>
            <a:off x="8026953" y="1505602"/>
            <a:ext cx="34850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Progression-Free </a:t>
            </a:r>
            <a:r>
              <a:rPr lang="en-US" dirty="0">
                <a:solidFill>
                  <a:srgbClr val="000000"/>
                </a:solidFill>
                <a:latin typeface="Calibri" panose="020F0502020204030204" pitchFamily="34" charset="0"/>
              </a:rPr>
              <a:t>S</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urvival</a:t>
            </a:r>
          </a:p>
        </p:txBody>
      </p:sp>
      <p:sp>
        <p:nvSpPr>
          <p:cNvPr id="20" name="Text Box 11">
            <a:extLst>
              <a:ext uri="{FF2B5EF4-FFF2-40B4-BE49-F238E27FC236}">
                <a16:creationId xmlns:a16="http://schemas.microsoft.com/office/drawing/2014/main" id="{C09D539E-6A7D-AABD-547D-5837CBA67C46}"/>
              </a:ext>
            </a:extLst>
          </p:cNvPr>
          <p:cNvSpPr txBox="1">
            <a:spLocks noChangeArrowheads="1"/>
          </p:cNvSpPr>
          <p:nvPr/>
        </p:nvSpPr>
        <p:spPr bwMode="auto">
          <a:xfrm>
            <a:off x="439462" y="639536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Nghiem. J Immunother Cancer. 2021;9:e002478. Pembrolizumab PI.</a:t>
            </a:r>
          </a:p>
        </p:txBody>
      </p:sp>
      <p:cxnSp>
        <p:nvCxnSpPr>
          <p:cNvPr id="11" name="Straight Connector 10">
            <a:extLst>
              <a:ext uri="{FF2B5EF4-FFF2-40B4-BE49-F238E27FC236}">
                <a16:creationId xmlns:a16="http://schemas.microsoft.com/office/drawing/2014/main" id="{1EB59F4E-6AEB-B4F8-CA84-CD118E3C7EBA}"/>
              </a:ext>
            </a:extLst>
          </p:cNvPr>
          <p:cNvCxnSpPr>
            <a:cxnSpLocks/>
          </p:cNvCxnSpPr>
          <p:nvPr/>
        </p:nvCxnSpPr>
        <p:spPr bwMode="auto">
          <a:xfrm>
            <a:off x="1810870" y="4186518"/>
            <a:ext cx="348503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2946BC8B-D7CF-B450-B122-6E438E0F0921}"/>
              </a:ext>
            </a:extLst>
          </p:cNvPr>
          <p:cNvCxnSpPr/>
          <p:nvPr/>
        </p:nvCxnSpPr>
        <p:spPr bwMode="auto">
          <a:xfrm flipV="1">
            <a:off x="1820395" y="1974850"/>
            <a:ext cx="0" cy="2211668"/>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7332476F-FA5A-DE69-D239-01EF79D3DCA2}"/>
              </a:ext>
            </a:extLst>
          </p:cNvPr>
          <p:cNvCxnSpPr>
            <a:cxnSpLocks/>
          </p:cNvCxnSpPr>
          <p:nvPr/>
        </p:nvCxnSpPr>
        <p:spPr bwMode="auto">
          <a:xfrm flipH="1">
            <a:off x="1752600" y="1990725"/>
            <a:ext cx="67795"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0F3F54F4-2132-58D9-E047-71CF5293CF1B}"/>
              </a:ext>
            </a:extLst>
          </p:cNvPr>
          <p:cNvCxnSpPr>
            <a:cxnSpLocks/>
          </p:cNvCxnSpPr>
          <p:nvPr/>
        </p:nvCxnSpPr>
        <p:spPr bwMode="auto">
          <a:xfrm flipH="1">
            <a:off x="1752600" y="2429884"/>
            <a:ext cx="67795"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F3726FE-FC0F-574E-A8B4-7C06D78C8DC3}"/>
              </a:ext>
            </a:extLst>
          </p:cNvPr>
          <p:cNvCxnSpPr>
            <a:cxnSpLocks/>
          </p:cNvCxnSpPr>
          <p:nvPr/>
        </p:nvCxnSpPr>
        <p:spPr bwMode="auto">
          <a:xfrm flipH="1">
            <a:off x="1752600" y="2869043"/>
            <a:ext cx="67795"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2D66AB3-D02D-3750-724E-54667EF65AF1}"/>
              </a:ext>
            </a:extLst>
          </p:cNvPr>
          <p:cNvCxnSpPr>
            <a:cxnSpLocks/>
          </p:cNvCxnSpPr>
          <p:nvPr/>
        </p:nvCxnSpPr>
        <p:spPr bwMode="auto">
          <a:xfrm flipH="1">
            <a:off x="1752600" y="3308202"/>
            <a:ext cx="6779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AA6A0791-98A7-6C1A-97DB-3D12E872C13B}"/>
              </a:ext>
            </a:extLst>
          </p:cNvPr>
          <p:cNvCxnSpPr>
            <a:cxnSpLocks/>
          </p:cNvCxnSpPr>
          <p:nvPr/>
        </p:nvCxnSpPr>
        <p:spPr bwMode="auto">
          <a:xfrm flipH="1">
            <a:off x="1752600" y="3747361"/>
            <a:ext cx="67795"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0DF3DA3-D3FC-A378-DFFA-BD34FB1E322B}"/>
              </a:ext>
            </a:extLst>
          </p:cNvPr>
          <p:cNvCxnSpPr>
            <a:cxnSpLocks/>
          </p:cNvCxnSpPr>
          <p:nvPr/>
        </p:nvCxnSpPr>
        <p:spPr bwMode="auto">
          <a:xfrm flipH="1">
            <a:off x="1752600" y="4186518"/>
            <a:ext cx="67795"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DDA5A75-FFFF-A3B5-1C7A-704F5F81FAF9}"/>
              </a:ext>
            </a:extLst>
          </p:cNvPr>
          <p:cNvCxnSpPr>
            <a:cxnSpLocks/>
          </p:cNvCxnSpPr>
          <p:nvPr/>
        </p:nvCxnSpPr>
        <p:spPr bwMode="auto">
          <a:xfrm>
            <a:off x="1820395" y="4177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C4527A7-CA52-3B5D-2BF7-59A901971EBA}"/>
              </a:ext>
            </a:extLst>
          </p:cNvPr>
          <p:cNvCxnSpPr>
            <a:cxnSpLocks/>
          </p:cNvCxnSpPr>
          <p:nvPr/>
        </p:nvCxnSpPr>
        <p:spPr bwMode="auto">
          <a:xfrm>
            <a:off x="2167049" y="4177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76B5D61-84C6-FA9B-0C73-2DDC09FF39D1}"/>
              </a:ext>
            </a:extLst>
          </p:cNvPr>
          <p:cNvCxnSpPr>
            <a:cxnSpLocks/>
          </p:cNvCxnSpPr>
          <p:nvPr/>
        </p:nvCxnSpPr>
        <p:spPr bwMode="auto">
          <a:xfrm>
            <a:off x="2513703" y="4177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E4ED403-7495-9470-D552-83C9F3BD6D12}"/>
              </a:ext>
            </a:extLst>
          </p:cNvPr>
          <p:cNvCxnSpPr>
            <a:cxnSpLocks/>
          </p:cNvCxnSpPr>
          <p:nvPr/>
        </p:nvCxnSpPr>
        <p:spPr bwMode="auto">
          <a:xfrm>
            <a:off x="2860357" y="4177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2FEAE84-9CFC-8C25-5373-EC7B24BAC0BF}"/>
              </a:ext>
            </a:extLst>
          </p:cNvPr>
          <p:cNvCxnSpPr>
            <a:cxnSpLocks/>
          </p:cNvCxnSpPr>
          <p:nvPr/>
        </p:nvCxnSpPr>
        <p:spPr bwMode="auto">
          <a:xfrm>
            <a:off x="3207011" y="4177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143CDCA2-0777-5024-57EF-965B30EB59EC}"/>
              </a:ext>
            </a:extLst>
          </p:cNvPr>
          <p:cNvCxnSpPr>
            <a:cxnSpLocks/>
          </p:cNvCxnSpPr>
          <p:nvPr/>
        </p:nvCxnSpPr>
        <p:spPr bwMode="auto">
          <a:xfrm>
            <a:off x="3553665" y="4177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B8926010-8577-0A1A-7125-75F7A64E22AF}"/>
              </a:ext>
            </a:extLst>
          </p:cNvPr>
          <p:cNvCxnSpPr>
            <a:cxnSpLocks/>
          </p:cNvCxnSpPr>
          <p:nvPr/>
        </p:nvCxnSpPr>
        <p:spPr bwMode="auto">
          <a:xfrm>
            <a:off x="3900319" y="4177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1C3C1FF-4BDF-1B96-3471-B85CB8EF3E83}"/>
              </a:ext>
            </a:extLst>
          </p:cNvPr>
          <p:cNvCxnSpPr>
            <a:cxnSpLocks/>
          </p:cNvCxnSpPr>
          <p:nvPr/>
        </p:nvCxnSpPr>
        <p:spPr bwMode="auto">
          <a:xfrm>
            <a:off x="4246973" y="4177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D47C229-5AF8-32B3-8B17-1E50195AD63B}"/>
              </a:ext>
            </a:extLst>
          </p:cNvPr>
          <p:cNvCxnSpPr>
            <a:cxnSpLocks/>
          </p:cNvCxnSpPr>
          <p:nvPr/>
        </p:nvCxnSpPr>
        <p:spPr bwMode="auto">
          <a:xfrm>
            <a:off x="4593627" y="4177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C8ED6BC-6553-4F41-236C-75FA9815DF3B}"/>
              </a:ext>
            </a:extLst>
          </p:cNvPr>
          <p:cNvCxnSpPr>
            <a:cxnSpLocks/>
          </p:cNvCxnSpPr>
          <p:nvPr/>
        </p:nvCxnSpPr>
        <p:spPr bwMode="auto">
          <a:xfrm>
            <a:off x="4940281" y="4177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A36833B-2D52-656D-6419-268B971BC047}"/>
              </a:ext>
            </a:extLst>
          </p:cNvPr>
          <p:cNvCxnSpPr>
            <a:cxnSpLocks/>
          </p:cNvCxnSpPr>
          <p:nvPr/>
        </p:nvCxnSpPr>
        <p:spPr bwMode="auto">
          <a:xfrm>
            <a:off x="5286935" y="4177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5D6483D8-56FC-163E-67CB-04A7038F979C}"/>
              </a:ext>
            </a:extLst>
          </p:cNvPr>
          <p:cNvCxnSpPr>
            <a:cxnSpLocks/>
          </p:cNvCxnSpPr>
          <p:nvPr/>
        </p:nvCxnSpPr>
        <p:spPr bwMode="auto">
          <a:xfrm flipV="1">
            <a:off x="2513703" y="2133600"/>
            <a:ext cx="0" cy="2043953"/>
          </a:xfrm>
          <a:prstGeom prst="line">
            <a:avLst/>
          </a:prstGeom>
          <a:noFill/>
          <a:ln w="28575" cap="flat" cmpd="sng" algn="ctr">
            <a:solidFill>
              <a:schemeClr val="bg1"/>
            </a:solidFill>
            <a:prstDash val="sysDot"/>
            <a:round/>
            <a:headEnd type="none" w="med" len="med"/>
            <a:tailEnd type="none" w="med" len="med"/>
          </a:ln>
          <a:effectLst/>
        </p:spPr>
      </p:cxnSp>
      <p:cxnSp>
        <p:nvCxnSpPr>
          <p:cNvPr id="38" name="Straight Connector 37">
            <a:extLst>
              <a:ext uri="{FF2B5EF4-FFF2-40B4-BE49-F238E27FC236}">
                <a16:creationId xmlns:a16="http://schemas.microsoft.com/office/drawing/2014/main" id="{B6DDE437-040F-C438-15AF-7FB40317EC4D}"/>
              </a:ext>
            </a:extLst>
          </p:cNvPr>
          <p:cNvCxnSpPr>
            <a:cxnSpLocks/>
          </p:cNvCxnSpPr>
          <p:nvPr/>
        </p:nvCxnSpPr>
        <p:spPr bwMode="auto">
          <a:xfrm flipV="1">
            <a:off x="3207011" y="2133600"/>
            <a:ext cx="0" cy="2043953"/>
          </a:xfrm>
          <a:prstGeom prst="line">
            <a:avLst/>
          </a:prstGeom>
          <a:noFill/>
          <a:ln w="28575" cap="flat" cmpd="sng" algn="ctr">
            <a:solidFill>
              <a:schemeClr val="bg1"/>
            </a:solidFill>
            <a:prstDash val="sysDot"/>
            <a:round/>
            <a:headEnd type="none" w="med" len="med"/>
            <a:tailEnd type="none" w="med" len="med"/>
          </a:ln>
          <a:effectLst/>
        </p:spPr>
      </p:cxnSp>
      <p:cxnSp>
        <p:nvCxnSpPr>
          <p:cNvPr id="39" name="Straight Connector 38">
            <a:extLst>
              <a:ext uri="{FF2B5EF4-FFF2-40B4-BE49-F238E27FC236}">
                <a16:creationId xmlns:a16="http://schemas.microsoft.com/office/drawing/2014/main" id="{7B7E7012-E936-5AA2-7E0F-480AE7ED489A}"/>
              </a:ext>
            </a:extLst>
          </p:cNvPr>
          <p:cNvCxnSpPr>
            <a:cxnSpLocks/>
          </p:cNvCxnSpPr>
          <p:nvPr/>
        </p:nvCxnSpPr>
        <p:spPr bwMode="auto">
          <a:xfrm flipV="1">
            <a:off x="3900319" y="2133600"/>
            <a:ext cx="0" cy="2043953"/>
          </a:xfrm>
          <a:prstGeom prst="line">
            <a:avLst/>
          </a:prstGeom>
          <a:noFill/>
          <a:ln w="28575" cap="flat" cmpd="sng" algn="ctr">
            <a:solidFill>
              <a:schemeClr val="bg1"/>
            </a:solidFill>
            <a:prstDash val="sysDot"/>
            <a:round/>
            <a:headEnd type="none" w="med" len="med"/>
            <a:tailEnd type="none" w="med" len="med"/>
          </a:ln>
          <a:effectLst/>
        </p:spPr>
      </p:cxnSp>
      <p:sp>
        <p:nvSpPr>
          <p:cNvPr id="40" name="TextBox 39">
            <a:extLst>
              <a:ext uri="{FF2B5EF4-FFF2-40B4-BE49-F238E27FC236}">
                <a16:creationId xmlns:a16="http://schemas.microsoft.com/office/drawing/2014/main" id="{76E33C69-5D6E-2A90-7B69-7412305F0E98}"/>
              </a:ext>
            </a:extLst>
          </p:cNvPr>
          <p:cNvSpPr txBox="1"/>
          <p:nvPr/>
        </p:nvSpPr>
        <p:spPr bwMode="auto">
          <a:xfrm rot="16200000">
            <a:off x="117465" y="2886661"/>
            <a:ext cx="22303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a:t>
            </a:r>
          </a:p>
        </p:txBody>
      </p:sp>
      <p:sp>
        <p:nvSpPr>
          <p:cNvPr id="41" name="TextBox 40">
            <a:extLst>
              <a:ext uri="{FF2B5EF4-FFF2-40B4-BE49-F238E27FC236}">
                <a16:creationId xmlns:a16="http://schemas.microsoft.com/office/drawing/2014/main" id="{0E479749-4A25-01F1-0D11-F84CCE53BFB7}"/>
              </a:ext>
            </a:extLst>
          </p:cNvPr>
          <p:cNvSpPr txBox="1"/>
          <p:nvPr/>
        </p:nvSpPr>
        <p:spPr bwMode="auto">
          <a:xfrm>
            <a:off x="1204185" y="1818212"/>
            <a:ext cx="6162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42" name="TextBox 41">
            <a:extLst>
              <a:ext uri="{FF2B5EF4-FFF2-40B4-BE49-F238E27FC236}">
                <a16:creationId xmlns:a16="http://schemas.microsoft.com/office/drawing/2014/main" id="{3AE140A0-0CED-9F5E-24A1-B27B3E06D2B8}"/>
              </a:ext>
            </a:extLst>
          </p:cNvPr>
          <p:cNvSpPr txBox="1"/>
          <p:nvPr/>
        </p:nvSpPr>
        <p:spPr bwMode="auto">
          <a:xfrm>
            <a:off x="1204185" y="2256454"/>
            <a:ext cx="6162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43" name="TextBox 42">
            <a:extLst>
              <a:ext uri="{FF2B5EF4-FFF2-40B4-BE49-F238E27FC236}">
                <a16:creationId xmlns:a16="http://schemas.microsoft.com/office/drawing/2014/main" id="{5DE94099-9114-5A2D-D683-BF39F739CE4C}"/>
              </a:ext>
            </a:extLst>
          </p:cNvPr>
          <p:cNvSpPr txBox="1"/>
          <p:nvPr/>
        </p:nvSpPr>
        <p:spPr bwMode="auto">
          <a:xfrm>
            <a:off x="1204185" y="2694696"/>
            <a:ext cx="6162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44" name="TextBox 43">
            <a:extLst>
              <a:ext uri="{FF2B5EF4-FFF2-40B4-BE49-F238E27FC236}">
                <a16:creationId xmlns:a16="http://schemas.microsoft.com/office/drawing/2014/main" id="{1B7CA789-F1B6-C771-3026-DCE0286BC6DA}"/>
              </a:ext>
            </a:extLst>
          </p:cNvPr>
          <p:cNvSpPr txBox="1"/>
          <p:nvPr/>
        </p:nvSpPr>
        <p:spPr bwMode="auto">
          <a:xfrm>
            <a:off x="1204185" y="3132938"/>
            <a:ext cx="6162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45" name="TextBox 44">
            <a:extLst>
              <a:ext uri="{FF2B5EF4-FFF2-40B4-BE49-F238E27FC236}">
                <a16:creationId xmlns:a16="http://schemas.microsoft.com/office/drawing/2014/main" id="{1CD855BC-F675-50D3-3D36-E72F546A4A85}"/>
              </a:ext>
            </a:extLst>
          </p:cNvPr>
          <p:cNvSpPr txBox="1"/>
          <p:nvPr/>
        </p:nvSpPr>
        <p:spPr bwMode="auto">
          <a:xfrm>
            <a:off x="1204185" y="3571180"/>
            <a:ext cx="6162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6" name="TextBox 45">
            <a:extLst>
              <a:ext uri="{FF2B5EF4-FFF2-40B4-BE49-F238E27FC236}">
                <a16:creationId xmlns:a16="http://schemas.microsoft.com/office/drawing/2014/main" id="{7BDB6C74-8755-9E0F-387D-8B220B53CEA6}"/>
              </a:ext>
            </a:extLst>
          </p:cNvPr>
          <p:cNvSpPr txBox="1"/>
          <p:nvPr/>
        </p:nvSpPr>
        <p:spPr bwMode="auto">
          <a:xfrm>
            <a:off x="1204185" y="4009421"/>
            <a:ext cx="6162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7" name="TextBox 46">
            <a:extLst>
              <a:ext uri="{FF2B5EF4-FFF2-40B4-BE49-F238E27FC236}">
                <a16:creationId xmlns:a16="http://schemas.microsoft.com/office/drawing/2014/main" id="{D8D24FF5-42FC-CA96-39BE-C1DF8C4945F5}"/>
              </a:ext>
            </a:extLst>
          </p:cNvPr>
          <p:cNvSpPr txBox="1"/>
          <p:nvPr/>
        </p:nvSpPr>
        <p:spPr bwMode="auto">
          <a:xfrm>
            <a:off x="1810870" y="4404315"/>
            <a:ext cx="34760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48" name="TextBox 47">
            <a:extLst>
              <a:ext uri="{FF2B5EF4-FFF2-40B4-BE49-F238E27FC236}">
                <a16:creationId xmlns:a16="http://schemas.microsoft.com/office/drawing/2014/main" id="{16F1A17B-9139-2705-FB04-CA3DD038F904}"/>
              </a:ext>
            </a:extLst>
          </p:cNvPr>
          <p:cNvSpPr txBox="1"/>
          <p:nvPr/>
        </p:nvSpPr>
        <p:spPr bwMode="auto">
          <a:xfrm>
            <a:off x="5064240" y="4186518"/>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49" name="TextBox 48">
            <a:extLst>
              <a:ext uri="{FF2B5EF4-FFF2-40B4-BE49-F238E27FC236}">
                <a16:creationId xmlns:a16="http://schemas.microsoft.com/office/drawing/2014/main" id="{6E083869-C7C4-0CBE-8A4F-46E235BE5FAA}"/>
              </a:ext>
            </a:extLst>
          </p:cNvPr>
          <p:cNvSpPr txBox="1"/>
          <p:nvPr/>
        </p:nvSpPr>
        <p:spPr bwMode="auto">
          <a:xfrm>
            <a:off x="1594899" y="4186518"/>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0" name="TextBox 49">
            <a:extLst>
              <a:ext uri="{FF2B5EF4-FFF2-40B4-BE49-F238E27FC236}">
                <a16:creationId xmlns:a16="http://schemas.microsoft.com/office/drawing/2014/main" id="{9E65686B-6BF2-A3B2-9062-67FF49E37C27}"/>
              </a:ext>
            </a:extLst>
          </p:cNvPr>
          <p:cNvSpPr txBox="1"/>
          <p:nvPr/>
        </p:nvSpPr>
        <p:spPr bwMode="auto">
          <a:xfrm>
            <a:off x="1941833" y="4186518"/>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51" name="TextBox 50">
            <a:extLst>
              <a:ext uri="{FF2B5EF4-FFF2-40B4-BE49-F238E27FC236}">
                <a16:creationId xmlns:a16="http://schemas.microsoft.com/office/drawing/2014/main" id="{6E09A93F-FB68-BD76-BDD0-EC479F547E5D}"/>
              </a:ext>
            </a:extLst>
          </p:cNvPr>
          <p:cNvSpPr txBox="1"/>
          <p:nvPr/>
        </p:nvSpPr>
        <p:spPr bwMode="auto">
          <a:xfrm>
            <a:off x="2288767" y="4186518"/>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52" name="TextBox 51">
            <a:extLst>
              <a:ext uri="{FF2B5EF4-FFF2-40B4-BE49-F238E27FC236}">
                <a16:creationId xmlns:a16="http://schemas.microsoft.com/office/drawing/2014/main" id="{30DCD1C4-9B5A-E624-2D81-4B593B5034AF}"/>
              </a:ext>
            </a:extLst>
          </p:cNvPr>
          <p:cNvSpPr txBox="1"/>
          <p:nvPr/>
        </p:nvSpPr>
        <p:spPr bwMode="auto">
          <a:xfrm>
            <a:off x="2635701" y="4186518"/>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53" name="TextBox 52">
            <a:extLst>
              <a:ext uri="{FF2B5EF4-FFF2-40B4-BE49-F238E27FC236}">
                <a16:creationId xmlns:a16="http://schemas.microsoft.com/office/drawing/2014/main" id="{E8F53D8B-06AB-45B8-9648-C901B96F7009}"/>
              </a:ext>
            </a:extLst>
          </p:cNvPr>
          <p:cNvSpPr txBox="1"/>
          <p:nvPr/>
        </p:nvSpPr>
        <p:spPr bwMode="auto">
          <a:xfrm>
            <a:off x="2982635" y="4186518"/>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54" name="TextBox 53">
            <a:extLst>
              <a:ext uri="{FF2B5EF4-FFF2-40B4-BE49-F238E27FC236}">
                <a16:creationId xmlns:a16="http://schemas.microsoft.com/office/drawing/2014/main" id="{2CF11FA2-AB91-A61A-950D-03FF8856A4A5}"/>
              </a:ext>
            </a:extLst>
          </p:cNvPr>
          <p:cNvSpPr txBox="1"/>
          <p:nvPr/>
        </p:nvSpPr>
        <p:spPr bwMode="auto">
          <a:xfrm>
            <a:off x="3329569" y="4186518"/>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55" name="TextBox 54">
            <a:extLst>
              <a:ext uri="{FF2B5EF4-FFF2-40B4-BE49-F238E27FC236}">
                <a16:creationId xmlns:a16="http://schemas.microsoft.com/office/drawing/2014/main" id="{07992BD0-5EFC-5EB9-660C-EEF15C7E13B8}"/>
              </a:ext>
            </a:extLst>
          </p:cNvPr>
          <p:cNvSpPr txBox="1"/>
          <p:nvPr/>
        </p:nvSpPr>
        <p:spPr bwMode="auto">
          <a:xfrm>
            <a:off x="3676503" y="4186518"/>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56" name="TextBox 55">
            <a:extLst>
              <a:ext uri="{FF2B5EF4-FFF2-40B4-BE49-F238E27FC236}">
                <a16:creationId xmlns:a16="http://schemas.microsoft.com/office/drawing/2014/main" id="{F99783D4-3768-C750-FB67-6EA03FAED1F3}"/>
              </a:ext>
            </a:extLst>
          </p:cNvPr>
          <p:cNvSpPr txBox="1"/>
          <p:nvPr/>
        </p:nvSpPr>
        <p:spPr bwMode="auto">
          <a:xfrm>
            <a:off x="4023437" y="4186518"/>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57" name="TextBox 56">
            <a:extLst>
              <a:ext uri="{FF2B5EF4-FFF2-40B4-BE49-F238E27FC236}">
                <a16:creationId xmlns:a16="http://schemas.microsoft.com/office/drawing/2014/main" id="{A7E6AE3D-51EA-6381-03CD-79843D3F71BC}"/>
              </a:ext>
            </a:extLst>
          </p:cNvPr>
          <p:cNvSpPr txBox="1"/>
          <p:nvPr/>
        </p:nvSpPr>
        <p:spPr bwMode="auto">
          <a:xfrm>
            <a:off x="4370371" y="4186518"/>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58" name="TextBox 57">
            <a:extLst>
              <a:ext uri="{FF2B5EF4-FFF2-40B4-BE49-F238E27FC236}">
                <a16:creationId xmlns:a16="http://schemas.microsoft.com/office/drawing/2014/main" id="{81F0A5DE-0309-AF46-D15D-C1A34C1B9C62}"/>
              </a:ext>
            </a:extLst>
          </p:cNvPr>
          <p:cNvSpPr txBox="1"/>
          <p:nvPr/>
        </p:nvSpPr>
        <p:spPr bwMode="auto">
          <a:xfrm>
            <a:off x="4717305" y="4186518"/>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p>
        </p:txBody>
      </p:sp>
      <p:sp>
        <p:nvSpPr>
          <p:cNvPr id="59" name="TextBox 58">
            <a:extLst>
              <a:ext uri="{FF2B5EF4-FFF2-40B4-BE49-F238E27FC236}">
                <a16:creationId xmlns:a16="http://schemas.microsoft.com/office/drawing/2014/main" id="{6B601C0C-7879-0103-D12D-CDA3187DFC81}"/>
              </a:ext>
            </a:extLst>
          </p:cNvPr>
          <p:cNvSpPr txBox="1"/>
          <p:nvPr/>
        </p:nvSpPr>
        <p:spPr bwMode="auto">
          <a:xfrm>
            <a:off x="2463990" y="1815374"/>
            <a:ext cx="8282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93.1%</a:t>
            </a:r>
          </a:p>
        </p:txBody>
      </p:sp>
      <p:sp>
        <p:nvSpPr>
          <p:cNvPr id="60" name="TextBox 59">
            <a:extLst>
              <a:ext uri="{FF2B5EF4-FFF2-40B4-BE49-F238E27FC236}">
                <a16:creationId xmlns:a16="http://schemas.microsoft.com/office/drawing/2014/main" id="{6992DD2F-FDA2-00D7-96CF-BE61B1CF77CE}"/>
              </a:ext>
            </a:extLst>
          </p:cNvPr>
          <p:cNvSpPr txBox="1"/>
          <p:nvPr/>
        </p:nvSpPr>
        <p:spPr bwMode="auto">
          <a:xfrm>
            <a:off x="2463990" y="2254530"/>
            <a:ext cx="8282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72.0%</a:t>
            </a:r>
          </a:p>
        </p:txBody>
      </p:sp>
      <p:sp>
        <p:nvSpPr>
          <p:cNvPr id="61" name="TextBox 60">
            <a:extLst>
              <a:ext uri="{FF2B5EF4-FFF2-40B4-BE49-F238E27FC236}">
                <a16:creationId xmlns:a16="http://schemas.microsoft.com/office/drawing/2014/main" id="{FBDF816A-5F03-1B3F-C4A4-DA8932B86D2B}"/>
              </a:ext>
            </a:extLst>
          </p:cNvPr>
          <p:cNvSpPr txBox="1"/>
          <p:nvPr/>
        </p:nvSpPr>
        <p:spPr bwMode="auto">
          <a:xfrm>
            <a:off x="3146078" y="1858583"/>
            <a:ext cx="8282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93.1%</a:t>
            </a:r>
          </a:p>
        </p:txBody>
      </p:sp>
      <p:sp>
        <p:nvSpPr>
          <p:cNvPr id="62" name="TextBox 61">
            <a:extLst>
              <a:ext uri="{FF2B5EF4-FFF2-40B4-BE49-F238E27FC236}">
                <a16:creationId xmlns:a16="http://schemas.microsoft.com/office/drawing/2014/main" id="{276AC73F-048D-DF38-9DE6-F680C3F2A0B9}"/>
              </a:ext>
            </a:extLst>
          </p:cNvPr>
          <p:cNvSpPr txBox="1"/>
          <p:nvPr/>
        </p:nvSpPr>
        <p:spPr bwMode="auto">
          <a:xfrm>
            <a:off x="3146078" y="2416159"/>
            <a:ext cx="8282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65.8%</a:t>
            </a:r>
          </a:p>
        </p:txBody>
      </p:sp>
      <p:sp>
        <p:nvSpPr>
          <p:cNvPr id="63" name="TextBox 62">
            <a:extLst>
              <a:ext uri="{FF2B5EF4-FFF2-40B4-BE49-F238E27FC236}">
                <a16:creationId xmlns:a16="http://schemas.microsoft.com/office/drawing/2014/main" id="{29E2DE28-57F0-853D-E7C3-B317BF21783D}"/>
              </a:ext>
            </a:extLst>
          </p:cNvPr>
          <p:cNvSpPr txBox="1"/>
          <p:nvPr/>
        </p:nvSpPr>
        <p:spPr bwMode="auto">
          <a:xfrm>
            <a:off x="3848350" y="1885991"/>
            <a:ext cx="8282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89.5%</a:t>
            </a:r>
          </a:p>
        </p:txBody>
      </p:sp>
      <p:sp>
        <p:nvSpPr>
          <p:cNvPr id="64" name="TextBox 63">
            <a:extLst>
              <a:ext uri="{FF2B5EF4-FFF2-40B4-BE49-F238E27FC236}">
                <a16:creationId xmlns:a16="http://schemas.microsoft.com/office/drawing/2014/main" id="{6172F49E-7F69-3754-6364-91B11B2E6430}"/>
              </a:ext>
            </a:extLst>
          </p:cNvPr>
          <p:cNvSpPr txBox="1"/>
          <p:nvPr/>
        </p:nvSpPr>
        <p:spPr bwMode="auto">
          <a:xfrm>
            <a:off x="3848350" y="2505025"/>
            <a:ext cx="8282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59.4%</a:t>
            </a:r>
          </a:p>
        </p:txBody>
      </p:sp>
      <p:sp>
        <p:nvSpPr>
          <p:cNvPr id="65" name="TextBox 64">
            <a:extLst>
              <a:ext uri="{FF2B5EF4-FFF2-40B4-BE49-F238E27FC236}">
                <a16:creationId xmlns:a16="http://schemas.microsoft.com/office/drawing/2014/main" id="{9CF0162F-8936-712F-B4B4-ED8023A3AE05}"/>
              </a:ext>
            </a:extLst>
          </p:cNvPr>
          <p:cNvSpPr txBox="1"/>
          <p:nvPr/>
        </p:nvSpPr>
        <p:spPr bwMode="auto">
          <a:xfrm>
            <a:off x="48665" y="4556471"/>
            <a:ext cx="165421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All patients</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CR/PR</a:t>
            </a:r>
          </a:p>
        </p:txBody>
      </p:sp>
      <p:sp>
        <p:nvSpPr>
          <p:cNvPr id="66" name="TextBox 65">
            <a:extLst>
              <a:ext uri="{FF2B5EF4-FFF2-40B4-BE49-F238E27FC236}">
                <a16:creationId xmlns:a16="http://schemas.microsoft.com/office/drawing/2014/main" id="{872FB175-E2CC-B189-4F44-B8DE4CA79115}"/>
              </a:ext>
            </a:extLst>
          </p:cNvPr>
          <p:cNvSpPr txBox="1"/>
          <p:nvPr/>
        </p:nvSpPr>
        <p:spPr bwMode="auto">
          <a:xfrm>
            <a:off x="1559316" y="4771915"/>
            <a:ext cx="4959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29</a:t>
            </a:r>
          </a:p>
        </p:txBody>
      </p:sp>
      <p:sp>
        <p:nvSpPr>
          <p:cNvPr id="67" name="TextBox 66">
            <a:extLst>
              <a:ext uri="{FF2B5EF4-FFF2-40B4-BE49-F238E27FC236}">
                <a16:creationId xmlns:a16="http://schemas.microsoft.com/office/drawing/2014/main" id="{5ACA132B-B158-1578-D5B4-0F33E4C4EFE6}"/>
              </a:ext>
            </a:extLst>
          </p:cNvPr>
          <p:cNvSpPr txBox="1"/>
          <p:nvPr/>
        </p:nvSpPr>
        <p:spPr bwMode="auto">
          <a:xfrm>
            <a:off x="1904290" y="4771915"/>
            <a:ext cx="4959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29</a:t>
            </a:r>
          </a:p>
        </p:txBody>
      </p:sp>
      <p:sp>
        <p:nvSpPr>
          <p:cNvPr id="68" name="TextBox 67">
            <a:extLst>
              <a:ext uri="{FF2B5EF4-FFF2-40B4-BE49-F238E27FC236}">
                <a16:creationId xmlns:a16="http://schemas.microsoft.com/office/drawing/2014/main" id="{2DFCA178-EA1D-41C1-1F35-765FEA3E24DA}"/>
              </a:ext>
            </a:extLst>
          </p:cNvPr>
          <p:cNvSpPr txBox="1"/>
          <p:nvPr/>
        </p:nvSpPr>
        <p:spPr bwMode="auto">
          <a:xfrm>
            <a:off x="2249264" y="4771915"/>
            <a:ext cx="4959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a:t>
            </a:r>
          </a:p>
        </p:txBody>
      </p:sp>
      <p:sp>
        <p:nvSpPr>
          <p:cNvPr id="69" name="TextBox 68">
            <a:extLst>
              <a:ext uri="{FF2B5EF4-FFF2-40B4-BE49-F238E27FC236}">
                <a16:creationId xmlns:a16="http://schemas.microsoft.com/office/drawing/2014/main" id="{03006C90-C1A1-C698-BD49-5DC7D30D4911}"/>
              </a:ext>
            </a:extLst>
          </p:cNvPr>
          <p:cNvSpPr txBox="1"/>
          <p:nvPr/>
        </p:nvSpPr>
        <p:spPr bwMode="auto">
          <a:xfrm>
            <a:off x="2594238" y="4771915"/>
            <a:ext cx="4959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a:t>
            </a:r>
          </a:p>
        </p:txBody>
      </p:sp>
      <p:sp>
        <p:nvSpPr>
          <p:cNvPr id="70" name="TextBox 69">
            <a:extLst>
              <a:ext uri="{FF2B5EF4-FFF2-40B4-BE49-F238E27FC236}">
                <a16:creationId xmlns:a16="http://schemas.microsoft.com/office/drawing/2014/main" id="{DE9D1466-135C-8463-404B-7CA716BD32DB}"/>
              </a:ext>
            </a:extLst>
          </p:cNvPr>
          <p:cNvSpPr txBox="1"/>
          <p:nvPr/>
        </p:nvSpPr>
        <p:spPr bwMode="auto">
          <a:xfrm>
            <a:off x="2939212" y="4771915"/>
            <a:ext cx="4959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26</a:t>
            </a:r>
          </a:p>
        </p:txBody>
      </p:sp>
      <p:sp>
        <p:nvSpPr>
          <p:cNvPr id="71" name="TextBox 70">
            <a:extLst>
              <a:ext uri="{FF2B5EF4-FFF2-40B4-BE49-F238E27FC236}">
                <a16:creationId xmlns:a16="http://schemas.microsoft.com/office/drawing/2014/main" id="{3057B949-4ADF-DCC8-C8C7-42ACDE828EEC}"/>
              </a:ext>
            </a:extLst>
          </p:cNvPr>
          <p:cNvSpPr txBox="1"/>
          <p:nvPr/>
        </p:nvSpPr>
        <p:spPr bwMode="auto">
          <a:xfrm>
            <a:off x="3284186" y="4771915"/>
            <a:ext cx="4959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72" name="TextBox 71">
            <a:extLst>
              <a:ext uri="{FF2B5EF4-FFF2-40B4-BE49-F238E27FC236}">
                <a16:creationId xmlns:a16="http://schemas.microsoft.com/office/drawing/2014/main" id="{F2A027C5-9F2C-8463-657D-456A2FC8B666}"/>
              </a:ext>
            </a:extLst>
          </p:cNvPr>
          <p:cNvSpPr txBox="1"/>
          <p:nvPr/>
        </p:nvSpPr>
        <p:spPr bwMode="auto">
          <a:xfrm>
            <a:off x="3629160" y="4771915"/>
            <a:ext cx="4959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73" name="TextBox 72">
            <a:extLst>
              <a:ext uri="{FF2B5EF4-FFF2-40B4-BE49-F238E27FC236}">
                <a16:creationId xmlns:a16="http://schemas.microsoft.com/office/drawing/2014/main" id="{6FB56E61-2C14-7B92-C51F-9A144EFB05B9}"/>
              </a:ext>
            </a:extLst>
          </p:cNvPr>
          <p:cNvSpPr txBox="1"/>
          <p:nvPr/>
        </p:nvSpPr>
        <p:spPr bwMode="auto">
          <a:xfrm>
            <a:off x="3974134" y="4771915"/>
            <a:ext cx="4959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a:t>
            </a:r>
          </a:p>
        </p:txBody>
      </p:sp>
      <p:sp>
        <p:nvSpPr>
          <p:cNvPr id="74" name="TextBox 73">
            <a:extLst>
              <a:ext uri="{FF2B5EF4-FFF2-40B4-BE49-F238E27FC236}">
                <a16:creationId xmlns:a16="http://schemas.microsoft.com/office/drawing/2014/main" id="{3CCD3D7E-E85C-3A63-C3B7-D22355C85F78}"/>
              </a:ext>
            </a:extLst>
          </p:cNvPr>
          <p:cNvSpPr txBox="1"/>
          <p:nvPr/>
        </p:nvSpPr>
        <p:spPr bwMode="auto">
          <a:xfrm>
            <a:off x="4319108" y="4771915"/>
            <a:ext cx="4959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75" name="TextBox 74">
            <a:extLst>
              <a:ext uri="{FF2B5EF4-FFF2-40B4-BE49-F238E27FC236}">
                <a16:creationId xmlns:a16="http://schemas.microsoft.com/office/drawing/2014/main" id="{94613691-C8BB-D10D-84A7-C37628509462}"/>
              </a:ext>
            </a:extLst>
          </p:cNvPr>
          <p:cNvSpPr txBox="1"/>
          <p:nvPr/>
        </p:nvSpPr>
        <p:spPr bwMode="auto">
          <a:xfrm>
            <a:off x="4664082" y="4771915"/>
            <a:ext cx="4959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76" name="TextBox 75">
            <a:extLst>
              <a:ext uri="{FF2B5EF4-FFF2-40B4-BE49-F238E27FC236}">
                <a16:creationId xmlns:a16="http://schemas.microsoft.com/office/drawing/2014/main" id="{0F37025D-0E49-B18B-BA8F-16B54F9A2095}"/>
              </a:ext>
            </a:extLst>
          </p:cNvPr>
          <p:cNvSpPr txBox="1"/>
          <p:nvPr/>
        </p:nvSpPr>
        <p:spPr bwMode="auto">
          <a:xfrm>
            <a:off x="5009053" y="4771915"/>
            <a:ext cx="4959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nvGrpSpPr>
          <p:cNvPr id="85" name="Group 84">
            <a:extLst>
              <a:ext uri="{FF2B5EF4-FFF2-40B4-BE49-F238E27FC236}">
                <a16:creationId xmlns:a16="http://schemas.microsoft.com/office/drawing/2014/main" id="{C25CC666-ED24-1848-19F6-8AFB717B9033}"/>
              </a:ext>
            </a:extLst>
          </p:cNvPr>
          <p:cNvGrpSpPr/>
          <p:nvPr/>
        </p:nvGrpSpPr>
        <p:grpSpPr>
          <a:xfrm>
            <a:off x="3975042" y="3237349"/>
            <a:ext cx="3431080" cy="830997"/>
            <a:chOff x="3008500" y="-948812"/>
            <a:chExt cx="3431080" cy="830997"/>
          </a:xfrm>
        </p:grpSpPr>
        <p:grpSp>
          <p:nvGrpSpPr>
            <p:cNvPr id="80" name="Group 79">
              <a:extLst>
                <a:ext uri="{FF2B5EF4-FFF2-40B4-BE49-F238E27FC236}">
                  <a16:creationId xmlns:a16="http://schemas.microsoft.com/office/drawing/2014/main" id="{B7D21728-7692-936C-5AF4-9BA97FD21127}"/>
                </a:ext>
              </a:extLst>
            </p:cNvPr>
            <p:cNvGrpSpPr/>
            <p:nvPr/>
          </p:nvGrpSpPr>
          <p:grpSpPr>
            <a:xfrm>
              <a:off x="3207011" y="-948812"/>
              <a:ext cx="3232569" cy="830997"/>
              <a:chOff x="2055250" y="-1058105"/>
              <a:chExt cx="3232569" cy="830997"/>
            </a:xfrm>
          </p:grpSpPr>
          <p:sp>
            <p:nvSpPr>
              <p:cNvPr id="77" name="TextBox 76">
                <a:extLst>
                  <a:ext uri="{FF2B5EF4-FFF2-40B4-BE49-F238E27FC236}">
                    <a16:creationId xmlns:a16="http://schemas.microsoft.com/office/drawing/2014/main" id="{9808E3AD-9BA4-845A-CF9C-91034E605392}"/>
                  </a:ext>
                </a:extLst>
              </p:cNvPr>
              <p:cNvSpPr txBox="1"/>
              <p:nvPr/>
            </p:nvSpPr>
            <p:spPr bwMode="auto">
              <a:xfrm>
                <a:off x="2055250" y="-688773"/>
                <a:ext cx="17346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All patients</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CR/PR</a:t>
                </a:r>
              </a:p>
            </p:txBody>
          </p:sp>
          <p:sp>
            <p:nvSpPr>
              <p:cNvPr id="78" name="TextBox 77">
                <a:extLst>
                  <a:ext uri="{FF2B5EF4-FFF2-40B4-BE49-F238E27FC236}">
                    <a16:creationId xmlns:a16="http://schemas.microsoft.com/office/drawing/2014/main" id="{542DF70F-DCE9-5FB7-3AD4-969286647176}"/>
                  </a:ext>
                </a:extLst>
              </p:cNvPr>
              <p:cNvSpPr txBox="1"/>
              <p:nvPr/>
            </p:nvSpPr>
            <p:spPr bwMode="auto">
              <a:xfrm>
                <a:off x="3142765" y="-1058105"/>
                <a:ext cx="105753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29</a:t>
                </a:r>
              </a:p>
            </p:txBody>
          </p:sp>
          <p:sp>
            <p:nvSpPr>
              <p:cNvPr id="79" name="TextBox 78">
                <a:extLst>
                  <a:ext uri="{FF2B5EF4-FFF2-40B4-BE49-F238E27FC236}">
                    <a16:creationId xmlns:a16="http://schemas.microsoft.com/office/drawing/2014/main" id="{85093DC2-1D7E-EFCF-F2E3-3BA0E7ADC39E}"/>
                  </a:ext>
                </a:extLst>
              </p:cNvPr>
              <p:cNvSpPr txBox="1"/>
              <p:nvPr/>
            </p:nvSpPr>
            <p:spPr bwMode="auto">
              <a:xfrm>
                <a:off x="3813876" y="-1058105"/>
                <a:ext cx="147394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OS, </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lang="en-US" sz="1200" dirty="0">
                    <a:solidFill>
                      <a:srgbClr val="000000"/>
                    </a:solidFill>
                    <a:latin typeface="Calibri" panose="020F0502020204030204" pitchFamily="34" charset="0"/>
                    <a:cs typeface="+mn-cs"/>
                  </a:rPr>
                  <a:t>M</a:t>
                </a: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 (95% CI)</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NR (26.0-NE)</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NR (48.2-NE)</a:t>
                </a:r>
              </a:p>
            </p:txBody>
          </p:sp>
        </p:grpSp>
        <p:cxnSp>
          <p:nvCxnSpPr>
            <p:cNvPr id="82" name="Straight Connector 81">
              <a:extLst>
                <a:ext uri="{FF2B5EF4-FFF2-40B4-BE49-F238E27FC236}">
                  <a16:creationId xmlns:a16="http://schemas.microsoft.com/office/drawing/2014/main" id="{4056FC2A-17A9-8261-CC74-7F238B414FA9}"/>
                </a:ext>
              </a:extLst>
            </p:cNvPr>
            <p:cNvCxnSpPr>
              <a:cxnSpLocks/>
            </p:cNvCxnSpPr>
            <p:nvPr/>
          </p:nvCxnSpPr>
          <p:spPr bwMode="auto">
            <a:xfrm flipH="1">
              <a:off x="3008500" y="-434557"/>
              <a:ext cx="220943" cy="0"/>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4B1DF6B8-7068-7203-165D-2CA598AE81EA}"/>
                </a:ext>
              </a:extLst>
            </p:cNvPr>
            <p:cNvCxnSpPr>
              <a:cxnSpLocks/>
            </p:cNvCxnSpPr>
            <p:nvPr/>
          </p:nvCxnSpPr>
          <p:spPr bwMode="auto">
            <a:xfrm flipH="1">
              <a:off x="3008500" y="-246299"/>
              <a:ext cx="220943"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0" name="Group 89">
            <a:extLst>
              <a:ext uri="{FF2B5EF4-FFF2-40B4-BE49-F238E27FC236}">
                <a16:creationId xmlns:a16="http://schemas.microsoft.com/office/drawing/2014/main" id="{673059E3-5E33-920A-DFA9-AC1E3D8CC418}"/>
              </a:ext>
            </a:extLst>
          </p:cNvPr>
          <p:cNvGrpSpPr/>
          <p:nvPr/>
        </p:nvGrpSpPr>
        <p:grpSpPr>
          <a:xfrm>
            <a:off x="1835834" y="1972994"/>
            <a:ext cx="3288323" cy="1097280"/>
            <a:chOff x="1835834" y="1972994"/>
            <a:chExt cx="3288323" cy="1097280"/>
          </a:xfrm>
        </p:grpSpPr>
        <p:sp>
          <p:nvSpPr>
            <p:cNvPr id="87" name="Freeform 86">
              <a:extLst>
                <a:ext uri="{FF2B5EF4-FFF2-40B4-BE49-F238E27FC236}">
                  <a16:creationId xmlns:a16="http://schemas.microsoft.com/office/drawing/2014/main" id="{EAC6378E-AF9C-4941-13D4-2D3F4D342F2F}"/>
                </a:ext>
              </a:extLst>
            </p:cNvPr>
            <p:cNvSpPr/>
            <p:nvPr/>
          </p:nvSpPr>
          <p:spPr bwMode="auto">
            <a:xfrm>
              <a:off x="2314135" y="2447778"/>
              <a:ext cx="2810022" cy="622496"/>
            </a:xfrm>
            <a:custGeom>
              <a:avLst/>
              <a:gdLst>
                <a:gd name="connsiteX0" fmla="*/ 2810022 w 2810022"/>
                <a:gd name="connsiteY0" fmla="*/ 622496 h 622496"/>
                <a:gd name="connsiteX1" fmla="*/ 2278967 w 2810022"/>
                <a:gd name="connsiteY1" fmla="*/ 622496 h 622496"/>
                <a:gd name="connsiteX2" fmla="*/ 2278967 w 2810022"/>
                <a:gd name="connsiteY2" fmla="*/ 513471 h 622496"/>
                <a:gd name="connsiteX3" fmla="*/ 2029265 w 2810022"/>
                <a:gd name="connsiteY3" fmla="*/ 513471 h 622496"/>
                <a:gd name="connsiteX4" fmla="*/ 2029265 w 2810022"/>
                <a:gd name="connsiteY4" fmla="*/ 418514 h 622496"/>
                <a:gd name="connsiteX5" fmla="*/ 1090247 w 2810022"/>
                <a:gd name="connsiteY5" fmla="*/ 418514 h 622496"/>
                <a:gd name="connsiteX6" fmla="*/ 1090247 w 2810022"/>
                <a:gd name="connsiteY6" fmla="*/ 376311 h 622496"/>
                <a:gd name="connsiteX7" fmla="*/ 1048043 w 2810022"/>
                <a:gd name="connsiteY7" fmla="*/ 376311 h 622496"/>
                <a:gd name="connsiteX8" fmla="*/ 1048043 w 2810022"/>
                <a:gd name="connsiteY8" fmla="*/ 330591 h 622496"/>
                <a:gd name="connsiteX9" fmla="*/ 998807 w 2810022"/>
                <a:gd name="connsiteY9" fmla="*/ 330591 h 622496"/>
                <a:gd name="connsiteX10" fmla="*/ 998807 w 2810022"/>
                <a:gd name="connsiteY10" fmla="*/ 274320 h 622496"/>
                <a:gd name="connsiteX11" fmla="*/ 604911 w 2810022"/>
                <a:gd name="connsiteY11" fmla="*/ 274320 h 622496"/>
                <a:gd name="connsiteX12" fmla="*/ 604911 w 2810022"/>
                <a:gd name="connsiteY12" fmla="*/ 232117 h 622496"/>
                <a:gd name="connsiteX13" fmla="*/ 457200 w 2810022"/>
                <a:gd name="connsiteY13" fmla="*/ 232117 h 622496"/>
                <a:gd name="connsiteX14" fmla="*/ 457200 w 2810022"/>
                <a:gd name="connsiteY14" fmla="*/ 179364 h 622496"/>
                <a:gd name="connsiteX15" fmla="*/ 407963 w 2810022"/>
                <a:gd name="connsiteY15" fmla="*/ 179364 h 622496"/>
                <a:gd name="connsiteX16" fmla="*/ 407963 w 2810022"/>
                <a:gd name="connsiteY16" fmla="*/ 137160 h 622496"/>
                <a:gd name="connsiteX17" fmla="*/ 56271 w 2810022"/>
                <a:gd name="connsiteY17" fmla="*/ 137160 h 622496"/>
                <a:gd name="connsiteX18" fmla="*/ 56271 w 2810022"/>
                <a:gd name="connsiteY18" fmla="*/ 91440 h 622496"/>
                <a:gd name="connsiteX19" fmla="*/ 0 w 2810022"/>
                <a:gd name="connsiteY19" fmla="*/ 91440 h 622496"/>
                <a:gd name="connsiteX20" fmla="*/ 0 w 2810022"/>
                <a:gd name="connsiteY20" fmla="*/ 0 h 622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10022" h="622496">
                  <a:moveTo>
                    <a:pt x="2810022" y="622496"/>
                  </a:moveTo>
                  <a:lnTo>
                    <a:pt x="2278967" y="622496"/>
                  </a:lnTo>
                  <a:lnTo>
                    <a:pt x="2278967" y="513471"/>
                  </a:lnTo>
                  <a:lnTo>
                    <a:pt x="2029265" y="513471"/>
                  </a:lnTo>
                  <a:lnTo>
                    <a:pt x="2029265" y="418514"/>
                  </a:lnTo>
                  <a:lnTo>
                    <a:pt x="1090247" y="418514"/>
                  </a:lnTo>
                  <a:lnTo>
                    <a:pt x="1090247" y="376311"/>
                  </a:lnTo>
                  <a:lnTo>
                    <a:pt x="1048043" y="376311"/>
                  </a:lnTo>
                  <a:lnTo>
                    <a:pt x="1048043" y="330591"/>
                  </a:lnTo>
                  <a:lnTo>
                    <a:pt x="998807" y="330591"/>
                  </a:lnTo>
                  <a:lnTo>
                    <a:pt x="998807" y="274320"/>
                  </a:lnTo>
                  <a:lnTo>
                    <a:pt x="604911" y="274320"/>
                  </a:lnTo>
                  <a:lnTo>
                    <a:pt x="604911" y="232117"/>
                  </a:lnTo>
                  <a:lnTo>
                    <a:pt x="457200" y="232117"/>
                  </a:lnTo>
                  <a:lnTo>
                    <a:pt x="457200" y="179364"/>
                  </a:lnTo>
                  <a:lnTo>
                    <a:pt x="407963" y="179364"/>
                  </a:lnTo>
                  <a:lnTo>
                    <a:pt x="407963" y="137160"/>
                  </a:lnTo>
                  <a:lnTo>
                    <a:pt x="56271" y="137160"/>
                  </a:lnTo>
                  <a:lnTo>
                    <a:pt x="56271" y="91440"/>
                  </a:lnTo>
                  <a:lnTo>
                    <a:pt x="0" y="9144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88" name="Freeform 87">
              <a:extLst>
                <a:ext uri="{FF2B5EF4-FFF2-40B4-BE49-F238E27FC236}">
                  <a16:creationId xmlns:a16="http://schemas.microsoft.com/office/drawing/2014/main" id="{0B117CEA-3303-84EC-4542-2C7AD95933A6}"/>
                </a:ext>
              </a:extLst>
            </p:cNvPr>
            <p:cNvSpPr/>
            <p:nvPr/>
          </p:nvSpPr>
          <p:spPr bwMode="auto">
            <a:xfrm>
              <a:off x="1835834" y="1972994"/>
              <a:ext cx="168812" cy="228600"/>
            </a:xfrm>
            <a:custGeom>
              <a:avLst/>
              <a:gdLst>
                <a:gd name="connsiteX0" fmla="*/ 0 w 168812"/>
                <a:gd name="connsiteY0" fmla="*/ 0 h 228600"/>
                <a:gd name="connsiteX1" fmla="*/ 0 w 168812"/>
                <a:gd name="connsiteY1" fmla="*/ 45720 h 228600"/>
                <a:gd name="connsiteX2" fmla="*/ 80889 w 168812"/>
                <a:gd name="connsiteY2" fmla="*/ 45720 h 228600"/>
                <a:gd name="connsiteX3" fmla="*/ 80889 w 168812"/>
                <a:gd name="connsiteY3" fmla="*/ 84406 h 228600"/>
                <a:gd name="connsiteX4" fmla="*/ 101991 w 168812"/>
                <a:gd name="connsiteY4" fmla="*/ 84406 h 228600"/>
                <a:gd name="connsiteX5" fmla="*/ 101991 w 168812"/>
                <a:gd name="connsiteY5" fmla="*/ 126609 h 228600"/>
                <a:gd name="connsiteX6" fmla="*/ 168812 w 168812"/>
                <a:gd name="connsiteY6" fmla="*/ 126609 h 228600"/>
                <a:gd name="connsiteX7" fmla="*/ 168812 w 168812"/>
                <a:gd name="connsiteY7" fmla="*/ 22860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8812" h="228600">
                  <a:moveTo>
                    <a:pt x="0" y="0"/>
                  </a:moveTo>
                  <a:lnTo>
                    <a:pt x="0" y="45720"/>
                  </a:lnTo>
                  <a:lnTo>
                    <a:pt x="80889" y="45720"/>
                  </a:lnTo>
                  <a:lnTo>
                    <a:pt x="80889" y="84406"/>
                  </a:lnTo>
                  <a:lnTo>
                    <a:pt x="101991" y="84406"/>
                  </a:lnTo>
                  <a:lnTo>
                    <a:pt x="101991" y="126609"/>
                  </a:lnTo>
                  <a:lnTo>
                    <a:pt x="168812" y="126609"/>
                  </a:lnTo>
                  <a:lnTo>
                    <a:pt x="168812" y="22860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89" name="Freeform 88">
              <a:extLst>
                <a:ext uri="{FF2B5EF4-FFF2-40B4-BE49-F238E27FC236}">
                  <a16:creationId xmlns:a16="http://schemas.microsoft.com/office/drawing/2014/main" id="{686CCFD9-5408-C11B-FD87-A680DE14E22C}"/>
                </a:ext>
              </a:extLst>
            </p:cNvPr>
            <p:cNvSpPr/>
            <p:nvPr/>
          </p:nvSpPr>
          <p:spPr bwMode="auto">
            <a:xfrm>
              <a:off x="2011680" y="2176975"/>
              <a:ext cx="291905" cy="281354"/>
            </a:xfrm>
            <a:custGeom>
              <a:avLst/>
              <a:gdLst>
                <a:gd name="connsiteX0" fmla="*/ 0 w 291905"/>
                <a:gd name="connsiteY0" fmla="*/ 0 h 281354"/>
                <a:gd name="connsiteX1" fmla="*/ 0 w 291905"/>
                <a:gd name="connsiteY1" fmla="*/ 63305 h 281354"/>
                <a:gd name="connsiteX2" fmla="*/ 10551 w 291905"/>
                <a:gd name="connsiteY2" fmla="*/ 63305 h 281354"/>
                <a:gd name="connsiteX3" fmla="*/ 10551 w 291905"/>
                <a:gd name="connsiteY3" fmla="*/ 101991 h 281354"/>
                <a:gd name="connsiteX4" fmla="*/ 165295 w 291905"/>
                <a:gd name="connsiteY4" fmla="*/ 101991 h 281354"/>
                <a:gd name="connsiteX5" fmla="*/ 165295 w 291905"/>
                <a:gd name="connsiteY5" fmla="*/ 147711 h 281354"/>
                <a:gd name="connsiteX6" fmla="*/ 203982 w 291905"/>
                <a:gd name="connsiteY6" fmla="*/ 147711 h 281354"/>
                <a:gd name="connsiteX7" fmla="*/ 203982 w 291905"/>
                <a:gd name="connsiteY7" fmla="*/ 186397 h 281354"/>
                <a:gd name="connsiteX8" fmla="*/ 256735 w 291905"/>
                <a:gd name="connsiteY8" fmla="*/ 186397 h 281354"/>
                <a:gd name="connsiteX9" fmla="*/ 256735 w 291905"/>
                <a:gd name="connsiteY9" fmla="*/ 232117 h 281354"/>
                <a:gd name="connsiteX10" fmla="*/ 291905 w 291905"/>
                <a:gd name="connsiteY10" fmla="*/ 232117 h 281354"/>
                <a:gd name="connsiteX11" fmla="*/ 291905 w 291905"/>
                <a:gd name="connsiteY11" fmla="*/ 281354 h 281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1905" h="281354">
                  <a:moveTo>
                    <a:pt x="0" y="0"/>
                  </a:moveTo>
                  <a:lnTo>
                    <a:pt x="0" y="63305"/>
                  </a:lnTo>
                  <a:lnTo>
                    <a:pt x="10551" y="63305"/>
                  </a:lnTo>
                  <a:lnTo>
                    <a:pt x="10551" y="101991"/>
                  </a:lnTo>
                  <a:lnTo>
                    <a:pt x="165295" y="101991"/>
                  </a:lnTo>
                  <a:lnTo>
                    <a:pt x="165295" y="147711"/>
                  </a:lnTo>
                  <a:lnTo>
                    <a:pt x="203982" y="147711"/>
                  </a:lnTo>
                  <a:lnTo>
                    <a:pt x="203982" y="186397"/>
                  </a:lnTo>
                  <a:lnTo>
                    <a:pt x="256735" y="186397"/>
                  </a:lnTo>
                  <a:lnTo>
                    <a:pt x="256735" y="232117"/>
                  </a:lnTo>
                  <a:lnTo>
                    <a:pt x="291905" y="232117"/>
                  </a:lnTo>
                  <a:lnTo>
                    <a:pt x="291905" y="281354"/>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sp>
        <p:nvSpPr>
          <p:cNvPr id="86" name="Freeform 85">
            <a:extLst>
              <a:ext uri="{FF2B5EF4-FFF2-40B4-BE49-F238E27FC236}">
                <a16:creationId xmlns:a16="http://schemas.microsoft.com/office/drawing/2014/main" id="{2D5EC056-35EA-B674-F789-A5FD7D86A84A}"/>
              </a:ext>
            </a:extLst>
          </p:cNvPr>
          <p:cNvSpPr/>
          <p:nvPr/>
        </p:nvSpPr>
        <p:spPr bwMode="auto">
          <a:xfrm>
            <a:off x="1828800" y="1976511"/>
            <a:ext cx="3288323" cy="552157"/>
          </a:xfrm>
          <a:custGeom>
            <a:avLst/>
            <a:gdLst>
              <a:gd name="connsiteX0" fmla="*/ 0 w 3288323"/>
              <a:gd name="connsiteY0" fmla="*/ 0 h 552157"/>
              <a:gd name="connsiteX1" fmla="*/ 481818 w 3288323"/>
              <a:gd name="connsiteY1" fmla="*/ 0 h 552157"/>
              <a:gd name="connsiteX2" fmla="*/ 481818 w 3288323"/>
              <a:gd name="connsiteY2" fmla="*/ 59787 h 552157"/>
              <a:gd name="connsiteX3" fmla="*/ 541606 w 3288323"/>
              <a:gd name="connsiteY3" fmla="*/ 59787 h 552157"/>
              <a:gd name="connsiteX4" fmla="*/ 541606 w 3288323"/>
              <a:gd name="connsiteY4" fmla="*/ 151227 h 552157"/>
              <a:gd name="connsiteX5" fmla="*/ 1565031 w 3288323"/>
              <a:gd name="connsiteY5" fmla="*/ 151227 h 552157"/>
              <a:gd name="connsiteX6" fmla="*/ 1565031 w 3288323"/>
              <a:gd name="connsiteY6" fmla="*/ 232117 h 552157"/>
              <a:gd name="connsiteX7" fmla="*/ 2521634 w 3288323"/>
              <a:gd name="connsiteY7" fmla="*/ 232117 h 552157"/>
              <a:gd name="connsiteX8" fmla="*/ 2521634 w 3288323"/>
              <a:gd name="connsiteY8" fmla="*/ 362243 h 552157"/>
              <a:gd name="connsiteX9" fmla="*/ 2764302 w 3288323"/>
              <a:gd name="connsiteY9" fmla="*/ 362243 h 552157"/>
              <a:gd name="connsiteX10" fmla="*/ 2764302 w 3288323"/>
              <a:gd name="connsiteY10" fmla="*/ 552157 h 552157"/>
              <a:gd name="connsiteX11" fmla="*/ 3288323 w 3288323"/>
              <a:gd name="connsiteY11" fmla="*/ 552157 h 552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88323" h="552157">
                <a:moveTo>
                  <a:pt x="0" y="0"/>
                </a:moveTo>
                <a:lnTo>
                  <a:pt x="481818" y="0"/>
                </a:lnTo>
                <a:lnTo>
                  <a:pt x="481818" y="59787"/>
                </a:lnTo>
                <a:lnTo>
                  <a:pt x="541606" y="59787"/>
                </a:lnTo>
                <a:lnTo>
                  <a:pt x="541606" y="151227"/>
                </a:lnTo>
                <a:lnTo>
                  <a:pt x="1565031" y="151227"/>
                </a:lnTo>
                <a:lnTo>
                  <a:pt x="1565031" y="232117"/>
                </a:lnTo>
                <a:lnTo>
                  <a:pt x="2521634" y="232117"/>
                </a:lnTo>
                <a:lnTo>
                  <a:pt x="2521634" y="362243"/>
                </a:lnTo>
                <a:lnTo>
                  <a:pt x="2764302" y="362243"/>
                </a:lnTo>
                <a:lnTo>
                  <a:pt x="2764302" y="552157"/>
                </a:lnTo>
                <a:lnTo>
                  <a:pt x="3288323" y="552157"/>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10" name="Group 109">
            <a:extLst>
              <a:ext uri="{FF2B5EF4-FFF2-40B4-BE49-F238E27FC236}">
                <a16:creationId xmlns:a16="http://schemas.microsoft.com/office/drawing/2014/main" id="{0260BAAF-30FC-4711-A939-326EA06501FD}"/>
              </a:ext>
            </a:extLst>
          </p:cNvPr>
          <p:cNvGrpSpPr/>
          <p:nvPr/>
        </p:nvGrpSpPr>
        <p:grpSpPr>
          <a:xfrm>
            <a:off x="2885128" y="2055290"/>
            <a:ext cx="2224961" cy="472557"/>
            <a:chOff x="2885128" y="2055290"/>
            <a:chExt cx="2224961" cy="472557"/>
          </a:xfrm>
        </p:grpSpPr>
        <p:cxnSp>
          <p:nvCxnSpPr>
            <p:cNvPr id="93" name="Straight Connector 92">
              <a:extLst>
                <a:ext uri="{FF2B5EF4-FFF2-40B4-BE49-F238E27FC236}">
                  <a16:creationId xmlns:a16="http://schemas.microsoft.com/office/drawing/2014/main" id="{32C06DC9-6806-E7F2-1FF8-2A8BFB645E5B}"/>
                </a:ext>
              </a:extLst>
            </p:cNvPr>
            <p:cNvCxnSpPr/>
            <p:nvPr/>
          </p:nvCxnSpPr>
          <p:spPr bwMode="auto">
            <a:xfrm>
              <a:off x="2885128" y="2055290"/>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99490598-B7EC-897D-543A-BDA9E7684685}"/>
                </a:ext>
              </a:extLst>
            </p:cNvPr>
            <p:cNvCxnSpPr/>
            <p:nvPr/>
          </p:nvCxnSpPr>
          <p:spPr bwMode="auto">
            <a:xfrm>
              <a:off x="3531059" y="2140868"/>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59F5BC91-9DEE-0168-7EA4-E95980A56F51}"/>
                </a:ext>
              </a:extLst>
            </p:cNvPr>
            <p:cNvCxnSpPr/>
            <p:nvPr/>
          </p:nvCxnSpPr>
          <p:spPr bwMode="auto">
            <a:xfrm>
              <a:off x="3672986" y="2140868"/>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B431AF13-A0F8-54B6-1746-710920EBA3DA}"/>
                </a:ext>
              </a:extLst>
            </p:cNvPr>
            <p:cNvCxnSpPr/>
            <p:nvPr/>
          </p:nvCxnSpPr>
          <p:spPr bwMode="auto">
            <a:xfrm>
              <a:off x="3626894" y="2140868"/>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8625C258-2CFE-F247-9950-E54DDD55B0A1}"/>
                </a:ext>
              </a:extLst>
            </p:cNvPr>
            <p:cNvCxnSpPr/>
            <p:nvPr/>
          </p:nvCxnSpPr>
          <p:spPr bwMode="auto">
            <a:xfrm>
              <a:off x="3580190" y="2140868"/>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ED9C8FFF-5BDC-4853-381F-B0DE5D86A705}"/>
                </a:ext>
              </a:extLst>
            </p:cNvPr>
            <p:cNvCxnSpPr/>
            <p:nvPr/>
          </p:nvCxnSpPr>
          <p:spPr bwMode="auto">
            <a:xfrm>
              <a:off x="3829739" y="2140868"/>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D19E6341-3D4A-9C53-7DEC-9B462E48E3AB}"/>
                </a:ext>
              </a:extLst>
            </p:cNvPr>
            <p:cNvCxnSpPr/>
            <p:nvPr/>
          </p:nvCxnSpPr>
          <p:spPr bwMode="auto">
            <a:xfrm>
              <a:off x="3877127" y="2146665"/>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DD011ECA-AD72-4ADB-C814-5C25D35A2841}"/>
                </a:ext>
              </a:extLst>
            </p:cNvPr>
            <p:cNvCxnSpPr/>
            <p:nvPr/>
          </p:nvCxnSpPr>
          <p:spPr bwMode="auto">
            <a:xfrm>
              <a:off x="4112057" y="2146665"/>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5F00FB71-2836-575C-57DC-D3B7C57F3637}"/>
                </a:ext>
              </a:extLst>
            </p:cNvPr>
            <p:cNvCxnSpPr/>
            <p:nvPr/>
          </p:nvCxnSpPr>
          <p:spPr bwMode="auto">
            <a:xfrm>
              <a:off x="4246816" y="2147902"/>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F39C9E51-DE1A-B701-6089-B0A229B1616E}"/>
                </a:ext>
              </a:extLst>
            </p:cNvPr>
            <p:cNvCxnSpPr/>
            <p:nvPr/>
          </p:nvCxnSpPr>
          <p:spPr bwMode="auto">
            <a:xfrm>
              <a:off x="4185434" y="2144906"/>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8CE95D1D-4AF6-21DD-8341-DF7430D84893}"/>
                </a:ext>
              </a:extLst>
            </p:cNvPr>
            <p:cNvCxnSpPr/>
            <p:nvPr/>
          </p:nvCxnSpPr>
          <p:spPr bwMode="auto">
            <a:xfrm>
              <a:off x="4498919" y="2285648"/>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E33E06D6-5817-7AF6-C75E-DE1B3062392A}"/>
                </a:ext>
              </a:extLst>
            </p:cNvPr>
            <p:cNvCxnSpPr/>
            <p:nvPr/>
          </p:nvCxnSpPr>
          <p:spPr bwMode="auto">
            <a:xfrm>
              <a:off x="4588148" y="2285648"/>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6E1B65A2-FE50-E729-7B7D-58A1260820A1}"/>
                </a:ext>
              </a:extLst>
            </p:cNvPr>
            <p:cNvCxnSpPr>
              <a:cxnSpLocks/>
            </p:cNvCxnSpPr>
            <p:nvPr/>
          </p:nvCxnSpPr>
          <p:spPr bwMode="auto">
            <a:xfrm>
              <a:off x="4729864" y="246383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E325B0DC-7935-58A5-A4AB-B8DE5CFAFD03}"/>
                </a:ext>
              </a:extLst>
            </p:cNvPr>
            <p:cNvCxnSpPr>
              <a:cxnSpLocks/>
            </p:cNvCxnSpPr>
            <p:nvPr/>
          </p:nvCxnSpPr>
          <p:spPr bwMode="auto">
            <a:xfrm>
              <a:off x="4905015" y="246383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67C8A9A6-1F7C-7C53-F429-4314FA6DC941}"/>
                </a:ext>
              </a:extLst>
            </p:cNvPr>
            <p:cNvCxnSpPr>
              <a:cxnSpLocks/>
            </p:cNvCxnSpPr>
            <p:nvPr/>
          </p:nvCxnSpPr>
          <p:spPr bwMode="auto">
            <a:xfrm>
              <a:off x="5110089" y="246383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D399CFC8-CD5F-F62C-121D-4756E8F6D594}"/>
                </a:ext>
              </a:extLst>
            </p:cNvPr>
            <p:cNvCxnSpPr>
              <a:cxnSpLocks/>
            </p:cNvCxnSpPr>
            <p:nvPr/>
          </p:nvCxnSpPr>
          <p:spPr bwMode="auto">
            <a:xfrm>
              <a:off x="5092504" y="246383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3EAB21D0-E67C-8C0E-3149-BED18AF8FE67}"/>
                </a:ext>
              </a:extLst>
            </p:cNvPr>
            <p:cNvCxnSpPr>
              <a:cxnSpLocks/>
            </p:cNvCxnSpPr>
            <p:nvPr/>
          </p:nvCxnSpPr>
          <p:spPr bwMode="auto">
            <a:xfrm>
              <a:off x="5051439" y="2463839"/>
              <a:ext cx="0" cy="64008"/>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1" name="Group 130">
            <a:extLst>
              <a:ext uri="{FF2B5EF4-FFF2-40B4-BE49-F238E27FC236}">
                <a16:creationId xmlns:a16="http://schemas.microsoft.com/office/drawing/2014/main" id="{E77F8597-A3C4-7E94-5980-AA2FF8ADF0EF}"/>
              </a:ext>
            </a:extLst>
          </p:cNvPr>
          <p:cNvGrpSpPr/>
          <p:nvPr/>
        </p:nvGrpSpPr>
        <p:grpSpPr>
          <a:xfrm>
            <a:off x="2558690" y="2515564"/>
            <a:ext cx="2552083" cy="556040"/>
            <a:chOff x="2558690" y="2515564"/>
            <a:chExt cx="2552083" cy="556040"/>
          </a:xfrm>
        </p:grpSpPr>
        <p:cxnSp>
          <p:nvCxnSpPr>
            <p:cNvPr id="111" name="Straight Connector 110">
              <a:extLst>
                <a:ext uri="{FF2B5EF4-FFF2-40B4-BE49-F238E27FC236}">
                  <a16:creationId xmlns:a16="http://schemas.microsoft.com/office/drawing/2014/main" id="{90CFB610-E81B-639C-5EAB-32D9B4D418D6}"/>
                </a:ext>
              </a:extLst>
            </p:cNvPr>
            <p:cNvCxnSpPr/>
            <p:nvPr/>
          </p:nvCxnSpPr>
          <p:spPr bwMode="auto">
            <a:xfrm>
              <a:off x="2558690" y="2515564"/>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8417D290-F88C-2C31-6DF4-56F10B77330D}"/>
                </a:ext>
              </a:extLst>
            </p:cNvPr>
            <p:cNvCxnSpPr/>
            <p:nvPr/>
          </p:nvCxnSpPr>
          <p:spPr bwMode="auto">
            <a:xfrm>
              <a:off x="2884444" y="2621777"/>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50DC6F17-A2B9-3347-6F5B-28E47F11A3E7}"/>
                </a:ext>
              </a:extLst>
            </p:cNvPr>
            <p:cNvCxnSpPr/>
            <p:nvPr/>
          </p:nvCxnSpPr>
          <p:spPr bwMode="auto">
            <a:xfrm>
              <a:off x="3527524" y="2793615"/>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0EE24F06-A6B9-1D5A-32C7-914B1E590384}"/>
                </a:ext>
              </a:extLst>
            </p:cNvPr>
            <p:cNvCxnSpPr/>
            <p:nvPr/>
          </p:nvCxnSpPr>
          <p:spPr bwMode="auto">
            <a:xfrm>
              <a:off x="3569707" y="2793615"/>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B2DFDD23-F352-642C-0C00-9A9E81881EE6}"/>
                </a:ext>
              </a:extLst>
            </p:cNvPr>
            <p:cNvCxnSpPr/>
            <p:nvPr/>
          </p:nvCxnSpPr>
          <p:spPr bwMode="auto">
            <a:xfrm>
              <a:off x="3611019" y="2799965"/>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1E24E57A-A593-3911-13BB-FB28CB2CEF66}"/>
                </a:ext>
              </a:extLst>
            </p:cNvPr>
            <p:cNvCxnSpPr/>
            <p:nvPr/>
          </p:nvCxnSpPr>
          <p:spPr bwMode="auto">
            <a:xfrm>
              <a:off x="3657111" y="2799965"/>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1754CE05-AED4-CAD7-7B23-22CD2CB44D1A}"/>
                </a:ext>
              </a:extLst>
            </p:cNvPr>
            <p:cNvCxnSpPr/>
            <p:nvPr/>
          </p:nvCxnSpPr>
          <p:spPr bwMode="auto">
            <a:xfrm>
              <a:off x="3703271" y="2796659"/>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ABF7BF17-0626-E8EC-728C-4EB28F650E4B}"/>
                </a:ext>
              </a:extLst>
            </p:cNvPr>
            <p:cNvCxnSpPr/>
            <p:nvPr/>
          </p:nvCxnSpPr>
          <p:spPr bwMode="auto">
            <a:xfrm>
              <a:off x="3829739" y="2800088"/>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4209F188-2E04-8F10-FAE7-92913865E592}"/>
                </a:ext>
              </a:extLst>
            </p:cNvPr>
            <p:cNvCxnSpPr/>
            <p:nvPr/>
          </p:nvCxnSpPr>
          <p:spPr bwMode="auto">
            <a:xfrm>
              <a:off x="3874189" y="2800088"/>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8ED20B6D-E3A3-EEB6-B95E-BE95EF2F9B40}"/>
                </a:ext>
              </a:extLst>
            </p:cNvPr>
            <p:cNvCxnSpPr/>
            <p:nvPr/>
          </p:nvCxnSpPr>
          <p:spPr bwMode="auto">
            <a:xfrm>
              <a:off x="4112057" y="2799965"/>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FEEB1C21-E015-EEB4-A372-AD3E0217AE9B}"/>
                </a:ext>
              </a:extLst>
            </p:cNvPr>
            <p:cNvCxnSpPr/>
            <p:nvPr/>
          </p:nvCxnSpPr>
          <p:spPr bwMode="auto">
            <a:xfrm>
              <a:off x="4147239" y="2799957"/>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867AB1E2-E2C0-1270-A5D1-10D5A2E786D0}"/>
                </a:ext>
              </a:extLst>
            </p:cNvPr>
            <p:cNvCxnSpPr/>
            <p:nvPr/>
          </p:nvCxnSpPr>
          <p:spPr bwMode="auto">
            <a:xfrm>
              <a:off x="4182948" y="2799965"/>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CC5173AF-74DF-03F6-2232-099FEF92E7D4}"/>
                </a:ext>
              </a:extLst>
            </p:cNvPr>
            <p:cNvCxnSpPr/>
            <p:nvPr/>
          </p:nvCxnSpPr>
          <p:spPr bwMode="auto">
            <a:xfrm>
              <a:off x="4241903" y="2799965"/>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04697DB7-51A7-7F3E-6A91-4FAEC3FCC5EB}"/>
                </a:ext>
              </a:extLst>
            </p:cNvPr>
            <p:cNvCxnSpPr/>
            <p:nvPr/>
          </p:nvCxnSpPr>
          <p:spPr bwMode="auto">
            <a:xfrm>
              <a:off x="4495847" y="2895215"/>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A36DB210-427C-BA15-0FB8-E9DEED2BD199}"/>
                </a:ext>
              </a:extLst>
            </p:cNvPr>
            <p:cNvCxnSpPr/>
            <p:nvPr/>
          </p:nvCxnSpPr>
          <p:spPr bwMode="auto">
            <a:xfrm>
              <a:off x="4591426" y="2898390"/>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EA640F55-FFF4-99A9-DE8F-772D7321D5D7}"/>
                </a:ext>
              </a:extLst>
            </p:cNvPr>
            <p:cNvCxnSpPr/>
            <p:nvPr/>
          </p:nvCxnSpPr>
          <p:spPr bwMode="auto">
            <a:xfrm>
              <a:off x="4729967" y="3007596"/>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D1D383AF-7A90-E706-5C42-D53FA49AC707}"/>
                </a:ext>
              </a:extLst>
            </p:cNvPr>
            <p:cNvCxnSpPr/>
            <p:nvPr/>
          </p:nvCxnSpPr>
          <p:spPr bwMode="auto">
            <a:xfrm>
              <a:off x="4901057" y="3007596"/>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AD41DB0E-B4A2-FA2B-EC69-CF7DBD06533A}"/>
                </a:ext>
              </a:extLst>
            </p:cNvPr>
            <p:cNvCxnSpPr/>
            <p:nvPr/>
          </p:nvCxnSpPr>
          <p:spPr bwMode="auto">
            <a:xfrm>
              <a:off x="5046455" y="3007596"/>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91446207-EBAC-8761-8E87-78805913DB49}"/>
                </a:ext>
              </a:extLst>
            </p:cNvPr>
            <p:cNvCxnSpPr/>
            <p:nvPr/>
          </p:nvCxnSpPr>
          <p:spPr bwMode="auto">
            <a:xfrm>
              <a:off x="5088546" y="3004421"/>
              <a:ext cx="0" cy="64008"/>
            </a:xfrm>
            <a:prstGeom prst="line">
              <a:avLst/>
            </a:prstGeom>
            <a:noFill/>
            <a:ln w="28575"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4F59AB62-4345-8F61-5286-95C6953706BA}"/>
                </a:ext>
              </a:extLst>
            </p:cNvPr>
            <p:cNvCxnSpPr/>
            <p:nvPr/>
          </p:nvCxnSpPr>
          <p:spPr bwMode="auto">
            <a:xfrm>
              <a:off x="5110773" y="3007596"/>
              <a:ext cx="0" cy="64008"/>
            </a:xfrm>
            <a:prstGeom prst="line">
              <a:avLst/>
            </a:prstGeom>
            <a:noFill/>
            <a:ln w="28575" cap="flat" cmpd="sng" algn="ctr">
              <a:solidFill>
                <a:schemeClr val="accent3"/>
              </a:solidFill>
              <a:prstDash val="solid"/>
              <a:round/>
              <a:headEnd type="none" w="med" len="med"/>
              <a:tailEnd type="none" w="med" len="med"/>
            </a:ln>
            <a:effectLst/>
          </p:spPr>
        </p:cxnSp>
      </p:grpSp>
      <p:cxnSp>
        <p:nvCxnSpPr>
          <p:cNvPr id="132" name="Straight Connector 131">
            <a:extLst>
              <a:ext uri="{FF2B5EF4-FFF2-40B4-BE49-F238E27FC236}">
                <a16:creationId xmlns:a16="http://schemas.microsoft.com/office/drawing/2014/main" id="{B200150A-D990-B3D9-EBE6-BF37A53B9461}"/>
              </a:ext>
            </a:extLst>
          </p:cNvPr>
          <p:cNvCxnSpPr>
            <a:cxnSpLocks/>
          </p:cNvCxnSpPr>
          <p:nvPr/>
        </p:nvCxnSpPr>
        <p:spPr bwMode="auto">
          <a:xfrm>
            <a:off x="8026954" y="4186518"/>
            <a:ext cx="3485030"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9CE6A5C0-8427-E96A-01DD-918774A3F992}"/>
              </a:ext>
            </a:extLst>
          </p:cNvPr>
          <p:cNvCxnSpPr/>
          <p:nvPr/>
        </p:nvCxnSpPr>
        <p:spPr bwMode="auto">
          <a:xfrm flipV="1">
            <a:off x="8036479" y="1974850"/>
            <a:ext cx="0" cy="2211668"/>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E63A42FB-D606-7C4A-5704-7919C50045C0}"/>
              </a:ext>
            </a:extLst>
          </p:cNvPr>
          <p:cNvCxnSpPr>
            <a:cxnSpLocks/>
          </p:cNvCxnSpPr>
          <p:nvPr/>
        </p:nvCxnSpPr>
        <p:spPr bwMode="auto">
          <a:xfrm flipH="1">
            <a:off x="7968684" y="1990725"/>
            <a:ext cx="67795"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90E9398C-42E4-ABFD-3A1D-0828BFB940D6}"/>
              </a:ext>
            </a:extLst>
          </p:cNvPr>
          <p:cNvCxnSpPr>
            <a:cxnSpLocks/>
          </p:cNvCxnSpPr>
          <p:nvPr/>
        </p:nvCxnSpPr>
        <p:spPr bwMode="auto">
          <a:xfrm flipH="1">
            <a:off x="7968684" y="2429884"/>
            <a:ext cx="67795"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337F1F6A-3106-7C3A-66E5-62E19E063EFA}"/>
              </a:ext>
            </a:extLst>
          </p:cNvPr>
          <p:cNvCxnSpPr>
            <a:cxnSpLocks/>
          </p:cNvCxnSpPr>
          <p:nvPr/>
        </p:nvCxnSpPr>
        <p:spPr bwMode="auto">
          <a:xfrm flipH="1">
            <a:off x="7968684" y="2869043"/>
            <a:ext cx="67795"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0431DAF7-3AE5-91A4-BB3B-F083194F5DC9}"/>
              </a:ext>
            </a:extLst>
          </p:cNvPr>
          <p:cNvCxnSpPr>
            <a:cxnSpLocks/>
          </p:cNvCxnSpPr>
          <p:nvPr/>
        </p:nvCxnSpPr>
        <p:spPr bwMode="auto">
          <a:xfrm flipH="1">
            <a:off x="7968684" y="3308202"/>
            <a:ext cx="67795"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39897231-A3B3-DC93-F9BF-8ECC34C76F6E}"/>
              </a:ext>
            </a:extLst>
          </p:cNvPr>
          <p:cNvCxnSpPr>
            <a:cxnSpLocks/>
          </p:cNvCxnSpPr>
          <p:nvPr/>
        </p:nvCxnSpPr>
        <p:spPr bwMode="auto">
          <a:xfrm flipH="1">
            <a:off x="7968684" y="3747361"/>
            <a:ext cx="67795"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6EE8F48B-FEBD-4B18-1A17-C74398FD7AE5}"/>
              </a:ext>
            </a:extLst>
          </p:cNvPr>
          <p:cNvCxnSpPr>
            <a:cxnSpLocks/>
          </p:cNvCxnSpPr>
          <p:nvPr/>
        </p:nvCxnSpPr>
        <p:spPr bwMode="auto">
          <a:xfrm flipH="1">
            <a:off x="7968684" y="4186518"/>
            <a:ext cx="67795"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17C87A6B-EA9C-5862-C860-E0BCBEA8196A}"/>
              </a:ext>
            </a:extLst>
          </p:cNvPr>
          <p:cNvCxnSpPr>
            <a:cxnSpLocks/>
          </p:cNvCxnSpPr>
          <p:nvPr/>
        </p:nvCxnSpPr>
        <p:spPr bwMode="auto">
          <a:xfrm>
            <a:off x="8036479" y="4177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1FC0A5D4-2BDF-F95D-633E-E1BC683B1BEE}"/>
              </a:ext>
            </a:extLst>
          </p:cNvPr>
          <p:cNvCxnSpPr>
            <a:cxnSpLocks/>
          </p:cNvCxnSpPr>
          <p:nvPr/>
        </p:nvCxnSpPr>
        <p:spPr bwMode="auto">
          <a:xfrm>
            <a:off x="8383133" y="4177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147E5E43-32DC-BC65-E6F2-D3FA58DB1D71}"/>
              </a:ext>
            </a:extLst>
          </p:cNvPr>
          <p:cNvCxnSpPr>
            <a:cxnSpLocks/>
          </p:cNvCxnSpPr>
          <p:nvPr/>
        </p:nvCxnSpPr>
        <p:spPr bwMode="auto">
          <a:xfrm>
            <a:off x="8729787" y="4177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05740E7C-E630-2DEC-B25E-861D30160310}"/>
              </a:ext>
            </a:extLst>
          </p:cNvPr>
          <p:cNvCxnSpPr>
            <a:cxnSpLocks/>
          </p:cNvCxnSpPr>
          <p:nvPr/>
        </p:nvCxnSpPr>
        <p:spPr bwMode="auto">
          <a:xfrm>
            <a:off x="9076441" y="4177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27947BAD-1CCB-8C40-3008-A41E9591377F}"/>
              </a:ext>
            </a:extLst>
          </p:cNvPr>
          <p:cNvCxnSpPr>
            <a:cxnSpLocks/>
          </p:cNvCxnSpPr>
          <p:nvPr/>
        </p:nvCxnSpPr>
        <p:spPr bwMode="auto">
          <a:xfrm>
            <a:off x="9423095" y="4177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B343B809-ED95-4BD3-2DE9-662158792BA7}"/>
              </a:ext>
            </a:extLst>
          </p:cNvPr>
          <p:cNvCxnSpPr>
            <a:cxnSpLocks/>
          </p:cNvCxnSpPr>
          <p:nvPr/>
        </p:nvCxnSpPr>
        <p:spPr bwMode="auto">
          <a:xfrm>
            <a:off x="9769749" y="4177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47EF782B-F78C-863C-D747-395C1590D842}"/>
              </a:ext>
            </a:extLst>
          </p:cNvPr>
          <p:cNvCxnSpPr>
            <a:cxnSpLocks/>
          </p:cNvCxnSpPr>
          <p:nvPr/>
        </p:nvCxnSpPr>
        <p:spPr bwMode="auto">
          <a:xfrm>
            <a:off x="10116403" y="4177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28C9D838-AB5D-55DE-E27F-518746A3B646}"/>
              </a:ext>
            </a:extLst>
          </p:cNvPr>
          <p:cNvCxnSpPr>
            <a:cxnSpLocks/>
          </p:cNvCxnSpPr>
          <p:nvPr/>
        </p:nvCxnSpPr>
        <p:spPr bwMode="auto">
          <a:xfrm>
            <a:off x="10463057" y="4177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01513458-AE19-F912-A3BF-08510F5889DA}"/>
              </a:ext>
            </a:extLst>
          </p:cNvPr>
          <p:cNvCxnSpPr>
            <a:cxnSpLocks/>
          </p:cNvCxnSpPr>
          <p:nvPr/>
        </p:nvCxnSpPr>
        <p:spPr bwMode="auto">
          <a:xfrm>
            <a:off x="10809711" y="4177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AA621F53-209F-D2D0-6B7E-6CC6067DAC1F}"/>
              </a:ext>
            </a:extLst>
          </p:cNvPr>
          <p:cNvCxnSpPr>
            <a:cxnSpLocks/>
          </p:cNvCxnSpPr>
          <p:nvPr/>
        </p:nvCxnSpPr>
        <p:spPr bwMode="auto">
          <a:xfrm>
            <a:off x="11156365" y="4177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9546277E-ED2D-2ECF-BB06-F4798B8B72BA}"/>
              </a:ext>
            </a:extLst>
          </p:cNvPr>
          <p:cNvCxnSpPr>
            <a:cxnSpLocks/>
          </p:cNvCxnSpPr>
          <p:nvPr/>
        </p:nvCxnSpPr>
        <p:spPr bwMode="auto">
          <a:xfrm>
            <a:off x="11503019" y="4177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E55F5AAD-812E-EFEF-F6A9-294C1B4B8AFA}"/>
              </a:ext>
            </a:extLst>
          </p:cNvPr>
          <p:cNvCxnSpPr>
            <a:cxnSpLocks/>
          </p:cNvCxnSpPr>
          <p:nvPr/>
        </p:nvCxnSpPr>
        <p:spPr bwMode="auto">
          <a:xfrm flipV="1">
            <a:off x="8729787" y="3033250"/>
            <a:ext cx="0" cy="1144303"/>
          </a:xfrm>
          <a:prstGeom prst="line">
            <a:avLst/>
          </a:prstGeom>
          <a:noFill/>
          <a:ln w="28575" cap="flat" cmpd="sng" algn="ctr">
            <a:solidFill>
              <a:schemeClr val="bg1"/>
            </a:solidFill>
            <a:prstDash val="sysDot"/>
            <a:round/>
            <a:headEnd type="none" w="med" len="med"/>
            <a:tailEnd type="none" w="med" len="med"/>
          </a:ln>
          <a:effectLst/>
        </p:spPr>
      </p:cxnSp>
      <p:cxnSp>
        <p:nvCxnSpPr>
          <p:cNvPr id="152" name="Straight Connector 151">
            <a:extLst>
              <a:ext uri="{FF2B5EF4-FFF2-40B4-BE49-F238E27FC236}">
                <a16:creationId xmlns:a16="http://schemas.microsoft.com/office/drawing/2014/main" id="{EC84A5B6-554F-9DE9-F4FC-A2929A35157E}"/>
              </a:ext>
            </a:extLst>
          </p:cNvPr>
          <p:cNvCxnSpPr>
            <a:cxnSpLocks/>
          </p:cNvCxnSpPr>
          <p:nvPr/>
        </p:nvCxnSpPr>
        <p:spPr bwMode="auto">
          <a:xfrm flipV="1">
            <a:off x="9423095" y="3155576"/>
            <a:ext cx="0" cy="1021977"/>
          </a:xfrm>
          <a:prstGeom prst="line">
            <a:avLst/>
          </a:prstGeom>
          <a:noFill/>
          <a:ln w="28575" cap="flat" cmpd="sng" algn="ctr">
            <a:solidFill>
              <a:schemeClr val="bg1"/>
            </a:solidFill>
            <a:prstDash val="sysDot"/>
            <a:round/>
            <a:headEnd type="none" w="med" len="med"/>
            <a:tailEnd type="none" w="med" len="med"/>
          </a:ln>
          <a:effectLst/>
        </p:spPr>
      </p:cxnSp>
      <p:cxnSp>
        <p:nvCxnSpPr>
          <p:cNvPr id="153" name="Straight Connector 152">
            <a:extLst>
              <a:ext uri="{FF2B5EF4-FFF2-40B4-BE49-F238E27FC236}">
                <a16:creationId xmlns:a16="http://schemas.microsoft.com/office/drawing/2014/main" id="{3D2B7CDA-E3DF-BDDB-2263-966C0CBD79B7}"/>
              </a:ext>
            </a:extLst>
          </p:cNvPr>
          <p:cNvCxnSpPr>
            <a:cxnSpLocks/>
          </p:cNvCxnSpPr>
          <p:nvPr/>
        </p:nvCxnSpPr>
        <p:spPr bwMode="auto">
          <a:xfrm flipV="1">
            <a:off x="10116403" y="3302215"/>
            <a:ext cx="0" cy="875338"/>
          </a:xfrm>
          <a:prstGeom prst="line">
            <a:avLst/>
          </a:prstGeom>
          <a:noFill/>
          <a:ln w="28575" cap="flat" cmpd="sng" algn="ctr">
            <a:solidFill>
              <a:schemeClr val="bg1"/>
            </a:solidFill>
            <a:prstDash val="sysDot"/>
            <a:round/>
            <a:headEnd type="none" w="med" len="med"/>
            <a:tailEnd type="none" w="med" len="med"/>
          </a:ln>
          <a:effectLst/>
        </p:spPr>
      </p:cxnSp>
      <p:sp>
        <p:nvSpPr>
          <p:cNvPr id="154" name="TextBox 153">
            <a:extLst>
              <a:ext uri="{FF2B5EF4-FFF2-40B4-BE49-F238E27FC236}">
                <a16:creationId xmlns:a16="http://schemas.microsoft.com/office/drawing/2014/main" id="{6F5CDC2B-E21B-6FD2-5B23-1AD85CA24C50}"/>
              </a:ext>
            </a:extLst>
          </p:cNvPr>
          <p:cNvSpPr txBox="1"/>
          <p:nvPr/>
        </p:nvSpPr>
        <p:spPr bwMode="auto">
          <a:xfrm rot="16200000">
            <a:off x="5970944" y="2878308"/>
            <a:ext cx="29555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a:t>
            </a:r>
          </a:p>
        </p:txBody>
      </p:sp>
      <p:sp>
        <p:nvSpPr>
          <p:cNvPr id="155" name="TextBox 154">
            <a:extLst>
              <a:ext uri="{FF2B5EF4-FFF2-40B4-BE49-F238E27FC236}">
                <a16:creationId xmlns:a16="http://schemas.microsoft.com/office/drawing/2014/main" id="{2A97DBF5-F27E-CCC4-F179-6DF63E0EC495}"/>
              </a:ext>
            </a:extLst>
          </p:cNvPr>
          <p:cNvSpPr txBox="1"/>
          <p:nvPr/>
        </p:nvSpPr>
        <p:spPr bwMode="auto">
          <a:xfrm>
            <a:off x="7420269" y="1818212"/>
            <a:ext cx="6162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56" name="TextBox 155">
            <a:extLst>
              <a:ext uri="{FF2B5EF4-FFF2-40B4-BE49-F238E27FC236}">
                <a16:creationId xmlns:a16="http://schemas.microsoft.com/office/drawing/2014/main" id="{26F11C8B-9B3F-6D7A-D7B6-E94D455D20CC}"/>
              </a:ext>
            </a:extLst>
          </p:cNvPr>
          <p:cNvSpPr txBox="1"/>
          <p:nvPr/>
        </p:nvSpPr>
        <p:spPr bwMode="auto">
          <a:xfrm>
            <a:off x="7420269" y="2256454"/>
            <a:ext cx="6162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57" name="TextBox 156">
            <a:extLst>
              <a:ext uri="{FF2B5EF4-FFF2-40B4-BE49-F238E27FC236}">
                <a16:creationId xmlns:a16="http://schemas.microsoft.com/office/drawing/2014/main" id="{B9CC3432-9CE1-9D79-2449-0D40FF2E454D}"/>
              </a:ext>
            </a:extLst>
          </p:cNvPr>
          <p:cNvSpPr txBox="1"/>
          <p:nvPr/>
        </p:nvSpPr>
        <p:spPr bwMode="auto">
          <a:xfrm>
            <a:off x="7420269" y="2694696"/>
            <a:ext cx="6162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58" name="TextBox 157">
            <a:extLst>
              <a:ext uri="{FF2B5EF4-FFF2-40B4-BE49-F238E27FC236}">
                <a16:creationId xmlns:a16="http://schemas.microsoft.com/office/drawing/2014/main" id="{1C551AD3-EC8C-F321-A7F4-5B04C6017A1F}"/>
              </a:ext>
            </a:extLst>
          </p:cNvPr>
          <p:cNvSpPr txBox="1"/>
          <p:nvPr/>
        </p:nvSpPr>
        <p:spPr bwMode="auto">
          <a:xfrm>
            <a:off x="7420269" y="3132938"/>
            <a:ext cx="6162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59" name="TextBox 158">
            <a:extLst>
              <a:ext uri="{FF2B5EF4-FFF2-40B4-BE49-F238E27FC236}">
                <a16:creationId xmlns:a16="http://schemas.microsoft.com/office/drawing/2014/main" id="{98841054-ADC6-9C90-8FA5-5729AF131129}"/>
              </a:ext>
            </a:extLst>
          </p:cNvPr>
          <p:cNvSpPr txBox="1"/>
          <p:nvPr/>
        </p:nvSpPr>
        <p:spPr bwMode="auto">
          <a:xfrm>
            <a:off x="7420269" y="3571180"/>
            <a:ext cx="6162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60" name="TextBox 159">
            <a:extLst>
              <a:ext uri="{FF2B5EF4-FFF2-40B4-BE49-F238E27FC236}">
                <a16:creationId xmlns:a16="http://schemas.microsoft.com/office/drawing/2014/main" id="{7642AE4A-8745-3487-F2E3-80A7FC3FC9BE}"/>
              </a:ext>
            </a:extLst>
          </p:cNvPr>
          <p:cNvSpPr txBox="1"/>
          <p:nvPr/>
        </p:nvSpPr>
        <p:spPr bwMode="auto">
          <a:xfrm>
            <a:off x="7420269" y="4009421"/>
            <a:ext cx="6162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61" name="TextBox 160">
            <a:extLst>
              <a:ext uri="{FF2B5EF4-FFF2-40B4-BE49-F238E27FC236}">
                <a16:creationId xmlns:a16="http://schemas.microsoft.com/office/drawing/2014/main" id="{D5A723CE-8581-E2F9-C3C9-0F8B15A5A344}"/>
              </a:ext>
            </a:extLst>
          </p:cNvPr>
          <p:cNvSpPr txBox="1"/>
          <p:nvPr/>
        </p:nvSpPr>
        <p:spPr bwMode="auto">
          <a:xfrm>
            <a:off x="8026954" y="4404315"/>
            <a:ext cx="34760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162" name="TextBox 161">
            <a:extLst>
              <a:ext uri="{FF2B5EF4-FFF2-40B4-BE49-F238E27FC236}">
                <a16:creationId xmlns:a16="http://schemas.microsoft.com/office/drawing/2014/main" id="{E4EEB5B5-E4E2-EF6C-F82B-89B876933C69}"/>
              </a:ext>
            </a:extLst>
          </p:cNvPr>
          <p:cNvSpPr txBox="1"/>
          <p:nvPr/>
        </p:nvSpPr>
        <p:spPr bwMode="auto">
          <a:xfrm>
            <a:off x="11280324" y="4186518"/>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63" name="TextBox 162">
            <a:extLst>
              <a:ext uri="{FF2B5EF4-FFF2-40B4-BE49-F238E27FC236}">
                <a16:creationId xmlns:a16="http://schemas.microsoft.com/office/drawing/2014/main" id="{B30329A3-5CB5-3801-1C6C-3E5BA1F16933}"/>
              </a:ext>
            </a:extLst>
          </p:cNvPr>
          <p:cNvSpPr txBox="1"/>
          <p:nvPr/>
        </p:nvSpPr>
        <p:spPr bwMode="auto">
          <a:xfrm>
            <a:off x="7810983" y="4186518"/>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64" name="TextBox 163">
            <a:extLst>
              <a:ext uri="{FF2B5EF4-FFF2-40B4-BE49-F238E27FC236}">
                <a16:creationId xmlns:a16="http://schemas.microsoft.com/office/drawing/2014/main" id="{F4C65334-4FD6-FD86-110B-6E88FC22DB78}"/>
              </a:ext>
            </a:extLst>
          </p:cNvPr>
          <p:cNvSpPr txBox="1"/>
          <p:nvPr/>
        </p:nvSpPr>
        <p:spPr bwMode="auto">
          <a:xfrm>
            <a:off x="8157917" y="4186518"/>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165" name="TextBox 164">
            <a:extLst>
              <a:ext uri="{FF2B5EF4-FFF2-40B4-BE49-F238E27FC236}">
                <a16:creationId xmlns:a16="http://schemas.microsoft.com/office/drawing/2014/main" id="{81FEAADB-4A4E-3169-3412-61ECC799FD93}"/>
              </a:ext>
            </a:extLst>
          </p:cNvPr>
          <p:cNvSpPr txBox="1"/>
          <p:nvPr/>
        </p:nvSpPr>
        <p:spPr bwMode="auto">
          <a:xfrm>
            <a:off x="8504851" y="4186518"/>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66" name="TextBox 165">
            <a:extLst>
              <a:ext uri="{FF2B5EF4-FFF2-40B4-BE49-F238E27FC236}">
                <a16:creationId xmlns:a16="http://schemas.microsoft.com/office/drawing/2014/main" id="{7F11CF5B-073D-6724-2CD4-4BE76EB6252B}"/>
              </a:ext>
            </a:extLst>
          </p:cNvPr>
          <p:cNvSpPr txBox="1"/>
          <p:nvPr/>
        </p:nvSpPr>
        <p:spPr bwMode="auto">
          <a:xfrm>
            <a:off x="8851785" y="4186518"/>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167" name="TextBox 166">
            <a:extLst>
              <a:ext uri="{FF2B5EF4-FFF2-40B4-BE49-F238E27FC236}">
                <a16:creationId xmlns:a16="http://schemas.microsoft.com/office/drawing/2014/main" id="{39D7EB9C-037E-2361-4AE8-BD0226337E8E}"/>
              </a:ext>
            </a:extLst>
          </p:cNvPr>
          <p:cNvSpPr txBox="1"/>
          <p:nvPr/>
        </p:nvSpPr>
        <p:spPr bwMode="auto">
          <a:xfrm>
            <a:off x="9198719" y="4186518"/>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168" name="TextBox 167">
            <a:extLst>
              <a:ext uri="{FF2B5EF4-FFF2-40B4-BE49-F238E27FC236}">
                <a16:creationId xmlns:a16="http://schemas.microsoft.com/office/drawing/2014/main" id="{E40026FD-32E2-ABD5-119A-A72003662AAE}"/>
              </a:ext>
            </a:extLst>
          </p:cNvPr>
          <p:cNvSpPr txBox="1"/>
          <p:nvPr/>
        </p:nvSpPr>
        <p:spPr bwMode="auto">
          <a:xfrm>
            <a:off x="9545653" y="4186518"/>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169" name="TextBox 168">
            <a:extLst>
              <a:ext uri="{FF2B5EF4-FFF2-40B4-BE49-F238E27FC236}">
                <a16:creationId xmlns:a16="http://schemas.microsoft.com/office/drawing/2014/main" id="{542FCFC0-49C1-5FAB-CF86-90C2AE5BBCE4}"/>
              </a:ext>
            </a:extLst>
          </p:cNvPr>
          <p:cNvSpPr txBox="1"/>
          <p:nvPr/>
        </p:nvSpPr>
        <p:spPr bwMode="auto">
          <a:xfrm>
            <a:off x="9892587" y="4186518"/>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170" name="TextBox 169">
            <a:extLst>
              <a:ext uri="{FF2B5EF4-FFF2-40B4-BE49-F238E27FC236}">
                <a16:creationId xmlns:a16="http://schemas.microsoft.com/office/drawing/2014/main" id="{466C77EF-0E42-0C37-757F-A727FF011FA2}"/>
              </a:ext>
            </a:extLst>
          </p:cNvPr>
          <p:cNvSpPr txBox="1"/>
          <p:nvPr/>
        </p:nvSpPr>
        <p:spPr bwMode="auto">
          <a:xfrm>
            <a:off x="10239521" y="4186518"/>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171" name="TextBox 170">
            <a:extLst>
              <a:ext uri="{FF2B5EF4-FFF2-40B4-BE49-F238E27FC236}">
                <a16:creationId xmlns:a16="http://schemas.microsoft.com/office/drawing/2014/main" id="{6367E580-B81D-FA90-9588-40FCBB5F6128}"/>
              </a:ext>
            </a:extLst>
          </p:cNvPr>
          <p:cNvSpPr txBox="1"/>
          <p:nvPr/>
        </p:nvSpPr>
        <p:spPr bwMode="auto">
          <a:xfrm>
            <a:off x="10586455" y="4186518"/>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172" name="TextBox 171">
            <a:extLst>
              <a:ext uri="{FF2B5EF4-FFF2-40B4-BE49-F238E27FC236}">
                <a16:creationId xmlns:a16="http://schemas.microsoft.com/office/drawing/2014/main" id="{B0D95C3A-E210-4C35-3DBF-5D5F9ED30AD8}"/>
              </a:ext>
            </a:extLst>
          </p:cNvPr>
          <p:cNvSpPr txBox="1"/>
          <p:nvPr/>
        </p:nvSpPr>
        <p:spPr bwMode="auto">
          <a:xfrm>
            <a:off x="10933389" y="4186518"/>
            <a:ext cx="43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p>
        </p:txBody>
      </p:sp>
      <p:sp>
        <p:nvSpPr>
          <p:cNvPr id="173" name="TextBox 172">
            <a:extLst>
              <a:ext uri="{FF2B5EF4-FFF2-40B4-BE49-F238E27FC236}">
                <a16:creationId xmlns:a16="http://schemas.microsoft.com/office/drawing/2014/main" id="{F4E23E81-6FFA-8631-F60D-B40B5C31943C}"/>
              </a:ext>
            </a:extLst>
          </p:cNvPr>
          <p:cNvSpPr txBox="1"/>
          <p:nvPr/>
        </p:nvSpPr>
        <p:spPr bwMode="auto">
          <a:xfrm>
            <a:off x="8520455" y="2651446"/>
            <a:ext cx="8282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52.0%</a:t>
            </a:r>
          </a:p>
        </p:txBody>
      </p:sp>
      <p:sp>
        <p:nvSpPr>
          <p:cNvPr id="174" name="TextBox 173">
            <a:extLst>
              <a:ext uri="{FF2B5EF4-FFF2-40B4-BE49-F238E27FC236}">
                <a16:creationId xmlns:a16="http://schemas.microsoft.com/office/drawing/2014/main" id="{C36595BC-3542-E950-840E-3127FC330FD0}"/>
              </a:ext>
            </a:extLst>
          </p:cNvPr>
          <p:cNvSpPr txBox="1"/>
          <p:nvPr/>
        </p:nvSpPr>
        <p:spPr bwMode="auto">
          <a:xfrm>
            <a:off x="9196196" y="2794452"/>
            <a:ext cx="8282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47.7%</a:t>
            </a:r>
          </a:p>
        </p:txBody>
      </p:sp>
      <p:sp>
        <p:nvSpPr>
          <p:cNvPr id="175" name="TextBox 174">
            <a:extLst>
              <a:ext uri="{FF2B5EF4-FFF2-40B4-BE49-F238E27FC236}">
                <a16:creationId xmlns:a16="http://schemas.microsoft.com/office/drawing/2014/main" id="{5122F875-7F12-8681-7229-B205391B34D0}"/>
              </a:ext>
            </a:extLst>
          </p:cNvPr>
          <p:cNvSpPr txBox="1"/>
          <p:nvPr/>
        </p:nvSpPr>
        <p:spPr bwMode="auto">
          <a:xfrm>
            <a:off x="9933850" y="2944184"/>
            <a:ext cx="8282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39.1%</a:t>
            </a:r>
          </a:p>
        </p:txBody>
      </p:sp>
      <p:sp>
        <p:nvSpPr>
          <p:cNvPr id="176" name="TextBox 175">
            <a:extLst>
              <a:ext uri="{FF2B5EF4-FFF2-40B4-BE49-F238E27FC236}">
                <a16:creationId xmlns:a16="http://schemas.microsoft.com/office/drawing/2014/main" id="{52DBD989-474E-D99D-2309-4C232DB48E0F}"/>
              </a:ext>
            </a:extLst>
          </p:cNvPr>
          <p:cNvSpPr txBox="1"/>
          <p:nvPr/>
        </p:nvSpPr>
        <p:spPr bwMode="auto">
          <a:xfrm>
            <a:off x="6264749" y="4687826"/>
            <a:ext cx="16542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189" name="Group 188">
            <a:extLst>
              <a:ext uri="{FF2B5EF4-FFF2-40B4-BE49-F238E27FC236}">
                <a16:creationId xmlns:a16="http://schemas.microsoft.com/office/drawing/2014/main" id="{63142844-022B-1E3A-E7D7-FBA4C4C3DD1C}"/>
              </a:ext>
            </a:extLst>
          </p:cNvPr>
          <p:cNvGrpSpPr/>
          <p:nvPr/>
        </p:nvGrpSpPr>
        <p:grpSpPr>
          <a:xfrm>
            <a:off x="10063200" y="3492660"/>
            <a:ext cx="2145054" cy="646331"/>
            <a:chOff x="1860894" y="-1058105"/>
            <a:chExt cx="2145054" cy="646331"/>
          </a:xfrm>
        </p:grpSpPr>
        <p:sp>
          <p:nvSpPr>
            <p:cNvPr id="193" name="TextBox 192">
              <a:extLst>
                <a:ext uri="{FF2B5EF4-FFF2-40B4-BE49-F238E27FC236}">
                  <a16:creationId xmlns:a16="http://schemas.microsoft.com/office/drawing/2014/main" id="{C6786162-33E0-350F-A9C2-99D563725592}"/>
                </a:ext>
              </a:extLst>
            </p:cNvPr>
            <p:cNvSpPr txBox="1"/>
            <p:nvPr/>
          </p:nvSpPr>
          <p:spPr bwMode="auto">
            <a:xfrm>
              <a:off x="1860894" y="-1058105"/>
              <a:ext cx="10575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194" name="TextBox 193">
              <a:extLst>
                <a:ext uri="{FF2B5EF4-FFF2-40B4-BE49-F238E27FC236}">
                  <a16:creationId xmlns:a16="http://schemas.microsoft.com/office/drawing/2014/main" id="{5F5E524A-8C5C-838F-823E-132D626B0FE9}"/>
                </a:ext>
              </a:extLst>
            </p:cNvPr>
            <p:cNvSpPr txBox="1"/>
            <p:nvPr/>
          </p:nvSpPr>
          <p:spPr bwMode="auto">
            <a:xfrm>
              <a:off x="2532005" y="-1058105"/>
              <a:ext cx="14739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PFS, </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lang="en-US" sz="1200" dirty="0">
                  <a:solidFill>
                    <a:srgbClr val="000000"/>
                  </a:solidFill>
                  <a:latin typeface="Calibri" panose="020F0502020204030204" pitchFamily="34" charset="0"/>
                  <a:cs typeface="+mn-cs"/>
                </a:rPr>
                <a:t>M</a:t>
              </a: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 (95% CI)</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16.8 (4.6-43.4)</a:t>
              </a:r>
            </a:p>
          </p:txBody>
        </p:sp>
      </p:grpSp>
      <p:sp>
        <p:nvSpPr>
          <p:cNvPr id="198" name="TextBox 197">
            <a:extLst>
              <a:ext uri="{FF2B5EF4-FFF2-40B4-BE49-F238E27FC236}">
                <a16:creationId xmlns:a16="http://schemas.microsoft.com/office/drawing/2014/main" id="{20DE1C9F-049F-3B08-3DA2-9834D0F30272}"/>
              </a:ext>
            </a:extLst>
          </p:cNvPr>
          <p:cNvSpPr txBox="1"/>
          <p:nvPr/>
        </p:nvSpPr>
        <p:spPr bwMode="auto">
          <a:xfrm>
            <a:off x="7777432" y="4687826"/>
            <a:ext cx="495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199" name="TextBox 198">
            <a:extLst>
              <a:ext uri="{FF2B5EF4-FFF2-40B4-BE49-F238E27FC236}">
                <a16:creationId xmlns:a16="http://schemas.microsoft.com/office/drawing/2014/main" id="{0FA34508-CCEB-2BEB-589D-785C91476802}"/>
              </a:ext>
            </a:extLst>
          </p:cNvPr>
          <p:cNvSpPr txBox="1"/>
          <p:nvPr/>
        </p:nvSpPr>
        <p:spPr bwMode="auto">
          <a:xfrm>
            <a:off x="8124184" y="4687826"/>
            <a:ext cx="495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200" name="TextBox 199">
            <a:extLst>
              <a:ext uri="{FF2B5EF4-FFF2-40B4-BE49-F238E27FC236}">
                <a16:creationId xmlns:a16="http://schemas.microsoft.com/office/drawing/2014/main" id="{080C9E09-73FD-CF78-20EB-A05981A0DD1C}"/>
              </a:ext>
            </a:extLst>
          </p:cNvPr>
          <p:cNvSpPr txBox="1"/>
          <p:nvPr/>
        </p:nvSpPr>
        <p:spPr bwMode="auto">
          <a:xfrm>
            <a:off x="8470936" y="4687826"/>
            <a:ext cx="495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26</a:t>
            </a:r>
          </a:p>
        </p:txBody>
      </p:sp>
      <p:sp>
        <p:nvSpPr>
          <p:cNvPr id="201" name="TextBox 200">
            <a:extLst>
              <a:ext uri="{FF2B5EF4-FFF2-40B4-BE49-F238E27FC236}">
                <a16:creationId xmlns:a16="http://schemas.microsoft.com/office/drawing/2014/main" id="{E24CF6EA-0B7A-6663-229B-E2BD8CDA311E}"/>
              </a:ext>
            </a:extLst>
          </p:cNvPr>
          <p:cNvSpPr txBox="1"/>
          <p:nvPr/>
        </p:nvSpPr>
        <p:spPr bwMode="auto">
          <a:xfrm>
            <a:off x="8817688" y="4687826"/>
            <a:ext cx="495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a:t>
            </a:r>
          </a:p>
        </p:txBody>
      </p:sp>
      <p:sp>
        <p:nvSpPr>
          <p:cNvPr id="202" name="TextBox 201">
            <a:extLst>
              <a:ext uri="{FF2B5EF4-FFF2-40B4-BE49-F238E27FC236}">
                <a16:creationId xmlns:a16="http://schemas.microsoft.com/office/drawing/2014/main" id="{BE558EDB-51D2-1C97-D82A-71B3810CF6FF}"/>
              </a:ext>
            </a:extLst>
          </p:cNvPr>
          <p:cNvSpPr txBox="1"/>
          <p:nvPr/>
        </p:nvSpPr>
        <p:spPr bwMode="auto">
          <a:xfrm>
            <a:off x="9164440" y="4687826"/>
            <a:ext cx="495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a:t>
            </a:r>
          </a:p>
        </p:txBody>
      </p:sp>
      <p:sp>
        <p:nvSpPr>
          <p:cNvPr id="203" name="TextBox 202">
            <a:extLst>
              <a:ext uri="{FF2B5EF4-FFF2-40B4-BE49-F238E27FC236}">
                <a16:creationId xmlns:a16="http://schemas.microsoft.com/office/drawing/2014/main" id="{A501FC37-8ADF-4C2C-C794-5E45F32E6CFE}"/>
              </a:ext>
            </a:extLst>
          </p:cNvPr>
          <p:cNvSpPr txBox="1"/>
          <p:nvPr/>
        </p:nvSpPr>
        <p:spPr bwMode="auto">
          <a:xfrm>
            <a:off x="9511192" y="4687826"/>
            <a:ext cx="495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204" name="TextBox 203">
            <a:extLst>
              <a:ext uri="{FF2B5EF4-FFF2-40B4-BE49-F238E27FC236}">
                <a16:creationId xmlns:a16="http://schemas.microsoft.com/office/drawing/2014/main" id="{2AA3F112-64AB-CB98-5AE3-D73031337DD4}"/>
              </a:ext>
            </a:extLst>
          </p:cNvPr>
          <p:cNvSpPr txBox="1"/>
          <p:nvPr/>
        </p:nvSpPr>
        <p:spPr bwMode="auto">
          <a:xfrm>
            <a:off x="9857944" y="4687826"/>
            <a:ext cx="495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205" name="TextBox 204">
            <a:extLst>
              <a:ext uri="{FF2B5EF4-FFF2-40B4-BE49-F238E27FC236}">
                <a16:creationId xmlns:a16="http://schemas.microsoft.com/office/drawing/2014/main" id="{A41D6309-0BE6-D87B-5A8C-7C6F5BB630B3}"/>
              </a:ext>
            </a:extLst>
          </p:cNvPr>
          <p:cNvSpPr txBox="1"/>
          <p:nvPr/>
        </p:nvSpPr>
        <p:spPr bwMode="auto">
          <a:xfrm>
            <a:off x="10204696" y="4687826"/>
            <a:ext cx="495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a:t>
            </a:r>
          </a:p>
        </p:txBody>
      </p:sp>
      <p:sp>
        <p:nvSpPr>
          <p:cNvPr id="206" name="TextBox 205">
            <a:extLst>
              <a:ext uri="{FF2B5EF4-FFF2-40B4-BE49-F238E27FC236}">
                <a16:creationId xmlns:a16="http://schemas.microsoft.com/office/drawing/2014/main" id="{9FECA8FC-E3FC-2A8D-8EE0-38A2E8644F47}"/>
              </a:ext>
            </a:extLst>
          </p:cNvPr>
          <p:cNvSpPr txBox="1"/>
          <p:nvPr/>
        </p:nvSpPr>
        <p:spPr bwMode="auto">
          <a:xfrm>
            <a:off x="10551448" y="4687826"/>
            <a:ext cx="495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207" name="TextBox 206">
            <a:extLst>
              <a:ext uri="{FF2B5EF4-FFF2-40B4-BE49-F238E27FC236}">
                <a16:creationId xmlns:a16="http://schemas.microsoft.com/office/drawing/2014/main" id="{CA6D8F30-DFFA-FBD6-B8EA-DBDDBD08B5C4}"/>
              </a:ext>
            </a:extLst>
          </p:cNvPr>
          <p:cNvSpPr txBox="1"/>
          <p:nvPr/>
        </p:nvSpPr>
        <p:spPr bwMode="auto">
          <a:xfrm>
            <a:off x="10898200" y="4687826"/>
            <a:ext cx="495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208" name="TextBox 207">
            <a:extLst>
              <a:ext uri="{FF2B5EF4-FFF2-40B4-BE49-F238E27FC236}">
                <a16:creationId xmlns:a16="http://schemas.microsoft.com/office/drawing/2014/main" id="{325D6530-D1EA-FCDE-305F-7F934208C322}"/>
              </a:ext>
            </a:extLst>
          </p:cNvPr>
          <p:cNvSpPr txBox="1"/>
          <p:nvPr/>
        </p:nvSpPr>
        <p:spPr bwMode="auto">
          <a:xfrm>
            <a:off x="11244952" y="4687826"/>
            <a:ext cx="495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09" name="Freeform 208">
            <a:extLst>
              <a:ext uri="{FF2B5EF4-FFF2-40B4-BE49-F238E27FC236}">
                <a16:creationId xmlns:a16="http://schemas.microsoft.com/office/drawing/2014/main" id="{A973E661-743F-6CFA-DBCF-8AB6AD2F20D3}"/>
              </a:ext>
            </a:extLst>
          </p:cNvPr>
          <p:cNvSpPr/>
          <p:nvPr/>
        </p:nvSpPr>
        <p:spPr bwMode="auto">
          <a:xfrm>
            <a:off x="8054975" y="1984375"/>
            <a:ext cx="3140075" cy="1457325"/>
          </a:xfrm>
          <a:custGeom>
            <a:avLst/>
            <a:gdLst>
              <a:gd name="connsiteX0" fmla="*/ 3140075 w 3140075"/>
              <a:gd name="connsiteY0" fmla="*/ 1457325 h 1457325"/>
              <a:gd name="connsiteX1" fmla="*/ 2482850 w 3140075"/>
              <a:gd name="connsiteY1" fmla="*/ 1457325 h 1457325"/>
              <a:gd name="connsiteX2" fmla="*/ 2482850 w 3140075"/>
              <a:gd name="connsiteY2" fmla="*/ 1333500 h 1457325"/>
              <a:gd name="connsiteX3" fmla="*/ 1962150 w 3140075"/>
              <a:gd name="connsiteY3" fmla="*/ 1333500 h 1457325"/>
              <a:gd name="connsiteX4" fmla="*/ 1962150 w 3140075"/>
              <a:gd name="connsiteY4" fmla="*/ 1263650 h 1457325"/>
              <a:gd name="connsiteX5" fmla="*/ 1558925 w 3140075"/>
              <a:gd name="connsiteY5" fmla="*/ 1263650 h 1457325"/>
              <a:gd name="connsiteX6" fmla="*/ 1558925 w 3140075"/>
              <a:gd name="connsiteY6" fmla="*/ 1203325 h 1457325"/>
              <a:gd name="connsiteX7" fmla="*/ 1422400 w 3140075"/>
              <a:gd name="connsiteY7" fmla="*/ 1203325 h 1457325"/>
              <a:gd name="connsiteX8" fmla="*/ 1422400 w 3140075"/>
              <a:gd name="connsiteY8" fmla="*/ 1146175 h 1457325"/>
              <a:gd name="connsiteX9" fmla="*/ 1085850 w 3140075"/>
              <a:gd name="connsiteY9" fmla="*/ 1146175 h 1457325"/>
              <a:gd name="connsiteX10" fmla="*/ 1085850 w 3140075"/>
              <a:gd name="connsiteY10" fmla="*/ 1098550 h 1457325"/>
              <a:gd name="connsiteX11" fmla="*/ 949325 w 3140075"/>
              <a:gd name="connsiteY11" fmla="*/ 1098550 h 1457325"/>
              <a:gd name="connsiteX12" fmla="*/ 949325 w 3140075"/>
              <a:gd name="connsiteY12" fmla="*/ 1057275 h 1457325"/>
              <a:gd name="connsiteX13" fmla="*/ 539750 w 3140075"/>
              <a:gd name="connsiteY13" fmla="*/ 1057275 h 1457325"/>
              <a:gd name="connsiteX14" fmla="*/ 539750 w 3140075"/>
              <a:gd name="connsiteY14" fmla="*/ 1006475 h 1457325"/>
              <a:gd name="connsiteX15" fmla="*/ 511175 w 3140075"/>
              <a:gd name="connsiteY15" fmla="*/ 1006475 h 1457325"/>
              <a:gd name="connsiteX16" fmla="*/ 511175 w 3140075"/>
              <a:gd name="connsiteY16" fmla="*/ 962025 h 1457325"/>
              <a:gd name="connsiteX17" fmla="*/ 495300 w 3140075"/>
              <a:gd name="connsiteY17" fmla="*/ 962025 h 1457325"/>
              <a:gd name="connsiteX18" fmla="*/ 495300 w 3140075"/>
              <a:gd name="connsiteY18" fmla="*/ 923925 h 1457325"/>
              <a:gd name="connsiteX19" fmla="*/ 495300 w 3140075"/>
              <a:gd name="connsiteY19" fmla="*/ 923925 h 1457325"/>
              <a:gd name="connsiteX20" fmla="*/ 473075 w 3140075"/>
              <a:gd name="connsiteY20" fmla="*/ 923925 h 1457325"/>
              <a:gd name="connsiteX21" fmla="*/ 473075 w 3140075"/>
              <a:gd name="connsiteY21" fmla="*/ 873125 h 1457325"/>
              <a:gd name="connsiteX22" fmla="*/ 320675 w 3140075"/>
              <a:gd name="connsiteY22" fmla="*/ 873125 h 1457325"/>
              <a:gd name="connsiteX23" fmla="*/ 320675 w 3140075"/>
              <a:gd name="connsiteY23" fmla="*/ 831850 h 1457325"/>
              <a:gd name="connsiteX24" fmla="*/ 257175 w 3140075"/>
              <a:gd name="connsiteY24" fmla="*/ 831850 h 1457325"/>
              <a:gd name="connsiteX25" fmla="*/ 257175 w 3140075"/>
              <a:gd name="connsiteY25" fmla="*/ 793750 h 1457325"/>
              <a:gd name="connsiteX26" fmla="*/ 250825 w 3140075"/>
              <a:gd name="connsiteY26" fmla="*/ 793750 h 1457325"/>
              <a:gd name="connsiteX27" fmla="*/ 250825 w 3140075"/>
              <a:gd name="connsiteY27" fmla="*/ 742950 h 1457325"/>
              <a:gd name="connsiteX28" fmla="*/ 149225 w 3140075"/>
              <a:gd name="connsiteY28" fmla="*/ 742950 h 1457325"/>
              <a:gd name="connsiteX29" fmla="*/ 149225 w 3140075"/>
              <a:gd name="connsiteY29" fmla="*/ 695325 h 1457325"/>
              <a:gd name="connsiteX30" fmla="*/ 142875 w 3140075"/>
              <a:gd name="connsiteY30" fmla="*/ 695325 h 1457325"/>
              <a:gd name="connsiteX31" fmla="*/ 142875 w 3140075"/>
              <a:gd name="connsiteY31" fmla="*/ 606425 h 1457325"/>
              <a:gd name="connsiteX32" fmla="*/ 139700 w 3140075"/>
              <a:gd name="connsiteY32" fmla="*/ 603250 h 1457325"/>
              <a:gd name="connsiteX33" fmla="*/ 139700 w 3140075"/>
              <a:gd name="connsiteY33" fmla="*/ 568325 h 1457325"/>
              <a:gd name="connsiteX34" fmla="*/ 139700 w 3140075"/>
              <a:gd name="connsiteY34" fmla="*/ 568325 h 1457325"/>
              <a:gd name="connsiteX35" fmla="*/ 123825 w 3140075"/>
              <a:gd name="connsiteY35" fmla="*/ 568325 h 1457325"/>
              <a:gd name="connsiteX36" fmla="*/ 123825 w 3140075"/>
              <a:gd name="connsiteY36" fmla="*/ 520700 h 1457325"/>
              <a:gd name="connsiteX37" fmla="*/ 107950 w 3140075"/>
              <a:gd name="connsiteY37" fmla="*/ 520700 h 1457325"/>
              <a:gd name="connsiteX38" fmla="*/ 107950 w 3140075"/>
              <a:gd name="connsiteY38" fmla="*/ 466725 h 1457325"/>
              <a:gd name="connsiteX39" fmla="*/ 101600 w 3140075"/>
              <a:gd name="connsiteY39" fmla="*/ 466725 h 1457325"/>
              <a:gd name="connsiteX40" fmla="*/ 101600 w 3140075"/>
              <a:gd name="connsiteY40" fmla="*/ 396875 h 1457325"/>
              <a:gd name="connsiteX41" fmla="*/ 98425 w 3140075"/>
              <a:gd name="connsiteY41" fmla="*/ 393700 h 1457325"/>
              <a:gd name="connsiteX42" fmla="*/ 98425 w 3140075"/>
              <a:gd name="connsiteY42" fmla="*/ 301625 h 1457325"/>
              <a:gd name="connsiteX43" fmla="*/ 85725 w 3140075"/>
              <a:gd name="connsiteY43" fmla="*/ 301625 h 1457325"/>
              <a:gd name="connsiteX44" fmla="*/ 85725 w 3140075"/>
              <a:gd name="connsiteY44" fmla="*/ 263525 h 1457325"/>
              <a:gd name="connsiteX45" fmla="*/ 85725 w 3140075"/>
              <a:gd name="connsiteY45" fmla="*/ 263525 h 1457325"/>
              <a:gd name="connsiteX46" fmla="*/ 85725 w 3140075"/>
              <a:gd name="connsiteY46" fmla="*/ 263525 h 1457325"/>
              <a:gd name="connsiteX47" fmla="*/ 85725 w 3140075"/>
              <a:gd name="connsiteY47" fmla="*/ 263525 h 1457325"/>
              <a:gd name="connsiteX48" fmla="*/ 60325 w 3140075"/>
              <a:gd name="connsiteY48" fmla="*/ 263525 h 1457325"/>
              <a:gd name="connsiteX49" fmla="*/ 60325 w 3140075"/>
              <a:gd name="connsiteY49" fmla="*/ 174625 h 1457325"/>
              <a:gd name="connsiteX50" fmla="*/ 57150 w 3140075"/>
              <a:gd name="connsiteY50" fmla="*/ 174625 h 1457325"/>
              <a:gd name="connsiteX51" fmla="*/ 57150 w 3140075"/>
              <a:gd name="connsiteY51" fmla="*/ 133350 h 1457325"/>
              <a:gd name="connsiteX52" fmla="*/ 57150 w 3140075"/>
              <a:gd name="connsiteY52" fmla="*/ 133350 h 1457325"/>
              <a:gd name="connsiteX53" fmla="*/ 38100 w 3140075"/>
              <a:gd name="connsiteY53" fmla="*/ 133350 h 1457325"/>
              <a:gd name="connsiteX54" fmla="*/ 38100 w 3140075"/>
              <a:gd name="connsiteY54" fmla="*/ 92075 h 1457325"/>
              <a:gd name="connsiteX55" fmla="*/ 25400 w 3140075"/>
              <a:gd name="connsiteY55" fmla="*/ 92075 h 1457325"/>
              <a:gd name="connsiteX56" fmla="*/ 25400 w 3140075"/>
              <a:gd name="connsiteY56" fmla="*/ 44450 h 1457325"/>
              <a:gd name="connsiteX57" fmla="*/ 25400 w 3140075"/>
              <a:gd name="connsiteY57" fmla="*/ 44450 h 1457325"/>
              <a:gd name="connsiteX58" fmla="*/ 0 w 3140075"/>
              <a:gd name="connsiteY58" fmla="*/ 44450 h 1457325"/>
              <a:gd name="connsiteX59" fmla="*/ 0 w 3140075"/>
              <a:gd name="connsiteY59" fmla="*/ 0 h 145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140075" h="1457325">
                <a:moveTo>
                  <a:pt x="3140075" y="1457325"/>
                </a:moveTo>
                <a:lnTo>
                  <a:pt x="2482850" y="1457325"/>
                </a:lnTo>
                <a:lnTo>
                  <a:pt x="2482850" y="1333500"/>
                </a:lnTo>
                <a:lnTo>
                  <a:pt x="1962150" y="1333500"/>
                </a:lnTo>
                <a:lnTo>
                  <a:pt x="1962150" y="1263650"/>
                </a:lnTo>
                <a:lnTo>
                  <a:pt x="1558925" y="1263650"/>
                </a:lnTo>
                <a:lnTo>
                  <a:pt x="1558925" y="1203325"/>
                </a:lnTo>
                <a:lnTo>
                  <a:pt x="1422400" y="1203325"/>
                </a:lnTo>
                <a:lnTo>
                  <a:pt x="1422400" y="1146175"/>
                </a:lnTo>
                <a:lnTo>
                  <a:pt x="1085850" y="1146175"/>
                </a:lnTo>
                <a:lnTo>
                  <a:pt x="1085850" y="1098550"/>
                </a:lnTo>
                <a:lnTo>
                  <a:pt x="949325" y="1098550"/>
                </a:lnTo>
                <a:lnTo>
                  <a:pt x="949325" y="1057275"/>
                </a:lnTo>
                <a:lnTo>
                  <a:pt x="539750" y="1057275"/>
                </a:lnTo>
                <a:lnTo>
                  <a:pt x="539750" y="1006475"/>
                </a:lnTo>
                <a:lnTo>
                  <a:pt x="511175" y="1006475"/>
                </a:lnTo>
                <a:lnTo>
                  <a:pt x="511175" y="962025"/>
                </a:lnTo>
                <a:lnTo>
                  <a:pt x="495300" y="962025"/>
                </a:lnTo>
                <a:lnTo>
                  <a:pt x="495300" y="923925"/>
                </a:lnTo>
                <a:lnTo>
                  <a:pt x="495300" y="923925"/>
                </a:lnTo>
                <a:lnTo>
                  <a:pt x="473075" y="923925"/>
                </a:lnTo>
                <a:lnTo>
                  <a:pt x="473075" y="873125"/>
                </a:lnTo>
                <a:lnTo>
                  <a:pt x="320675" y="873125"/>
                </a:lnTo>
                <a:lnTo>
                  <a:pt x="320675" y="831850"/>
                </a:lnTo>
                <a:lnTo>
                  <a:pt x="257175" y="831850"/>
                </a:lnTo>
                <a:lnTo>
                  <a:pt x="257175" y="793750"/>
                </a:lnTo>
                <a:lnTo>
                  <a:pt x="250825" y="793750"/>
                </a:lnTo>
                <a:lnTo>
                  <a:pt x="250825" y="742950"/>
                </a:lnTo>
                <a:lnTo>
                  <a:pt x="149225" y="742950"/>
                </a:lnTo>
                <a:lnTo>
                  <a:pt x="149225" y="695325"/>
                </a:lnTo>
                <a:lnTo>
                  <a:pt x="142875" y="695325"/>
                </a:lnTo>
                <a:lnTo>
                  <a:pt x="142875" y="606425"/>
                </a:lnTo>
                <a:lnTo>
                  <a:pt x="139700" y="603250"/>
                </a:lnTo>
                <a:lnTo>
                  <a:pt x="139700" y="568325"/>
                </a:lnTo>
                <a:lnTo>
                  <a:pt x="139700" y="568325"/>
                </a:lnTo>
                <a:lnTo>
                  <a:pt x="123825" y="568325"/>
                </a:lnTo>
                <a:lnTo>
                  <a:pt x="123825" y="520700"/>
                </a:lnTo>
                <a:lnTo>
                  <a:pt x="107950" y="520700"/>
                </a:lnTo>
                <a:lnTo>
                  <a:pt x="107950" y="466725"/>
                </a:lnTo>
                <a:lnTo>
                  <a:pt x="101600" y="466725"/>
                </a:lnTo>
                <a:lnTo>
                  <a:pt x="101600" y="396875"/>
                </a:lnTo>
                <a:lnTo>
                  <a:pt x="98425" y="393700"/>
                </a:lnTo>
                <a:lnTo>
                  <a:pt x="98425" y="301625"/>
                </a:lnTo>
                <a:lnTo>
                  <a:pt x="85725" y="301625"/>
                </a:lnTo>
                <a:lnTo>
                  <a:pt x="85725" y="263525"/>
                </a:lnTo>
                <a:lnTo>
                  <a:pt x="85725" y="263525"/>
                </a:lnTo>
                <a:lnTo>
                  <a:pt x="85725" y="263525"/>
                </a:lnTo>
                <a:lnTo>
                  <a:pt x="85725" y="263525"/>
                </a:lnTo>
                <a:lnTo>
                  <a:pt x="60325" y="263525"/>
                </a:lnTo>
                <a:lnTo>
                  <a:pt x="60325" y="174625"/>
                </a:lnTo>
                <a:lnTo>
                  <a:pt x="57150" y="174625"/>
                </a:lnTo>
                <a:lnTo>
                  <a:pt x="57150" y="133350"/>
                </a:lnTo>
                <a:lnTo>
                  <a:pt x="57150" y="133350"/>
                </a:lnTo>
                <a:lnTo>
                  <a:pt x="38100" y="133350"/>
                </a:lnTo>
                <a:lnTo>
                  <a:pt x="38100" y="92075"/>
                </a:lnTo>
                <a:lnTo>
                  <a:pt x="25400" y="92075"/>
                </a:lnTo>
                <a:lnTo>
                  <a:pt x="25400" y="44450"/>
                </a:lnTo>
                <a:lnTo>
                  <a:pt x="25400" y="44450"/>
                </a:lnTo>
                <a:lnTo>
                  <a:pt x="0" y="4445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211" name="Straight Connector 210">
            <a:extLst>
              <a:ext uri="{FF2B5EF4-FFF2-40B4-BE49-F238E27FC236}">
                <a16:creationId xmlns:a16="http://schemas.microsoft.com/office/drawing/2014/main" id="{0CEA29D5-2925-CB37-9141-57D1D48FD9EA}"/>
              </a:ext>
            </a:extLst>
          </p:cNvPr>
          <p:cNvCxnSpPr/>
          <p:nvPr/>
        </p:nvCxnSpPr>
        <p:spPr bwMode="auto">
          <a:xfrm>
            <a:off x="8858135" y="2975592"/>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C0558F17-BECE-2E08-1E3A-C151944EC1A6}"/>
              </a:ext>
            </a:extLst>
          </p:cNvPr>
          <p:cNvCxnSpPr/>
          <p:nvPr/>
        </p:nvCxnSpPr>
        <p:spPr bwMode="auto">
          <a:xfrm>
            <a:off x="9242310" y="307027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8FC3FC4C-3586-D3DD-F5CE-9BDE37594E54}"/>
              </a:ext>
            </a:extLst>
          </p:cNvPr>
          <p:cNvCxnSpPr/>
          <p:nvPr/>
        </p:nvCxnSpPr>
        <p:spPr bwMode="auto">
          <a:xfrm>
            <a:off x="9382010" y="307027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D784A991-0748-76A9-AEC8-AB2C603D2505}"/>
              </a:ext>
            </a:extLst>
          </p:cNvPr>
          <p:cNvCxnSpPr/>
          <p:nvPr/>
        </p:nvCxnSpPr>
        <p:spPr bwMode="auto">
          <a:xfrm>
            <a:off x="9416630" y="307011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1EEE4C29-7A9F-5BE8-B291-4EA03944D16B}"/>
              </a:ext>
            </a:extLst>
          </p:cNvPr>
          <p:cNvCxnSpPr/>
          <p:nvPr/>
        </p:nvCxnSpPr>
        <p:spPr bwMode="auto">
          <a:xfrm>
            <a:off x="9709035" y="3187953"/>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88E9371C-D109-BB9A-E4B5-F0EB38655328}"/>
              </a:ext>
            </a:extLst>
          </p:cNvPr>
          <p:cNvCxnSpPr/>
          <p:nvPr/>
        </p:nvCxnSpPr>
        <p:spPr bwMode="auto">
          <a:xfrm>
            <a:off x="9782047" y="3187953"/>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87C458EA-F836-F439-1768-635DA647F89E}"/>
              </a:ext>
            </a:extLst>
          </p:cNvPr>
          <p:cNvCxnSpPr/>
          <p:nvPr/>
        </p:nvCxnSpPr>
        <p:spPr bwMode="auto">
          <a:xfrm>
            <a:off x="9743169" y="3187953"/>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8F395641-0942-BF42-8F95-605ADBE6442B}"/>
              </a:ext>
            </a:extLst>
          </p:cNvPr>
          <p:cNvCxnSpPr/>
          <p:nvPr/>
        </p:nvCxnSpPr>
        <p:spPr bwMode="auto">
          <a:xfrm>
            <a:off x="9981207" y="3182110"/>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52C92FF8-9BDD-C0CA-CF6B-65785A5F8F7B}"/>
              </a:ext>
            </a:extLst>
          </p:cNvPr>
          <p:cNvCxnSpPr/>
          <p:nvPr/>
        </p:nvCxnSpPr>
        <p:spPr bwMode="auto">
          <a:xfrm>
            <a:off x="10093211" y="3252175"/>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5F5400E5-30EF-BC71-7968-056465F8C49A}"/>
              </a:ext>
            </a:extLst>
          </p:cNvPr>
          <p:cNvCxnSpPr/>
          <p:nvPr/>
        </p:nvCxnSpPr>
        <p:spPr bwMode="auto">
          <a:xfrm>
            <a:off x="10252221" y="3255350"/>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270E469B-091B-F406-5868-41A8BBF99E05}"/>
              </a:ext>
            </a:extLst>
          </p:cNvPr>
          <p:cNvCxnSpPr/>
          <p:nvPr/>
        </p:nvCxnSpPr>
        <p:spPr bwMode="auto">
          <a:xfrm>
            <a:off x="10347954" y="3255350"/>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4D2A0106-6A5C-08EC-5D43-B47132550C6F}"/>
              </a:ext>
            </a:extLst>
          </p:cNvPr>
          <p:cNvCxnSpPr/>
          <p:nvPr/>
        </p:nvCxnSpPr>
        <p:spPr bwMode="auto">
          <a:xfrm>
            <a:off x="10697455" y="337451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35A54709-24EB-BB55-8901-CE071C6BBF8B}"/>
              </a:ext>
            </a:extLst>
          </p:cNvPr>
          <p:cNvCxnSpPr/>
          <p:nvPr/>
        </p:nvCxnSpPr>
        <p:spPr bwMode="auto">
          <a:xfrm>
            <a:off x="10800186" y="337451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484DB3AE-C6C5-199B-5FA4-EEDF06891F2C}"/>
              </a:ext>
            </a:extLst>
          </p:cNvPr>
          <p:cNvCxnSpPr/>
          <p:nvPr/>
        </p:nvCxnSpPr>
        <p:spPr bwMode="auto">
          <a:xfrm>
            <a:off x="10835111" y="337451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18CD7F59-CA27-7510-F8D0-D700E7B3C679}"/>
              </a:ext>
            </a:extLst>
          </p:cNvPr>
          <p:cNvCxnSpPr/>
          <p:nvPr/>
        </p:nvCxnSpPr>
        <p:spPr bwMode="auto">
          <a:xfrm>
            <a:off x="10933389" y="337451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CAD7EFC9-CFBB-A3A8-36F6-6807F8906EC1}"/>
              </a:ext>
            </a:extLst>
          </p:cNvPr>
          <p:cNvCxnSpPr/>
          <p:nvPr/>
        </p:nvCxnSpPr>
        <p:spPr bwMode="auto">
          <a:xfrm>
            <a:off x="11184214" y="3387254"/>
            <a:ext cx="0" cy="64008"/>
          </a:xfrm>
          <a:prstGeom prst="line">
            <a:avLst/>
          </a:prstGeom>
          <a:noFill/>
          <a:ln w="28575" cap="flat" cmpd="sng" algn="ctr">
            <a:solidFill>
              <a:schemeClr val="accent1"/>
            </a:solidFill>
            <a:prstDash val="solid"/>
            <a:round/>
            <a:headEnd type="none" w="med" len="med"/>
            <a:tailEnd type="none" w="med" len="med"/>
          </a:ln>
          <a:effectLst/>
        </p:spPr>
      </p:cxnSp>
    </p:spTree>
    <p:extLst>
      <p:ext uri="{BB962C8B-B14F-4D97-AF65-F5344CB8AC3E}">
        <p14:creationId xmlns:p14="http://schemas.microsoft.com/office/powerpoint/2010/main" val="12478682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A5131-E24A-9039-51E6-8D7F8DB25FB4}"/>
              </a:ext>
            </a:extLst>
          </p:cNvPr>
          <p:cNvSpPr>
            <a:spLocks noGrp="1"/>
          </p:cNvSpPr>
          <p:nvPr>
            <p:ph type="title"/>
          </p:nvPr>
        </p:nvSpPr>
        <p:spPr/>
        <p:txBody>
          <a:bodyPr/>
          <a:lstStyle/>
          <a:p>
            <a:r>
              <a:rPr lang="en-US" dirty="0"/>
              <a:t>CITN-09/KEYNOTE-017: Safety</a:t>
            </a:r>
          </a:p>
        </p:txBody>
      </p:sp>
      <p:graphicFrame>
        <p:nvGraphicFramePr>
          <p:cNvPr id="4" name="Group 32">
            <a:extLst>
              <a:ext uri="{FF2B5EF4-FFF2-40B4-BE49-F238E27FC236}">
                <a16:creationId xmlns:a16="http://schemas.microsoft.com/office/drawing/2014/main" id="{465F6513-C6F3-C64C-C089-77F7F515E0BB}"/>
              </a:ext>
            </a:extLst>
          </p:cNvPr>
          <p:cNvGraphicFramePr>
            <a:graphicFrameLocks noGrp="1"/>
          </p:cNvGraphicFramePr>
          <p:nvPr>
            <p:extLst>
              <p:ext uri="{D42A27DB-BD31-4B8C-83A1-F6EECF244321}">
                <p14:modId xmlns:p14="http://schemas.microsoft.com/office/powerpoint/2010/main" val="1070082978"/>
              </p:ext>
            </p:extLst>
          </p:nvPr>
        </p:nvGraphicFramePr>
        <p:xfrm>
          <a:off x="714756" y="1522572"/>
          <a:ext cx="10791444" cy="4434678"/>
        </p:xfrm>
        <a:graphic>
          <a:graphicData uri="http://schemas.openxmlformats.org/drawingml/2006/table">
            <a:tbl>
              <a:tblPr/>
              <a:tblGrid>
                <a:gridCol w="4894859">
                  <a:extLst>
                    <a:ext uri="{9D8B030D-6E8A-4147-A177-3AD203B41FA5}">
                      <a16:colId xmlns:a16="http://schemas.microsoft.com/office/drawing/2014/main" val="20000"/>
                    </a:ext>
                  </a:extLst>
                </a:gridCol>
                <a:gridCol w="5896585">
                  <a:extLst>
                    <a:ext uri="{9D8B030D-6E8A-4147-A177-3AD203B41FA5}">
                      <a16:colId xmlns:a16="http://schemas.microsoft.com/office/drawing/2014/main" val="20001"/>
                    </a:ext>
                  </a:extLst>
                </a:gridCol>
              </a:tblGrid>
              <a:tr h="27296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72964">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655094">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TRAE</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 (98)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02237043"/>
                  </a:ext>
                </a:extLst>
              </a:tr>
              <a:tr h="272964">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TRAE leading to d/c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061825476"/>
                  </a:ext>
                </a:extLst>
              </a:tr>
              <a:tr h="2183613">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AEs of special interest</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Adrenal insufficiency</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Colitis</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Hyperthyroidism</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Hypothyroidism</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IRR</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Myocarditis</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Pancreatitis</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Pneumonitis</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Maculopapular rash</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Thyroiditis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10032709"/>
                  </a:ext>
                </a:extLst>
              </a:tr>
            </a:tbl>
          </a:graphicData>
        </a:graphic>
      </p:graphicFrame>
      <p:sp>
        <p:nvSpPr>
          <p:cNvPr id="5" name="TextBox 4">
            <a:extLst>
              <a:ext uri="{FF2B5EF4-FFF2-40B4-BE49-F238E27FC236}">
                <a16:creationId xmlns:a16="http://schemas.microsoft.com/office/drawing/2014/main" id="{9A9C3055-0102-E061-5462-60875B9C442C}"/>
              </a:ext>
            </a:extLst>
          </p:cNvPr>
          <p:cNvSpPr txBox="1"/>
          <p:nvPr/>
        </p:nvSpPr>
        <p:spPr bwMode="auto">
          <a:xfrm>
            <a:off x="714756" y="5964716"/>
            <a:ext cx="8829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*Includes 1 treatment-related death likely because of progressive MCC and worsening pericardial and pleural effusions.</a:t>
            </a:r>
          </a:p>
        </p:txBody>
      </p:sp>
      <p:sp>
        <p:nvSpPr>
          <p:cNvPr id="6" name="Text Box 11">
            <a:extLst>
              <a:ext uri="{FF2B5EF4-FFF2-40B4-BE49-F238E27FC236}">
                <a16:creationId xmlns:a16="http://schemas.microsoft.com/office/drawing/2014/main" id="{1DDAC3A5-EAD0-874A-51B7-E4959750F9E4}"/>
              </a:ext>
            </a:extLst>
          </p:cNvPr>
          <p:cNvSpPr txBox="1">
            <a:spLocks noChangeArrowheads="1"/>
          </p:cNvSpPr>
          <p:nvPr/>
        </p:nvSpPr>
        <p:spPr bwMode="auto">
          <a:xfrm>
            <a:off x="414339" y="639337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Nghiem. J Immunother Cancer. 2021;9:e002478.</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Nghiem. JCO. 2019;37:693.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1293393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85B0B-B6F5-437F-81ED-FC8D40D5F7F1}"/>
              </a:ext>
            </a:extLst>
          </p:cNvPr>
          <p:cNvSpPr>
            <a:spLocks noGrp="1"/>
          </p:cNvSpPr>
          <p:nvPr>
            <p:ph type="title"/>
          </p:nvPr>
        </p:nvSpPr>
        <p:spPr/>
        <p:txBody>
          <a:bodyPr/>
          <a:lstStyle/>
          <a:p>
            <a:r>
              <a:rPr lang="en-US" dirty="0"/>
              <a:t>Nivolumab Plus Ipilimumab ± SBRT in MCC: </a:t>
            </a:r>
            <a:br>
              <a:rPr lang="en-US" dirty="0"/>
            </a:br>
            <a:r>
              <a:rPr lang="en-US" dirty="0"/>
              <a:t>Tumor Response </a:t>
            </a:r>
          </a:p>
        </p:txBody>
      </p:sp>
      <p:sp>
        <p:nvSpPr>
          <p:cNvPr id="5" name="Text Box 11">
            <a:extLst>
              <a:ext uri="{FF2B5EF4-FFF2-40B4-BE49-F238E27FC236}">
                <a16:creationId xmlns:a16="http://schemas.microsoft.com/office/drawing/2014/main" id="{732C7D1F-D2C2-337C-2081-124CD9F22A3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Kim. Lancet. 2022;400:1008.</a:t>
            </a:r>
          </a:p>
        </p:txBody>
      </p:sp>
      <p:graphicFrame>
        <p:nvGraphicFramePr>
          <p:cNvPr id="9" name="Group 32">
            <a:extLst>
              <a:ext uri="{FF2B5EF4-FFF2-40B4-BE49-F238E27FC236}">
                <a16:creationId xmlns:a16="http://schemas.microsoft.com/office/drawing/2014/main" id="{948574C5-CAE6-FA4B-EF24-5E6BBE417EEE}"/>
              </a:ext>
            </a:extLst>
          </p:cNvPr>
          <p:cNvGraphicFramePr>
            <a:graphicFrameLocks noGrp="1"/>
          </p:cNvGraphicFramePr>
          <p:nvPr>
            <p:extLst>
              <p:ext uri="{D42A27DB-BD31-4B8C-83A1-F6EECF244321}">
                <p14:modId xmlns:p14="http://schemas.microsoft.com/office/powerpoint/2010/main" val="1626065850"/>
              </p:ext>
            </p:extLst>
          </p:nvPr>
        </p:nvGraphicFramePr>
        <p:xfrm>
          <a:off x="698038" y="4950538"/>
          <a:ext cx="10843224" cy="1219264"/>
        </p:xfrm>
        <a:graphic>
          <a:graphicData uri="http://schemas.openxmlformats.org/drawingml/2006/table">
            <a:tbl>
              <a:tblPr/>
              <a:tblGrid>
                <a:gridCol w="1645920">
                  <a:extLst>
                    <a:ext uri="{9D8B030D-6E8A-4147-A177-3AD203B41FA5}">
                      <a16:colId xmlns:a16="http://schemas.microsoft.com/office/drawing/2014/main" val="20000"/>
                    </a:ext>
                  </a:extLst>
                </a:gridCol>
                <a:gridCol w="1532884">
                  <a:extLst>
                    <a:ext uri="{9D8B030D-6E8A-4147-A177-3AD203B41FA5}">
                      <a16:colId xmlns:a16="http://schemas.microsoft.com/office/drawing/2014/main" val="20001"/>
                    </a:ext>
                  </a:extLst>
                </a:gridCol>
                <a:gridCol w="1532884">
                  <a:extLst>
                    <a:ext uri="{9D8B030D-6E8A-4147-A177-3AD203B41FA5}">
                      <a16:colId xmlns:a16="http://schemas.microsoft.com/office/drawing/2014/main" val="605348462"/>
                    </a:ext>
                  </a:extLst>
                </a:gridCol>
                <a:gridCol w="1532884">
                  <a:extLst>
                    <a:ext uri="{9D8B030D-6E8A-4147-A177-3AD203B41FA5}">
                      <a16:colId xmlns:a16="http://schemas.microsoft.com/office/drawing/2014/main" val="2843493550"/>
                    </a:ext>
                  </a:extLst>
                </a:gridCol>
                <a:gridCol w="1532884">
                  <a:extLst>
                    <a:ext uri="{9D8B030D-6E8A-4147-A177-3AD203B41FA5}">
                      <a16:colId xmlns:a16="http://schemas.microsoft.com/office/drawing/2014/main" val="2693719144"/>
                    </a:ext>
                  </a:extLst>
                </a:gridCol>
                <a:gridCol w="1532884">
                  <a:extLst>
                    <a:ext uri="{9D8B030D-6E8A-4147-A177-3AD203B41FA5}">
                      <a16:colId xmlns:a16="http://schemas.microsoft.com/office/drawing/2014/main" val="4143100511"/>
                    </a:ext>
                  </a:extLst>
                </a:gridCol>
                <a:gridCol w="1532884">
                  <a:extLst>
                    <a:ext uri="{9D8B030D-6E8A-4147-A177-3AD203B41FA5}">
                      <a16:colId xmlns:a16="http://schemas.microsoft.com/office/drawing/2014/main" val="1935645054"/>
                    </a:ext>
                  </a:extLst>
                </a:gridCol>
              </a:tblGrid>
              <a:tr h="20883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Total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Nivo/Ipi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Nivo/Ipi + SBRT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323812694"/>
                  </a:ext>
                </a:extLst>
              </a:tr>
              <a:tr h="27185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ICI Naive (n =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Prior ICI (n =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ICI Naive (n =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Prior ICI (n =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ICI Naive (n =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Prior ICI (n =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7185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 (82-100)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(15-52)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 (72-100)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(16-71)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 (63-100)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(6-51)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7185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mDoR,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 (34-NE)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(5-NE)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 (33.9-NE)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15.1 (6.6-NE)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(2.8-NE)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02237043"/>
                  </a:ext>
                </a:extLst>
              </a:tr>
            </a:tbl>
          </a:graphicData>
        </a:graphic>
      </p:graphicFrame>
      <p:sp>
        <p:nvSpPr>
          <p:cNvPr id="3" name="Content Placeholder 2">
            <a:extLst>
              <a:ext uri="{FF2B5EF4-FFF2-40B4-BE49-F238E27FC236}">
                <a16:creationId xmlns:a16="http://schemas.microsoft.com/office/drawing/2014/main" id="{16928AF1-EF3A-4775-A36F-B88C7F8F3F42}"/>
              </a:ext>
            </a:extLst>
          </p:cNvPr>
          <p:cNvSpPr>
            <a:spLocks noGrp="1"/>
          </p:cNvSpPr>
          <p:nvPr>
            <p:ph idx="1"/>
          </p:nvPr>
        </p:nvSpPr>
        <p:spPr>
          <a:xfrm>
            <a:off x="619284" y="1507258"/>
            <a:ext cx="8712945" cy="877231"/>
          </a:xfrm>
        </p:spPr>
        <p:txBody>
          <a:bodyPr/>
          <a:lstStyle/>
          <a:p>
            <a:pPr>
              <a:spcBef>
                <a:spcPts val="0"/>
              </a:spcBef>
            </a:pPr>
            <a:r>
              <a:rPr lang="en-US" sz="1800" dirty="0"/>
              <a:t>Multi-institutional, randomized phase II trial of patients (N = 50) with metastatic MCC</a:t>
            </a:r>
          </a:p>
          <a:p>
            <a:pPr>
              <a:spcBef>
                <a:spcPts val="0"/>
              </a:spcBef>
            </a:pPr>
            <a:r>
              <a:rPr lang="en-US" sz="1800" dirty="0"/>
              <a:t>Ipilimumab 1 mg/kg IV Q6W + nivolumab 240 mg IV Q2W ±</a:t>
            </a:r>
            <a:r>
              <a:rPr lang="en-US" sz="2000" dirty="0"/>
              <a:t> SBRT</a:t>
            </a:r>
            <a:endParaRPr lang="en-US" sz="1800" dirty="0"/>
          </a:p>
        </p:txBody>
      </p:sp>
      <p:sp>
        <p:nvSpPr>
          <p:cNvPr id="7" name="TextBox 6">
            <a:extLst>
              <a:ext uri="{FF2B5EF4-FFF2-40B4-BE49-F238E27FC236}">
                <a16:creationId xmlns:a16="http://schemas.microsoft.com/office/drawing/2014/main" id="{AB923245-6A70-5CE5-11E0-2F078B5C0A49}"/>
              </a:ext>
            </a:extLst>
          </p:cNvPr>
          <p:cNvSpPr txBox="1"/>
          <p:nvPr/>
        </p:nvSpPr>
        <p:spPr bwMode="auto">
          <a:xfrm>
            <a:off x="1523212" y="2254586"/>
            <a:ext cx="406815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Change in Sum of Target Lesion Diameters From BL: ICI Naive</a:t>
            </a:r>
          </a:p>
        </p:txBody>
      </p:sp>
      <p:sp>
        <p:nvSpPr>
          <p:cNvPr id="8" name="TextBox 7">
            <a:extLst>
              <a:ext uri="{FF2B5EF4-FFF2-40B4-BE49-F238E27FC236}">
                <a16:creationId xmlns:a16="http://schemas.microsoft.com/office/drawing/2014/main" id="{399C3D97-00F9-FC0A-7237-94C39008E9CC}"/>
              </a:ext>
            </a:extLst>
          </p:cNvPr>
          <p:cNvSpPr txBox="1"/>
          <p:nvPr/>
        </p:nvSpPr>
        <p:spPr bwMode="auto">
          <a:xfrm>
            <a:off x="7116099" y="2254586"/>
            <a:ext cx="40241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Change in Sum of Target Lesion Diameters From BL: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Prior ICI</a:t>
            </a:r>
          </a:p>
        </p:txBody>
      </p:sp>
      <p:sp>
        <p:nvSpPr>
          <p:cNvPr id="123" name="TextBox 122">
            <a:extLst>
              <a:ext uri="{FF2B5EF4-FFF2-40B4-BE49-F238E27FC236}">
                <a16:creationId xmlns:a16="http://schemas.microsoft.com/office/drawing/2014/main" id="{B644BF4F-1362-66A1-FE91-740689B56B60}"/>
              </a:ext>
            </a:extLst>
          </p:cNvPr>
          <p:cNvSpPr txBox="1"/>
          <p:nvPr/>
        </p:nvSpPr>
        <p:spPr bwMode="auto">
          <a:xfrm rot="16200000">
            <a:off x="5536618" y="3561368"/>
            <a:ext cx="17663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Best Change From BL (%)</a:t>
            </a:r>
          </a:p>
        </p:txBody>
      </p:sp>
      <p:grpSp>
        <p:nvGrpSpPr>
          <p:cNvPr id="124" name="Group 123">
            <a:extLst>
              <a:ext uri="{FF2B5EF4-FFF2-40B4-BE49-F238E27FC236}">
                <a16:creationId xmlns:a16="http://schemas.microsoft.com/office/drawing/2014/main" id="{CAD3F6BA-EBFD-C69C-17F2-D4587B15030B}"/>
              </a:ext>
            </a:extLst>
          </p:cNvPr>
          <p:cNvGrpSpPr/>
          <p:nvPr/>
        </p:nvGrpSpPr>
        <p:grpSpPr>
          <a:xfrm>
            <a:off x="6855425" y="2798678"/>
            <a:ext cx="64008" cy="1785620"/>
            <a:chOff x="1319619" y="2864792"/>
            <a:chExt cx="64008" cy="1785620"/>
          </a:xfrm>
        </p:grpSpPr>
        <p:cxnSp>
          <p:nvCxnSpPr>
            <p:cNvPr id="125" name="Straight Connector 124">
              <a:extLst>
                <a:ext uri="{FF2B5EF4-FFF2-40B4-BE49-F238E27FC236}">
                  <a16:creationId xmlns:a16="http://schemas.microsoft.com/office/drawing/2014/main" id="{4E7E9D8B-C7DE-50E2-2739-4F3797AA502B}"/>
                </a:ext>
              </a:extLst>
            </p:cNvPr>
            <p:cNvCxnSpPr>
              <a:cxnSpLocks/>
            </p:cNvCxnSpPr>
            <p:nvPr/>
          </p:nvCxnSpPr>
          <p:spPr bwMode="auto">
            <a:xfrm>
              <a:off x="1319619" y="286479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DDF6E313-84EB-0473-EBEF-35C165ACCC6A}"/>
                </a:ext>
              </a:extLst>
            </p:cNvPr>
            <p:cNvCxnSpPr>
              <a:cxnSpLocks/>
            </p:cNvCxnSpPr>
            <p:nvPr/>
          </p:nvCxnSpPr>
          <p:spPr bwMode="auto">
            <a:xfrm>
              <a:off x="1319619" y="302712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77450DB4-49CA-CE79-CAA4-C2F03CBFE5A0}"/>
                </a:ext>
              </a:extLst>
            </p:cNvPr>
            <p:cNvCxnSpPr>
              <a:cxnSpLocks/>
            </p:cNvCxnSpPr>
            <p:nvPr/>
          </p:nvCxnSpPr>
          <p:spPr bwMode="auto">
            <a:xfrm>
              <a:off x="1319619" y="31894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22B224B4-1CEC-A3DA-7586-3C31E166D505}"/>
                </a:ext>
              </a:extLst>
            </p:cNvPr>
            <p:cNvCxnSpPr>
              <a:cxnSpLocks/>
            </p:cNvCxnSpPr>
            <p:nvPr/>
          </p:nvCxnSpPr>
          <p:spPr bwMode="auto">
            <a:xfrm>
              <a:off x="1319619" y="335177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E9CA7081-E94B-163E-DAE7-33E58D7DBC1A}"/>
                </a:ext>
              </a:extLst>
            </p:cNvPr>
            <p:cNvCxnSpPr>
              <a:cxnSpLocks/>
            </p:cNvCxnSpPr>
            <p:nvPr/>
          </p:nvCxnSpPr>
          <p:spPr bwMode="auto">
            <a:xfrm>
              <a:off x="1319619" y="35141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AC0C13CA-0986-652A-7972-7F4C196DFB7A}"/>
                </a:ext>
              </a:extLst>
            </p:cNvPr>
            <p:cNvCxnSpPr>
              <a:cxnSpLocks/>
            </p:cNvCxnSpPr>
            <p:nvPr/>
          </p:nvCxnSpPr>
          <p:spPr bwMode="auto">
            <a:xfrm>
              <a:off x="1319619" y="36764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D8222217-0E7B-5DDA-2E83-6D4D96514086}"/>
                </a:ext>
              </a:extLst>
            </p:cNvPr>
            <p:cNvCxnSpPr>
              <a:cxnSpLocks/>
            </p:cNvCxnSpPr>
            <p:nvPr/>
          </p:nvCxnSpPr>
          <p:spPr bwMode="auto">
            <a:xfrm>
              <a:off x="1319619" y="400109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AF236D93-F507-F42C-DDFD-85F5466FB994}"/>
                </a:ext>
              </a:extLst>
            </p:cNvPr>
            <p:cNvCxnSpPr>
              <a:cxnSpLocks/>
            </p:cNvCxnSpPr>
            <p:nvPr/>
          </p:nvCxnSpPr>
          <p:spPr bwMode="auto">
            <a:xfrm>
              <a:off x="1319619" y="41634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C640EF77-D6EB-F302-6661-506753006ECA}"/>
                </a:ext>
              </a:extLst>
            </p:cNvPr>
            <p:cNvCxnSpPr>
              <a:cxnSpLocks/>
            </p:cNvCxnSpPr>
            <p:nvPr/>
          </p:nvCxnSpPr>
          <p:spPr bwMode="auto">
            <a:xfrm>
              <a:off x="1319619" y="432575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682689F3-4FFA-6A1B-FD23-C95EB1B1FF98}"/>
                </a:ext>
              </a:extLst>
            </p:cNvPr>
            <p:cNvCxnSpPr>
              <a:cxnSpLocks/>
            </p:cNvCxnSpPr>
            <p:nvPr/>
          </p:nvCxnSpPr>
          <p:spPr bwMode="auto">
            <a:xfrm>
              <a:off x="1319619" y="44880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05B65E7B-D52B-A550-5E53-312F7FF04D0E}"/>
                </a:ext>
              </a:extLst>
            </p:cNvPr>
            <p:cNvCxnSpPr>
              <a:cxnSpLocks/>
            </p:cNvCxnSpPr>
            <p:nvPr/>
          </p:nvCxnSpPr>
          <p:spPr bwMode="auto">
            <a:xfrm>
              <a:off x="1319619" y="38387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355547E4-02E9-D717-6177-D1A103D66811}"/>
                </a:ext>
              </a:extLst>
            </p:cNvPr>
            <p:cNvCxnSpPr>
              <a:cxnSpLocks/>
            </p:cNvCxnSpPr>
            <p:nvPr/>
          </p:nvCxnSpPr>
          <p:spPr bwMode="auto">
            <a:xfrm>
              <a:off x="1319619" y="4650412"/>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0" name="Group 139">
            <a:extLst>
              <a:ext uri="{FF2B5EF4-FFF2-40B4-BE49-F238E27FC236}">
                <a16:creationId xmlns:a16="http://schemas.microsoft.com/office/drawing/2014/main" id="{F95095DC-B7BE-D239-048B-3F6D3C583E77}"/>
              </a:ext>
            </a:extLst>
          </p:cNvPr>
          <p:cNvGrpSpPr/>
          <p:nvPr/>
        </p:nvGrpSpPr>
        <p:grpSpPr>
          <a:xfrm>
            <a:off x="6451293" y="2661495"/>
            <a:ext cx="466794" cy="2065047"/>
            <a:chOff x="747212" y="2733585"/>
            <a:chExt cx="466794" cy="2065047"/>
          </a:xfrm>
        </p:grpSpPr>
        <p:sp>
          <p:nvSpPr>
            <p:cNvPr id="141" name="TextBox 140">
              <a:extLst>
                <a:ext uri="{FF2B5EF4-FFF2-40B4-BE49-F238E27FC236}">
                  <a16:creationId xmlns:a16="http://schemas.microsoft.com/office/drawing/2014/main" id="{48BA5593-5497-87C0-BFB7-953F2E3516C1}"/>
                </a:ext>
              </a:extLst>
            </p:cNvPr>
            <p:cNvSpPr txBox="1"/>
            <p:nvPr/>
          </p:nvSpPr>
          <p:spPr bwMode="auto">
            <a:xfrm>
              <a:off x="793698" y="2733585"/>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42" name="TextBox 141">
              <a:extLst>
                <a:ext uri="{FF2B5EF4-FFF2-40B4-BE49-F238E27FC236}">
                  <a16:creationId xmlns:a16="http://schemas.microsoft.com/office/drawing/2014/main" id="{6C44E1FF-4A67-E817-10D7-094C3D03B0DC}"/>
                </a:ext>
              </a:extLst>
            </p:cNvPr>
            <p:cNvSpPr txBox="1"/>
            <p:nvPr/>
          </p:nvSpPr>
          <p:spPr bwMode="auto">
            <a:xfrm>
              <a:off x="872246" y="307502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43" name="TextBox 142">
              <a:extLst>
                <a:ext uri="{FF2B5EF4-FFF2-40B4-BE49-F238E27FC236}">
                  <a16:creationId xmlns:a16="http://schemas.microsoft.com/office/drawing/2014/main" id="{24717BC3-829B-5279-D078-148EE9A712DC}"/>
                </a:ext>
              </a:extLst>
            </p:cNvPr>
            <p:cNvSpPr txBox="1"/>
            <p:nvPr/>
          </p:nvSpPr>
          <p:spPr bwMode="auto">
            <a:xfrm>
              <a:off x="872246" y="323575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44" name="TextBox 143">
              <a:extLst>
                <a:ext uri="{FF2B5EF4-FFF2-40B4-BE49-F238E27FC236}">
                  <a16:creationId xmlns:a16="http://schemas.microsoft.com/office/drawing/2014/main" id="{E7D48E34-D2C1-7AF0-34F4-29AFE5062FED}"/>
                </a:ext>
              </a:extLst>
            </p:cNvPr>
            <p:cNvSpPr txBox="1"/>
            <p:nvPr/>
          </p:nvSpPr>
          <p:spPr bwMode="auto">
            <a:xfrm>
              <a:off x="872246" y="339649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45" name="TextBox 144">
              <a:extLst>
                <a:ext uri="{FF2B5EF4-FFF2-40B4-BE49-F238E27FC236}">
                  <a16:creationId xmlns:a16="http://schemas.microsoft.com/office/drawing/2014/main" id="{DF27344D-D0C5-E9EF-1AFF-1906DB25E61B}"/>
                </a:ext>
              </a:extLst>
            </p:cNvPr>
            <p:cNvSpPr txBox="1"/>
            <p:nvPr/>
          </p:nvSpPr>
          <p:spPr bwMode="auto">
            <a:xfrm>
              <a:off x="950792" y="3557226"/>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46" name="TextBox 145">
              <a:extLst>
                <a:ext uri="{FF2B5EF4-FFF2-40B4-BE49-F238E27FC236}">
                  <a16:creationId xmlns:a16="http://schemas.microsoft.com/office/drawing/2014/main" id="{D926CE12-3199-6AC6-86F6-885E312F3CAB}"/>
                </a:ext>
              </a:extLst>
            </p:cNvPr>
            <p:cNvSpPr txBox="1"/>
            <p:nvPr/>
          </p:nvSpPr>
          <p:spPr bwMode="auto">
            <a:xfrm>
              <a:off x="825758" y="3717960"/>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47" name="TextBox 146">
              <a:extLst>
                <a:ext uri="{FF2B5EF4-FFF2-40B4-BE49-F238E27FC236}">
                  <a16:creationId xmlns:a16="http://schemas.microsoft.com/office/drawing/2014/main" id="{E8311085-37F8-C9C7-D551-03B653200511}"/>
                </a:ext>
              </a:extLst>
            </p:cNvPr>
            <p:cNvSpPr txBox="1"/>
            <p:nvPr/>
          </p:nvSpPr>
          <p:spPr bwMode="auto">
            <a:xfrm>
              <a:off x="825758" y="3878694"/>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48" name="TextBox 147">
              <a:extLst>
                <a:ext uri="{FF2B5EF4-FFF2-40B4-BE49-F238E27FC236}">
                  <a16:creationId xmlns:a16="http://schemas.microsoft.com/office/drawing/2014/main" id="{5F4CAE96-AF9D-C0B7-0502-54E8AA4A7D79}"/>
                </a:ext>
              </a:extLst>
            </p:cNvPr>
            <p:cNvSpPr txBox="1"/>
            <p:nvPr/>
          </p:nvSpPr>
          <p:spPr bwMode="auto">
            <a:xfrm>
              <a:off x="825758" y="4039428"/>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49" name="TextBox 148">
              <a:extLst>
                <a:ext uri="{FF2B5EF4-FFF2-40B4-BE49-F238E27FC236}">
                  <a16:creationId xmlns:a16="http://schemas.microsoft.com/office/drawing/2014/main" id="{4CBF117F-745D-19D6-C189-CF4F42A8D49D}"/>
                </a:ext>
              </a:extLst>
            </p:cNvPr>
            <p:cNvSpPr txBox="1"/>
            <p:nvPr/>
          </p:nvSpPr>
          <p:spPr bwMode="auto">
            <a:xfrm>
              <a:off x="825758" y="4200162"/>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50" name="TextBox 149">
              <a:extLst>
                <a:ext uri="{FF2B5EF4-FFF2-40B4-BE49-F238E27FC236}">
                  <a16:creationId xmlns:a16="http://schemas.microsoft.com/office/drawing/2014/main" id="{89A43C99-BE1E-DEBA-232B-5B3F4B1DE21A}"/>
                </a:ext>
              </a:extLst>
            </p:cNvPr>
            <p:cNvSpPr txBox="1"/>
            <p:nvPr/>
          </p:nvSpPr>
          <p:spPr bwMode="auto">
            <a:xfrm>
              <a:off x="747212" y="4360896"/>
              <a:ext cx="4667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51" name="TextBox 150">
              <a:extLst>
                <a:ext uri="{FF2B5EF4-FFF2-40B4-BE49-F238E27FC236}">
                  <a16:creationId xmlns:a16="http://schemas.microsoft.com/office/drawing/2014/main" id="{B5AE4B15-5AF0-9C98-57F1-7AD72EDCDA98}"/>
                </a:ext>
              </a:extLst>
            </p:cNvPr>
            <p:cNvSpPr txBox="1"/>
            <p:nvPr/>
          </p:nvSpPr>
          <p:spPr bwMode="auto">
            <a:xfrm>
              <a:off x="747212" y="4521633"/>
              <a:ext cx="4667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-120</a:t>
              </a:r>
            </a:p>
          </p:txBody>
        </p:sp>
        <p:sp>
          <p:nvSpPr>
            <p:cNvPr id="152" name="TextBox 151">
              <a:extLst>
                <a:ext uri="{FF2B5EF4-FFF2-40B4-BE49-F238E27FC236}">
                  <a16:creationId xmlns:a16="http://schemas.microsoft.com/office/drawing/2014/main" id="{B5BD4088-AF1E-CB2E-F360-E7E91322B2BC}"/>
                </a:ext>
              </a:extLst>
            </p:cNvPr>
            <p:cNvSpPr txBox="1"/>
            <p:nvPr/>
          </p:nvSpPr>
          <p:spPr bwMode="auto">
            <a:xfrm>
              <a:off x="872246" y="291429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grpSp>
      <p:grpSp>
        <p:nvGrpSpPr>
          <p:cNvPr id="153" name="Group 152">
            <a:extLst>
              <a:ext uri="{FF2B5EF4-FFF2-40B4-BE49-F238E27FC236}">
                <a16:creationId xmlns:a16="http://schemas.microsoft.com/office/drawing/2014/main" id="{23878519-D779-11CA-9A66-B50C93536151}"/>
              </a:ext>
            </a:extLst>
          </p:cNvPr>
          <p:cNvGrpSpPr/>
          <p:nvPr/>
        </p:nvGrpSpPr>
        <p:grpSpPr>
          <a:xfrm>
            <a:off x="6941658" y="4751082"/>
            <a:ext cx="4482887" cy="43295"/>
            <a:chOff x="1243927" y="4795554"/>
            <a:chExt cx="4482887" cy="43295"/>
          </a:xfrm>
        </p:grpSpPr>
        <p:cxnSp>
          <p:nvCxnSpPr>
            <p:cNvPr id="154" name="Straight Connector 153">
              <a:extLst>
                <a:ext uri="{FF2B5EF4-FFF2-40B4-BE49-F238E27FC236}">
                  <a16:creationId xmlns:a16="http://schemas.microsoft.com/office/drawing/2014/main" id="{9CBA267D-FCC7-4390-0C0A-4466CE9F2F22}"/>
                </a:ext>
              </a:extLst>
            </p:cNvPr>
            <p:cNvCxnSpPr>
              <a:cxnSpLocks/>
            </p:cNvCxnSpPr>
            <p:nvPr/>
          </p:nvCxnSpPr>
          <p:spPr bwMode="auto">
            <a:xfrm>
              <a:off x="1243927"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4693A542-AA59-20B0-6799-73D425EFD529}"/>
                </a:ext>
              </a:extLst>
            </p:cNvPr>
            <p:cNvCxnSpPr>
              <a:cxnSpLocks/>
            </p:cNvCxnSpPr>
            <p:nvPr/>
          </p:nvCxnSpPr>
          <p:spPr bwMode="auto">
            <a:xfrm>
              <a:off x="1416346"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FCE5D827-323B-99DD-0622-A33031E554D0}"/>
                </a:ext>
              </a:extLst>
            </p:cNvPr>
            <p:cNvCxnSpPr>
              <a:cxnSpLocks/>
            </p:cNvCxnSpPr>
            <p:nvPr/>
          </p:nvCxnSpPr>
          <p:spPr bwMode="auto">
            <a:xfrm>
              <a:off x="1588765"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F849CC5B-A215-419D-7C7D-EB130B994E1A}"/>
                </a:ext>
              </a:extLst>
            </p:cNvPr>
            <p:cNvCxnSpPr>
              <a:cxnSpLocks/>
            </p:cNvCxnSpPr>
            <p:nvPr/>
          </p:nvCxnSpPr>
          <p:spPr bwMode="auto">
            <a:xfrm>
              <a:off x="1761184"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2B7DDEE7-85EC-6319-E08F-F8F2707283ED}"/>
                </a:ext>
              </a:extLst>
            </p:cNvPr>
            <p:cNvCxnSpPr>
              <a:cxnSpLocks/>
            </p:cNvCxnSpPr>
            <p:nvPr/>
          </p:nvCxnSpPr>
          <p:spPr bwMode="auto">
            <a:xfrm>
              <a:off x="1933603"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0D812797-A755-CB2C-99C5-DCFC75606BB2}"/>
                </a:ext>
              </a:extLst>
            </p:cNvPr>
            <p:cNvCxnSpPr>
              <a:cxnSpLocks/>
            </p:cNvCxnSpPr>
            <p:nvPr/>
          </p:nvCxnSpPr>
          <p:spPr bwMode="auto">
            <a:xfrm>
              <a:off x="2106022"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BAAA59D7-4013-850D-3012-BDDD0596C2FA}"/>
                </a:ext>
              </a:extLst>
            </p:cNvPr>
            <p:cNvCxnSpPr>
              <a:cxnSpLocks/>
            </p:cNvCxnSpPr>
            <p:nvPr/>
          </p:nvCxnSpPr>
          <p:spPr bwMode="auto">
            <a:xfrm>
              <a:off x="2278441"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F08772FC-423B-ABD4-CD30-BAED423F1A6B}"/>
                </a:ext>
              </a:extLst>
            </p:cNvPr>
            <p:cNvCxnSpPr>
              <a:cxnSpLocks/>
            </p:cNvCxnSpPr>
            <p:nvPr/>
          </p:nvCxnSpPr>
          <p:spPr bwMode="auto">
            <a:xfrm>
              <a:off x="2450860"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DE48F3B2-35E8-D6DE-A3BD-8524954282B5}"/>
                </a:ext>
              </a:extLst>
            </p:cNvPr>
            <p:cNvCxnSpPr>
              <a:cxnSpLocks/>
            </p:cNvCxnSpPr>
            <p:nvPr/>
          </p:nvCxnSpPr>
          <p:spPr bwMode="auto">
            <a:xfrm>
              <a:off x="2623279"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CCE7A120-FCC8-6C5E-10AF-C3B709D1DA50}"/>
                </a:ext>
              </a:extLst>
            </p:cNvPr>
            <p:cNvCxnSpPr>
              <a:cxnSpLocks/>
            </p:cNvCxnSpPr>
            <p:nvPr/>
          </p:nvCxnSpPr>
          <p:spPr bwMode="auto">
            <a:xfrm>
              <a:off x="2795698"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4CB49088-712D-BCE8-7680-FFA42D233479}"/>
                </a:ext>
              </a:extLst>
            </p:cNvPr>
            <p:cNvCxnSpPr>
              <a:cxnSpLocks/>
            </p:cNvCxnSpPr>
            <p:nvPr/>
          </p:nvCxnSpPr>
          <p:spPr bwMode="auto">
            <a:xfrm>
              <a:off x="2968117"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300A2C79-E1C1-FEB2-9AF6-A7657D6A2F50}"/>
                </a:ext>
              </a:extLst>
            </p:cNvPr>
            <p:cNvCxnSpPr>
              <a:cxnSpLocks/>
            </p:cNvCxnSpPr>
            <p:nvPr/>
          </p:nvCxnSpPr>
          <p:spPr bwMode="auto">
            <a:xfrm>
              <a:off x="3140536"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9B667ED4-2EB7-BA45-6585-3474238D2961}"/>
                </a:ext>
              </a:extLst>
            </p:cNvPr>
            <p:cNvCxnSpPr>
              <a:cxnSpLocks/>
            </p:cNvCxnSpPr>
            <p:nvPr/>
          </p:nvCxnSpPr>
          <p:spPr bwMode="auto">
            <a:xfrm>
              <a:off x="3312955"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5F8DAC6F-689E-5EA3-1660-F7FF6C798AB1}"/>
                </a:ext>
              </a:extLst>
            </p:cNvPr>
            <p:cNvCxnSpPr>
              <a:cxnSpLocks/>
            </p:cNvCxnSpPr>
            <p:nvPr/>
          </p:nvCxnSpPr>
          <p:spPr bwMode="auto">
            <a:xfrm>
              <a:off x="3485374"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7FA67C72-E6C5-3E73-16BB-0CF9AC764360}"/>
                </a:ext>
              </a:extLst>
            </p:cNvPr>
            <p:cNvCxnSpPr>
              <a:cxnSpLocks/>
            </p:cNvCxnSpPr>
            <p:nvPr/>
          </p:nvCxnSpPr>
          <p:spPr bwMode="auto">
            <a:xfrm>
              <a:off x="3657793"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14BE6A7F-52C7-C022-2EC2-580D42FACA8B}"/>
                </a:ext>
              </a:extLst>
            </p:cNvPr>
            <p:cNvCxnSpPr>
              <a:cxnSpLocks/>
            </p:cNvCxnSpPr>
            <p:nvPr/>
          </p:nvCxnSpPr>
          <p:spPr bwMode="auto">
            <a:xfrm>
              <a:off x="3830212"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B714C081-49B1-902C-5B8C-0E84E4F8DAA2}"/>
                </a:ext>
              </a:extLst>
            </p:cNvPr>
            <p:cNvCxnSpPr>
              <a:cxnSpLocks/>
            </p:cNvCxnSpPr>
            <p:nvPr/>
          </p:nvCxnSpPr>
          <p:spPr bwMode="auto">
            <a:xfrm>
              <a:off x="4002631"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1A6A60BE-FF2D-15F0-F167-17BED361A127}"/>
                </a:ext>
              </a:extLst>
            </p:cNvPr>
            <p:cNvCxnSpPr>
              <a:cxnSpLocks/>
            </p:cNvCxnSpPr>
            <p:nvPr/>
          </p:nvCxnSpPr>
          <p:spPr bwMode="auto">
            <a:xfrm>
              <a:off x="4175050"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8D95C54C-1C60-4BBD-8B02-DF496CFC5F81}"/>
                </a:ext>
              </a:extLst>
            </p:cNvPr>
            <p:cNvCxnSpPr>
              <a:cxnSpLocks/>
            </p:cNvCxnSpPr>
            <p:nvPr/>
          </p:nvCxnSpPr>
          <p:spPr bwMode="auto">
            <a:xfrm>
              <a:off x="4347469"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DFFD68F1-7502-B8DF-0267-720AF309F062}"/>
                </a:ext>
              </a:extLst>
            </p:cNvPr>
            <p:cNvCxnSpPr>
              <a:cxnSpLocks/>
            </p:cNvCxnSpPr>
            <p:nvPr/>
          </p:nvCxnSpPr>
          <p:spPr bwMode="auto">
            <a:xfrm>
              <a:off x="4519888"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26E739C6-B5D0-A8BE-7F7E-A2A6FA7FD752}"/>
                </a:ext>
              </a:extLst>
            </p:cNvPr>
            <p:cNvCxnSpPr>
              <a:cxnSpLocks/>
            </p:cNvCxnSpPr>
            <p:nvPr/>
          </p:nvCxnSpPr>
          <p:spPr bwMode="auto">
            <a:xfrm>
              <a:off x="4692307"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D643268F-F259-0ED4-74AB-3047A8589F82}"/>
                </a:ext>
              </a:extLst>
            </p:cNvPr>
            <p:cNvCxnSpPr>
              <a:cxnSpLocks/>
            </p:cNvCxnSpPr>
            <p:nvPr/>
          </p:nvCxnSpPr>
          <p:spPr bwMode="auto">
            <a:xfrm>
              <a:off x="4864726"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08C4C191-713E-5283-D1CB-10A1BE4B6BAB}"/>
                </a:ext>
              </a:extLst>
            </p:cNvPr>
            <p:cNvCxnSpPr>
              <a:cxnSpLocks/>
            </p:cNvCxnSpPr>
            <p:nvPr/>
          </p:nvCxnSpPr>
          <p:spPr bwMode="auto">
            <a:xfrm>
              <a:off x="5037145"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34DF3821-9D83-C5CE-795D-8941A96D45FF}"/>
                </a:ext>
              </a:extLst>
            </p:cNvPr>
            <p:cNvCxnSpPr>
              <a:cxnSpLocks/>
            </p:cNvCxnSpPr>
            <p:nvPr/>
          </p:nvCxnSpPr>
          <p:spPr bwMode="auto">
            <a:xfrm>
              <a:off x="5209564"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B6E9C86C-977A-0980-DBCA-D0B126AAFC9C}"/>
                </a:ext>
              </a:extLst>
            </p:cNvPr>
            <p:cNvCxnSpPr>
              <a:cxnSpLocks/>
            </p:cNvCxnSpPr>
            <p:nvPr/>
          </p:nvCxnSpPr>
          <p:spPr bwMode="auto">
            <a:xfrm>
              <a:off x="5381983"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9B27B350-8AB2-E7DC-6D6C-2486BFE29356}"/>
                </a:ext>
              </a:extLst>
            </p:cNvPr>
            <p:cNvCxnSpPr>
              <a:cxnSpLocks/>
            </p:cNvCxnSpPr>
            <p:nvPr/>
          </p:nvCxnSpPr>
          <p:spPr bwMode="auto">
            <a:xfrm>
              <a:off x="5554402"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BFEB0BB7-D6B9-B817-6D39-B651B4F4B7DC}"/>
                </a:ext>
              </a:extLst>
            </p:cNvPr>
            <p:cNvCxnSpPr>
              <a:cxnSpLocks/>
            </p:cNvCxnSpPr>
            <p:nvPr/>
          </p:nvCxnSpPr>
          <p:spPr bwMode="auto">
            <a:xfrm>
              <a:off x="5726814" y="4795554"/>
              <a:ext cx="0" cy="43295"/>
            </a:xfrm>
            <a:prstGeom prst="line">
              <a:avLst/>
            </a:prstGeom>
            <a:noFill/>
            <a:ln w="28575" cap="flat" cmpd="sng" algn="ctr">
              <a:solidFill>
                <a:schemeClr val="bg1"/>
              </a:solidFill>
              <a:prstDash val="solid"/>
              <a:round/>
              <a:headEnd type="none" w="med" len="med"/>
              <a:tailEnd type="none" w="med" len="med"/>
            </a:ln>
            <a:effectLst/>
          </p:spPr>
        </p:cxnSp>
      </p:grpSp>
      <p:sp>
        <p:nvSpPr>
          <p:cNvPr id="181" name="TextBox 180">
            <a:extLst>
              <a:ext uri="{FF2B5EF4-FFF2-40B4-BE49-F238E27FC236}">
                <a16:creationId xmlns:a16="http://schemas.microsoft.com/office/drawing/2014/main" id="{62D28EFF-5A52-951C-0F24-9E49A953D281}"/>
              </a:ext>
            </a:extLst>
          </p:cNvPr>
          <p:cNvSpPr txBox="1"/>
          <p:nvPr/>
        </p:nvSpPr>
        <p:spPr bwMode="auto">
          <a:xfrm>
            <a:off x="6876730" y="2563724"/>
            <a:ext cx="3289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182" name="TextBox 181">
            <a:extLst>
              <a:ext uri="{FF2B5EF4-FFF2-40B4-BE49-F238E27FC236}">
                <a16:creationId xmlns:a16="http://schemas.microsoft.com/office/drawing/2014/main" id="{D09CD43F-7AAC-F8C7-05F0-1ABA4A6D49E0}"/>
              </a:ext>
            </a:extLst>
          </p:cNvPr>
          <p:cNvSpPr txBox="1"/>
          <p:nvPr/>
        </p:nvSpPr>
        <p:spPr bwMode="auto">
          <a:xfrm>
            <a:off x="7052211" y="2563724"/>
            <a:ext cx="3289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183" name="TextBox 182">
            <a:extLst>
              <a:ext uri="{FF2B5EF4-FFF2-40B4-BE49-F238E27FC236}">
                <a16:creationId xmlns:a16="http://schemas.microsoft.com/office/drawing/2014/main" id="{0275FD10-4CEE-DD2A-94FA-807F29D7E4E6}"/>
              </a:ext>
            </a:extLst>
          </p:cNvPr>
          <p:cNvSpPr txBox="1"/>
          <p:nvPr/>
        </p:nvSpPr>
        <p:spPr bwMode="auto">
          <a:xfrm>
            <a:off x="7223069" y="2563724"/>
            <a:ext cx="3289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191" name="TextBox 190">
            <a:extLst>
              <a:ext uri="{FF2B5EF4-FFF2-40B4-BE49-F238E27FC236}">
                <a16:creationId xmlns:a16="http://schemas.microsoft.com/office/drawing/2014/main" id="{B3D6C82F-1F1D-D89B-9A1F-812C8FEB0285}"/>
              </a:ext>
            </a:extLst>
          </p:cNvPr>
          <p:cNvSpPr txBox="1"/>
          <p:nvPr/>
        </p:nvSpPr>
        <p:spPr bwMode="auto">
          <a:xfrm>
            <a:off x="9463923" y="3754057"/>
            <a:ext cx="3289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192" name="TextBox 191">
            <a:extLst>
              <a:ext uri="{FF2B5EF4-FFF2-40B4-BE49-F238E27FC236}">
                <a16:creationId xmlns:a16="http://schemas.microsoft.com/office/drawing/2014/main" id="{452FC179-F01C-43FB-72BC-7F723D2F6278}"/>
              </a:ext>
            </a:extLst>
          </p:cNvPr>
          <p:cNvSpPr txBox="1"/>
          <p:nvPr/>
        </p:nvSpPr>
        <p:spPr bwMode="auto">
          <a:xfrm>
            <a:off x="10163124" y="4037954"/>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197" name="TextBox 196">
            <a:extLst>
              <a:ext uri="{FF2B5EF4-FFF2-40B4-BE49-F238E27FC236}">
                <a16:creationId xmlns:a16="http://schemas.microsoft.com/office/drawing/2014/main" id="{61C866DF-1C3C-7BEB-B82E-B4277F0932D2}"/>
              </a:ext>
            </a:extLst>
          </p:cNvPr>
          <p:cNvSpPr txBox="1"/>
          <p:nvPr/>
        </p:nvSpPr>
        <p:spPr bwMode="auto">
          <a:xfrm>
            <a:off x="10332571" y="4263725"/>
            <a:ext cx="3225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a:t>
            </a:r>
          </a:p>
        </p:txBody>
      </p:sp>
      <p:sp>
        <p:nvSpPr>
          <p:cNvPr id="198" name="TextBox 197">
            <a:extLst>
              <a:ext uri="{FF2B5EF4-FFF2-40B4-BE49-F238E27FC236}">
                <a16:creationId xmlns:a16="http://schemas.microsoft.com/office/drawing/2014/main" id="{DB4E95AA-D743-5F4F-C250-AA0B25EC240A}"/>
              </a:ext>
            </a:extLst>
          </p:cNvPr>
          <p:cNvSpPr txBox="1"/>
          <p:nvPr/>
        </p:nvSpPr>
        <p:spPr bwMode="auto">
          <a:xfrm>
            <a:off x="10508750" y="4420812"/>
            <a:ext cx="3225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199" name="TextBox 198">
            <a:extLst>
              <a:ext uri="{FF2B5EF4-FFF2-40B4-BE49-F238E27FC236}">
                <a16:creationId xmlns:a16="http://schemas.microsoft.com/office/drawing/2014/main" id="{1D5B0D25-0574-7004-A35C-6F57F7616F98}"/>
              </a:ext>
            </a:extLst>
          </p:cNvPr>
          <p:cNvSpPr txBox="1"/>
          <p:nvPr/>
        </p:nvSpPr>
        <p:spPr bwMode="auto">
          <a:xfrm>
            <a:off x="10679734" y="4456101"/>
            <a:ext cx="3225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a:t>
            </a:r>
          </a:p>
        </p:txBody>
      </p:sp>
      <p:sp>
        <p:nvSpPr>
          <p:cNvPr id="200" name="TextBox 199">
            <a:extLst>
              <a:ext uri="{FF2B5EF4-FFF2-40B4-BE49-F238E27FC236}">
                <a16:creationId xmlns:a16="http://schemas.microsoft.com/office/drawing/2014/main" id="{F2CC0A63-CC03-CBEB-6A6C-86A5E530501B}"/>
              </a:ext>
            </a:extLst>
          </p:cNvPr>
          <p:cNvSpPr txBox="1"/>
          <p:nvPr/>
        </p:nvSpPr>
        <p:spPr bwMode="auto">
          <a:xfrm>
            <a:off x="10854171" y="4457842"/>
            <a:ext cx="3225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a:t>
            </a:r>
          </a:p>
        </p:txBody>
      </p:sp>
      <p:sp>
        <p:nvSpPr>
          <p:cNvPr id="201" name="TextBox 200">
            <a:extLst>
              <a:ext uri="{FF2B5EF4-FFF2-40B4-BE49-F238E27FC236}">
                <a16:creationId xmlns:a16="http://schemas.microsoft.com/office/drawing/2014/main" id="{C9791946-3CBA-3A5B-CCD2-DED46538F5F9}"/>
              </a:ext>
            </a:extLst>
          </p:cNvPr>
          <p:cNvSpPr txBox="1"/>
          <p:nvPr/>
        </p:nvSpPr>
        <p:spPr bwMode="auto">
          <a:xfrm>
            <a:off x="11193502" y="4544982"/>
            <a:ext cx="3225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a:t>
            </a:r>
          </a:p>
        </p:txBody>
      </p:sp>
      <p:sp>
        <p:nvSpPr>
          <p:cNvPr id="202" name="TextBox 201">
            <a:extLst>
              <a:ext uri="{FF2B5EF4-FFF2-40B4-BE49-F238E27FC236}">
                <a16:creationId xmlns:a16="http://schemas.microsoft.com/office/drawing/2014/main" id="{BB6C544B-C994-2EA6-B482-4E6FD8F8F3B7}"/>
              </a:ext>
            </a:extLst>
          </p:cNvPr>
          <p:cNvSpPr txBox="1"/>
          <p:nvPr/>
        </p:nvSpPr>
        <p:spPr bwMode="auto">
          <a:xfrm>
            <a:off x="11015434" y="4552393"/>
            <a:ext cx="3225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a:t>
            </a:r>
          </a:p>
        </p:txBody>
      </p:sp>
      <p:sp>
        <p:nvSpPr>
          <p:cNvPr id="203" name="Rectangle 202">
            <a:extLst>
              <a:ext uri="{FF2B5EF4-FFF2-40B4-BE49-F238E27FC236}">
                <a16:creationId xmlns:a16="http://schemas.microsoft.com/office/drawing/2014/main" id="{4BCFB12F-8C66-70C8-327B-D84B7F1C696D}"/>
              </a:ext>
            </a:extLst>
          </p:cNvPr>
          <p:cNvSpPr/>
          <p:nvPr/>
        </p:nvSpPr>
        <p:spPr bwMode="auto">
          <a:xfrm>
            <a:off x="6963004" y="2842080"/>
            <a:ext cx="146304" cy="933683"/>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4" name="Rectangle 203">
            <a:extLst>
              <a:ext uri="{FF2B5EF4-FFF2-40B4-BE49-F238E27FC236}">
                <a16:creationId xmlns:a16="http://schemas.microsoft.com/office/drawing/2014/main" id="{91D5D04B-76CE-4100-1C97-8D8ED7512BC6}"/>
              </a:ext>
            </a:extLst>
          </p:cNvPr>
          <p:cNvSpPr/>
          <p:nvPr/>
        </p:nvSpPr>
        <p:spPr bwMode="auto">
          <a:xfrm>
            <a:off x="7135658" y="2842080"/>
            <a:ext cx="146304" cy="93368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 name="Rectangle 204">
            <a:extLst>
              <a:ext uri="{FF2B5EF4-FFF2-40B4-BE49-F238E27FC236}">
                <a16:creationId xmlns:a16="http://schemas.microsoft.com/office/drawing/2014/main" id="{075311A3-E8BA-BD02-85AA-43472DE6361D}"/>
              </a:ext>
            </a:extLst>
          </p:cNvPr>
          <p:cNvSpPr/>
          <p:nvPr/>
        </p:nvSpPr>
        <p:spPr bwMode="auto">
          <a:xfrm>
            <a:off x="7308312" y="2842080"/>
            <a:ext cx="146304" cy="933683"/>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6" name="Rectangle 205">
            <a:extLst>
              <a:ext uri="{FF2B5EF4-FFF2-40B4-BE49-F238E27FC236}">
                <a16:creationId xmlns:a16="http://schemas.microsoft.com/office/drawing/2014/main" id="{1AC1C21C-E11B-33A0-A0FC-5B2770655022}"/>
              </a:ext>
            </a:extLst>
          </p:cNvPr>
          <p:cNvSpPr/>
          <p:nvPr/>
        </p:nvSpPr>
        <p:spPr bwMode="auto">
          <a:xfrm>
            <a:off x="7480966" y="2842080"/>
            <a:ext cx="146304" cy="933683"/>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7" name="Rectangle 206">
            <a:extLst>
              <a:ext uri="{FF2B5EF4-FFF2-40B4-BE49-F238E27FC236}">
                <a16:creationId xmlns:a16="http://schemas.microsoft.com/office/drawing/2014/main" id="{645F08CB-887F-E8C0-2FC5-3C1BE003E896}"/>
              </a:ext>
            </a:extLst>
          </p:cNvPr>
          <p:cNvSpPr/>
          <p:nvPr/>
        </p:nvSpPr>
        <p:spPr bwMode="auto">
          <a:xfrm>
            <a:off x="7653620" y="2842080"/>
            <a:ext cx="146304" cy="933683"/>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8" name="Rectangle 207">
            <a:extLst>
              <a:ext uri="{FF2B5EF4-FFF2-40B4-BE49-F238E27FC236}">
                <a16:creationId xmlns:a16="http://schemas.microsoft.com/office/drawing/2014/main" id="{DB47B2B2-6010-A5F3-CD6E-BA41CB647224}"/>
              </a:ext>
            </a:extLst>
          </p:cNvPr>
          <p:cNvSpPr/>
          <p:nvPr/>
        </p:nvSpPr>
        <p:spPr bwMode="auto">
          <a:xfrm>
            <a:off x="7826274" y="2842080"/>
            <a:ext cx="146304" cy="93368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9" name="Rectangle 208">
            <a:extLst>
              <a:ext uri="{FF2B5EF4-FFF2-40B4-BE49-F238E27FC236}">
                <a16:creationId xmlns:a16="http://schemas.microsoft.com/office/drawing/2014/main" id="{6036BBE6-1DE9-CA5B-F479-FB7CF814AD03}"/>
              </a:ext>
            </a:extLst>
          </p:cNvPr>
          <p:cNvSpPr/>
          <p:nvPr/>
        </p:nvSpPr>
        <p:spPr bwMode="auto">
          <a:xfrm>
            <a:off x="7998928" y="2842080"/>
            <a:ext cx="146304" cy="93368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0" name="Rectangle 209">
            <a:extLst>
              <a:ext uri="{FF2B5EF4-FFF2-40B4-BE49-F238E27FC236}">
                <a16:creationId xmlns:a16="http://schemas.microsoft.com/office/drawing/2014/main" id="{0F766A48-3A33-EFAA-45E3-F5F106956FF6}"/>
              </a:ext>
            </a:extLst>
          </p:cNvPr>
          <p:cNvSpPr/>
          <p:nvPr/>
        </p:nvSpPr>
        <p:spPr bwMode="auto">
          <a:xfrm>
            <a:off x="8171582" y="2842080"/>
            <a:ext cx="146304" cy="93368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1" name="Rectangle 210">
            <a:extLst>
              <a:ext uri="{FF2B5EF4-FFF2-40B4-BE49-F238E27FC236}">
                <a16:creationId xmlns:a16="http://schemas.microsoft.com/office/drawing/2014/main" id="{FC16887F-34AA-B15C-8300-967FDBB0F302}"/>
              </a:ext>
            </a:extLst>
          </p:cNvPr>
          <p:cNvSpPr/>
          <p:nvPr/>
        </p:nvSpPr>
        <p:spPr bwMode="auto">
          <a:xfrm>
            <a:off x="8344236" y="2842080"/>
            <a:ext cx="146304" cy="933683"/>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2" name="Rectangle 211">
            <a:extLst>
              <a:ext uri="{FF2B5EF4-FFF2-40B4-BE49-F238E27FC236}">
                <a16:creationId xmlns:a16="http://schemas.microsoft.com/office/drawing/2014/main" id="{B997912A-3774-DCF1-D5BE-3C9314AC1DC2}"/>
              </a:ext>
            </a:extLst>
          </p:cNvPr>
          <p:cNvSpPr/>
          <p:nvPr/>
        </p:nvSpPr>
        <p:spPr bwMode="auto">
          <a:xfrm>
            <a:off x="8516890" y="3447994"/>
            <a:ext cx="146304" cy="327769"/>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3" name="Rectangle 212">
            <a:extLst>
              <a:ext uri="{FF2B5EF4-FFF2-40B4-BE49-F238E27FC236}">
                <a16:creationId xmlns:a16="http://schemas.microsoft.com/office/drawing/2014/main" id="{CA9F5FEA-098E-F9A8-2CF3-F823E2FEE013}"/>
              </a:ext>
            </a:extLst>
          </p:cNvPr>
          <p:cNvSpPr/>
          <p:nvPr/>
        </p:nvSpPr>
        <p:spPr bwMode="auto">
          <a:xfrm>
            <a:off x="8689544" y="3502670"/>
            <a:ext cx="146304" cy="27309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4" name="Rectangle 213">
            <a:extLst>
              <a:ext uri="{FF2B5EF4-FFF2-40B4-BE49-F238E27FC236}">
                <a16:creationId xmlns:a16="http://schemas.microsoft.com/office/drawing/2014/main" id="{3B2DFA1A-C656-7305-827A-E57691B7DD4F}"/>
              </a:ext>
            </a:extLst>
          </p:cNvPr>
          <p:cNvSpPr/>
          <p:nvPr/>
        </p:nvSpPr>
        <p:spPr bwMode="auto">
          <a:xfrm>
            <a:off x="8862198" y="3513151"/>
            <a:ext cx="146304" cy="262612"/>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5" name="Rectangle 214">
            <a:extLst>
              <a:ext uri="{FF2B5EF4-FFF2-40B4-BE49-F238E27FC236}">
                <a16:creationId xmlns:a16="http://schemas.microsoft.com/office/drawing/2014/main" id="{4B3ACB67-4438-339D-D010-E651B453FBBC}"/>
              </a:ext>
            </a:extLst>
          </p:cNvPr>
          <p:cNvSpPr/>
          <p:nvPr/>
        </p:nvSpPr>
        <p:spPr bwMode="auto">
          <a:xfrm>
            <a:off x="9034852" y="3530022"/>
            <a:ext cx="146304" cy="246888"/>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6" name="Rectangle 215">
            <a:extLst>
              <a:ext uri="{FF2B5EF4-FFF2-40B4-BE49-F238E27FC236}">
                <a16:creationId xmlns:a16="http://schemas.microsoft.com/office/drawing/2014/main" id="{43D58D74-1DE0-DA11-FE5C-9583B02CD4D2}"/>
              </a:ext>
            </a:extLst>
          </p:cNvPr>
          <p:cNvSpPr/>
          <p:nvPr/>
        </p:nvSpPr>
        <p:spPr bwMode="auto">
          <a:xfrm>
            <a:off x="9207506" y="3584765"/>
            <a:ext cx="146304" cy="190998"/>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7" name="Rectangle 216">
            <a:extLst>
              <a:ext uri="{FF2B5EF4-FFF2-40B4-BE49-F238E27FC236}">
                <a16:creationId xmlns:a16="http://schemas.microsoft.com/office/drawing/2014/main" id="{7D0B8908-4F48-168B-1C6A-2472D9FF28CF}"/>
              </a:ext>
            </a:extLst>
          </p:cNvPr>
          <p:cNvSpPr/>
          <p:nvPr/>
        </p:nvSpPr>
        <p:spPr bwMode="auto">
          <a:xfrm>
            <a:off x="9380160" y="3664411"/>
            <a:ext cx="146304" cy="11135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8" name="Rectangle 217">
            <a:extLst>
              <a:ext uri="{FF2B5EF4-FFF2-40B4-BE49-F238E27FC236}">
                <a16:creationId xmlns:a16="http://schemas.microsoft.com/office/drawing/2014/main" id="{DD5E188D-3620-EBB0-A4ED-0BD8600A473F}"/>
              </a:ext>
            </a:extLst>
          </p:cNvPr>
          <p:cNvSpPr/>
          <p:nvPr/>
        </p:nvSpPr>
        <p:spPr bwMode="auto">
          <a:xfrm>
            <a:off x="9552814" y="3771080"/>
            <a:ext cx="146304" cy="27432"/>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9" name="Rectangle 218">
            <a:extLst>
              <a:ext uri="{FF2B5EF4-FFF2-40B4-BE49-F238E27FC236}">
                <a16:creationId xmlns:a16="http://schemas.microsoft.com/office/drawing/2014/main" id="{9E5A1D11-70A7-21DF-3E23-A4E8420ADD46}"/>
              </a:ext>
            </a:extLst>
          </p:cNvPr>
          <p:cNvSpPr/>
          <p:nvPr/>
        </p:nvSpPr>
        <p:spPr bwMode="auto">
          <a:xfrm>
            <a:off x="9725468" y="3771080"/>
            <a:ext cx="146304" cy="98577"/>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0" name="Rectangle 219">
            <a:extLst>
              <a:ext uri="{FF2B5EF4-FFF2-40B4-BE49-F238E27FC236}">
                <a16:creationId xmlns:a16="http://schemas.microsoft.com/office/drawing/2014/main" id="{127FD770-FFBC-A797-DBE0-E06B721813E9}"/>
              </a:ext>
            </a:extLst>
          </p:cNvPr>
          <p:cNvSpPr/>
          <p:nvPr/>
        </p:nvSpPr>
        <p:spPr bwMode="auto">
          <a:xfrm>
            <a:off x="9898122" y="3771080"/>
            <a:ext cx="146304" cy="19835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1" name="Rectangle 220">
            <a:extLst>
              <a:ext uri="{FF2B5EF4-FFF2-40B4-BE49-F238E27FC236}">
                <a16:creationId xmlns:a16="http://schemas.microsoft.com/office/drawing/2014/main" id="{74DF68C0-7177-364C-08D6-FE5ED734A913}"/>
              </a:ext>
            </a:extLst>
          </p:cNvPr>
          <p:cNvSpPr/>
          <p:nvPr/>
        </p:nvSpPr>
        <p:spPr bwMode="auto">
          <a:xfrm>
            <a:off x="10070776" y="3771079"/>
            <a:ext cx="146304" cy="27036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2" name="Rectangle 221">
            <a:extLst>
              <a:ext uri="{FF2B5EF4-FFF2-40B4-BE49-F238E27FC236}">
                <a16:creationId xmlns:a16="http://schemas.microsoft.com/office/drawing/2014/main" id="{0D54730A-5770-132F-206E-9E4E0BD9E8E0}"/>
              </a:ext>
            </a:extLst>
          </p:cNvPr>
          <p:cNvSpPr/>
          <p:nvPr/>
        </p:nvSpPr>
        <p:spPr bwMode="auto">
          <a:xfrm>
            <a:off x="10243430" y="3771079"/>
            <a:ext cx="146304" cy="29714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3" name="Rectangle 222">
            <a:extLst>
              <a:ext uri="{FF2B5EF4-FFF2-40B4-BE49-F238E27FC236}">
                <a16:creationId xmlns:a16="http://schemas.microsoft.com/office/drawing/2014/main" id="{C528089D-5CC4-78E9-3FF2-CD156DD0B1C5}"/>
              </a:ext>
            </a:extLst>
          </p:cNvPr>
          <p:cNvSpPr/>
          <p:nvPr/>
        </p:nvSpPr>
        <p:spPr bwMode="auto">
          <a:xfrm>
            <a:off x="10416084" y="3771080"/>
            <a:ext cx="146304" cy="53807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4" name="Rectangle 223">
            <a:extLst>
              <a:ext uri="{FF2B5EF4-FFF2-40B4-BE49-F238E27FC236}">
                <a16:creationId xmlns:a16="http://schemas.microsoft.com/office/drawing/2014/main" id="{92F970E9-706E-80F4-9620-4D2844E747AB}"/>
              </a:ext>
            </a:extLst>
          </p:cNvPr>
          <p:cNvSpPr/>
          <p:nvPr/>
        </p:nvSpPr>
        <p:spPr bwMode="auto">
          <a:xfrm>
            <a:off x="10588738" y="3771080"/>
            <a:ext cx="146304" cy="691938"/>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226" name="Group 225">
            <a:extLst>
              <a:ext uri="{FF2B5EF4-FFF2-40B4-BE49-F238E27FC236}">
                <a16:creationId xmlns:a16="http://schemas.microsoft.com/office/drawing/2014/main" id="{2D33030E-82FB-BF11-93F0-74D0BC7DE7F4}"/>
              </a:ext>
            </a:extLst>
          </p:cNvPr>
          <p:cNvGrpSpPr/>
          <p:nvPr/>
        </p:nvGrpSpPr>
        <p:grpSpPr>
          <a:xfrm>
            <a:off x="10029309" y="2807149"/>
            <a:ext cx="1493021" cy="461665"/>
            <a:chOff x="2278838" y="2769681"/>
            <a:chExt cx="1493021" cy="461665"/>
          </a:xfrm>
        </p:grpSpPr>
        <p:sp>
          <p:nvSpPr>
            <p:cNvPr id="227" name="TextBox 226">
              <a:extLst>
                <a:ext uri="{FF2B5EF4-FFF2-40B4-BE49-F238E27FC236}">
                  <a16:creationId xmlns:a16="http://schemas.microsoft.com/office/drawing/2014/main" id="{A4D8E0B3-D0C3-2E23-D120-53A8426C38AA}"/>
                </a:ext>
              </a:extLst>
            </p:cNvPr>
            <p:cNvSpPr txBox="1"/>
            <p:nvPr/>
          </p:nvSpPr>
          <p:spPr bwMode="auto">
            <a:xfrm>
              <a:off x="2345597" y="2769681"/>
              <a:ext cx="14262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Nivo/Ipi</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Nivo/Ipi plus SBRT</a:t>
              </a:r>
            </a:p>
          </p:txBody>
        </p:sp>
        <p:sp>
          <p:nvSpPr>
            <p:cNvPr id="228" name="Rectangle 227">
              <a:extLst>
                <a:ext uri="{FF2B5EF4-FFF2-40B4-BE49-F238E27FC236}">
                  <a16:creationId xmlns:a16="http://schemas.microsoft.com/office/drawing/2014/main" id="{83875C19-3EBD-BDFC-2D2D-33DA6C527DAC}"/>
                </a:ext>
              </a:extLst>
            </p:cNvPr>
            <p:cNvSpPr/>
            <p:nvPr/>
          </p:nvSpPr>
          <p:spPr bwMode="auto">
            <a:xfrm>
              <a:off x="2278838" y="2855548"/>
              <a:ext cx="112194" cy="11219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9" name="Rectangle 228">
              <a:extLst>
                <a:ext uri="{FF2B5EF4-FFF2-40B4-BE49-F238E27FC236}">
                  <a16:creationId xmlns:a16="http://schemas.microsoft.com/office/drawing/2014/main" id="{90126148-B138-131C-5055-748D48665922}"/>
                </a:ext>
              </a:extLst>
            </p:cNvPr>
            <p:cNvSpPr/>
            <p:nvPr/>
          </p:nvSpPr>
          <p:spPr bwMode="auto">
            <a:xfrm>
              <a:off x="2278838" y="3039824"/>
              <a:ext cx="112194" cy="112194"/>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230" name="Rectangle 229">
            <a:extLst>
              <a:ext uri="{FF2B5EF4-FFF2-40B4-BE49-F238E27FC236}">
                <a16:creationId xmlns:a16="http://schemas.microsoft.com/office/drawing/2014/main" id="{8957B283-96E5-AC57-EEEB-7F5BBDB9A996}"/>
              </a:ext>
            </a:extLst>
          </p:cNvPr>
          <p:cNvSpPr/>
          <p:nvPr/>
        </p:nvSpPr>
        <p:spPr bwMode="auto">
          <a:xfrm>
            <a:off x="10761392" y="3771261"/>
            <a:ext cx="146304" cy="72623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1" name="Rectangle 230">
            <a:extLst>
              <a:ext uri="{FF2B5EF4-FFF2-40B4-BE49-F238E27FC236}">
                <a16:creationId xmlns:a16="http://schemas.microsoft.com/office/drawing/2014/main" id="{2C59E8F3-349E-A4E9-2981-C963FC62248E}"/>
              </a:ext>
            </a:extLst>
          </p:cNvPr>
          <p:cNvSpPr/>
          <p:nvPr/>
        </p:nvSpPr>
        <p:spPr bwMode="auto">
          <a:xfrm>
            <a:off x="10934046" y="3771261"/>
            <a:ext cx="146304" cy="7331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2" name="Rectangle 231">
            <a:extLst>
              <a:ext uri="{FF2B5EF4-FFF2-40B4-BE49-F238E27FC236}">
                <a16:creationId xmlns:a16="http://schemas.microsoft.com/office/drawing/2014/main" id="{30C2E1CC-AC44-7B27-5974-56D6DD4D010A}"/>
              </a:ext>
            </a:extLst>
          </p:cNvPr>
          <p:cNvSpPr/>
          <p:nvPr/>
        </p:nvSpPr>
        <p:spPr bwMode="auto">
          <a:xfrm>
            <a:off x="11106700" y="3771261"/>
            <a:ext cx="146304" cy="848327"/>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3" name="Rectangle 232">
            <a:extLst>
              <a:ext uri="{FF2B5EF4-FFF2-40B4-BE49-F238E27FC236}">
                <a16:creationId xmlns:a16="http://schemas.microsoft.com/office/drawing/2014/main" id="{AC8726F4-EFC4-576C-2B09-B906ED23F958}"/>
              </a:ext>
            </a:extLst>
          </p:cNvPr>
          <p:cNvSpPr/>
          <p:nvPr/>
        </p:nvSpPr>
        <p:spPr bwMode="auto">
          <a:xfrm>
            <a:off x="11279348" y="3771261"/>
            <a:ext cx="146304" cy="848325"/>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4" name="TextBox 233">
            <a:extLst>
              <a:ext uri="{FF2B5EF4-FFF2-40B4-BE49-F238E27FC236}">
                <a16:creationId xmlns:a16="http://schemas.microsoft.com/office/drawing/2014/main" id="{990AB792-776C-EFF4-77DA-984808C55C0E}"/>
              </a:ext>
            </a:extLst>
          </p:cNvPr>
          <p:cNvSpPr txBox="1"/>
          <p:nvPr/>
        </p:nvSpPr>
        <p:spPr bwMode="auto">
          <a:xfrm>
            <a:off x="6907752" y="268197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235" name="TextBox 234">
            <a:extLst>
              <a:ext uri="{FF2B5EF4-FFF2-40B4-BE49-F238E27FC236}">
                <a16:creationId xmlns:a16="http://schemas.microsoft.com/office/drawing/2014/main" id="{7E9014DF-306F-6819-82AF-407E32C71131}"/>
              </a:ext>
            </a:extLst>
          </p:cNvPr>
          <p:cNvSpPr txBox="1"/>
          <p:nvPr/>
        </p:nvSpPr>
        <p:spPr bwMode="auto">
          <a:xfrm>
            <a:off x="7082128" y="268197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236" name="TextBox 235">
            <a:extLst>
              <a:ext uri="{FF2B5EF4-FFF2-40B4-BE49-F238E27FC236}">
                <a16:creationId xmlns:a16="http://schemas.microsoft.com/office/drawing/2014/main" id="{20F6CD47-90F0-6126-0A86-08B1A32383FA}"/>
              </a:ext>
            </a:extLst>
          </p:cNvPr>
          <p:cNvSpPr txBox="1"/>
          <p:nvPr/>
        </p:nvSpPr>
        <p:spPr bwMode="auto">
          <a:xfrm>
            <a:off x="7256962" y="268197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237" name="TextBox 236">
            <a:extLst>
              <a:ext uri="{FF2B5EF4-FFF2-40B4-BE49-F238E27FC236}">
                <a16:creationId xmlns:a16="http://schemas.microsoft.com/office/drawing/2014/main" id="{9933ADEF-13BA-2839-6D1F-09A332F1E013}"/>
              </a:ext>
            </a:extLst>
          </p:cNvPr>
          <p:cNvSpPr txBox="1"/>
          <p:nvPr/>
        </p:nvSpPr>
        <p:spPr bwMode="auto">
          <a:xfrm>
            <a:off x="7397430" y="2563724"/>
            <a:ext cx="3289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238" name="TextBox 237">
            <a:extLst>
              <a:ext uri="{FF2B5EF4-FFF2-40B4-BE49-F238E27FC236}">
                <a16:creationId xmlns:a16="http://schemas.microsoft.com/office/drawing/2014/main" id="{8C2409DC-3C1D-C21F-6B50-F98970C3AA8C}"/>
              </a:ext>
            </a:extLst>
          </p:cNvPr>
          <p:cNvSpPr txBox="1"/>
          <p:nvPr/>
        </p:nvSpPr>
        <p:spPr bwMode="auto">
          <a:xfrm>
            <a:off x="7572911" y="2563724"/>
            <a:ext cx="3289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239" name="TextBox 238">
            <a:extLst>
              <a:ext uri="{FF2B5EF4-FFF2-40B4-BE49-F238E27FC236}">
                <a16:creationId xmlns:a16="http://schemas.microsoft.com/office/drawing/2014/main" id="{3F87608E-BB64-4BD6-5281-99E3B5B5D6B0}"/>
              </a:ext>
            </a:extLst>
          </p:cNvPr>
          <p:cNvSpPr txBox="1"/>
          <p:nvPr/>
        </p:nvSpPr>
        <p:spPr bwMode="auto">
          <a:xfrm>
            <a:off x="7743769" y="2563724"/>
            <a:ext cx="3289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240" name="TextBox 239">
            <a:extLst>
              <a:ext uri="{FF2B5EF4-FFF2-40B4-BE49-F238E27FC236}">
                <a16:creationId xmlns:a16="http://schemas.microsoft.com/office/drawing/2014/main" id="{3D1D81BA-B2A6-7B06-7ACC-1C33F4B9BFEA}"/>
              </a:ext>
            </a:extLst>
          </p:cNvPr>
          <p:cNvSpPr txBox="1"/>
          <p:nvPr/>
        </p:nvSpPr>
        <p:spPr bwMode="auto">
          <a:xfrm>
            <a:off x="7428452" y="268197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241" name="TextBox 240">
            <a:extLst>
              <a:ext uri="{FF2B5EF4-FFF2-40B4-BE49-F238E27FC236}">
                <a16:creationId xmlns:a16="http://schemas.microsoft.com/office/drawing/2014/main" id="{268B0EF5-735C-F4C2-7C4D-89539020B560}"/>
              </a:ext>
            </a:extLst>
          </p:cNvPr>
          <p:cNvSpPr txBox="1"/>
          <p:nvPr/>
        </p:nvSpPr>
        <p:spPr bwMode="auto">
          <a:xfrm>
            <a:off x="7602828" y="268197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242" name="TextBox 241">
            <a:extLst>
              <a:ext uri="{FF2B5EF4-FFF2-40B4-BE49-F238E27FC236}">
                <a16:creationId xmlns:a16="http://schemas.microsoft.com/office/drawing/2014/main" id="{410ACFF5-57C1-C6C6-1C2C-FD289245FDD5}"/>
              </a:ext>
            </a:extLst>
          </p:cNvPr>
          <p:cNvSpPr txBox="1"/>
          <p:nvPr/>
        </p:nvSpPr>
        <p:spPr bwMode="auto">
          <a:xfrm>
            <a:off x="7777662" y="268197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243" name="TextBox 242">
            <a:extLst>
              <a:ext uri="{FF2B5EF4-FFF2-40B4-BE49-F238E27FC236}">
                <a16:creationId xmlns:a16="http://schemas.microsoft.com/office/drawing/2014/main" id="{4A3C18DD-3D10-A64B-DE8E-93C8F47CB458}"/>
              </a:ext>
            </a:extLst>
          </p:cNvPr>
          <p:cNvSpPr txBox="1"/>
          <p:nvPr/>
        </p:nvSpPr>
        <p:spPr bwMode="auto">
          <a:xfrm>
            <a:off x="7908605" y="2563724"/>
            <a:ext cx="3289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244" name="TextBox 243">
            <a:extLst>
              <a:ext uri="{FF2B5EF4-FFF2-40B4-BE49-F238E27FC236}">
                <a16:creationId xmlns:a16="http://schemas.microsoft.com/office/drawing/2014/main" id="{29C2C686-258E-3F6B-B14C-AC92C932616D}"/>
              </a:ext>
            </a:extLst>
          </p:cNvPr>
          <p:cNvSpPr txBox="1"/>
          <p:nvPr/>
        </p:nvSpPr>
        <p:spPr bwMode="auto">
          <a:xfrm>
            <a:off x="8084086" y="2563724"/>
            <a:ext cx="3289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245" name="TextBox 244">
            <a:extLst>
              <a:ext uri="{FF2B5EF4-FFF2-40B4-BE49-F238E27FC236}">
                <a16:creationId xmlns:a16="http://schemas.microsoft.com/office/drawing/2014/main" id="{8ABAE397-4CC1-BC13-9C67-D45B6B4DAA1E}"/>
              </a:ext>
            </a:extLst>
          </p:cNvPr>
          <p:cNvSpPr txBox="1"/>
          <p:nvPr/>
        </p:nvSpPr>
        <p:spPr bwMode="auto">
          <a:xfrm>
            <a:off x="8254944" y="2563724"/>
            <a:ext cx="3289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246" name="TextBox 245">
            <a:extLst>
              <a:ext uri="{FF2B5EF4-FFF2-40B4-BE49-F238E27FC236}">
                <a16:creationId xmlns:a16="http://schemas.microsoft.com/office/drawing/2014/main" id="{73DE1BE2-C263-70B6-370F-692624899BB5}"/>
              </a:ext>
            </a:extLst>
          </p:cNvPr>
          <p:cNvSpPr txBox="1"/>
          <p:nvPr/>
        </p:nvSpPr>
        <p:spPr bwMode="auto">
          <a:xfrm>
            <a:off x="7939627" y="268197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247" name="TextBox 246">
            <a:extLst>
              <a:ext uri="{FF2B5EF4-FFF2-40B4-BE49-F238E27FC236}">
                <a16:creationId xmlns:a16="http://schemas.microsoft.com/office/drawing/2014/main" id="{63A79023-95CE-E7F7-90A8-C4DAB83E02F0}"/>
              </a:ext>
            </a:extLst>
          </p:cNvPr>
          <p:cNvSpPr txBox="1"/>
          <p:nvPr/>
        </p:nvSpPr>
        <p:spPr bwMode="auto">
          <a:xfrm>
            <a:off x="8114003" y="268197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248" name="TextBox 247">
            <a:extLst>
              <a:ext uri="{FF2B5EF4-FFF2-40B4-BE49-F238E27FC236}">
                <a16:creationId xmlns:a16="http://schemas.microsoft.com/office/drawing/2014/main" id="{51EC1D35-3AE0-F156-4942-E7EFC26E20FC}"/>
              </a:ext>
            </a:extLst>
          </p:cNvPr>
          <p:cNvSpPr txBox="1"/>
          <p:nvPr/>
        </p:nvSpPr>
        <p:spPr bwMode="auto">
          <a:xfrm>
            <a:off x="8288837" y="268197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249" name="TextBox 248">
            <a:extLst>
              <a:ext uri="{FF2B5EF4-FFF2-40B4-BE49-F238E27FC236}">
                <a16:creationId xmlns:a16="http://schemas.microsoft.com/office/drawing/2014/main" id="{57C44535-BDCE-38FE-4B8F-9AA80671837A}"/>
              </a:ext>
            </a:extLst>
          </p:cNvPr>
          <p:cNvSpPr txBox="1"/>
          <p:nvPr/>
        </p:nvSpPr>
        <p:spPr bwMode="auto">
          <a:xfrm>
            <a:off x="8431547" y="3240029"/>
            <a:ext cx="3289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250" name="TextBox 249">
            <a:extLst>
              <a:ext uri="{FF2B5EF4-FFF2-40B4-BE49-F238E27FC236}">
                <a16:creationId xmlns:a16="http://schemas.microsoft.com/office/drawing/2014/main" id="{8F0431E5-04C9-3656-EE0A-2F45E8C970CE}"/>
              </a:ext>
            </a:extLst>
          </p:cNvPr>
          <p:cNvSpPr txBox="1"/>
          <p:nvPr/>
        </p:nvSpPr>
        <p:spPr bwMode="auto">
          <a:xfrm>
            <a:off x="8601018" y="3299414"/>
            <a:ext cx="3289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251" name="TextBox 250">
            <a:extLst>
              <a:ext uri="{FF2B5EF4-FFF2-40B4-BE49-F238E27FC236}">
                <a16:creationId xmlns:a16="http://schemas.microsoft.com/office/drawing/2014/main" id="{7FD11D1A-EB4A-BAD4-1E2C-BD8C93A21155}"/>
              </a:ext>
            </a:extLst>
          </p:cNvPr>
          <p:cNvSpPr txBox="1"/>
          <p:nvPr/>
        </p:nvSpPr>
        <p:spPr bwMode="auto">
          <a:xfrm>
            <a:off x="8774671" y="3317967"/>
            <a:ext cx="3289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252" name="TextBox 251">
            <a:extLst>
              <a:ext uri="{FF2B5EF4-FFF2-40B4-BE49-F238E27FC236}">
                <a16:creationId xmlns:a16="http://schemas.microsoft.com/office/drawing/2014/main" id="{153FC6CD-8B0E-5F31-45F5-E66F8505B88D}"/>
              </a:ext>
            </a:extLst>
          </p:cNvPr>
          <p:cNvSpPr txBox="1"/>
          <p:nvPr/>
        </p:nvSpPr>
        <p:spPr bwMode="auto">
          <a:xfrm>
            <a:off x="8945789" y="3325981"/>
            <a:ext cx="3289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257" name="TextBox 256">
            <a:extLst>
              <a:ext uri="{FF2B5EF4-FFF2-40B4-BE49-F238E27FC236}">
                <a16:creationId xmlns:a16="http://schemas.microsoft.com/office/drawing/2014/main" id="{733F9C87-322D-E319-8753-E171FACDCDC0}"/>
              </a:ext>
            </a:extLst>
          </p:cNvPr>
          <p:cNvSpPr txBox="1"/>
          <p:nvPr/>
        </p:nvSpPr>
        <p:spPr bwMode="auto">
          <a:xfrm>
            <a:off x="9121058" y="3386376"/>
            <a:ext cx="3289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258" name="TextBox 257">
            <a:extLst>
              <a:ext uri="{FF2B5EF4-FFF2-40B4-BE49-F238E27FC236}">
                <a16:creationId xmlns:a16="http://schemas.microsoft.com/office/drawing/2014/main" id="{44AAFF36-A728-3F31-2407-3C03E94A5679}"/>
              </a:ext>
            </a:extLst>
          </p:cNvPr>
          <p:cNvSpPr txBox="1"/>
          <p:nvPr/>
        </p:nvSpPr>
        <p:spPr bwMode="auto">
          <a:xfrm>
            <a:off x="9282897" y="3414474"/>
            <a:ext cx="3289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259" name="TextBox 258">
            <a:extLst>
              <a:ext uri="{FF2B5EF4-FFF2-40B4-BE49-F238E27FC236}">
                <a16:creationId xmlns:a16="http://schemas.microsoft.com/office/drawing/2014/main" id="{046AA371-6BE6-B705-FC4A-5CB00E908567}"/>
              </a:ext>
            </a:extLst>
          </p:cNvPr>
          <p:cNvSpPr txBox="1"/>
          <p:nvPr/>
        </p:nvSpPr>
        <p:spPr bwMode="auto">
          <a:xfrm>
            <a:off x="9984269" y="3999719"/>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260" name="TextBox 259">
            <a:extLst>
              <a:ext uri="{FF2B5EF4-FFF2-40B4-BE49-F238E27FC236}">
                <a16:creationId xmlns:a16="http://schemas.microsoft.com/office/drawing/2014/main" id="{77B8D680-EFD5-DDAA-4E09-0DD7F445B110}"/>
              </a:ext>
            </a:extLst>
          </p:cNvPr>
          <p:cNvSpPr txBox="1"/>
          <p:nvPr/>
        </p:nvSpPr>
        <p:spPr bwMode="auto">
          <a:xfrm>
            <a:off x="9636612" y="3826974"/>
            <a:ext cx="3289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261" name="TextBox 260">
            <a:extLst>
              <a:ext uri="{FF2B5EF4-FFF2-40B4-BE49-F238E27FC236}">
                <a16:creationId xmlns:a16="http://schemas.microsoft.com/office/drawing/2014/main" id="{601A878A-2831-B1A3-F1F1-739B7739C9D3}"/>
              </a:ext>
            </a:extLst>
          </p:cNvPr>
          <p:cNvSpPr txBox="1"/>
          <p:nvPr/>
        </p:nvSpPr>
        <p:spPr bwMode="auto">
          <a:xfrm>
            <a:off x="9801080" y="3973417"/>
            <a:ext cx="3289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cxnSp>
        <p:nvCxnSpPr>
          <p:cNvPr id="137" name="Straight Connector 136">
            <a:extLst>
              <a:ext uri="{FF2B5EF4-FFF2-40B4-BE49-F238E27FC236}">
                <a16:creationId xmlns:a16="http://schemas.microsoft.com/office/drawing/2014/main" id="{6FCEAD07-1415-A1E7-B1F7-C34C720F961C}"/>
              </a:ext>
            </a:extLst>
          </p:cNvPr>
          <p:cNvCxnSpPr/>
          <p:nvPr/>
        </p:nvCxnSpPr>
        <p:spPr bwMode="auto">
          <a:xfrm>
            <a:off x="6919433" y="4031118"/>
            <a:ext cx="4536374" cy="0"/>
          </a:xfrm>
          <a:prstGeom prst="line">
            <a:avLst/>
          </a:prstGeom>
          <a:noFill/>
          <a:ln w="28575" cap="flat" cmpd="sng" algn="ctr">
            <a:solidFill>
              <a:schemeClr val="tx1">
                <a:lumMod val="50000"/>
              </a:schemeClr>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78655FD9-CB31-11CA-7FBE-0E8FA217CE3E}"/>
              </a:ext>
            </a:extLst>
          </p:cNvPr>
          <p:cNvCxnSpPr/>
          <p:nvPr/>
        </p:nvCxnSpPr>
        <p:spPr bwMode="auto">
          <a:xfrm>
            <a:off x="6919433" y="3608613"/>
            <a:ext cx="4536374" cy="0"/>
          </a:xfrm>
          <a:prstGeom prst="line">
            <a:avLst/>
          </a:prstGeom>
          <a:noFill/>
          <a:ln w="28575" cap="flat" cmpd="sng" algn="ctr">
            <a:solidFill>
              <a:schemeClr val="tx1">
                <a:lumMod val="50000"/>
              </a:schemeClr>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B899B21A-A560-C937-6235-657AADCCC5B5}"/>
              </a:ext>
            </a:extLst>
          </p:cNvPr>
          <p:cNvCxnSpPr/>
          <p:nvPr/>
        </p:nvCxnSpPr>
        <p:spPr bwMode="auto">
          <a:xfrm>
            <a:off x="6919433" y="3774126"/>
            <a:ext cx="4536374" cy="0"/>
          </a:xfrm>
          <a:prstGeom prst="line">
            <a:avLst/>
          </a:prstGeom>
          <a:noFill/>
          <a:ln w="28575" cap="flat" cmpd="sng" algn="ctr">
            <a:solidFill>
              <a:schemeClr val="bg1"/>
            </a:solidFill>
            <a:prstDash val="solid"/>
            <a:round/>
            <a:headEnd type="none" w="med" len="med"/>
            <a:tailEnd type="none" w="med" len="med"/>
          </a:ln>
          <a:effectLst/>
        </p:spPr>
      </p:cxnSp>
      <p:sp>
        <p:nvSpPr>
          <p:cNvPr id="139" name="Freeform 138">
            <a:extLst>
              <a:ext uri="{FF2B5EF4-FFF2-40B4-BE49-F238E27FC236}">
                <a16:creationId xmlns:a16="http://schemas.microsoft.com/office/drawing/2014/main" id="{FEE7F8B3-D3CF-7C4F-0175-DF682D71EBD0}"/>
              </a:ext>
            </a:extLst>
          </p:cNvPr>
          <p:cNvSpPr/>
          <p:nvPr/>
        </p:nvSpPr>
        <p:spPr bwMode="auto">
          <a:xfrm>
            <a:off x="6919433" y="2751247"/>
            <a:ext cx="4542311" cy="1997565"/>
          </a:xfrm>
          <a:custGeom>
            <a:avLst/>
            <a:gdLst>
              <a:gd name="connsiteX0" fmla="*/ 0 w 4542311"/>
              <a:gd name="connsiteY0" fmla="*/ 0 h 2968831"/>
              <a:gd name="connsiteX1" fmla="*/ 0 w 4542311"/>
              <a:gd name="connsiteY1" fmla="*/ 2968831 h 2968831"/>
              <a:gd name="connsiteX2" fmla="*/ 4542311 w 4542311"/>
              <a:gd name="connsiteY2" fmla="*/ 2968831 h 2968831"/>
            </a:gdLst>
            <a:ahLst/>
            <a:cxnLst>
              <a:cxn ang="0">
                <a:pos x="connsiteX0" y="connsiteY0"/>
              </a:cxn>
              <a:cxn ang="0">
                <a:pos x="connsiteX1" y="connsiteY1"/>
              </a:cxn>
              <a:cxn ang="0">
                <a:pos x="connsiteX2" y="connsiteY2"/>
              </a:cxn>
            </a:cxnLst>
            <a:rect l="l" t="t" r="r" b="b"/>
            <a:pathLst>
              <a:path w="4542311" h="2968831">
                <a:moveTo>
                  <a:pt x="0" y="0"/>
                </a:moveTo>
                <a:lnTo>
                  <a:pt x="0" y="2968831"/>
                </a:lnTo>
                <a:lnTo>
                  <a:pt x="4542311" y="2968831"/>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 name="TextBox 21">
            <a:extLst>
              <a:ext uri="{FF2B5EF4-FFF2-40B4-BE49-F238E27FC236}">
                <a16:creationId xmlns:a16="http://schemas.microsoft.com/office/drawing/2014/main" id="{87CC456B-9C51-A293-2E2A-17AB624394CF}"/>
              </a:ext>
            </a:extLst>
          </p:cNvPr>
          <p:cNvSpPr txBox="1"/>
          <p:nvPr/>
        </p:nvSpPr>
        <p:spPr bwMode="auto">
          <a:xfrm rot="16200000">
            <a:off x="-73165" y="3561248"/>
            <a:ext cx="17663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Best Change From BL (%)</a:t>
            </a:r>
          </a:p>
        </p:txBody>
      </p:sp>
      <p:grpSp>
        <p:nvGrpSpPr>
          <p:cNvPr id="37" name="Group 36">
            <a:extLst>
              <a:ext uri="{FF2B5EF4-FFF2-40B4-BE49-F238E27FC236}">
                <a16:creationId xmlns:a16="http://schemas.microsoft.com/office/drawing/2014/main" id="{3E02DAFC-A82D-02FC-D54F-395153069AAA}"/>
              </a:ext>
            </a:extLst>
          </p:cNvPr>
          <p:cNvGrpSpPr/>
          <p:nvPr/>
        </p:nvGrpSpPr>
        <p:grpSpPr>
          <a:xfrm>
            <a:off x="1268617" y="2792582"/>
            <a:ext cx="64008" cy="1785620"/>
            <a:chOff x="1319619" y="2864792"/>
            <a:chExt cx="64008" cy="1785620"/>
          </a:xfrm>
        </p:grpSpPr>
        <p:cxnSp>
          <p:nvCxnSpPr>
            <p:cNvPr id="25" name="Straight Connector 24">
              <a:extLst>
                <a:ext uri="{FF2B5EF4-FFF2-40B4-BE49-F238E27FC236}">
                  <a16:creationId xmlns:a16="http://schemas.microsoft.com/office/drawing/2014/main" id="{0EA3B4C8-4813-8E69-079B-3A39B14D88AB}"/>
                </a:ext>
              </a:extLst>
            </p:cNvPr>
            <p:cNvCxnSpPr>
              <a:cxnSpLocks/>
            </p:cNvCxnSpPr>
            <p:nvPr/>
          </p:nvCxnSpPr>
          <p:spPr bwMode="auto">
            <a:xfrm>
              <a:off x="1319619" y="286479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F1E2B4E-F40B-4B71-71CE-8CD165C1D3C8}"/>
                </a:ext>
              </a:extLst>
            </p:cNvPr>
            <p:cNvCxnSpPr>
              <a:cxnSpLocks/>
            </p:cNvCxnSpPr>
            <p:nvPr/>
          </p:nvCxnSpPr>
          <p:spPr bwMode="auto">
            <a:xfrm>
              <a:off x="1319619" y="302712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9AB4E65-08DD-C62D-AE61-8B32280583D3}"/>
                </a:ext>
              </a:extLst>
            </p:cNvPr>
            <p:cNvCxnSpPr>
              <a:cxnSpLocks/>
            </p:cNvCxnSpPr>
            <p:nvPr/>
          </p:nvCxnSpPr>
          <p:spPr bwMode="auto">
            <a:xfrm>
              <a:off x="1319619" y="31894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446588F-9547-1114-EFDF-ED1D78CAC064}"/>
                </a:ext>
              </a:extLst>
            </p:cNvPr>
            <p:cNvCxnSpPr>
              <a:cxnSpLocks/>
            </p:cNvCxnSpPr>
            <p:nvPr/>
          </p:nvCxnSpPr>
          <p:spPr bwMode="auto">
            <a:xfrm>
              <a:off x="1319619" y="335177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57CFE500-9E69-1A11-81D2-DFD84CD135E7}"/>
                </a:ext>
              </a:extLst>
            </p:cNvPr>
            <p:cNvCxnSpPr>
              <a:cxnSpLocks/>
            </p:cNvCxnSpPr>
            <p:nvPr/>
          </p:nvCxnSpPr>
          <p:spPr bwMode="auto">
            <a:xfrm>
              <a:off x="1319619" y="35141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8CD02C9B-3B01-1D85-E5AD-3A04C0E74941}"/>
                </a:ext>
              </a:extLst>
            </p:cNvPr>
            <p:cNvCxnSpPr>
              <a:cxnSpLocks/>
            </p:cNvCxnSpPr>
            <p:nvPr/>
          </p:nvCxnSpPr>
          <p:spPr bwMode="auto">
            <a:xfrm>
              <a:off x="1319619" y="36764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4EFEDA3-C1EC-26C7-66F3-6EC83DE18AB5}"/>
                </a:ext>
              </a:extLst>
            </p:cNvPr>
            <p:cNvCxnSpPr>
              <a:cxnSpLocks/>
            </p:cNvCxnSpPr>
            <p:nvPr/>
          </p:nvCxnSpPr>
          <p:spPr bwMode="auto">
            <a:xfrm>
              <a:off x="1319619" y="400109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001E5A1-806B-A7DC-77D8-F8D2048BAA75}"/>
                </a:ext>
              </a:extLst>
            </p:cNvPr>
            <p:cNvCxnSpPr>
              <a:cxnSpLocks/>
            </p:cNvCxnSpPr>
            <p:nvPr/>
          </p:nvCxnSpPr>
          <p:spPr bwMode="auto">
            <a:xfrm>
              <a:off x="1319619" y="41634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50908D9D-2D9B-E50A-08B7-0F5833306B10}"/>
                </a:ext>
              </a:extLst>
            </p:cNvPr>
            <p:cNvCxnSpPr>
              <a:cxnSpLocks/>
            </p:cNvCxnSpPr>
            <p:nvPr/>
          </p:nvCxnSpPr>
          <p:spPr bwMode="auto">
            <a:xfrm>
              <a:off x="1319619" y="432575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90583BF5-2489-4827-0895-099A9961E4F2}"/>
                </a:ext>
              </a:extLst>
            </p:cNvPr>
            <p:cNvCxnSpPr>
              <a:cxnSpLocks/>
            </p:cNvCxnSpPr>
            <p:nvPr/>
          </p:nvCxnSpPr>
          <p:spPr bwMode="auto">
            <a:xfrm>
              <a:off x="1319619" y="44880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5777A73A-FAAF-E299-5737-B8A271DB8AD2}"/>
                </a:ext>
              </a:extLst>
            </p:cNvPr>
            <p:cNvCxnSpPr>
              <a:cxnSpLocks/>
            </p:cNvCxnSpPr>
            <p:nvPr/>
          </p:nvCxnSpPr>
          <p:spPr bwMode="auto">
            <a:xfrm>
              <a:off x="1319619" y="38387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4D9BCA54-A7B4-E61A-18E4-6122DCF8464A}"/>
                </a:ext>
              </a:extLst>
            </p:cNvPr>
            <p:cNvCxnSpPr>
              <a:cxnSpLocks/>
            </p:cNvCxnSpPr>
            <p:nvPr/>
          </p:nvCxnSpPr>
          <p:spPr bwMode="auto">
            <a:xfrm>
              <a:off x="1319619" y="4650412"/>
              <a:ext cx="64008" cy="0"/>
            </a:xfrm>
            <a:prstGeom prst="line">
              <a:avLst/>
            </a:prstGeom>
            <a:noFill/>
            <a:ln w="28575" cap="flat" cmpd="sng" algn="ctr">
              <a:solidFill>
                <a:schemeClr val="bg1"/>
              </a:solidFill>
              <a:prstDash val="solid"/>
              <a:round/>
              <a:headEnd type="none" w="med" len="med"/>
              <a:tailEnd type="none" w="med" len="med"/>
            </a:ln>
            <a:effectLst/>
          </p:spPr>
        </p:cxnSp>
      </p:grpSp>
      <p:cxnSp>
        <p:nvCxnSpPr>
          <p:cNvPr id="42" name="Straight Connector 41">
            <a:extLst>
              <a:ext uri="{FF2B5EF4-FFF2-40B4-BE49-F238E27FC236}">
                <a16:creationId xmlns:a16="http://schemas.microsoft.com/office/drawing/2014/main" id="{2D6CBEB8-0A78-3911-A534-371DFB9B6CFF}"/>
              </a:ext>
            </a:extLst>
          </p:cNvPr>
          <p:cNvCxnSpPr/>
          <p:nvPr/>
        </p:nvCxnSpPr>
        <p:spPr bwMode="auto">
          <a:xfrm>
            <a:off x="1332625" y="3453292"/>
            <a:ext cx="4536374" cy="0"/>
          </a:xfrm>
          <a:prstGeom prst="line">
            <a:avLst/>
          </a:prstGeom>
          <a:noFill/>
          <a:ln w="28575" cap="flat" cmpd="sng" algn="ctr">
            <a:solidFill>
              <a:schemeClr val="tx1">
                <a:lumMod val="50000"/>
              </a:schemeClr>
            </a:solidFill>
            <a:prstDash val="solid"/>
            <a:round/>
            <a:headEnd type="none" w="med" len="med"/>
            <a:tailEnd type="none" w="med" len="med"/>
          </a:ln>
          <a:effectLst/>
        </p:spPr>
      </p:cxnSp>
      <p:sp>
        <p:nvSpPr>
          <p:cNvPr id="44" name="Freeform 43">
            <a:extLst>
              <a:ext uri="{FF2B5EF4-FFF2-40B4-BE49-F238E27FC236}">
                <a16:creationId xmlns:a16="http://schemas.microsoft.com/office/drawing/2014/main" id="{95B6CF2F-9AD8-70B2-1D7A-9255D157D9C6}"/>
              </a:ext>
            </a:extLst>
          </p:cNvPr>
          <p:cNvSpPr/>
          <p:nvPr/>
        </p:nvSpPr>
        <p:spPr bwMode="auto">
          <a:xfrm>
            <a:off x="1332625" y="2745152"/>
            <a:ext cx="4542311" cy="1978192"/>
          </a:xfrm>
          <a:custGeom>
            <a:avLst/>
            <a:gdLst>
              <a:gd name="connsiteX0" fmla="*/ 0 w 4542311"/>
              <a:gd name="connsiteY0" fmla="*/ 0 h 2968831"/>
              <a:gd name="connsiteX1" fmla="*/ 0 w 4542311"/>
              <a:gd name="connsiteY1" fmla="*/ 2968831 h 2968831"/>
              <a:gd name="connsiteX2" fmla="*/ 4542311 w 4542311"/>
              <a:gd name="connsiteY2" fmla="*/ 2968831 h 2968831"/>
            </a:gdLst>
            <a:ahLst/>
            <a:cxnLst>
              <a:cxn ang="0">
                <a:pos x="connsiteX0" y="connsiteY0"/>
              </a:cxn>
              <a:cxn ang="0">
                <a:pos x="connsiteX1" y="connsiteY1"/>
              </a:cxn>
              <a:cxn ang="0">
                <a:pos x="connsiteX2" y="connsiteY2"/>
              </a:cxn>
            </a:cxnLst>
            <a:rect l="l" t="t" r="r" b="b"/>
            <a:pathLst>
              <a:path w="4542311" h="2968831">
                <a:moveTo>
                  <a:pt x="0" y="0"/>
                </a:moveTo>
                <a:lnTo>
                  <a:pt x="0" y="2968831"/>
                </a:lnTo>
                <a:lnTo>
                  <a:pt x="4542311" y="2968831"/>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46" name="Group 45">
            <a:extLst>
              <a:ext uri="{FF2B5EF4-FFF2-40B4-BE49-F238E27FC236}">
                <a16:creationId xmlns:a16="http://schemas.microsoft.com/office/drawing/2014/main" id="{CA2BF295-9493-1AFB-599D-C87DC819B3B9}"/>
              </a:ext>
            </a:extLst>
          </p:cNvPr>
          <p:cNvGrpSpPr/>
          <p:nvPr/>
        </p:nvGrpSpPr>
        <p:grpSpPr>
          <a:xfrm>
            <a:off x="861310" y="2649423"/>
            <a:ext cx="466794" cy="2065047"/>
            <a:chOff x="747212" y="2733585"/>
            <a:chExt cx="466794" cy="2065047"/>
          </a:xfrm>
        </p:grpSpPr>
        <p:sp>
          <p:nvSpPr>
            <p:cNvPr id="11" name="TextBox 10">
              <a:extLst>
                <a:ext uri="{FF2B5EF4-FFF2-40B4-BE49-F238E27FC236}">
                  <a16:creationId xmlns:a16="http://schemas.microsoft.com/office/drawing/2014/main" id="{79E9B315-2305-68DE-8502-A1E2690EF33D}"/>
                </a:ext>
              </a:extLst>
            </p:cNvPr>
            <p:cNvSpPr txBox="1"/>
            <p:nvPr/>
          </p:nvSpPr>
          <p:spPr bwMode="auto">
            <a:xfrm>
              <a:off x="793698" y="2733585"/>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2" name="TextBox 11">
              <a:extLst>
                <a:ext uri="{FF2B5EF4-FFF2-40B4-BE49-F238E27FC236}">
                  <a16:creationId xmlns:a16="http://schemas.microsoft.com/office/drawing/2014/main" id="{FCF4BD12-C9F3-C6D7-0677-252E21D04D28}"/>
                </a:ext>
              </a:extLst>
            </p:cNvPr>
            <p:cNvSpPr txBox="1"/>
            <p:nvPr/>
          </p:nvSpPr>
          <p:spPr bwMode="auto">
            <a:xfrm>
              <a:off x="872246" y="307502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3" name="TextBox 12">
              <a:extLst>
                <a:ext uri="{FF2B5EF4-FFF2-40B4-BE49-F238E27FC236}">
                  <a16:creationId xmlns:a16="http://schemas.microsoft.com/office/drawing/2014/main" id="{76C7A22E-D8C7-FE8A-47A2-51EA25514B50}"/>
                </a:ext>
              </a:extLst>
            </p:cNvPr>
            <p:cNvSpPr txBox="1"/>
            <p:nvPr/>
          </p:nvSpPr>
          <p:spPr bwMode="auto">
            <a:xfrm>
              <a:off x="872246" y="323575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4" name="TextBox 13">
              <a:extLst>
                <a:ext uri="{FF2B5EF4-FFF2-40B4-BE49-F238E27FC236}">
                  <a16:creationId xmlns:a16="http://schemas.microsoft.com/office/drawing/2014/main" id="{DEEE70C3-D980-BA80-2FAA-414313D1B80C}"/>
                </a:ext>
              </a:extLst>
            </p:cNvPr>
            <p:cNvSpPr txBox="1"/>
            <p:nvPr/>
          </p:nvSpPr>
          <p:spPr bwMode="auto">
            <a:xfrm>
              <a:off x="872246" y="339649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5" name="TextBox 14">
              <a:extLst>
                <a:ext uri="{FF2B5EF4-FFF2-40B4-BE49-F238E27FC236}">
                  <a16:creationId xmlns:a16="http://schemas.microsoft.com/office/drawing/2014/main" id="{3C1511C2-5882-BD0F-D4B8-8626E8410453}"/>
                </a:ext>
              </a:extLst>
            </p:cNvPr>
            <p:cNvSpPr txBox="1"/>
            <p:nvPr/>
          </p:nvSpPr>
          <p:spPr bwMode="auto">
            <a:xfrm>
              <a:off x="950792" y="3557226"/>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6" name="TextBox 15">
              <a:extLst>
                <a:ext uri="{FF2B5EF4-FFF2-40B4-BE49-F238E27FC236}">
                  <a16:creationId xmlns:a16="http://schemas.microsoft.com/office/drawing/2014/main" id="{58650207-12F7-7FC4-81DC-57545FFD819D}"/>
                </a:ext>
              </a:extLst>
            </p:cNvPr>
            <p:cNvSpPr txBox="1"/>
            <p:nvPr/>
          </p:nvSpPr>
          <p:spPr bwMode="auto">
            <a:xfrm>
              <a:off x="825758" y="3717960"/>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7" name="TextBox 16">
              <a:extLst>
                <a:ext uri="{FF2B5EF4-FFF2-40B4-BE49-F238E27FC236}">
                  <a16:creationId xmlns:a16="http://schemas.microsoft.com/office/drawing/2014/main" id="{78C1BB7B-8006-5E12-5FC3-63A7E95A558F}"/>
                </a:ext>
              </a:extLst>
            </p:cNvPr>
            <p:cNvSpPr txBox="1"/>
            <p:nvPr/>
          </p:nvSpPr>
          <p:spPr bwMode="auto">
            <a:xfrm>
              <a:off x="825758" y="3878694"/>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8" name="TextBox 17">
              <a:extLst>
                <a:ext uri="{FF2B5EF4-FFF2-40B4-BE49-F238E27FC236}">
                  <a16:creationId xmlns:a16="http://schemas.microsoft.com/office/drawing/2014/main" id="{278D6EB4-D421-7B00-CE79-6D90A1F4CEB2}"/>
                </a:ext>
              </a:extLst>
            </p:cNvPr>
            <p:cNvSpPr txBox="1"/>
            <p:nvPr/>
          </p:nvSpPr>
          <p:spPr bwMode="auto">
            <a:xfrm>
              <a:off x="825758" y="4039428"/>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9" name="TextBox 18">
              <a:extLst>
                <a:ext uri="{FF2B5EF4-FFF2-40B4-BE49-F238E27FC236}">
                  <a16:creationId xmlns:a16="http://schemas.microsoft.com/office/drawing/2014/main" id="{E38C79A3-3D1C-5262-6F2D-A1DC0F10ACF9}"/>
                </a:ext>
              </a:extLst>
            </p:cNvPr>
            <p:cNvSpPr txBox="1"/>
            <p:nvPr/>
          </p:nvSpPr>
          <p:spPr bwMode="auto">
            <a:xfrm>
              <a:off x="825758" y="4200162"/>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20" name="TextBox 19">
              <a:extLst>
                <a:ext uri="{FF2B5EF4-FFF2-40B4-BE49-F238E27FC236}">
                  <a16:creationId xmlns:a16="http://schemas.microsoft.com/office/drawing/2014/main" id="{CC840F68-219D-1F7E-B78D-4139C37AE4D4}"/>
                </a:ext>
              </a:extLst>
            </p:cNvPr>
            <p:cNvSpPr txBox="1"/>
            <p:nvPr/>
          </p:nvSpPr>
          <p:spPr bwMode="auto">
            <a:xfrm>
              <a:off x="747212" y="4360896"/>
              <a:ext cx="4667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21" name="TextBox 20">
              <a:extLst>
                <a:ext uri="{FF2B5EF4-FFF2-40B4-BE49-F238E27FC236}">
                  <a16:creationId xmlns:a16="http://schemas.microsoft.com/office/drawing/2014/main" id="{2828FB86-50D1-018F-6A95-DAB37F1B8FE8}"/>
                </a:ext>
              </a:extLst>
            </p:cNvPr>
            <p:cNvSpPr txBox="1"/>
            <p:nvPr/>
          </p:nvSpPr>
          <p:spPr bwMode="auto">
            <a:xfrm>
              <a:off x="747212" y="4521633"/>
              <a:ext cx="4667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-120</a:t>
              </a:r>
            </a:p>
          </p:txBody>
        </p:sp>
        <p:sp>
          <p:nvSpPr>
            <p:cNvPr id="45" name="TextBox 44">
              <a:extLst>
                <a:ext uri="{FF2B5EF4-FFF2-40B4-BE49-F238E27FC236}">
                  <a16:creationId xmlns:a16="http://schemas.microsoft.com/office/drawing/2014/main" id="{FE4BD323-037D-CD50-CEB5-C6E03600CCBA}"/>
                </a:ext>
              </a:extLst>
            </p:cNvPr>
            <p:cNvSpPr txBox="1"/>
            <p:nvPr/>
          </p:nvSpPr>
          <p:spPr bwMode="auto">
            <a:xfrm>
              <a:off x="872246" y="291429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grpSp>
      <p:grpSp>
        <p:nvGrpSpPr>
          <p:cNvPr id="75" name="Group 74">
            <a:extLst>
              <a:ext uri="{FF2B5EF4-FFF2-40B4-BE49-F238E27FC236}">
                <a16:creationId xmlns:a16="http://schemas.microsoft.com/office/drawing/2014/main" id="{47B1E419-09FB-7FE8-6453-CD26E62E61C1}"/>
              </a:ext>
            </a:extLst>
          </p:cNvPr>
          <p:cNvGrpSpPr/>
          <p:nvPr/>
        </p:nvGrpSpPr>
        <p:grpSpPr>
          <a:xfrm>
            <a:off x="1332625" y="4723344"/>
            <a:ext cx="4482887" cy="43295"/>
            <a:chOff x="1243927" y="4795554"/>
            <a:chExt cx="4482887" cy="43295"/>
          </a:xfrm>
        </p:grpSpPr>
        <p:cxnSp>
          <p:nvCxnSpPr>
            <p:cNvPr id="48" name="Straight Connector 47">
              <a:extLst>
                <a:ext uri="{FF2B5EF4-FFF2-40B4-BE49-F238E27FC236}">
                  <a16:creationId xmlns:a16="http://schemas.microsoft.com/office/drawing/2014/main" id="{488875DC-3583-15D9-3BA8-F358C7A167F4}"/>
                </a:ext>
              </a:extLst>
            </p:cNvPr>
            <p:cNvCxnSpPr>
              <a:cxnSpLocks/>
            </p:cNvCxnSpPr>
            <p:nvPr/>
          </p:nvCxnSpPr>
          <p:spPr bwMode="auto">
            <a:xfrm>
              <a:off x="1243927"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9B46FC5A-DA36-90B9-2FFA-C666D38F5DE8}"/>
                </a:ext>
              </a:extLst>
            </p:cNvPr>
            <p:cNvCxnSpPr>
              <a:cxnSpLocks/>
            </p:cNvCxnSpPr>
            <p:nvPr/>
          </p:nvCxnSpPr>
          <p:spPr bwMode="auto">
            <a:xfrm>
              <a:off x="1416346"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D4A0BF3-3992-0E45-4D92-02E91297B2D6}"/>
                </a:ext>
              </a:extLst>
            </p:cNvPr>
            <p:cNvCxnSpPr>
              <a:cxnSpLocks/>
            </p:cNvCxnSpPr>
            <p:nvPr/>
          </p:nvCxnSpPr>
          <p:spPr bwMode="auto">
            <a:xfrm>
              <a:off x="1588765"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7C4478F9-0F24-E977-4803-645548D7684B}"/>
                </a:ext>
              </a:extLst>
            </p:cNvPr>
            <p:cNvCxnSpPr>
              <a:cxnSpLocks/>
            </p:cNvCxnSpPr>
            <p:nvPr/>
          </p:nvCxnSpPr>
          <p:spPr bwMode="auto">
            <a:xfrm>
              <a:off x="1761184"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8677703-1BF8-20FD-304C-69E881AF4659}"/>
                </a:ext>
              </a:extLst>
            </p:cNvPr>
            <p:cNvCxnSpPr>
              <a:cxnSpLocks/>
            </p:cNvCxnSpPr>
            <p:nvPr/>
          </p:nvCxnSpPr>
          <p:spPr bwMode="auto">
            <a:xfrm>
              <a:off x="1933603"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35CD2171-141D-10D6-194D-3659D7C6516C}"/>
                </a:ext>
              </a:extLst>
            </p:cNvPr>
            <p:cNvCxnSpPr>
              <a:cxnSpLocks/>
            </p:cNvCxnSpPr>
            <p:nvPr/>
          </p:nvCxnSpPr>
          <p:spPr bwMode="auto">
            <a:xfrm>
              <a:off x="2106022"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60D41393-FF9B-519A-390A-6F0D52624D7F}"/>
                </a:ext>
              </a:extLst>
            </p:cNvPr>
            <p:cNvCxnSpPr>
              <a:cxnSpLocks/>
            </p:cNvCxnSpPr>
            <p:nvPr/>
          </p:nvCxnSpPr>
          <p:spPr bwMode="auto">
            <a:xfrm>
              <a:off x="2278441"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9647498F-FBFF-B5D0-3242-6220FE60DDF2}"/>
                </a:ext>
              </a:extLst>
            </p:cNvPr>
            <p:cNvCxnSpPr>
              <a:cxnSpLocks/>
            </p:cNvCxnSpPr>
            <p:nvPr/>
          </p:nvCxnSpPr>
          <p:spPr bwMode="auto">
            <a:xfrm>
              <a:off x="2450860"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0ED939AE-9224-643A-12AE-2BBD11AD9DDC}"/>
                </a:ext>
              </a:extLst>
            </p:cNvPr>
            <p:cNvCxnSpPr>
              <a:cxnSpLocks/>
            </p:cNvCxnSpPr>
            <p:nvPr/>
          </p:nvCxnSpPr>
          <p:spPr bwMode="auto">
            <a:xfrm>
              <a:off x="2623279"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E8091B54-9BFE-46D0-4C98-5998D1EDE1C4}"/>
                </a:ext>
              </a:extLst>
            </p:cNvPr>
            <p:cNvCxnSpPr>
              <a:cxnSpLocks/>
            </p:cNvCxnSpPr>
            <p:nvPr/>
          </p:nvCxnSpPr>
          <p:spPr bwMode="auto">
            <a:xfrm>
              <a:off x="2795698"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DE462531-C5C2-268A-CE67-43806EE8809F}"/>
                </a:ext>
              </a:extLst>
            </p:cNvPr>
            <p:cNvCxnSpPr>
              <a:cxnSpLocks/>
            </p:cNvCxnSpPr>
            <p:nvPr/>
          </p:nvCxnSpPr>
          <p:spPr bwMode="auto">
            <a:xfrm>
              <a:off x="2968117"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A46FC8DA-A28A-B820-B21B-4E99F34C45B1}"/>
                </a:ext>
              </a:extLst>
            </p:cNvPr>
            <p:cNvCxnSpPr>
              <a:cxnSpLocks/>
            </p:cNvCxnSpPr>
            <p:nvPr/>
          </p:nvCxnSpPr>
          <p:spPr bwMode="auto">
            <a:xfrm>
              <a:off x="3140536"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F7E9E459-5527-B556-846A-94084D6714AF}"/>
                </a:ext>
              </a:extLst>
            </p:cNvPr>
            <p:cNvCxnSpPr>
              <a:cxnSpLocks/>
            </p:cNvCxnSpPr>
            <p:nvPr/>
          </p:nvCxnSpPr>
          <p:spPr bwMode="auto">
            <a:xfrm>
              <a:off x="3312955"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77F9D338-CA67-E3E1-C174-C54FD81293A1}"/>
                </a:ext>
              </a:extLst>
            </p:cNvPr>
            <p:cNvCxnSpPr>
              <a:cxnSpLocks/>
            </p:cNvCxnSpPr>
            <p:nvPr/>
          </p:nvCxnSpPr>
          <p:spPr bwMode="auto">
            <a:xfrm>
              <a:off x="3485374"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2B90CCCC-BFC4-2C9F-C47F-FB0F4D0B923F}"/>
                </a:ext>
              </a:extLst>
            </p:cNvPr>
            <p:cNvCxnSpPr>
              <a:cxnSpLocks/>
            </p:cNvCxnSpPr>
            <p:nvPr/>
          </p:nvCxnSpPr>
          <p:spPr bwMode="auto">
            <a:xfrm>
              <a:off x="3657793"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85EE4E42-ABD5-F809-00A9-DDCAF7DC47AE}"/>
                </a:ext>
              </a:extLst>
            </p:cNvPr>
            <p:cNvCxnSpPr>
              <a:cxnSpLocks/>
            </p:cNvCxnSpPr>
            <p:nvPr/>
          </p:nvCxnSpPr>
          <p:spPr bwMode="auto">
            <a:xfrm>
              <a:off x="3830212"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76A564BC-6788-BF90-4656-FCBACA738694}"/>
                </a:ext>
              </a:extLst>
            </p:cNvPr>
            <p:cNvCxnSpPr>
              <a:cxnSpLocks/>
            </p:cNvCxnSpPr>
            <p:nvPr/>
          </p:nvCxnSpPr>
          <p:spPr bwMode="auto">
            <a:xfrm>
              <a:off x="4002631"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D0BC2C0B-086D-AD43-D056-091A13F76417}"/>
                </a:ext>
              </a:extLst>
            </p:cNvPr>
            <p:cNvCxnSpPr>
              <a:cxnSpLocks/>
            </p:cNvCxnSpPr>
            <p:nvPr/>
          </p:nvCxnSpPr>
          <p:spPr bwMode="auto">
            <a:xfrm>
              <a:off x="4175050"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66AE0CC2-5B91-3D77-2EB6-EAFED792D115}"/>
                </a:ext>
              </a:extLst>
            </p:cNvPr>
            <p:cNvCxnSpPr>
              <a:cxnSpLocks/>
            </p:cNvCxnSpPr>
            <p:nvPr/>
          </p:nvCxnSpPr>
          <p:spPr bwMode="auto">
            <a:xfrm>
              <a:off x="4347469"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EA90754A-8898-07C2-900D-FC7891545736}"/>
                </a:ext>
              </a:extLst>
            </p:cNvPr>
            <p:cNvCxnSpPr>
              <a:cxnSpLocks/>
            </p:cNvCxnSpPr>
            <p:nvPr/>
          </p:nvCxnSpPr>
          <p:spPr bwMode="auto">
            <a:xfrm>
              <a:off x="4519888"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19B7808C-C181-CBA9-9F39-9210B0ED329F}"/>
                </a:ext>
              </a:extLst>
            </p:cNvPr>
            <p:cNvCxnSpPr>
              <a:cxnSpLocks/>
            </p:cNvCxnSpPr>
            <p:nvPr/>
          </p:nvCxnSpPr>
          <p:spPr bwMode="auto">
            <a:xfrm>
              <a:off x="4692307"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49C9A170-D675-638B-C2AA-74BFB6C4D038}"/>
                </a:ext>
              </a:extLst>
            </p:cNvPr>
            <p:cNvCxnSpPr>
              <a:cxnSpLocks/>
            </p:cNvCxnSpPr>
            <p:nvPr/>
          </p:nvCxnSpPr>
          <p:spPr bwMode="auto">
            <a:xfrm>
              <a:off x="4864726"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43F05A12-72AE-FA1B-1C4C-BA6E469EBB61}"/>
                </a:ext>
              </a:extLst>
            </p:cNvPr>
            <p:cNvCxnSpPr>
              <a:cxnSpLocks/>
            </p:cNvCxnSpPr>
            <p:nvPr/>
          </p:nvCxnSpPr>
          <p:spPr bwMode="auto">
            <a:xfrm>
              <a:off x="5037145"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B383CBE0-DDB4-4958-4082-968620FD387B}"/>
                </a:ext>
              </a:extLst>
            </p:cNvPr>
            <p:cNvCxnSpPr>
              <a:cxnSpLocks/>
            </p:cNvCxnSpPr>
            <p:nvPr/>
          </p:nvCxnSpPr>
          <p:spPr bwMode="auto">
            <a:xfrm>
              <a:off x="5209564"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78B0B829-7793-46A0-F1B9-DFB500C7C639}"/>
                </a:ext>
              </a:extLst>
            </p:cNvPr>
            <p:cNvCxnSpPr>
              <a:cxnSpLocks/>
            </p:cNvCxnSpPr>
            <p:nvPr/>
          </p:nvCxnSpPr>
          <p:spPr bwMode="auto">
            <a:xfrm>
              <a:off x="5381983"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475D1CDE-66C1-DB0E-9B2D-A20C1DE7494A}"/>
                </a:ext>
              </a:extLst>
            </p:cNvPr>
            <p:cNvCxnSpPr>
              <a:cxnSpLocks/>
            </p:cNvCxnSpPr>
            <p:nvPr/>
          </p:nvCxnSpPr>
          <p:spPr bwMode="auto">
            <a:xfrm>
              <a:off x="5554402" y="4795554"/>
              <a:ext cx="0" cy="43295"/>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8601B3B1-D9C9-FB24-B47E-51EA4EC2D245}"/>
                </a:ext>
              </a:extLst>
            </p:cNvPr>
            <p:cNvCxnSpPr>
              <a:cxnSpLocks/>
            </p:cNvCxnSpPr>
            <p:nvPr/>
          </p:nvCxnSpPr>
          <p:spPr bwMode="auto">
            <a:xfrm>
              <a:off x="5726814" y="4795554"/>
              <a:ext cx="0" cy="43295"/>
            </a:xfrm>
            <a:prstGeom prst="line">
              <a:avLst/>
            </a:prstGeom>
            <a:noFill/>
            <a:ln w="28575" cap="flat" cmpd="sng" algn="ctr">
              <a:solidFill>
                <a:schemeClr val="bg1"/>
              </a:solidFill>
              <a:prstDash val="solid"/>
              <a:round/>
              <a:headEnd type="none" w="med" len="med"/>
              <a:tailEnd type="none" w="med" len="med"/>
            </a:ln>
            <a:effectLst/>
          </p:spPr>
        </p:cxnSp>
      </p:grpSp>
      <p:sp>
        <p:nvSpPr>
          <p:cNvPr id="76" name="TextBox 75">
            <a:extLst>
              <a:ext uri="{FF2B5EF4-FFF2-40B4-BE49-F238E27FC236}">
                <a16:creationId xmlns:a16="http://schemas.microsoft.com/office/drawing/2014/main" id="{E7A836D3-9D22-A07E-D125-D7B68342385D}"/>
              </a:ext>
            </a:extLst>
          </p:cNvPr>
          <p:cNvSpPr txBox="1"/>
          <p:nvPr/>
        </p:nvSpPr>
        <p:spPr bwMode="auto">
          <a:xfrm>
            <a:off x="1291088" y="3888311"/>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77" name="TextBox 76">
            <a:extLst>
              <a:ext uri="{FF2B5EF4-FFF2-40B4-BE49-F238E27FC236}">
                <a16:creationId xmlns:a16="http://schemas.microsoft.com/office/drawing/2014/main" id="{023047E5-6318-5443-D886-5A65A7A76281}"/>
              </a:ext>
            </a:extLst>
          </p:cNvPr>
          <p:cNvSpPr txBox="1"/>
          <p:nvPr/>
        </p:nvSpPr>
        <p:spPr bwMode="auto">
          <a:xfrm>
            <a:off x="1499411" y="3954103"/>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78" name="TextBox 77">
            <a:extLst>
              <a:ext uri="{FF2B5EF4-FFF2-40B4-BE49-F238E27FC236}">
                <a16:creationId xmlns:a16="http://schemas.microsoft.com/office/drawing/2014/main" id="{36EC313E-CCD8-E05D-680E-CBB79E340612}"/>
              </a:ext>
            </a:extLst>
          </p:cNvPr>
          <p:cNvSpPr txBox="1"/>
          <p:nvPr/>
        </p:nvSpPr>
        <p:spPr bwMode="auto">
          <a:xfrm>
            <a:off x="1698472" y="3978007"/>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79" name="TextBox 78">
            <a:extLst>
              <a:ext uri="{FF2B5EF4-FFF2-40B4-BE49-F238E27FC236}">
                <a16:creationId xmlns:a16="http://schemas.microsoft.com/office/drawing/2014/main" id="{28C1A204-BC71-D397-793F-D8CCDF40DA44}"/>
              </a:ext>
            </a:extLst>
          </p:cNvPr>
          <p:cNvSpPr txBox="1"/>
          <p:nvPr/>
        </p:nvSpPr>
        <p:spPr bwMode="auto">
          <a:xfrm>
            <a:off x="1906628" y="4034303"/>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80" name="TextBox 79">
            <a:extLst>
              <a:ext uri="{FF2B5EF4-FFF2-40B4-BE49-F238E27FC236}">
                <a16:creationId xmlns:a16="http://schemas.microsoft.com/office/drawing/2014/main" id="{06D3490C-60F7-6739-15F2-F27B6E91D923}"/>
              </a:ext>
            </a:extLst>
          </p:cNvPr>
          <p:cNvSpPr txBox="1"/>
          <p:nvPr/>
        </p:nvSpPr>
        <p:spPr bwMode="auto">
          <a:xfrm>
            <a:off x="2108765" y="4037954"/>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81" name="TextBox 80">
            <a:extLst>
              <a:ext uri="{FF2B5EF4-FFF2-40B4-BE49-F238E27FC236}">
                <a16:creationId xmlns:a16="http://schemas.microsoft.com/office/drawing/2014/main" id="{89C8432E-7308-B987-D8A4-9E76BC46D6A1}"/>
              </a:ext>
            </a:extLst>
          </p:cNvPr>
          <p:cNvSpPr txBox="1"/>
          <p:nvPr/>
        </p:nvSpPr>
        <p:spPr bwMode="auto">
          <a:xfrm>
            <a:off x="2314317" y="4068982"/>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82" name="TextBox 81">
            <a:extLst>
              <a:ext uri="{FF2B5EF4-FFF2-40B4-BE49-F238E27FC236}">
                <a16:creationId xmlns:a16="http://schemas.microsoft.com/office/drawing/2014/main" id="{12E72BCB-3E08-E579-B1A1-3E924DA795EC}"/>
              </a:ext>
            </a:extLst>
          </p:cNvPr>
          <p:cNvSpPr txBox="1"/>
          <p:nvPr/>
        </p:nvSpPr>
        <p:spPr bwMode="auto">
          <a:xfrm>
            <a:off x="2511934" y="4156471"/>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83" name="TextBox 82">
            <a:extLst>
              <a:ext uri="{FF2B5EF4-FFF2-40B4-BE49-F238E27FC236}">
                <a16:creationId xmlns:a16="http://schemas.microsoft.com/office/drawing/2014/main" id="{EC0CB78C-F33A-A3F4-0C59-9D9BEA0C2972}"/>
              </a:ext>
            </a:extLst>
          </p:cNvPr>
          <p:cNvSpPr txBox="1"/>
          <p:nvPr/>
        </p:nvSpPr>
        <p:spPr bwMode="auto">
          <a:xfrm>
            <a:off x="2715535" y="4172562"/>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84" name="TextBox 83">
            <a:extLst>
              <a:ext uri="{FF2B5EF4-FFF2-40B4-BE49-F238E27FC236}">
                <a16:creationId xmlns:a16="http://schemas.microsoft.com/office/drawing/2014/main" id="{9EF0F339-69CA-521D-6662-AAB0C93912C2}"/>
              </a:ext>
            </a:extLst>
          </p:cNvPr>
          <p:cNvSpPr txBox="1"/>
          <p:nvPr/>
        </p:nvSpPr>
        <p:spPr bwMode="auto">
          <a:xfrm>
            <a:off x="3127333" y="4257158"/>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85" name="TextBox 84">
            <a:extLst>
              <a:ext uri="{FF2B5EF4-FFF2-40B4-BE49-F238E27FC236}">
                <a16:creationId xmlns:a16="http://schemas.microsoft.com/office/drawing/2014/main" id="{CFDCE5FD-AA37-018E-FBB1-81CD21964F17}"/>
              </a:ext>
            </a:extLst>
          </p:cNvPr>
          <p:cNvSpPr txBox="1"/>
          <p:nvPr/>
        </p:nvSpPr>
        <p:spPr bwMode="auto">
          <a:xfrm>
            <a:off x="3335947" y="4260338"/>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86" name="TextBox 85">
            <a:extLst>
              <a:ext uri="{FF2B5EF4-FFF2-40B4-BE49-F238E27FC236}">
                <a16:creationId xmlns:a16="http://schemas.microsoft.com/office/drawing/2014/main" id="{19B08EBD-F923-D9D3-A739-0943C253DFE0}"/>
              </a:ext>
            </a:extLst>
          </p:cNvPr>
          <p:cNvSpPr txBox="1"/>
          <p:nvPr/>
        </p:nvSpPr>
        <p:spPr bwMode="auto">
          <a:xfrm>
            <a:off x="3534546" y="4268265"/>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87" name="TextBox 86">
            <a:extLst>
              <a:ext uri="{FF2B5EF4-FFF2-40B4-BE49-F238E27FC236}">
                <a16:creationId xmlns:a16="http://schemas.microsoft.com/office/drawing/2014/main" id="{96D8D551-D51F-EC78-545E-26A90C5E4CBE}"/>
              </a:ext>
            </a:extLst>
          </p:cNvPr>
          <p:cNvSpPr txBox="1"/>
          <p:nvPr/>
        </p:nvSpPr>
        <p:spPr bwMode="auto">
          <a:xfrm>
            <a:off x="3733106" y="4309154"/>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88" name="TextBox 87">
            <a:extLst>
              <a:ext uri="{FF2B5EF4-FFF2-40B4-BE49-F238E27FC236}">
                <a16:creationId xmlns:a16="http://schemas.microsoft.com/office/drawing/2014/main" id="{5F7A980E-7446-3A63-7053-E843C7F08F41}"/>
              </a:ext>
            </a:extLst>
          </p:cNvPr>
          <p:cNvSpPr txBox="1"/>
          <p:nvPr/>
        </p:nvSpPr>
        <p:spPr bwMode="auto">
          <a:xfrm>
            <a:off x="2916102" y="4187713"/>
            <a:ext cx="3225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a:t>
            </a:r>
          </a:p>
        </p:txBody>
      </p:sp>
      <p:sp>
        <p:nvSpPr>
          <p:cNvPr id="89" name="TextBox 88">
            <a:extLst>
              <a:ext uri="{FF2B5EF4-FFF2-40B4-BE49-F238E27FC236}">
                <a16:creationId xmlns:a16="http://schemas.microsoft.com/office/drawing/2014/main" id="{B3730E54-D4CE-C1D1-9205-B754E1680223}"/>
              </a:ext>
            </a:extLst>
          </p:cNvPr>
          <p:cNvSpPr txBox="1"/>
          <p:nvPr/>
        </p:nvSpPr>
        <p:spPr bwMode="auto">
          <a:xfrm>
            <a:off x="3937932" y="4336526"/>
            <a:ext cx="3225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a:t>
            </a:r>
          </a:p>
        </p:txBody>
      </p:sp>
      <p:sp>
        <p:nvSpPr>
          <p:cNvPr id="90" name="TextBox 89">
            <a:extLst>
              <a:ext uri="{FF2B5EF4-FFF2-40B4-BE49-F238E27FC236}">
                <a16:creationId xmlns:a16="http://schemas.microsoft.com/office/drawing/2014/main" id="{073F2E60-019D-3D69-F934-407CF9D7B442}"/>
              </a:ext>
            </a:extLst>
          </p:cNvPr>
          <p:cNvSpPr txBox="1"/>
          <p:nvPr/>
        </p:nvSpPr>
        <p:spPr bwMode="auto">
          <a:xfrm>
            <a:off x="4136757" y="4389793"/>
            <a:ext cx="3225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a:t>
            </a:r>
          </a:p>
        </p:txBody>
      </p:sp>
      <p:sp>
        <p:nvSpPr>
          <p:cNvPr id="91" name="TextBox 90">
            <a:extLst>
              <a:ext uri="{FF2B5EF4-FFF2-40B4-BE49-F238E27FC236}">
                <a16:creationId xmlns:a16="http://schemas.microsoft.com/office/drawing/2014/main" id="{A18DCE4B-FDD8-CB06-4782-63C0F13C0D4E}"/>
              </a:ext>
            </a:extLst>
          </p:cNvPr>
          <p:cNvSpPr txBox="1"/>
          <p:nvPr/>
        </p:nvSpPr>
        <p:spPr bwMode="auto">
          <a:xfrm>
            <a:off x="4338531" y="4447603"/>
            <a:ext cx="3225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a:t>
            </a:r>
          </a:p>
        </p:txBody>
      </p:sp>
      <p:sp>
        <p:nvSpPr>
          <p:cNvPr id="92" name="TextBox 91">
            <a:extLst>
              <a:ext uri="{FF2B5EF4-FFF2-40B4-BE49-F238E27FC236}">
                <a16:creationId xmlns:a16="http://schemas.microsoft.com/office/drawing/2014/main" id="{2FEFD9C9-E602-4308-E8F9-52DFB3643610}"/>
              </a:ext>
            </a:extLst>
          </p:cNvPr>
          <p:cNvSpPr txBox="1"/>
          <p:nvPr/>
        </p:nvSpPr>
        <p:spPr bwMode="auto">
          <a:xfrm>
            <a:off x="4547074" y="4477158"/>
            <a:ext cx="3225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a:t>
            </a:r>
          </a:p>
        </p:txBody>
      </p:sp>
      <p:sp>
        <p:nvSpPr>
          <p:cNvPr id="93" name="TextBox 92">
            <a:extLst>
              <a:ext uri="{FF2B5EF4-FFF2-40B4-BE49-F238E27FC236}">
                <a16:creationId xmlns:a16="http://schemas.microsoft.com/office/drawing/2014/main" id="{EF028282-73DE-CF6A-2BB2-AEFBCF3A31BB}"/>
              </a:ext>
            </a:extLst>
          </p:cNvPr>
          <p:cNvSpPr txBox="1"/>
          <p:nvPr/>
        </p:nvSpPr>
        <p:spPr bwMode="auto">
          <a:xfrm>
            <a:off x="4747352" y="4477158"/>
            <a:ext cx="3225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a:t>
            </a:r>
          </a:p>
        </p:txBody>
      </p:sp>
      <p:sp>
        <p:nvSpPr>
          <p:cNvPr id="94" name="TextBox 93">
            <a:extLst>
              <a:ext uri="{FF2B5EF4-FFF2-40B4-BE49-F238E27FC236}">
                <a16:creationId xmlns:a16="http://schemas.microsoft.com/office/drawing/2014/main" id="{D6D091E5-F40D-FD89-C613-E757948C67D7}"/>
              </a:ext>
            </a:extLst>
          </p:cNvPr>
          <p:cNvSpPr txBox="1"/>
          <p:nvPr/>
        </p:nvSpPr>
        <p:spPr bwMode="auto">
          <a:xfrm>
            <a:off x="4952643" y="4477158"/>
            <a:ext cx="3225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a:t>
            </a:r>
          </a:p>
        </p:txBody>
      </p:sp>
      <p:sp>
        <p:nvSpPr>
          <p:cNvPr id="95" name="TextBox 94">
            <a:extLst>
              <a:ext uri="{FF2B5EF4-FFF2-40B4-BE49-F238E27FC236}">
                <a16:creationId xmlns:a16="http://schemas.microsoft.com/office/drawing/2014/main" id="{FF697687-A291-8B83-A080-CB6FBD24F543}"/>
              </a:ext>
            </a:extLst>
          </p:cNvPr>
          <p:cNvSpPr txBox="1"/>
          <p:nvPr/>
        </p:nvSpPr>
        <p:spPr bwMode="auto">
          <a:xfrm>
            <a:off x="5156241" y="4477158"/>
            <a:ext cx="3225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a:t>
            </a:r>
          </a:p>
        </p:txBody>
      </p:sp>
      <p:sp>
        <p:nvSpPr>
          <p:cNvPr id="96" name="TextBox 95">
            <a:extLst>
              <a:ext uri="{FF2B5EF4-FFF2-40B4-BE49-F238E27FC236}">
                <a16:creationId xmlns:a16="http://schemas.microsoft.com/office/drawing/2014/main" id="{90EE013F-ED6E-E220-7E67-A821272E8B37}"/>
              </a:ext>
            </a:extLst>
          </p:cNvPr>
          <p:cNvSpPr txBox="1"/>
          <p:nvPr/>
        </p:nvSpPr>
        <p:spPr bwMode="auto">
          <a:xfrm>
            <a:off x="5560208" y="4477158"/>
            <a:ext cx="3225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a:t>
            </a:r>
          </a:p>
        </p:txBody>
      </p:sp>
      <p:sp>
        <p:nvSpPr>
          <p:cNvPr id="97" name="TextBox 96">
            <a:extLst>
              <a:ext uri="{FF2B5EF4-FFF2-40B4-BE49-F238E27FC236}">
                <a16:creationId xmlns:a16="http://schemas.microsoft.com/office/drawing/2014/main" id="{D23CB236-DF54-03AF-7CD8-C935CFCB040B}"/>
              </a:ext>
            </a:extLst>
          </p:cNvPr>
          <p:cNvSpPr txBox="1"/>
          <p:nvPr/>
        </p:nvSpPr>
        <p:spPr bwMode="auto">
          <a:xfrm>
            <a:off x="5365001" y="4477158"/>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98" name="Rectangle 97">
            <a:extLst>
              <a:ext uri="{FF2B5EF4-FFF2-40B4-BE49-F238E27FC236}">
                <a16:creationId xmlns:a16="http://schemas.microsoft.com/office/drawing/2014/main" id="{8CCFAB3C-6070-6D9F-AA80-B7FD9CED8CA6}"/>
              </a:ext>
            </a:extLst>
          </p:cNvPr>
          <p:cNvSpPr/>
          <p:nvPr/>
        </p:nvSpPr>
        <p:spPr bwMode="auto">
          <a:xfrm>
            <a:off x="1365564" y="3606233"/>
            <a:ext cx="172419" cy="32264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9" name="Rectangle 98">
            <a:extLst>
              <a:ext uri="{FF2B5EF4-FFF2-40B4-BE49-F238E27FC236}">
                <a16:creationId xmlns:a16="http://schemas.microsoft.com/office/drawing/2014/main" id="{C4182609-C612-126D-F4FA-1826E6B14034}"/>
              </a:ext>
            </a:extLst>
          </p:cNvPr>
          <p:cNvSpPr/>
          <p:nvPr/>
        </p:nvSpPr>
        <p:spPr bwMode="auto">
          <a:xfrm>
            <a:off x="1568869" y="3606234"/>
            <a:ext cx="172419" cy="38356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0" name="Rectangle 99">
            <a:extLst>
              <a:ext uri="{FF2B5EF4-FFF2-40B4-BE49-F238E27FC236}">
                <a16:creationId xmlns:a16="http://schemas.microsoft.com/office/drawing/2014/main" id="{063963E6-97DE-4B0C-D09A-A4C6E8E8DDDE}"/>
              </a:ext>
            </a:extLst>
          </p:cNvPr>
          <p:cNvSpPr/>
          <p:nvPr/>
        </p:nvSpPr>
        <p:spPr bwMode="auto">
          <a:xfrm>
            <a:off x="1772174" y="3606234"/>
            <a:ext cx="172419" cy="407742"/>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1" name="Rectangle 100">
            <a:extLst>
              <a:ext uri="{FF2B5EF4-FFF2-40B4-BE49-F238E27FC236}">
                <a16:creationId xmlns:a16="http://schemas.microsoft.com/office/drawing/2014/main" id="{CB802904-0C2D-6490-BFCC-AC7BBF152846}"/>
              </a:ext>
            </a:extLst>
          </p:cNvPr>
          <p:cNvSpPr/>
          <p:nvPr/>
        </p:nvSpPr>
        <p:spPr bwMode="auto">
          <a:xfrm>
            <a:off x="1975479" y="3606234"/>
            <a:ext cx="172419" cy="461992"/>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2" name="Rectangle 101">
            <a:extLst>
              <a:ext uri="{FF2B5EF4-FFF2-40B4-BE49-F238E27FC236}">
                <a16:creationId xmlns:a16="http://schemas.microsoft.com/office/drawing/2014/main" id="{113031DD-430E-20E7-5758-4DD9E53E724E}"/>
              </a:ext>
            </a:extLst>
          </p:cNvPr>
          <p:cNvSpPr/>
          <p:nvPr/>
        </p:nvSpPr>
        <p:spPr bwMode="auto">
          <a:xfrm>
            <a:off x="2178784" y="3606233"/>
            <a:ext cx="172419" cy="47057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3" name="Rectangle 102">
            <a:extLst>
              <a:ext uri="{FF2B5EF4-FFF2-40B4-BE49-F238E27FC236}">
                <a16:creationId xmlns:a16="http://schemas.microsoft.com/office/drawing/2014/main" id="{B620191B-2026-1F55-29C0-1F61B709DE80}"/>
              </a:ext>
            </a:extLst>
          </p:cNvPr>
          <p:cNvSpPr/>
          <p:nvPr/>
        </p:nvSpPr>
        <p:spPr bwMode="auto">
          <a:xfrm>
            <a:off x="2382089" y="3606234"/>
            <a:ext cx="172419" cy="493776"/>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4" name="Rectangle 103">
            <a:extLst>
              <a:ext uri="{FF2B5EF4-FFF2-40B4-BE49-F238E27FC236}">
                <a16:creationId xmlns:a16="http://schemas.microsoft.com/office/drawing/2014/main" id="{7FB3CA8A-7284-FDDD-024A-004272E636EC}"/>
              </a:ext>
            </a:extLst>
          </p:cNvPr>
          <p:cNvSpPr/>
          <p:nvPr/>
        </p:nvSpPr>
        <p:spPr bwMode="auto">
          <a:xfrm>
            <a:off x="2585394" y="3606233"/>
            <a:ext cx="172419" cy="586801"/>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 name="Rectangle 104">
            <a:extLst>
              <a:ext uri="{FF2B5EF4-FFF2-40B4-BE49-F238E27FC236}">
                <a16:creationId xmlns:a16="http://schemas.microsoft.com/office/drawing/2014/main" id="{C1EC22FE-42F5-F062-0032-F5B3F1CD098A}"/>
              </a:ext>
            </a:extLst>
          </p:cNvPr>
          <p:cNvSpPr/>
          <p:nvPr/>
        </p:nvSpPr>
        <p:spPr bwMode="auto">
          <a:xfrm>
            <a:off x="2788699" y="3606233"/>
            <a:ext cx="172419" cy="59728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6" name="Rectangle 105">
            <a:extLst>
              <a:ext uri="{FF2B5EF4-FFF2-40B4-BE49-F238E27FC236}">
                <a16:creationId xmlns:a16="http://schemas.microsoft.com/office/drawing/2014/main" id="{C4CD3B51-DF97-306D-C98C-BFC622752F2F}"/>
              </a:ext>
            </a:extLst>
          </p:cNvPr>
          <p:cNvSpPr/>
          <p:nvPr/>
        </p:nvSpPr>
        <p:spPr bwMode="auto">
          <a:xfrm>
            <a:off x="2992004" y="3606233"/>
            <a:ext cx="172419" cy="60719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7" name="Rectangle 106">
            <a:extLst>
              <a:ext uri="{FF2B5EF4-FFF2-40B4-BE49-F238E27FC236}">
                <a16:creationId xmlns:a16="http://schemas.microsoft.com/office/drawing/2014/main" id="{D4D6B82C-15A8-8AE3-5C60-0ADB7AA495B4}"/>
              </a:ext>
            </a:extLst>
          </p:cNvPr>
          <p:cNvSpPr/>
          <p:nvPr/>
        </p:nvSpPr>
        <p:spPr bwMode="auto">
          <a:xfrm>
            <a:off x="3195309" y="3606233"/>
            <a:ext cx="172419" cy="67792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8" name="Rectangle 107">
            <a:extLst>
              <a:ext uri="{FF2B5EF4-FFF2-40B4-BE49-F238E27FC236}">
                <a16:creationId xmlns:a16="http://schemas.microsoft.com/office/drawing/2014/main" id="{35CC8703-DCE4-5693-9B22-7B8D748A1DA1}"/>
              </a:ext>
            </a:extLst>
          </p:cNvPr>
          <p:cNvSpPr/>
          <p:nvPr/>
        </p:nvSpPr>
        <p:spPr bwMode="auto">
          <a:xfrm>
            <a:off x="3398614" y="3606233"/>
            <a:ext cx="172419" cy="67793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9" name="Rectangle 108">
            <a:extLst>
              <a:ext uri="{FF2B5EF4-FFF2-40B4-BE49-F238E27FC236}">
                <a16:creationId xmlns:a16="http://schemas.microsoft.com/office/drawing/2014/main" id="{E22B8150-7C7E-DB26-3516-C01DD4E51B03}"/>
              </a:ext>
            </a:extLst>
          </p:cNvPr>
          <p:cNvSpPr/>
          <p:nvPr/>
        </p:nvSpPr>
        <p:spPr bwMode="auto">
          <a:xfrm>
            <a:off x="3601919" y="3606234"/>
            <a:ext cx="172419" cy="70340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0" name="Rectangle 109">
            <a:extLst>
              <a:ext uri="{FF2B5EF4-FFF2-40B4-BE49-F238E27FC236}">
                <a16:creationId xmlns:a16="http://schemas.microsoft.com/office/drawing/2014/main" id="{2EC93CA2-9971-CD78-A1D8-EA052B9E056E}"/>
              </a:ext>
            </a:extLst>
          </p:cNvPr>
          <p:cNvSpPr/>
          <p:nvPr/>
        </p:nvSpPr>
        <p:spPr bwMode="auto">
          <a:xfrm>
            <a:off x="3805224" y="3606234"/>
            <a:ext cx="172419" cy="74512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1" name="Rectangle 110">
            <a:extLst>
              <a:ext uri="{FF2B5EF4-FFF2-40B4-BE49-F238E27FC236}">
                <a16:creationId xmlns:a16="http://schemas.microsoft.com/office/drawing/2014/main" id="{A7720984-2C3D-19CA-3372-BD864B1CCD16}"/>
              </a:ext>
            </a:extLst>
          </p:cNvPr>
          <p:cNvSpPr/>
          <p:nvPr/>
        </p:nvSpPr>
        <p:spPr bwMode="auto">
          <a:xfrm>
            <a:off x="4008529" y="3606233"/>
            <a:ext cx="172419" cy="76647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2" name="Rectangle 111">
            <a:extLst>
              <a:ext uri="{FF2B5EF4-FFF2-40B4-BE49-F238E27FC236}">
                <a16:creationId xmlns:a16="http://schemas.microsoft.com/office/drawing/2014/main" id="{933FB7EB-398D-5FA5-D89B-1E341741467E}"/>
              </a:ext>
            </a:extLst>
          </p:cNvPr>
          <p:cNvSpPr/>
          <p:nvPr/>
        </p:nvSpPr>
        <p:spPr bwMode="auto">
          <a:xfrm>
            <a:off x="4211834" y="3606233"/>
            <a:ext cx="172419" cy="83142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3" name="Rectangle 112">
            <a:extLst>
              <a:ext uri="{FF2B5EF4-FFF2-40B4-BE49-F238E27FC236}">
                <a16:creationId xmlns:a16="http://schemas.microsoft.com/office/drawing/2014/main" id="{D9115B58-8C25-F3A3-B74D-012590A633E6}"/>
              </a:ext>
            </a:extLst>
          </p:cNvPr>
          <p:cNvSpPr/>
          <p:nvPr/>
        </p:nvSpPr>
        <p:spPr bwMode="auto">
          <a:xfrm>
            <a:off x="4415139" y="3606234"/>
            <a:ext cx="172419" cy="87753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4" name="Rectangle 113">
            <a:extLst>
              <a:ext uri="{FF2B5EF4-FFF2-40B4-BE49-F238E27FC236}">
                <a16:creationId xmlns:a16="http://schemas.microsoft.com/office/drawing/2014/main" id="{2D295181-7F9F-0FF3-4D58-30DF5754ED38}"/>
              </a:ext>
            </a:extLst>
          </p:cNvPr>
          <p:cNvSpPr/>
          <p:nvPr/>
        </p:nvSpPr>
        <p:spPr bwMode="auto">
          <a:xfrm>
            <a:off x="4618444" y="3606233"/>
            <a:ext cx="172419" cy="910357"/>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5" name="Rectangle 114">
            <a:extLst>
              <a:ext uri="{FF2B5EF4-FFF2-40B4-BE49-F238E27FC236}">
                <a16:creationId xmlns:a16="http://schemas.microsoft.com/office/drawing/2014/main" id="{5BF13852-6524-00FD-DB32-DDC3BA99A588}"/>
              </a:ext>
            </a:extLst>
          </p:cNvPr>
          <p:cNvSpPr/>
          <p:nvPr/>
        </p:nvSpPr>
        <p:spPr bwMode="auto">
          <a:xfrm>
            <a:off x="4821749" y="3606233"/>
            <a:ext cx="172419" cy="91035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6" name="Rectangle 115">
            <a:extLst>
              <a:ext uri="{FF2B5EF4-FFF2-40B4-BE49-F238E27FC236}">
                <a16:creationId xmlns:a16="http://schemas.microsoft.com/office/drawing/2014/main" id="{AEC4E47E-0A75-F8B2-1953-52D7A13F1704}"/>
              </a:ext>
            </a:extLst>
          </p:cNvPr>
          <p:cNvSpPr/>
          <p:nvPr/>
        </p:nvSpPr>
        <p:spPr bwMode="auto">
          <a:xfrm>
            <a:off x="5025054" y="3606234"/>
            <a:ext cx="172419" cy="9144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 name="Rectangle 116">
            <a:extLst>
              <a:ext uri="{FF2B5EF4-FFF2-40B4-BE49-F238E27FC236}">
                <a16:creationId xmlns:a16="http://schemas.microsoft.com/office/drawing/2014/main" id="{A7CCE78C-3CC9-5C71-ED01-0E86F223848D}"/>
              </a:ext>
            </a:extLst>
          </p:cNvPr>
          <p:cNvSpPr/>
          <p:nvPr/>
        </p:nvSpPr>
        <p:spPr bwMode="auto">
          <a:xfrm>
            <a:off x="5228359" y="3606234"/>
            <a:ext cx="172419" cy="9144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8" name="Rectangle 117">
            <a:extLst>
              <a:ext uri="{FF2B5EF4-FFF2-40B4-BE49-F238E27FC236}">
                <a16:creationId xmlns:a16="http://schemas.microsoft.com/office/drawing/2014/main" id="{497F521C-E254-ED9C-054D-1D42DD74AC0E}"/>
              </a:ext>
            </a:extLst>
          </p:cNvPr>
          <p:cNvSpPr/>
          <p:nvPr/>
        </p:nvSpPr>
        <p:spPr bwMode="auto">
          <a:xfrm>
            <a:off x="5431664" y="3606234"/>
            <a:ext cx="172419" cy="91440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9" name="Rectangle 118">
            <a:extLst>
              <a:ext uri="{FF2B5EF4-FFF2-40B4-BE49-F238E27FC236}">
                <a16:creationId xmlns:a16="http://schemas.microsoft.com/office/drawing/2014/main" id="{B54EF996-4FA2-9117-9ED8-837AEEBEB3C8}"/>
              </a:ext>
            </a:extLst>
          </p:cNvPr>
          <p:cNvSpPr/>
          <p:nvPr/>
        </p:nvSpPr>
        <p:spPr bwMode="auto">
          <a:xfrm>
            <a:off x="5634970" y="3606234"/>
            <a:ext cx="172419" cy="91440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43" name="Straight Connector 42">
            <a:extLst>
              <a:ext uri="{FF2B5EF4-FFF2-40B4-BE49-F238E27FC236}">
                <a16:creationId xmlns:a16="http://schemas.microsoft.com/office/drawing/2014/main" id="{CEC8B421-026C-2432-10E6-29DBF916E75B}"/>
              </a:ext>
            </a:extLst>
          </p:cNvPr>
          <p:cNvCxnSpPr/>
          <p:nvPr/>
        </p:nvCxnSpPr>
        <p:spPr bwMode="auto">
          <a:xfrm>
            <a:off x="1332625" y="3602930"/>
            <a:ext cx="4536374" cy="0"/>
          </a:xfrm>
          <a:prstGeom prst="line">
            <a:avLst/>
          </a:prstGeom>
          <a:noFill/>
          <a:ln w="28575" cap="flat" cmpd="sng" algn="ctr">
            <a:solidFill>
              <a:schemeClr val="bg1"/>
            </a:solidFill>
            <a:prstDash val="solid"/>
            <a:round/>
            <a:headEnd type="none" w="med" len="med"/>
            <a:tailEnd type="none" w="med" len="med"/>
          </a:ln>
          <a:effectLst/>
        </p:spPr>
      </p:cxnSp>
      <p:grpSp>
        <p:nvGrpSpPr>
          <p:cNvPr id="122" name="Group 121">
            <a:extLst>
              <a:ext uri="{FF2B5EF4-FFF2-40B4-BE49-F238E27FC236}">
                <a16:creationId xmlns:a16="http://schemas.microsoft.com/office/drawing/2014/main" id="{11BCE499-93F3-C8FA-081E-4365E6741453}"/>
              </a:ext>
            </a:extLst>
          </p:cNvPr>
          <p:cNvGrpSpPr/>
          <p:nvPr/>
        </p:nvGrpSpPr>
        <p:grpSpPr>
          <a:xfrm>
            <a:off x="1618941" y="2807149"/>
            <a:ext cx="1493021" cy="461665"/>
            <a:chOff x="2278838" y="2769681"/>
            <a:chExt cx="1493021" cy="461665"/>
          </a:xfrm>
        </p:grpSpPr>
        <p:sp>
          <p:nvSpPr>
            <p:cNvPr id="38" name="TextBox 37">
              <a:extLst>
                <a:ext uri="{FF2B5EF4-FFF2-40B4-BE49-F238E27FC236}">
                  <a16:creationId xmlns:a16="http://schemas.microsoft.com/office/drawing/2014/main" id="{8B4D0A93-C65F-D94D-6661-AB04730BCEDE}"/>
                </a:ext>
              </a:extLst>
            </p:cNvPr>
            <p:cNvSpPr txBox="1"/>
            <p:nvPr/>
          </p:nvSpPr>
          <p:spPr bwMode="auto">
            <a:xfrm>
              <a:off x="2345597" y="2769681"/>
              <a:ext cx="14262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Nivo/Ipi</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Nivo/Ipi plus SBRT</a:t>
              </a:r>
            </a:p>
          </p:txBody>
        </p:sp>
        <p:sp>
          <p:nvSpPr>
            <p:cNvPr id="120" name="Rectangle 119">
              <a:extLst>
                <a:ext uri="{FF2B5EF4-FFF2-40B4-BE49-F238E27FC236}">
                  <a16:creationId xmlns:a16="http://schemas.microsoft.com/office/drawing/2014/main" id="{FC562BD1-2423-309F-19ED-F5CAE928DC20}"/>
                </a:ext>
              </a:extLst>
            </p:cNvPr>
            <p:cNvSpPr/>
            <p:nvPr/>
          </p:nvSpPr>
          <p:spPr bwMode="auto">
            <a:xfrm>
              <a:off x="2278838" y="2855548"/>
              <a:ext cx="112194" cy="11219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1" name="Rectangle 120">
              <a:extLst>
                <a:ext uri="{FF2B5EF4-FFF2-40B4-BE49-F238E27FC236}">
                  <a16:creationId xmlns:a16="http://schemas.microsoft.com/office/drawing/2014/main" id="{316F0596-955C-FF5E-5AFE-8C9C2446A537}"/>
                </a:ext>
              </a:extLst>
            </p:cNvPr>
            <p:cNvSpPr/>
            <p:nvPr/>
          </p:nvSpPr>
          <p:spPr bwMode="auto">
            <a:xfrm>
              <a:off x="2278838" y="3039824"/>
              <a:ext cx="112194" cy="112194"/>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cxnSp>
        <p:nvCxnSpPr>
          <p:cNvPr id="41" name="Straight Connector 40">
            <a:extLst>
              <a:ext uri="{FF2B5EF4-FFF2-40B4-BE49-F238E27FC236}">
                <a16:creationId xmlns:a16="http://schemas.microsoft.com/office/drawing/2014/main" id="{DDA1A57D-3F8A-0771-FE35-D606BAFB184A}"/>
              </a:ext>
            </a:extLst>
          </p:cNvPr>
          <p:cNvCxnSpPr/>
          <p:nvPr/>
        </p:nvCxnSpPr>
        <p:spPr bwMode="auto">
          <a:xfrm>
            <a:off x="1332625" y="3863097"/>
            <a:ext cx="4536374" cy="0"/>
          </a:xfrm>
          <a:prstGeom prst="line">
            <a:avLst/>
          </a:prstGeom>
          <a:noFill/>
          <a:ln w="28575" cap="flat" cmpd="sng" algn="ctr">
            <a:solidFill>
              <a:schemeClr val="tx1">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5854718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F2D91-671F-4F16-B95D-304D5A42BCDE}"/>
              </a:ext>
            </a:extLst>
          </p:cNvPr>
          <p:cNvSpPr>
            <a:spLocks noGrp="1"/>
          </p:cNvSpPr>
          <p:nvPr>
            <p:ph type="title"/>
          </p:nvPr>
        </p:nvSpPr>
        <p:spPr/>
        <p:txBody>
          <a:bodyPr/>
          <a:lstStyle/>
          <a:p>
            <a:r>
              <a:rPr lang="en-US" dirty="0"/>
              <a:t>Ipilimumab Plus Nivo ± SBRT in MCC :</a:t>
            </a:r>
            <a:br>
              <a:rPr lang="en-US" dirty="0"/>
            </a:br>
            <a:r>
              <a:rPr lang="en-US" dirty="0"/>
              <a:t>Progression-free Survival</a:t>
            </a:r>
          </a:p>
        </p:txBody>
      </p:sp>
      <p:sp>
        <p:nvSpPr>
          <p:cNvPr id="5" name="Text Box 11">
            <a:extLst>
              <a:ext uri="{FF2B5EF4-FFF2-40B4-BE49-F238E27FC236}">
                <a16:creationId xmlns:a16="http://schemas.microsoft.com/office/drawing/2014/main" id="{51FC22DD-FBD3-E245-0D06-01AFC11E16C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Kim. Lancet. 2022;400:1008.</a:t>
            </a:r>
          </a:p>
        </p:txBody>
      </p:sp>
      <p:grpSp>
        <p:nvGrpSpPr>
          <p:cNvPr id="3" name="Group 2">
            <a:extLst>
              <a:ext uri="{FF2B5EF4-FFF2-40B4-BE49-F238E27FC236}">
                <a16:creationId xmlns:a16="http://schemas.microsoft.com/office/drawing/2014/main" id="{1D897E36-E035-5CFD-84FF-86622FE89CD6}"/>
              </a:ext>
            </a:extLst>
          </p:cNvPr>
          <p:cNvGrpSpPr/>
          <p:nvPr/>
        </p:nvGrpSpPr>
        <p:grpSpPr>
          <a:xfrm>
            <a:off x="68470" y="1517012"/>
            <a:ext cx="11828983" cy="4393943"/>
            <a:chOff x="68470" y="1517012"/>
            <a:chExt cx="11828983" cy="4393943"/>
          </a:xfrm>
        </p:grpSpPr>
        <p:sp>
          <p:nvSpPr>
            <p:cNvPr id="10" name="TextBox 9">
              <a:extLst>
                <a:ext uri="{FF2B5EF4-FFF2-40B4-BE49-F238E27FC236}">
                  <a16:creationId xmlns:a16="http://schemas.microsoft.com/office/drawing/2014/main" id="{14FCB76F-B2DC-44AB-C82E-773628AB4E1F}"/>
                </a:ext>
              </a:extLst>
            </p:cNvPr>
            <p:cNvSpPr txBox="1"/>
            <p:nvPr/>
          </p:nvSpPr>
          <p:spPr bwMode="auto">
            <a:xfrm>
              <a:off x="5375492" y="5541623"/>
              <a:ext cx="2734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Median follow-up: 14.6 mo</a:t>
              </a:r>
            </a:p>
          </p:txBody>
        </p:sp>
        <p:sp>
          <p:nvSpPr>
            <p:cNvPr id="12" name="TextBox 11">
              <a:extLst>
                <a:ext uri="{FF2B5EF4-FFF2-40B4-BE49-F238E27FC236}">
                  <a16:creationId xmlns:a16="http://schemas.microsoft.com/office/drawing/2014/main" id="{6C15CCCC-E671-735F-0C6B-F1C21C2432B2}"/>
                </a:ext>
              </a:extLst>
            </p:cNvPr>
            <p:cNvSpPr txBox="1"/>
            <p:nvPr/>
          </p:nvSpPr>
          <p:spPr bwMode="auto">
            <a:xfrm>
              <a:off x="3761896" y="1517012"/>
              <a:ext cx="14779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PFS: ICI Naive</a:t>
              </a:r>
            </a:p>
          </p:txBody>
        </p:sp>
        <p:sp>
          <p:nvSpPr>
            <p:cNvPr id="13" name="TextBox 12">
              <a:extLst>
                <a:ext uri="{FF2B5EF4-FFF2-40B4-BE49-F238E27FC236}">
                  <a16:creationId xmlns:a16="http://schemas.microsoft.com/office/drawing/2014/main" id="{A2A66E8E-0F32-C4A2-06B1-795210C48D21}"/>
                </a:ext>
              </a:extLst>
            </p:cNvPr>
            <p:cNvSpPr txBox="1"/>
            <p:nvPr/>
          </p:nvSpPr>
          <p:spPr bwMode="auto">
            <a:xfrm>
              <a:off x="2548533" y="3561736"/>
              <a:ext cx="4128223" cy="584775"/>
            </a:xfrm>
            <a:prstGeom prst="rect">
              <a:avLst/>
            </a:prstGeom>
            <a:solidFill>
              <a:schemeClr val="tx1"/>
            </a:solidFill>
            <a:ln>
              <a:noFill/>
            </a:ln>
          </p:spPr>
          <p:txBody>
            <a:bodyPr wrap="squar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HR for Nivo/Ipi: 1.77 (95% CI: 0.11-28.38; log-rank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.68)</a:t>
              </a:r>
            </a:p>
          </p:txBody>
        </p:sp>
        <p:sp>
          <p:nvSpPr>
            <p:cNvPr id="14" name="Freeform 2">
              <a:extLst>
                <a:ext uri="{FF2B5EF4-FFF2-40B4-BE49-F238E27FC236}">
                  <a16:creationId xmlns:a16="http://schemas.microsoft.com/office/drawing/2014/main" id="{FC3B143C-E736-26C5-F163-FC0CA1EEFDAD}"/>
                </a:ext>
              </a:extLst>
            </p:cNvPr>
            <p:cNvSpPr/>
            <p:nvPr/>
          </p:nvSpPr>
          <p:spPr bwMode="auto">
            <a:xfrm>
              <a:off x="2508075" y="2148148"/>
              <a:ext cx="4031741" cy="2260095"/>
            </a:xfrm>
            <a:custGeom>
              <a:avLst/>
              <a:gdLst>
                <a:gd name="connsiteX0" fmla="*/ 0 w 3810000"/>
                <a:gd name="connsiteY0" fmla="*/ 0 h 1889760"/>
                <a:gd name="connsiteX1" fmla="*/ 0 w 3810000"/>
                <a:gd name="connsiteY1" fmla="*/ 1889760 h 1889760"/>
                <a:gd name="connsiteX2" fmla="*/ 3810000 w 3810000"/>
                <a:gd name="connsiteY2" fmla="*/ 1889760 h 1889760"/>
              </a:gdLst>
              <a:ahLst/>
              <a:cxnLst>
                <a:cxn ang="0">
                  <a:pos x="connsiteX0" y="connsiteY0"/>
                </a:cxn>
                <a:cxn ang="0">
                  <a:pos x="connsiteX1" y="connsiteY1"/>
                </a:cxn>
                <a:cxn ang="0">
                  <a:pos x="connsiteX2" y="connsiteY2"/>
                </a:cxn>
              </a:cxnLst>
              <a:rect l="l" t="t" r="r" b="b"/>
              <a:pathLst>
                <a:path w="3810000" h="1889760">
                  <a:moveTo>
                    <a:pt x="0" y="0"/>
                  </a:moveTo>
                  <a:lnTo>
                    <a:pt x="0" y="1889760"/>
                  </a:lnTo>
                  <a:lnTo>
                    <a:pt x="3810000" y="1889760"/>
                  </a:lnTo>
                </a:path>
              </a:pathLst>
            </a:custGeom>
            <a:noFill/>
            <a:ln w="28575">
              <a:solidFill>
                <a:schemeClr val="bg1"/>
              </a:solidFill>
              <a:miter lim="800000"/>
              <a:headEnd/>
              <a:tailEnd/>
            </a:ln>
          </p:spPr>
          <p:txBody>
            <a:bodyPr rtlCol="0" anchor="ctr"/>
            <a:lstStyle/>
            <a:p>
              <a:pPr algn="ctr"/>
              <a:endParaRPr lang="en-US" dirty="0"/>
            </a:p>
          </p:txBody>
        </p:sp>
        <p:grpSp>
          <p:nvGrpSpPr>
            <p:cNvPr id="15" name="Group 14">
              <a:extLst>
                <a:ext uri="{FF2B5EF4-FFF2-40B4-BE49-F238E27FC236}">
                  <a16:creationId xmlns:a16="http://schemas.microsoft.com/office/drawing/2014/main" id="{C20855C3-08A1-0DA7-9250-67395A4DD097}"/>
                </a:ext>
              </a:extLst>
            </p:cNvPr>
            <p:cNvGrpSpPr/>
            <p:nvPr/>
          </p:nvGrpSpPr>
          <p:grpSpPr>
            <a:xfrm>
              <a:off x="1962182" y="2021709"/>
              <a:ext cx="535724" cy="2570828"/>
              <a:chOff x="1662314" y="2069334"/>
              <a:chExt cx="535724" cy="2570828"/>
            </a:xfrm>
          </p:grpSpPr>
          <p:sp>
            <p:nvSpPr>
              <p:cNvPr id="127" name="TextBox 126">
                <a:extLst>
                  <a:ext uri="{FF2B5EF4-FFF2-40B4-BE49-F238E27FC236}">
                    <a16:creationId xmlns:a16="http://schemas.microsoft.com/office/drawing/2014/main" id="{6C147873-9DCB-4AAB-667D-016E36058903}"/>
                  </a:ext>
                </a:extLst>
              </p:cNvPr>
              <p:cNvSpPr txBox="1"/>
              <p:nvPr/>
            </p:nvSpPr>
            <p:spPr bwMode="auto">
              <a:xfrm>
                <a:off x="1662314" y="206933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28" name="TextBox 127">
                <a:extLst>
                  <a:ext uri="{FF2B5EF4-FFF2-40B4-BE49-F238E27FC236}">
                    <a16:creationId xmlns:a16="http://schemas.microsoft.com/office/drawing/2014/main" id="{C9C1219F-902C-B7C1-7CB1-692EF9D18707}"/>
                  </a:ext>
                </a:extLst>
              </p:cNvPr>
              <p:cNvSpPr txBox="1"/>
              <p:nvPr/>
            </p:nvSpPr>
            <p:spPr bwMode="auto">
              <a:xfrm>
                <a:off x="1779334" y="25096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29" name="TextBox 128">
                <a:extLst>
                  <a:ext uri="{FF2B5EF4-FFF2-40B4-BE49-F238E27FC236}">
                    <a16:creationId xmlns:a16="http://schemas.microsoft.com/office/drawing/2014/main" id="{7139DDBE-1501-46AC-941E-4F06B60E18C0}"/>
                  </a:ext>
                </a:extLst>
              </p:cNvPr>
              <p:cNvSpPr txBox="1"/>
              <p:nvPr/>
            </p:nvSpPr>
            <p:spPr bwMode="auto">
              <a:xfrm>
                <a:off x="1779334" y="29499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30" name="TextBox 129">
                <a:extLst>
                  <a:ext uri="{FF2B5EF4-FFF2-40B4-BE49-F238E27FC236}">
                    <a16:creationId xmlns:a16="http://schemas.microsoft.com/office/drawing/2014/main" id="{AF4CC072-A9E4-08A0-7687-33A4B92B921D}"/>
                  </a:ext>
                </a:extLst>
              </p:cNvPr>
              <p:cNvSpPr txBox="1"/>
              <p:nvPr/>
            </p:nvSpPr>
            <p:spPr bwMode="auto">
              <a:xfrm>
                <a:off x="1779334" y="339023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31" name="TextBox 130">
                <a:extLst>
                  <a:ext uri="{FF2B5EF4-FFF2-40B4-BE49-F238E27FC236}">
                    <a16:creationId xmlns:a16="http://schemas.microsoft.com/office/drawing/2014/main" id="{2BAFE4AF-5F5E-6829-B287-FC2691C9A740}"/>
                  </a:ext>
                </a:extLst>
              </p:cNvPr>
              <p:cNvSpPr txBox="1"/>
              <p:nvPr/>
            </p:nvSpPr>
            <p:spPr bwMode="auto">
              <a:xfrm>
                <a:off x="1779334" y="383053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32" name="TextBox 131">
                <a:extLst>
                  <a:ext uri="{FF2B5EF4-FFF2-40B4-BE49-F238E27FC236}">
                    <a16:creationId xmlns:a16="http://schemas.microsoft.com/office/drawing/2014/main" id="{47C9CFE8-E361-FBDE-5EFB-F8C0177260DB}"/>
                  </a:ext>
                </a:extLst>
              </p:cNvPr>
              <p:cNvSpPr txBox="1"/>
              <p:nvPr/>
            </p:nvSpPr>
            <p:spPr bwMode="auto">
              <a:xfrm>
                <a:off x="1896352" y="427083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16" name="TextBox 15">
              <a:extLst>
                <a:ext uri="{FF2B5EF4-FFF2-40B4-BE49-F238E27FC236}">
                  <a16:creationId xmlns:a16="http://schemas.microsoft.com/office/drawing/2014/main" id="{4AF25E65-4DFC-874E-0104-4EF064EFDE33}"/>
                </a:ext>
              </a:extLst>
            </p:cNvPr>
            <p:cNvSpPr txBox="1"/>
            <p:nvPr/>
          </p:nvSpPr>
          <p:spPr bwMode="auto">
            <a:xfrm rot="16200000">
              <a:off x="1385886" y="3136036"/>
              <a:ext cx="8324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PFS(%)</a:t>
              </a:r>
            </a:p>
          </p:txBody>
        </p:sp>
        <p:sp>
          <p:nvSpPr>
            <p:cNvPr id="17" name="TextBox 16">
              <a:extLst>
                <a:ext uri="{FF2B5EF4-FFF2-40B4-BE49-F238E27FC236}">
                  <a16:creationId xmlns:a16="http://schemas.microsoft.com/office/drawing/2014/main" id="{65BBB4F7-DA97-19E6-2FBF-F63C76B31E70}"/>
                </a:ext>
              </a:extLst>
            </p:cNvPr>
            <p:cNvSpPr txBox="1"/>
            <p:nvPr/>
          </p:nvSpPr>
          <p:spPr bwMode="auto">
            <a:xfrm>
              <a:off x="68470" y="4784657"/>
              <a:ext cx="229165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a:t>
              </a:r>
              <a:r>
                <a:rPr lang="en-US" sz="1200" b="1" dirty="0">
                  <a:solidFill>
                    <a:schemeClr val="bg1"/>
                  </a:solidFill>
                  <a:latin typeface="Calibri" panose="020F0502020204030204" pitchFamily="34" charset="0"/>
                </a:rPr>
                <a:t> at Risk, n (No. Censored)</a:t>
              </a:r>
              <a:br>
                <a:rPr lang="en-US" sz="1200" b="1" dirty="0">
                  <a:solidFill>
                    <a:schemeClr val="bg1"/>
                  </a:solidFill>
                  <a:latin typeface="Calibri" panose="020F0502020204030204" pitchFamily="34" charset="0"/>
                </a:rPr>
              </a:br>
              <a:r>
                <a:rPr lang="en-US" sz="1200" dirty="0">
                  <a:solidFill>
                    <a:schemeClr val="accent1"/>
                  </a:solidFill>
                  <a:latin typeface="Calibri" panose="020F0502020204030204" pitchFamily="34" charset="0"/>
                </a:rPr>
                <a:t>Group A (Nivo/Ipi)</a:t>
              </a:r>
              <a:br>
                <a:rPr lang="en-US" sz="1200" dirty="0">
                  <a:solidFill>
                    <a:schemeClr val="accent1"/>
                  </a:solidFill>
                  <a:latin typeface="Calibri" panose="020F0502020204030204" pitchFamily="34" charset="0"/>
                </a:rPr>
              </a:br>
              <a:r>
                <a:rPr lang="en-US" sz="1200" dirty="0">
                  <a:solidFill>
                    <a:schemeClr val="accent3"/>
                  </a:solidFill>
                  <a:latin typeface="Calibri" panose="020F0502020204030204" pitchFamily="34" charset="0"/>
                </a:rPr>
                <a:t>Group B (Nivo/Ipi plus SBRT)</a:t>
              </a:r>
            </a:p>
          </p:txBody>
        </p:sp>
        <p:grpSp>
          <p:nvGrpSpPr>
            <p:cNvPr id="18" name="Group 17">
              <a:extLst>
                <a:ext uri="{FF2B5EF4-FFF2-40B4-BE49-F238E27FC236}">
                  <a16:creationId xmlns:a16="http://schemas.microsoft.com/office/drawing/2014/main" id="{EF0A4F80-3DF6-5F2F-83F2-834529A7A8EA}"/>
                </a:ext>
              </a:extLst>
            </p:cNvPr>
            <p:cNvGrpSpPr/>
            <p:nvPr/>
          </p:nvGrpSpPr>
          <p:grpSpPr>
            <a:xfrm>
              <a:off x="2446442" y="2207833"/>
              <a:ext cx="64008" cy="2200412"/>
              <a:chOff x="2172709" y="2207833"/>
              <a:chExt cx="64008" cy="2200412"/>
            </a:xfrm>
          </p:grpSpPr>
          <p:cxnSp>
            <p:nvCxnSpPr>
              <p:cNvPr id="121" name="Straight Connector 120">
                <a:extLst>
                  <a:ext uri="{FF2B5EF4-FFF2-40B4-BE49-F238E27FC236}">
                    <a16:creationId xmlns:a16="http://schemas.microsoft.com/office/drawing/2014/main" id="{59221FD2-CF1E-F36F-AEA5-0E05A8392489}"/>
                  </a:ext>
                </a:extLst>
              </p:cNvPr>
              <p:cNvCxnSpPr>
                <a:cxnSpLocks/>
              </p:cNvCxnSpPr>
              <p:nvPr/>
            </p:nvCxnSpPr>
            <p:spPr bwMode="auto">
              <a:xfrm>
                <a:off x="2172709" y="22078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AE4DBD7F-7479-82F2-D015-1C105DA894CD}"/>
                  </a:ext>
                </a:extLst>
              </p:cNvPr>
              <p:cNvCxnSpPr>
                <a:cxnSpLocks/>
              </p:cNvCxnSpPr>
              <p:nvPr/>
            </p:nvCxnSpPr>
            <p:spPr bwMode="auto">
              <a:xfrm>
                <a:off x="2172709" y="264791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F19E7BAA-A6D1-B7DB-5182-149DA48B4602}"/>
                  </a:ext>
                </a:extLst>
              </p:cNvPr>
              <p:cNvCxnSpPr>
                <a:cxnSpLocks/>
              </p:cNvCxnSpPr>
              <p:nvPr/>
            </p:nvCxnSpPr>
            <p:spPr bwMode="auto">
              <a:xfrm>
                <a:off x="2172709" y="308799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6015205E-0BC4-16B5-8E87-858F8E8A198C}"/>
                  </a:ext>
                </a:extLst>
              </p:cNvPr>
              <p:cNvCxnSpPr>
                <a:cxnSpLocks/>
              </p:cNvCxnSpPr>
              <p:nvPr/>
            </p:nvCxnSpPr>
            <p:spPr bwMode="auto">
              <a:xfrm>
                <a:off x="2172709" y="39681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DE784148-EC79-62BE-FF49-0E3ED8B4D444}"/>
                  </a:ext>
                </a:extLst>
              </p:cNvPr>
              <p:cNvCxnSpPr>
                <a:cxnSpLocks/>
              </p:cNvCxnSpPr>
              <p:nvPr/>
            </p:nvCxnSpPr>
            <p:spPr bwMode="auto">
              <a:xfrm>
                <a:off x="2172709" y="44082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9756618C-208C-6B68-0784-D1FBE973C21E}"/>
                  </a:ext>
                </a:extLst>
              </p:cNvPr>
              <p:cNvCxnSpPr>
                <a:cxnSpLocks/>
              </p:cNvCxnSpPr>
              <p:nvPr/>
            </p:nvCxnSpPr>
            <p:spPr bwMode="auto">
              <a:xfrm>
                <a:off x="2172709" y="3528079"/>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 name="Group 18">
              <a:extLst>
                <a:ext uri="{FF2B5EF4-FFF2-40B4-BE49-F238E27FC236}">
                  <a16:creationId xmlns:a16="http://schemas.microsoft.com/office/drawing/2014/main" id="{40FF0EBA-98AA-72B6-9DE8-23588D3AE5D7}"/>
                </a:ext>
              </a:extLst>
            </p:cNvPr>
            <p:cNvGrpSpPr/>
            <p:nvPr/>
          </p:nvGrpSpPr>
          <p:grpSpPr>
            <a:xfrm>
              <a:off x="2510450" y="4406045"/>
              <a:ext cx="3941064" cy="64009"/>
              <a:chOff x="2195490" y="4406045"/>
              <a:chExt cx="3941064" cy="64009"/>
            </a:xfrm>
          </p:grpSpPr>
          <p:cxnSp>
            <p:nvCxnSpPr>
              <p:cNvPr id="112" name="Straight Connector 111">
                <a:extLst>
                  <a:ext uri="{FF2B5EF4-FFF2-40B4-BE49-F238E27FC236}">
                    <a16:creationId xmlns:a16="http://schemas.microsoft.com/office/drawing/2014/main" id="{16CC72B6-54C3-F1AB-EEF9-112275D10F49}"/>
                  </a:ext>
                </a:extLst>
              </p:cNvPr>
              <p:cNvCxnSpPr>
                <a:cxnSpLocks/>
              </p:cNvCxnSpPr>
              <p:nvPr/>
            </p:nvCxnSpPr>
            <p:spPr bwMode="auto">
              <a:xfrm rot="16200000">
                <a:off x="2163486" y="44380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54A06AF2-91C6-F4C6-50E7-961DB6ABC994}"/>
                  </a:ext>
                </a:extLst>
              </p:cNvPr>
              <p:cNvCxnSpPr>
                <a:cxnSpLocks/>
              </p:cNvCxnSpPr>
              <p:nvPr/>
            </p:nvCxnSpPr>
            <p:spPr bwMode="auto">
              <a:xfrm rot="16200000">
                <a:off x="2656119" y="44380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7E254553-853D-498B-07F8-384031DB82CD}"/>
                  </a:ext>
                </a:extLst>
              </p:cNvPr>
              <p:cNvCxnSpPr>
                <a:cxnSpLocks/>
              </p:cNvCxnSpPr>
              <p:nvPr/>
            </p:nvCxnSpPr>
            <p:spPr bwMode="auto">
              <a:xfrm rot="16200000">
                <a:off x="3148752" y="44380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6AED5F74-07DB-D59A-B451-F346F89FF927}"/>
                  </a:ext>
                </a:extLst>
              </p:cNvPr>
              <p:cNvCxnSpPr>
                <a:cxnSpLocks/>
              </p:cNvCxnSpPr>
              <p:nvPr/>
            </p:nvCxnSpPr>
            <p:spPr bwMode="auto">
              <a:xfrm rot="16200000">
                <a:off x="3641385" y="44380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38788D6D-DFEF-E7FD-3D88-CEA94E89EA99}"/>
                  </a:ext>
                </a:extLst>
              </p:cNvPr>
              <p:cNvCxnSpPr>
                <a:cxnSpLocks/>
              </p:cNvCxnSpPr>
              <p:nvPr/>
            </p:nvCxnSpPr>
            <p:spPr bwMode="auto">
              <a:xfrm rot="16200000">
                <a:off x="4134018" y="44380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1EF3558E-BC94-EDA2-F9F3-F0522ACAE5E2}"/>
                  </a:ext>
                </a:extLst>
              </p:cNvPr>
              <p:cNvCxnSpPr>
                <a:cxnSpLocks/>
              </p:cNvCxnSpPr>
              <p:nvPr/>
            </p:nvCxnSpPr>
            <p:spPr bwMode="auto">
              <a:xfrm rot="16200000">
                <a:off x="4626651" y="44380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017484D6-2C51-DB19-0177-50888A751EAB}"/>
                  </a:ext>
                </a:extLst>
              </p:cNvPr>
              <p:cNvCxnSpPr>
                <a:cxnSpLocks/>
              </p:cNvCxnSpPr>
              <p:nvPr/>
            </p:nvCxnSpPr>
            <p:spPr bwMode="auto">
              <a:xfrm rot="16200000">
                <a:off x="5119284" y="44380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746049BE-B247-F741-DA4D-79EEB2F9C995}"/>
                  </a:ext>
                </a:extLst>
              </p:cNvPr>
              <p:cNvCxnSpPr>
                <a:cxnSpLocks/>
              </p:cNvCxnSpPr>
              <p:nvPr/>
            </p:nvCxnSpPr>
            <p:spPr bwMode="auto">
              <a:xfrm rot="16200000">
                <a:off x="5611917" y="44380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47628461-8588-26EB-7F64-7129DC802DE3}"/>
                  </a:ext>
                </a:extLst>
              </p:cNvPr>
              <p:cNvCxnSpPr>
                <a:cxnSpLocks/>
              </p:cNvCxnSpPr>
              <p:nvPr/>
            </p:nvCxnSpPr>
            <p:spPr bwMode="auto">
              <a:xfrm rot="16200000">
                <a:off x="6104550" y="4438050"/>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 name="Group 19">
              <a:extLst>
                <a:ext uri="{FF2B5EF4-FFF2-40B4-BE49-F238E27FC236}">
                  <a16:creationId xmlns:a16="http://schemas.microsoft.com/office/drawing/2014/main" id="{9C9D0159-4344-1AF5-5FB5-5917CFFF17E6}"/>
                </a:ext>
              </a:extLst>
            </p:cNvPr>
            <p:cNvGrpSpPr/>
            <p:nvPr/>
          </p:nvGrpSpPr>
          <p:grpSpPr>
            <a:xfrm>
              <a:off x="2355969" y="4435516"/>
              <a:ext cx="4305548" cy="369332"/>
              <a:chOff x="2041009" y="4435516"/>
              <a:chExt cx="4305548" cy="369332"/>
            </a:xfrm>
          </p:grpSpPr>
          <p:sp>
            <p:nvSpPr>
              <p:cNvPr id="103" name="TextBox 102">
                <a:extLst>
                  <a:ext uri="{FF2B5EF4-FFF2-40B4-BE49-F238E27FC236}">
                    <a16:creationId xmlns:a16="http://schemas.microsoft.com/office/drawing/2014/main" id="{CCD0115C-0A21-880B-0D34-6F0D81E46CA8}"/>
                  </a:ext>
                </a:extLst>
              </p:cNvPr>
              <p:cNvSpPr txBox="1"/>
              <p:nvPr/>
            </p:nvSpPr>
            <p:spPr bwMode="auto">
              <a:xfrm>
                <a:off x="2041009" y="443551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04" name="TextBox 103">
                <a:extLst>
                  <a:ext uri="{FF2B5EF4-FFF2-40B4-BE49-F238E27FC236}">
                    <a16:creationId xmlns:a16="http://schemas.microsoft.com/office/drawing/2014/main" id="{EC2F4A20-7FCF-BA28-88DC-C008551C7245}"/>
                  </a:ext>
                </a:extLst>
              </p:cNvPr>
              <p:cNvSpPr txBox="1"/>
              <p:nvPr/>
            </p:nvSpPr>
            <p:spPr bwMode="auto">
              <a:xfrm>
                <a:off x="2534149" y="443551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05" name="TextBox 104">
                <a:extLst>
                  <a:ext uri="{FF2B5EF4-FFF2-40B4-BE49-F238E27FC236}">
                    <a16:creationId xmlns:a16="http://schemas.microsoft.com/office/drawing/2014/main" id="{1AB70B2D-34A9-2ACA-CC4E-F06C2E059E4F}"/>
                  </a:ext>
                </a:extLst>
              </p:cNvPr>
              <p:cNvSpPr txBox="1"/>
              <p:nvPr/>
            </p:nvSpPr>
            <p:spPr bwMode="auto">
              <a:xfrm>
                <a:off x="2972378" y="4435516"/>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06" name="TextBox 105">
                <a:extLst>
                  <a:ext uri="{FF2B5EF4-FFF2-40B4-BE49-F238E27FC236}">
                    <a16:creationId xmlns:a16="http://schemas.microsoft.com/office/drawing/2014/main" id="{8D0809FE-FCB8-19E8-DF40-EF0BFC7EDAFE}"/>
                  </a:ext>
                </a:extLst>
              </p:cNvPr>
              <p:cNvSpPr txBox="1"/>
              <p:nvPr/>
            </p:nvSpPr>
            <p:spPr bwMode="auto">
              <a:xfrm>
                <a:off x="3465717" y="4435516"/>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107" name="TextBox 106">
                <a:extLst>
                  <a:ext uri="{FF2B5EF4-FFF2-40B4-BE49-F238E27FC236}">
                    <a16:creationId xmlns:a16="http://schemas.microsoft.com/office/drawing/2014/main" id="{C28EB690-7BCC-72E3-BB70-F1081C35A151}"/>
                  </a:ext>
                </a:extLst>
              </p:cNvPr>
              <p:cNvSpPr txBox="1"/>
              <p:nvPr/>
            </p:nvSpPr>
            <p:spPr bwMode="auto">
              <a:xfrm>
                <a:off x="3954012" y="4435516"/>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108" name="TextBox 107">
                <a:extLst>
                  <a:ext uri="{FF2B5EF4-FFF2-40B4-BE49-F238E27FC236}">
                    <a16:creationId xmlns:a16="http://schemas.microsoft.com/office/drawing/2014/main" id="{B851DE81-6C39-9BCE-57E9-9FA6911728DB}"/>
                  </a:ext>
                </a:extLst>
              </p:cNvPr>
              <p:cNvSpPr txBox="1"/>
              <p:nvPr/>
            </p:nvSpPr>
            <p:spPr bwMode="auto">
              <a:xfrm>
                <a:off x="4448708" y="4435516"/>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109" name="TextBox 108">
                <a:extLst>
                  <a:ext uri="{FF2B5EF4-FFF2-40B4-BE49-F238E27FC236}">
                    <a16:creationId xmlns:a16="http://schemas.microsoft.com/office/drawing/2014/main" id="{DFA2353D-87CC-2100-A7B7-C8BA805B730B}"/>
                  </a:ext>
                </a:extLst>
              </p:cNvPr>
              <p:cNvSpPr txBox="1"/>
              <p:nvPr/>
            </p:nvSpPr>
            <p:spPr bwMode="auto">
              <a:xfrm>
                <a:off x="4942957" y="4435516"/>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110" name="TextBox 109">
                <a:extLst>
                  <a:ext uri="{FF2B5EF4-FFF2-40B4-BE49-F238E27FC236}">
                    <a16:creationId xmlns:a16="http://schemas.microsoft.com/office/drawing/2014/main" id="{6CF7A2B5-7211-4DFC-462E-359B3551BACA}"/>
                  </a:ext>
                </a:extLst>
              </p:cNvPr>
              <p:cNvSpPr txBox="1"/>
              <p:nvPr/>
            </p:nvSpPr>
            <p:spPr bwMode="auto">
              <a:xfrm>
                <a:off x="5434212" y="4435516"/>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111" name="TextBox 110">
                <a:extLst>
                  <a:ext uri="{FF2B5EF4-FFF2-40B4-BE49-F238E27FC236}">
                    <a16:creationId xmlns:a16="http://schemas.microsoft.com/office/drawing/2014/main" id="{E156E50B-88C7-B4EB-F3D7-3C340BD16551}"/>
                  </a:ext>
                </a:extLst>
              </p:cNvPr>
              <p:cNvSpPr txBox="1"/>
              <p:nvPr/>
            </p:nvSpPr>
            <p:spPr bwMode="auto">
              <a:xfrm>
                <a:off x="5927852" y="4435516"/>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grpSp>
        <p:cxnSp>
          <p:nvCxnSpPr>
            <p:cNvPr id="21" name="Straight Connector 20">
              <a:extLst>
                <a:ext uri="{FF2B5EF4-FFF2-40B4-BE49-F238E27FC236}">
                  <a16:creationId xmlns:a16="http://schemas.microsoft.com/office/drawing/2014/main" id="{C7E55B74-0F72-8B0D-C1D8-C6D12737E8AD}"/>
                </a:ext>
              </a:extLst>
            </p:cNvPr>
            <p:cNvCxnSpPr>
              <a:cxnSpLocks/>
            </p:cNvCxnSpPr>
            <p:nvPr/>
          </p:nvCxnSpPr>
          <p:spPr bwMode="auto">
            <a:xfrm>
              <a:off x="2975883" y="2157000"/>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1E94D9D3-B7F4-4C9D-9A17-45EF97AE46A2}"/>
                </a:ext>
              </a:extLst>
            </p:cNvPr>
            <p:cNvCxnSpPr>
              <a:cxnSpLocks/>
            </p:cNvCxnSpPr>
            <p:nvPr/>
          </p:nvCxnSpPr>
          <p:spPr bwMode="auto">
            <a:xfrm>
              <a:off x="3325234" y="2157000"/>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F7B65ED-A092-2514-CA46-A6BDCEBBAD4B}"/>
                </a:ext>
              </a:extLst>
            </p:cNvPr>
            <p:cNvCxnSpPr>
              <a:cxnSpLocks/>
            </p:cNvCxnSpPr>
            <p:nvPr/>
          </p:nvCxnSpPr>
          <p:spPr bwMode="auto">
            <a:xfrm>
              <a:off x="3379209" y="2157000"/>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011B0AC-2451-8569-4BA1-EF55AA39C0BB}"/>
                </a:ext>
              </a:extLst>
            </p:cNvPr>
            <p:cNvCxnSpPr>
              <a:cxnSpLocks/>
            </p:cNvCxnSpPr>
            <p:nvPr/>
          </p:nvCxnSpPr>
          <p:spPr bwMode="auto">
            <a:xfrm>
              <a:off x="4862218" y="2463913"/>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892F1D0-04C8-7119-2D41-F0745400D665}"/>
                </a:ext>
              </a:extLst>
            </p:cNvPr>
            <p:cNvCxnSpPr>
              <a:cxnSpLocks/>
            </p:cNvCxnSpPr>
            <p:nvPr/>
          </p:nvCxnSpPr>
          <p:spPr bwMode="auto">
            <a:xfrm>
              <a:off x="2946816" y="2157000"/>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63E0FD8-9E13-C01E-E98A-B8798DB5C3E5}"/>
                </a:ext>
              </a:extLst>
            </p:cNvPr>
            <p:cNvCxnSpPr>
              <a:cxnSpLocks/>
            </p:cNvCxnSpPr>
            <p:nvPr/>
          </p:nvCxnSpPr>
          <p:spPr bwMode="auto">
            <a:xfrm>
              <a:off x="4209193" y="2463913"/>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5A7CB30B-D1E4-8161-5AC3-13C862F1EE93}"/>
                </a:ext>
              </a:extLst>
            </p:cNvPr>
            <p:cNvCxnSpPr>
              <a:cxnSpLocks/>
            </p:cNvCxnSpPr>
            <p:nvPr/>
          </p:nvCxnSpPr>
          <p:spPr bwMode="auto">
            <a:xfrm>
              <a:off x="3658046" y="2157000"/>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D2F49AB-A7AB-A75D-2DFF-97947372CBBE}"/>
                </a:ext>
              </a:extLst>
            </p:cNvPr>
            <p:cNvCxnSpPr>
              <a:cxnSpLocks/>
            </p:cNvCxnSpPr>
            <p:nvPr/>
          </p:nvCxnSpPr>
          <p:spPr bwMode="auto">
            <a:xfrm>
              <a:off x="3686692" y="2157000"/>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573A2136-89DA-4C85-2ADB-FCD1B0638813}"/>
                </a:ext>
              </a:extLst>
            </p:cNvPr>
            <p:cNvCxnSpPr>
              <a:cxnSpLocks/>
            </p:cNvCxnSpPr>
            <p:nvPr/>
          </p:nvCxnSpPr>
          <p:spPr bwMode="auto">
            <a:xfrm>
              <a:off x="3645316" y="2157000"/>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133374B-530B-C94E-FB7E-D2F9A2980FF3}"/>
                </a:ext>
              </a:extLst>
            </p:cNvPr>
            <p:cNvCxnSpPr>
              <a:cxnSpLocks/>
            </p:cNvCxnSpPr>
            <p:nvPr/>
          </p:nvCxnSpPr>
          <p:spPr bwMode="auto">
            <a:xfrm>
              <a:off x="3800992" y="2157000"/>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215ED3B8-4F18-7420-62A5-2AB74D183286}"/>
                </a:ext>
              </a:extLst>
            </p:cNvPr>
            <p:cNvCxnSpPr>
              <a:cxnSpLocks/>
            </p:cNvCxnSpPr>
            <p:nvPr/>
          </p:nvCxnSpPr>
          <p:spPr bwMode="auto">
            <a:xfrm>
              <a:off x="4706219" y="2600290"/>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4C55F5D-0958-5604-C01A-7C7D34699BB7}"/>
                </a:ext>
              </a:extLst>
            </p:cNvPr>
            <p:cNvCxnSpPr>
              <a:cxnSpLocks/>
            </p:cNvCxnSpPr>
            <p:nvPr/>
          </p:nvCxnSpPr>
          <p:spPr bwMode="auto">
            <a:xfrm>
              <a:off x="4728545" y="2600290"/>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DC9E488-DDC0-B236-372F-B44EF2B3D502}"/>
                </a:ext>
              </a:extLst>
            </p:cNvPr>
            <p:cNvCxnSpPr>
              <a:cxnSpLocks/>
            </p:cNvCxnSpPr>
            <p:nvPr/>
          </p:nvCxnSpPr>
          <p:spPr bwMode="auto">
            <a:xfrm>
              <a:off x="5128494" y="2600290"/>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9F089596-08B6-B01C-FEF7-985011F80933}"/>
                </a:ext>
              </a:extLst>
            </p:cNvPr>
            <p:cNvCxnSpPr>
              <a:cxnSpLocks/>
            </p:cNvCxnSpPr>
            <p:nvPr/>
          </p:nvCxnSpPr>
          <p:spPr bwMode="auto">
            <a:xfrm>
              <a:off x="5398470" y="2600290"/>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EB99CA0A-32A9-8779-5CC7-B2B1FF47DFF0}"/>
                </a:ext>
              </a:extLst>
            </p:cNvPr>
            <p:cNvCxnSpPr>
              <a:cxnSpLocks/>
            </p:cNvCxnSpPr>
            <p:nvPr/>
          </p:nvCxnSpPr>
          <p:spPr bwMode="auto">
            <a:xfrm>
              <a:off x="5200003" y="2463913"/>
              <a:ext cx="0" cy="91440"/>
            </a:xfrm>
            <a:prstGeom prst="line">
              <a:avLst/>
            </a:prstGeom>
            <a:noFill/>
            <a:ln w="19050" cap="flat" cmpd="sng" algn="ctr">
              <a:solidFill>
                <a:srgbClr val="015873"/>
              </a:solidFill>
              <a:prstDash val="solid"/>
              <a:round/>
              <a:headEnd type="none" w="med" len="med"/>
              <a:tailEnd type="none" w="med" len="med"/>
            </a:ln>
            <a:effectLst/>
          </p:spPr>
        </p:cxnSp>
        <p:grpSp>
          <p:nvGrpSpPr>
            <p:cNvPr id="36" name="Group 35">
              <a:extLst>
                <a:ext uri="{FF2B5EF4-FFF2-40B4-BE49-F238E27FC236}">
                  <a16:creationId xmlns:a16="http://schemas.microsoft.com/office/drawing/2014/main" id="{442E4873-4FF2-D8FB-05F5-A519585134F4}"/>
                </a:ext>
              </a:extLst>
            </p:cNvPr>
            <p:cNvGrpSpPr/>
            <p:nvPr/>
          </p:nvGrpSpPr>
          <p:grpSpPr>
            <a:xfrm>
              <a:off x="2232538" y="4970479"/>
              <a:ext cx="4493899" cy="461665"/>
              <a:chOff x="1917578" y="4435516"/>
              <a:chExt cx="4493899" cy="461665"/>
            </a:xfrm>
          </p:grpSpPr>
          <p:sp>
            <p:nvSpPr>
              <p:cNvPr id="94" name="TextBox 93">
                <a:extLst>
                  <a:ext uri="{FF2B5EF4-FFF2-40B4-BE49-F238E27FC236}">
                    <a16:creationId xmlns:a16="http://schemas.microsoft.com/office/drawing/2014/main" id="{03AD7D74-93B8-21BE-E73C-39063E94CDE8}"/>
                  </a:ext>
                </a:extLst>
              </p:cNvPr>
              <p:cNvSpPr txBox="1"/>
              <p:nvPr/>
            </p:nvSpPr>
            <p:spPr bwMode="auto">
              <a:xfrm>
                <a:off x="1917578" y="4435516"/>
                <a:ext cx="54854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 (0)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 (0)</a:t>
                </a:r>
              </a:p>
            </p:txBody>
          </p:sp>
          <p:sp>
            <p:nvSpPr>
              <p:cNvPr id="95" name="TextBox 94">
                <a:extLst>
                  <a:ext uri="{FF2B5EF4-FFF2-40B4-BE49-F238E27FC236}">
                    <a16:creationId xmlns:a16="http://schemas.microsoft.com/office/drawing/2014/main" id="{568446FC-A7D3-2D0C-2CF9-389A86DC0363}"/>
                  </a:ext>
                </a:extLst>
              </p:cNvPr>
              <p:cNvSpPr txBox="1"/>
              <p:nvPr/>
            </p:nvSpPr>
            <p:spPr bwMode="auto">
              <a:xfrm>
                <a:off x="2410718" y="4435516"/>
                <a:ext cx="54854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 (1)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 (1)</a:t>
                </a:r>
              </a:p>
            </p:txBody>
          </p:sp>
          <p:sp>
            <p:nvSpPr>
              <p:cNvPr id="96" name="TextBox 95">
                <a:extLst>
                  <a:ext uri="{FF2B5EF4-FFF2-40B4-BE49-F238E27FC236}">
                    <a16:creationId xmlns:a16="http://schemas.microsoft.com/office/drawing/2014/main" id="{BBDE468D-EFD2-AB2B-1F6D-D3D2FA9B5CD1}"/>
                  </a:ext>
                </a:extLst>
              </p:cNvPr>
              <p:cNvSpPr txBox="1"/>
              <p:nvPr/>
            </p:nvSpPr>
            <p:spPr bwMode="auto">
              <a:xfrm>
                <a:off x="2907457" y="4435516"/>
                <a:ext cx="54854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 (1)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 (3)</a:t>
                </a:r>
              </a:p>
            </p:txBody>
          </p:sp>
          <p:sp>
            <p:nvSpPr>
              <p:cNvPr id="97" name="TextBox 96">
                <a:extLst>
                  <a:ext uri="{FF2B5EF4-FFF2-40B4-BE49-F238E27FC236}">
                    <a16:creationId xmlns:a16="http://schemas.microsoft.com/office/drawing/2014/main" id="{A8451F2D-7B71-F26E-CDB4-F87D4343ECF5}"/>
                  </a:ext>
                </a:extLst>
              </p:cNvPr>
              <p:cNvSpPr txBox="1"/>
              <p:nvPr/>
            </p:nvSpPr>
            <p:spPr bwMode="auto">
              <a:xfrm>
                <a:off x="3440070" y="4435516"/>
                <a:ext cx="470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 (6)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 (6)</a:t>
                </a:r>
              </a:p>
            </p:txBody>
          </p:sp>
          <p:sp>
            <p:nvSpPr>
              <p:cNvPr id="98" name="TextBox 97">
                <a:extLst>
                  <a:ext uri="{FF2B5EF4-FFF2-40B4-BE49-F238E27FC236}">
                    <a16:creationId xmlns:a16="http://schemas.microsoft.com/office/drawing/2014/main" id="{8E771454-A92B-9376-314E-E790FB0AC839}"/>
                  </a:ext>
                </a:extLst>
              </p:cNvPr>
              <p:cNvSpPr txBox="1"/>
              <p:nvPr/>
            </p:nvSpPr>
            <p:spPr bwMode="auto">
              <a:xfrm>
                <a:off x="3928365" y="4435516"/>
                <a:ext cx="470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 (7)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 (6)</a:t>
                </a:r>
              </a:p>
            </p:txBody>
          </p:sp>
          <p:sp>
            <p:nvSpPr>
              <p:cNvPr id="99" name="TextBox 98">
                <a:extLst>
                  <a:ext uri="{FF2B5EF4-FFF2-40B4-BE49-F238E27FC236}">
                    <a16:creationId xmlns:a16="http://schemas.microsoft.com/office/drawing/2014/main" id="{C0AC364A-90A0-8719-718B-61688430AEBF}"/>
                  </a:ext>
                </a:extLst>
              </p:cNvPr>
              <p:cNvSpPr txBox="1"/>
              <p:nvPr/>
            </p:nvSpPr>
            <p:spPr bwMode="auto">
              <a:xfrm>
                <a:off x="4423060" y="4435516"/>
                <a:ext cx="470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4 (8)</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2 (8)</a:t>
                </a:r>
              </a:p>
            </p:txBody>
          </p:sp>
          <p:sp>
            <p:nvSpPr>
              <p:cNvPr id="100" name="TextBox 99">
                <a:extLst>
                  <a:ext uri="{FF2B5EF4-FFF2-40B4-BE49-F238E27FC236}">
                    <a16:creationId xmlns:a16="http://schemas.microsoft.com/office/drawing/2014/main" id="{74EFE709-340E-05B0-50D6-D5FBA69DF9A1}"/>
                  </a:ext>
                </a:extLst>
              </p:cNvPr>
              <p:cNvSpPr txBox="1"/>
              <p:nvPr/>
            </p:nvSpPr>
            <p:spPr bwMode="auto">
              <a:xfrm>
                <a:off x="4878035" y="4435516"/>
                <a:ext cx="54854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 (9)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 (10)</a:t>
                </a:r>
              </a:p>
            </p:txBody>
          </p:sp>
          <p:sp>
            <p:nvSpPr>
              <p:cNvPr id="101" name="TextBox 100">
                <a:extLst>
                  <a:ext uri="{FF2B5EF4-FFF2-40B4-BE49-F238E27FC236}">
                    <a16:creationId xmlns:a16="http://schemas.microsoft.com/office/drawing/2014/main" id="{79428C06-8235-C371-49AD-9EA98C5690CD}"/>
                  </a:ext>
                </a:extLst>
              </p:cNvPr>
              <p:cNvSpPr txBox="1"/>
              <p:nvPr/>
            </p:nvSpPr>
            <p:spPr bwMode="auto">
              <a:xfrm>
                <a:off x="5369291" y="4435516"/>
                <a:ext cx="54854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 (9)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 (10)</a:t>
                </a:r>
              </a:p>
            </p:txBody>
          </p:sp>
          <p:sp>
            <p:nvSpPr>
              <p:cNvPr id="102" name="TextBox 101">
                <a:extLst>
                  <a:ext uri="{FF2B5EF4-FFF2-40B4-BE49-F238E27FC236}">
                    <a16:creationId xmlns:a16="http://schemas.microsoft.com/office/drawing/2014/main" id="{CC8E95A4-6A41-1EDF-7A5B-344E31DCBA61}"/>
                  </a:ext>
                </a:extLst>
              </p:cNvPr>
              <p:cNvSpPr txBox="1"/>
              <p:nvPr/>
            </p:nvSpPr>
            <p:spPr bwMode="auto">
              <a:xfrm>
                <a:off x="5862930" y="4435516"/>
                <a:ext cx="54854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 (11)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 (10)</a:t>
                </a:r>
              </a:p>
            </p:txBody>
          </p:sp>
        </p:grpSp>
        <p:grpSp>
          <p:nvGrpSpPr>
            <p:cNvPr id="37" name="Group 36">
              <a:extLst>
                <a:ext uri="{FF2B5EF4-FFF2-40B4-BE49-F238E27FC236}">
                  <a16:creationId xmlns:a16="http://schemas.microsoft.com/office/drawing/2014/main" id="{DA8DCD38-238C-85C1-026E-A21D60631DBA}"/>
                </a:ext>
              </a:extLst>
            </p:cNvPr>
            <p:cNvGrpSpPr/>
            <p:nvPr/>
          </p:nvGrpSpPr>
          <p:grpSpPr>
            <a:xfrm>
              <a:off x="8759291" y="1897938"/>
              <a:ext cx="3138162" cy="646331"/>
              <a:chOff x="2319492" y="2996098"/>
              <a:chExt cx="3138162" cy="646331"/>
            </a:xfrm>
          </p:grpSpPr>
          <p:sp>
            <p:nvSpPr>
              <p:cNvPr id="91" name="TextBox 90">
                <a:extLst>
                  <a:ext uri="{FF2B5EF4-FFF2-40B4-BE49-F238E27FC236}">
                    <a16:creationId xmlns:a16="http://schemas.microsoft.com/office/drawing/2014/main" id="{9206B105-1946-3676-140A-EC8F655D5716}"/>
                  </a:ext>
                </a:extLst>
              </p:cNvPr>
              <p:cNvSpPr txBox="1"/>
              <p:nvPr/>
            </p:nvSpPr>
            <p:spPr bwMode="auto">
              <a:xfrm>
                <a:off x="2535624" y="2996098"/>
                <a:ext cx="292203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Group A (Nivo/Ipi)</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Group B (Nivo/Ipi plus SBRT)</a:t>
                </a:r>
              </a:p>
            </p:txBody>
          </p:sp>
          <p:cxnSp>
            <p:nvCxnSpPr>
              <p:cNvPr id="92" name="Straight Connector 91">
                <a:extLst>
                  <a:ext uri="{FF2B5EF4-FFF2-40B4-BE49-F238E27FC236}">
                    <a16:creationId xmlns:a16="http://schemas.microsoft.com/office/drawing/2014/main" id="{91CA644F-FE34-5BA8-2BBF-BC24729BB7A7}"/>
                  </a:ext>
                </a:extLst>
              </p:cNvPr>
              <p:cNvCxnSpPr/>
              <p:nvPr/>
            </p:nvCxnSpPr>
            <p:spPr bwMode="auto">
              <a:xfrm flipH="1">
                <a:off x="2319492" y="3177498"/>
                <a:ext cx="244311" cy="0"/>
              </a:xfrm>
              <a:prstGeom prst="line">
                <a:avLst/>
              </a:prstGeom>
              <a:noFill/>
              <a:ln w="28575" cap="flat" cmpd="sng" algn="ctr">
                <a:solidFill>
                  <a:srgbClr val="01587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4E614261-6666-8682-3A1F-740EA8D96CF8}"/>
                  </a:ext>
                </a:extLst>
              </p:cNvPr>
              <p:cNvCxnSpPr/>
              <p:nvPr/>
            </p:nvCxnSpPr>
            <p:spPr bwMode="auto">
              <a:xfrm flipH="1">
                <a:off x="2319492" y="3454329"/>
                <a:ext cx="244311" cy="0"/>
              </a:xfrm>
              <a:prstGeom prst="line">
                <a:avLst/>
              </a:prstGeom>
              <a:noFill/>
              <a:ln w="28575" cap="flat" cmpd="sng" algn="ctr">
                <a:solidFill>
                  <a:srgbClr val="E1471D"/>
                </a:solidFill>
                <a:prstDash val="solid"/>
                <a:round/>
                <a:headEnd type="none" w="med" len="med"/>
                <a:tailEnd type="none" w="med" len="med"/>
              </a:ln>
              <a:effectLst/>
            </p:spPr>
          </p:cxnSp>
        </p:grpSp>
        <p:cxnSp>
          <p:nvCxnSpPr>
            <p:cNvPr id="38" name="Straight Connector 37">
              <a:extLst>
                <a:ext uri="{FF2B5EF4-FFF2-40B4-BE49-F238E27FC236}">
                  <a16:creationId xmlns:a16="http://schemas.microsoft.com/office/drawing/2014/main" id="{1C7BA899-9E30-0679-B85F-65DC83C6C3E3}"/>
                </a:ext>
              </a:extLst>
            </p:cNvPr>
            <p:cNvCxnSpPr>
              <a:cxnSpLocks/>
            </p:cNvCxnSpPr>
            <p:nvPr/>
          </p:nvCxnSpPr>
          <p:spPr bwMode="auto">
            <a:xfrm>
              <a:off x="6158179" y="3105263"/>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FF803BFE-EB99-F43B-FD58-8AF21A198F07}"/>
                </a:ext>
              </a:extLst>
            </p:cNvPr>
            <p:cNvCxnSpPr>
              <a:cxnSpLocks/>
            </p:cNvCxnSpPr>
            <p:nvPr/>
          </p:nvCxnSpPr>
          <p:spPr bwMode="auto">
            <a:xfrm>
              <a:off x="6438814" y="3105263"/>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9EF2F466-9046-0289-EF51-D362E981DE95}"/>
                </a:ext>
              </a:extLst>
            </p:cNvPr>
            <p:cNvCxnSpPr>
              <a:cxnSpLocks/>
            </p:cNvCxnSpPr>
            <p:nvPr/>
          </p:nvCxnSpPr>
          <p:spPr bwMode="auto">
            <a:xfrm>
              <a:off x="3886717" y="2157000"/>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E6A23696-36DC-7090-0969-677B0BC43C6E}"/>
                </a:ext>
              </a:extLst>
            </p:cNvPr>
            <p:cNvCxnSpPr>
              <a:cxnSpLocks/>
            </p:cNvCxnSpPr>
            <p:nvPr/>
          </p:nvCxnSpPr>
          <p:spPr bwMode="auto">
            <a:xfrm>
              <a:off x="3864391" y="2157000"/>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5A930DB-78BB-227F-A80D-2C60E4CAFD25}"/>
                </a:ext>
              </a:extLst>
            </p:cNvPr>
            <p:cNvCxnSpPr>
              <a:cxnSpLocks/>
            </p:cNvCxnSpPr>
            <p:nvPr/>
          </p:nvCxnSpPr>
          <p:spPr bwMode="auto">
            <a:xfrm>
              <a:off x="3707779" y="2157000"/>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454CC2ED-5097-411B-6620-81ECFB080339}"/>
                </a:ext>
              </a:extLst>
            </p:cNvPr>
            <p:cNvCxnSpPr>
              <a:cxnSpLocks/>
            </p:cNvCxnSpPr>
            <p:nvPr/>
          </p:nvCxnSpPr>
          <p:spPr bwMode="auto">
            <a:xfrm>
              <a:off x="3745879" y="2157000"/>
              <a:ext cx="0" cy="91440"/>
            </a:xfrm>
            <a:prstGeom prst="line">
              <a:avLst/>
            </a:prstGeom>
            <a:noFill/>
            <a:ln w="19050" cap="flat" cmpd="sng" algn="ctr">
              <a:solidFill>
                <a:srgbClr val="E1471D"/>
              </a:solidFill>
              <a:prstDash val="solid"/>
              <a:round/>
              <a:headEnd type="none" w="med" len="med"/>
              <a:tailEnd type="none" w="med" len="med"/>
            </a:ln>
            <a:effectLst/>
          </p:spPr>
        </p:cxnSp>
        <p:sp>
          <p:nvSpPr>
            <p:cNvPr id="44" name="Freeform 40">
              <a:extLst>
                <a:ext uri="{FF2B5EF4-FFF2-40B4-BE49-F238E27FC236}">
                  <a16:creationId xmlns:a16="http://schemas.microsoft.com/office/drawing/2014/main" id="{EE4EEB0D-2797-5AF8-5956-EA2A64D9DF2C}"/>
                </a:ext>
              </a:extLst>
            </p:cNvPr>
            <p:cNvSpPr/>
            <p:nvPr/>
          </p:nvSpPr>
          <p:spPr bwMode="auto">
            <a:xfrm>
              <a:off x="2514333" y="2204185"/>
              <a:ext cx="3951170" cy="952901"/>
            </a:xfrm>
            <a:custGeom>
              <a:avLst/>
              <a:gdLst>
                <a:gd name="connsiteX0" fmla="*/ 0 w 3951170"/>
                <a:gd name="connsiteY0" fmla="*/ 0 h 952901"/>
                <a:gd name="connsiteX1" fmla="*/ 1419726 w 3951170"/>
                <a:gd name="connsiteY1" fmla="*/ 0 h 952901"/>
                <a:gd name="connsiteX2" fmla="*/ 1419726 w 3951170"/>
                <a:gd name="connsiteY2" fmla="*/ 308009 h 952901"/>
                <a:gd name="connsiteX3" fmla="*/ 3003082 w 3951170"/>
                <a:gd name="connsiteY3" fmla="*/ 308009 h 952901"/>
                <a:gd name="connsiteX4" fmla="*/ 3003082 w 3951170"/>
                <a:gd name="connsiteY4" fmla="*/ 952901 h 952901"/>
                <a:gd name="connsiteX5" fmla="*/ 3951170 w 3951170"/>
                <a:gd name="connsiteY5" fmla="*/ 952901 h 952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1170" h="952901">
                  <a:moveTo>
                    <a:pt x="0" y="0"/>
                  </a:moveTo>
                  <a:lnTo>
                    <a:pt x="1419726" y="0"/>
                  </a:lnTo>
                  <a:lnTo>
                    <a:pt x="1419726" y="308009"/>
                  </a:lnTo>
                  <a:lnTo>
                    <a:pt x="3003082" y="308009"/>
                  </a:lnTo>
                  <a:lnTo>
                    <a:pt x="3003082" y="952901"/>
                  </a:lnTo>
                  <a:lnTo>
                    <a:pt x="3951170" y="952901"/>
                  </a:lnTo>
                </a:path>
              </a:pathLst>
            </a:custGeom>
            <a:noFill/>
            <a:ln w="28575">
              <a:solidFill>
                <a:srgbClr val="015873"/>
              </a:solidFill>
              <a:miter lim="800000"/>
              <a:headEnd/>
              <a:tailEnd/>
            </a:ln>
          </p:spPr>
          <p:txBody>
            <a:bodyPr rtlCol="0" anchor="ctr"/>
            <a:lstStyle/>
            <a:p>
              <a:pPr algn="ctr"/>
              <a:endParaRPr lang="en-US" dirty="0"/>
            </a:p>
          </p:txBody>
        </p:sp>
        <p:sp>
          <p:nvSpPr>
            <p:cNvPr id="45" name="Freeform 42">
              <a:extLst>
                <a:ext uri="{FF2B5EF4-FFF2-40B4-BE49-F238E27FC236}">
                  <a16:creationId xmlns:a16="http://schemas.microsoft.com/office/drawing/2014/main" id="{E61F7327-798B-D322-2F23-43EBCF7AC7B0}"/>
                </a:ext>
              </a:extLst>
            </p:cNvPr>
            <p:cNvSpPr/>
            <p:nvPr/>
          </p:nvSpPr>
          <p:spPr bwMode="auto">
            <a:xfrm>
              <a:off x="2509520" y="2199373"/>
              <a:ext cx="2911642" cy="447574"/>
            </a:xfrm>
            <a:custGeom>
              <a:avLst/>
              <a:gdLst>
                <a:gd name="connsiteX0" fmla="*/ 0 w 2911642"/>
                <a:gd name="connsiteY0" fmla="*/ 0 h 447574"/>
                <a:gd name="connsiteX1" fmla="*/ 1313848 w 2911642"/>
                <a:gd name="connsiteY1" fmla="*/ 0 h 447574"/>
                <a:gd name="connsiteX2" fmla="*/ 1313848 w 2911642"/>
                <a:gd name="connsiteY2" fmla="*/ 447574 h 447574"/>
                <a:gd name="connsiteX3" fmla="*/ 2911642 w 2911642"/>
                <a:gd name="connsiteY3" fmla="*/ 447574 h 447574"/>
              </a:gdLst>
              <a:ahLst/>
              <a:cxnLst>
                <a:cxn ang="0">
                  <a:pos x="connsiteX0" y="connsiteY0"/>
                </a:cxn>
                <a:cxn ang="0">
                  <a:pos x="connsiteX1" y="connsiteY1"/>
                </a:cxn>
                <a:cxn ang="0">
                  <a:pos x="connsiteX2" y="connsiteY2"/>
                </a:cxn>
                <a:cxn ang="0">
                  <a:pos x="connsiteX3" y="connsiteY3"/>
                </a:cxn>
              </a:cxnLst>
              <a:rect l="l" t="t" r="r" b="b"/>
              <a:pathLst>
                <a:path w="2911642" h="447574">
                  <a:moveTo>
                    <a:pt x="0" y="0"/>
                  </a:moveTo>
                  <a:lnTo>
                    <a:pt x="1313848" y="0"/>
                  </a:lnTo>
                  <a:lnTo>
                    <a:pt x="1313848" y="447574"/>
                  </a:lnTo>
                  <a:lnTo>
                    <a:pt x="2911642" y="447574"/>
                  </a:lnTo>
                </a:path>
              </a:pathLst>
            </a:custGeom>
            <a:noFill/>
            <a:ln w="28575">
              <a:solidFill>
                <a:srgbClr val="E1471D"/>
              </a:solidFill>
              <a:miter lim="800000"/>
              <a:headEnd/>
              <a:tailEnd/>
            </a:ln>
          </p:spPr>
          <p:txBody>
            <a:bodyPr rtlCol="0" anchor="ctr"/>
            <a:lstStyle/>
            <a:p>
              <a:pPr algn="ctr"/>
              <a:endParaRPr lang="en-US" dirty="0"/>
            </a:p>
          </p:txBody>
        </p:sp>
        <p:sp>
          <p:nvSpPr>
            <p:cNvPr id="46" name="TextBox 45">
              <a:extLst>
                <a:ext uri="{FF2B5EF4-FFF2-40B4-BE49-F238E27FC236}">
                  <a16:creationId xmlns:a16="http://schemas.microsoft.com/office/drawing/2014/main" id="{0414563C-ACFA-536B-5AD3-C2D41CEC5263}"/>
                </a:ext>
              </a:extLst>
            </p:cNvPr>
            <p:cNvSpPr txBox="1"/>
            <p:nvPr/>
          </p:nvSpPr>
          <p:spPr bwMode="auto">
            <a:xfrm>
              <a:off x="8663070" y="1517012"/>
              <a:ext cx="13999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PFS: Prior ICI</a:t>
              </a:r>
            </a:p>
          </p:txBody>
        </p:sp>
        <p:sp>
          <p:nvSpPr>
            <p:cNvPr id="47" name="TextBox 46">
              <a:extLst>
                <a:ext uri="{FF2B5EF4-FFF2-40B4-BE49-F238E27FC236}">
                  <a16:creationId xmlns:a16="http://schemas.microsoft.com/office/drawing/2014/main" id="{F0812FE1-3369-FDAB-B1A6-99CA985A4B60}"/>
                </a:ext>
              </a:extLst>
            </p:cNvPr>
            <p:cNvSpPr txBox="1"/>
            <p:nvPr/>
          </p:nvSpPr>
          <p:spPr bwMode="auto">
            <a:xfrm>
              <a:off x="8191897" y="2701142"/>
              <a:ext cx="3240827" cy="830997"/>
            </a:xfrm>
            <a:prstGeom prst="rect">
              <a:avLst/>
            </a:prstGeom>
            <a:solidFill>
              <a:schemeClr val="tx1"/>
            </a:solidFill>
            <a:ln>
              <a:noFill/>
            </a:ln>
          </p:spPr>
          <p:txBody>
            <a:bodyPr wrap="squar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HR for Nivo/Ipi + SBRT: 1.60 (95% CI: 0.68-3.75; log-rank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.28)</a:t>
              </a:r>
            </a:p>
            <a:p>
              <a:pPr algn="l">
                <a:lnSpc>
                  <a:spcPct val="100000"/>
                </a:lnSpc>
                <a:spcBef>
                  <a:spcPts val="0"/>
                </a:spcBef>
                <a:spcAft>
                  <a:spcPct val="0"/>
                </a:spcAft>
                <a:buClrTx/>
                <a:buFontTx/>
                <a:buNone/>
              </a:pPr>
              <a:endParaRPr lang="en-US" sz="1600" b="0" dirty="0">
                <a:solidFill>
                  <a:schemeClr val="bg1"/>
                </a:solidFill>
                <a:latin typeface="Calibri" panose="020F0502020204030204" pitchFamily="34" charset="0"/>
              </a:endParaRPr>
            </a:p>
          </p:txBody>
        </p:sp>
        <p:sp>
          <p:nvSpPr>
            <p:cNvPr id="48" name="Freeform 108">
              <a:extLst>
                <a:ext uri="{FF2B5EF4-FFF2-40B4-BE49-F238E27FC236}">
                  <a16:creationId xmlns:a16="http://schemas.microsoft.com/office/drawing/2014/main" id="{1F6D1891-00AA-4BE6-296F-CCFD5EA6D51B}"/>
                </a:ext>
              </a:extLst>
            </p:cNvPr>
            <p:cNvSpPr/>
            <p:nvPr/>
          </p:nvSpPr>
          <p:spPr bwMode="auto">
            <a:xfrm>
              <a:off x="7410962" y="2148148"/>
              <a:ext cx="4031741" cy="2260095"/>
            </a:xfrm>
            <a:custGeom>
              <a:avLst/>
              <a:gdLst>
                <a:gd name="connsiteX0" fmla="*/ 0 w 3810000"/>
                <a:gd name="connsiteY0" fmla="*/ 0 h 1889760"/>
                <a:gd name="connsiteX1" fmla="*/ 0 w 3810000"/>
                <a:gd name="connsiteY1" fmla="*/ 1889760 h 1889760"/>
                <a:gd name="connsiteX2" fmla="*/ 3810000 w 3810000"/>
                <a:gd name="connsiteY2" fmla="*/ 1889760 h 1889760"/>
              </a:gdLst>
              <a:ahLst/>
              <a:cxnLst>
                <a:cxn ang="0">
                  <a:pos x="connsiteX0" y="connsiteY0"/>
                </a:cxn>
                <a:cxn ang="0">
                  <a:pos x="connsiteX1" y="connsiteY1"/>
                </a:cxn>
                <a:cxn ang="0">
                  <a:pos x="connsiteX2" y="connsiteY2"/>
                </a:cxn>
              </a:cxnLst>
              <a:rect l="l" t="t" r="r" b="b"/>
              <a:pathLst>
                <a:path w="3810000" h="1889760">
                  <a:moveTo>
                    <a:pt x="0" y="0"/>
                  </a:moveTo>
                  <a:lnTo>
                    <a:pt x="0" y="1889760"/>
                  </a:lnTo>
                  <a:lnTo>
                    <a:pt x="3810000" y="1889760"/>
                  </a:lnTo>
                </a:path>
              </a:pathLst>
            </a:custGeom>
            <a:noFill/>
            <a:ln w="28575">
              <a:solidFill>
                <a:schemeClr val="bg1"/>
              </a:solidFill>
              <a:miter lim="800000"/>
              <a:headEnd/>
              <a:tailEnd/>
            </a:ln>
          </p:spPr>
          <p:txBody>
            <a:bodyPr rtlCol="0" anchor="ctr"/>
            <a:lstStyle/>
            <a:p>
              <a:pPr algn="ctr"/>
              <a:endParaRPr lang="en-US" dirty="0"/>
            </a:p>
          </p:txBody>
        </p:sp>
        <p:grpSp>
          <p:nvGrpSpPr>
            <p:cNvPr id="49" name="Group 48">
              <a:extLst>
                <a:ext uri="{FF2B5EF4-FFF2-40B4-BE49-F238E27FC236}">
                  <a16:creationId xmlns:a16="http://schemas.microsoft.com/office/drawing/2014/main" id="{BCF2199A-AABD-5ADC-0398-2A3DBE04E047}"/>
                </a:ext>
              </a:extLst>
            </p:cNvPr>
            <p:cNvGrpSpPr/>
            <p:nvPr/>
          </p:nvGrpSpPr>
          <p:grpSpPr>
            <a:xfrm>
              <a:off x="6856647" y="2031177"/>
              <a:ext cx="535724" cy="2570828"/>
              <a:chOff x="1662314" y="2069334"/>
              <a:chExt cx="535724" cy="2570828"/>
            </a:xfrm>
          </p:grpSpPr>
          <p:sp>
            <p:nvSpPr>
              <p:cNvPr id="85" name="TextBox 84">
                <a:extLst>
                  <a:ext uri="{FF2B5EF4-FFF2-40B4-BE49-F238E27FC236}">
                    <a16:creationId xmlns:a16="http://schemas.microsoft.com/office/drawing/2014/main" id="{E84F46B9-07BD-9916-F15E-522526BB0D5F}"/>
                  </a:ext>
                </a:extLst>
              </p:cNvPr>
              <p:cNvSpPr txBox="1"/>
              <p:nvPr/>
            </p:nvSpPr>
            <p:spPr bwMode="auto">
              <a:xfrm>
                <a:off x="1662314" y="206933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86" name="TextBox 85">
                <a:extLst>
                  <a:ext uri="{FF2B5EF4-FFF2-40B4-BE49-F238E27FC236}">
                    <a16:creationId xmlns:a16="http://schemas.microsoft.com/office/drawing/2014/main" id="{68BCD6FB-4937-2E2C-748A-DCEDBA666529}"/>
                  </a:ext>
                </a:extLst>
              </p:cNvPr>
              <p:cNvSpPr txBox="1"/>
              <p:nvPr/>
            </p:nvSpPr>
            <p:spPr bwMode="auto">
              <a:xfrm>
                <a:off x="1779334" y="25096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87" name="TextBox 86">
                <a:extLst>
                  <a:ext uri="{FF2B5EF4-FFF2-40B4-BE49-F238E27FC236}">
                    <a16:creationId xmlns:a16="http://schemas.microsoft.com/office/drawing/2014/main" id="{244B2573-0502-B8D6-D5CF-56604A89A956}"/>
                  </a:ext>
                </a:extLst>
              </p:cNvPr>
              <p:cNvSpPr txBox="1"/>
              <p:nvPr/>
            </p:nvSpPr>
            <p:spPr bwMode="auto">
              <a:xfrm>
                <a:off x="1779334" y="29499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88" name="TextBox 87">
                <a:extLst>
                  <a:ext uri="{FF2B5EF4-FFF2-40B4-BE49-F238E27FC236}">
                    <a16:creationId xmlns:a16="http://schemas.microsoft.com/office/drawing/2014/main" id="{5D06B7A8-57B6-DD1B-8BA0-F0459EEEF404}"/>
                  </a:ext>
                </a:extLst>
              </p:cNvPr>
              <p:cNvSpPr txBox="1"/>
              <p:nvPr/>
            </p:nvSpPr>
            <p:spPr bwMode="auto">
              <a:xfrm>
                <a:off x="1779334" y="339023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89" name="TextBox 88">
                <a:extLst>
                  <a:ext uri="{FF2B5EF4-FFF2-40B4-BE49-F238E27FC236}">
                    <a16:creationId xmlns:a16="http://schemas.microsoft.com/office/drawing/2014/main" id="{EF8C2815-28EE-E039-FCE6-A5B9310E741D}"/>
                  </a:ext>
                </a:extLst>
              </p:cNvPr>
              <p:cNvSpPr txBox="1"/>
              <p:nvPr/>
            </p:nvSpPr>
            <p:spPr bwMode="auto">
              <a:xfrm>
                <a:off x="1779334" y="383053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90" name="TextBox 89">
                <a:extLst>
                  <a:ext uri="{FF2B5EF4-FFF2-40B4-BE49-F238E27FC236}">
                    <a16:creationId xmlns:a16="http://schemas.microsoft.com/office/drawing/2014/main" id="{A7B09113-3312-A721-3875-60F9DC28EB9A}"/>
                  </a:ext>
                </a:extLst>
              </p:cNvPr>
              <p:cNvSpPr txBox="1"/>
              <p:nvPr/>
            </p:nvSpPr>
            <p:spPr bwMode="auto">
              <a:xfrm>
                <a:off x="1896352" y="427083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50" name="Group 49">
              <a:extLst>
                <a:ext uri="{FF2B5EF4-FFF2-40B4-BE49-F238E27FC236}">
                  <a16:creationId xmlns:a16="http://schemas.microsoft.com/office/drawing/2014/main" id="{4C09C0C4-11EB-400D-1CAD-ABFDB0D30B02}"/>
                </a:ext>
              </a:extLst>
            </p:cNvPr>
            <p:cNvGrpSpPr/>
            <p:nvPr/>
          </p:nvGrpSpPr>
          <p:grpSpPr>
            <a:xfrm>
              <a:off x="7349329" y="2207833"/>
              <a:ext cx="64008" cy="2200412"/>
              <a:chOff x="2172709" y="2207833"/>
              <a:chExt cx="64008" cy="2200412"/>
            </a:xfrm>
          </p:grpSpPr>
          <p:cxnSp>
            <p:nvCxnSpPr>
              <p:cNvPr id="79" name="Straight Connector 78">
                <a:extLst>
                  <a:ext uri="{FF2B5EF4-FFF2-40B4-BE49-F238E27FC236}">
                    <a16:creationId xmlns:a16="http://schemas.microsoft.com/office/drawing/2014/main" id="{408438DE-4543-526B-950A-C92E17D7D9A2}"/>
                  </a:ext>
                </a:extLst>
              </p:cNvPr>
              <p:cNvCxnSpPr>
                <a:cxnSpLocks/>
              </p:cNvCxnSpPr>
              <p:nvPr/>
            </p:nvCxnSpPr>
            <p:spPr bwMode="auto">
              <a:xfrm>
                <a:off x="2172709" y="22078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79D52F81-49B2-42B3-E407-F6B7E668CF83}"/>
                  </a:ext>
                </a:extLst>
              </p:cNvPr>
              <p:cNvCxnSpPr>
                <a:cxnSpLocks/>
              </p:cNvCxnSpPr>
              <p:nvPr/>
            </p:nvCxnSpPr>
            <p:spPr bwMode="auto">
              <a:xfrm>
                <a:off x="2172709" y="264791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96EDB114-6012-B652-0C29-4EBF1F34101C}"/>
                  </a:ext>
                </a:extLst>
              </p:cNvPr>
              <p:cNvCxnSpPr>
                <a:cxnSpLocks/>
              </p:cNvCxnSpPr>
              <p:nvPr/>
            </p:nvCxnSpPr>
            <p:spPr bwMode="auto">
              <a:xfrm>
                <a:off x="2172709" y="308799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61470161-C025-43F3-409C-533D4F61D4BC}"/>
                  </a:ext>
                </a:extLst>
              </p:cNvPr>
              <p:cNvCxnSpPr>
                <a:cxnSpLocks/>
              </p:cNvCxnSpPr>
              <p:nvPr/>
            </p:nvCxnSpPr>
            <p:spPr bwMode="auto">
              <a:xfrm>
                <a:off x="2172709" y="39681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6B3B10F6-C126-EF3D-B2B8-7DF75B1F18E7}"/>
                  </a:ext>
                </a:extLst>
              </p:cNvPr>
              <p:cNvCxnSpPr>
                <a:cxnSpLocks/>
              </p:cNvCxnSpPr>
              <p:nvPr/>
            </p:nvCxnSpPr>
            <p:spPr bwMode="auto">
              <a:xfrm>
                <a:off x="2172709" y="44082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9E605E48-602D-8D4C-CF8B-33EE562E5282}"/>
                  </a:ext>
                </a:extLst>
              </p:cNvPr>
              <p:cNvCxnSpPr>
                <a:cxnSpLocks/>
              </p:cNvCxnSpPr>
              <p:nvPr/>
            </p:nvCxnSpPr>
            <p:spPr bwMode="auto">
              <a:xfrm>
                <a:off x="2172709" y="3528079"/>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51" name="Group 50">
              <a:extLst>
                <a:ext uri="{FF2B5EF4-FFF2-40B4-BE49-F238E27FC236}">
                  <a16:creationId xmlns:a16="http://schemas.microsoft.com/office/drawing/2014/main" id="{1A253C7D-7873-4E1B-90DA-8479A9FA5359}"/>
                </a:ext>
              </a:extLst>
            </p:cNvPr>
            <p:cNvGrpSpPr/>
            <p:nvPr/>
          </p:nvGrpSpPr>
          <p:grpSpPr>
            <a:xfrm>
              <a:off x="7413337" y="4406045"/>
              <a:ext cx="3881104" cy="64009"/>
              <a:chOff x="6747170" y="4406045"/>
              <a:chExt cx="3881104" cy="64009"/>
            </a:xfrm>
          </p:grpSpPr>
          <p:cxnSp>
            <p:nvCxnSpPr>
              <p:cNvPr id="72" name="Straight Connector 71">
                <a:extLst>
                  <a:ext uri="{FF2B5EF4-FFF2-40B4-BE49-F238E27FC236}">
                    <a16:creationId xmlns:a16="http://schemas.microsoft.com/office/drawing/2014/main" id="{0D488A44-6C07-EE12-9EC9-D9B06B535C84}"/>
                  </a:ext>
                </a:extLst>
              </p:cNvPr>
              <p:cNvCxnSpPr>
                <a:cxnSpLocks/>
              </p:cNvCxnSpPr>
              <p:nvPr/>
            </p:nvCxnSpPr>
            <p:spPr bwMode="auto">
              <a:xfrm rot="16200000">
                <a:off x="6715166" y="44380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6AC231A0-CB7E-7FAD-9B4C-83CFBBB00D50}"/>
                  </a:ext>
                </a:extLst>
              </p:cNvPr>
              <p:cNvCxnSpPr>
                <a:cxnSpLocks/>
              </p:cNvCxnSpPr>
              <p:nvPr/>
            </p:nvCxnSpPr>
            <p:spPr bwMode="auto">
              <a:xfrm rot="16200000">
                <a:off x="7362017" y="44380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2053D14F-0F9C-7DB7-BD32-1BB6BF4C6FA6}"/>
                  </a:ext>
                </a:extLst>
              </p:cNvPr>
              <p:cNvCxnSpPr>
                <a:cxnSpLocks/>
              </p:cNvCxnSpPr>
              <p:nvPr/>
            </p:nvCxnSpPr>
            <p:spPr bwMode="auto">
              <a:xfrm rot="16200000">
                <a:off x="8008868" y="44380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47698768-460A-E795-6215-3BB0BA8A408D}"/>
                  </a:ext>
                </a:extLst>
              </p:cNvPr>
              <p:cNvCxnSpPr>
                <a:cxnSpLocks/>
              </p:cNvCxnSpPr>
              <p:nvPr/>
            </p:nvCxnSpPr>
            <p:spPr bwMode="auto">
              <a:xfrm rot="16200000">
                <a:off x="8655719" y="44380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20D6ED4D-1485-77FF-F251-4901870596DA}"/>
                  </a:ext>
                </a:extLst>
              </p:cNvPr>
              <p:cNvCxnSpPr>
                <a:cxnSpLocks/>
              </p:cNvCxnSpPr>
              <p:nvPr/>
            </p:nvCxnSpPr>
            <p:spPr bwMode="auto">
              <a:xfrm rot="16200000">
                <a:off x="9302570" y="44380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F1848D1A-6F06-8D54-5BD9-B8D65BEE59F5}"/>
                  </a:ext>
                </a:extLst>
              </p:cNvPr>
              <p:cNvCxnSpPr>
                <a:cxnSpLocks/>
              </p:cNvCxnSpPr>
              <p:nvPr/>
            </p:nvCxnSpPr>
            <p:spPr bwMode="auto">
              <a:xfrm rot="16200000">
                <a:off x="9949421" y="44380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C5D5D9E7-445A-6709-F7B9-44C5884B5771}"/>
                  </a:ext>
                </a:extLst>
              </p:cNvPr>
              <p:cNvCxnSpPr>
                <a:cxnSpLocks/>
              </p:cNvCxnSpPr>
              <p:nvPr/>
            </p:nvCxnSpPr>
            <p:spPr bwMode="auto">
              <a:xfrm rot="16200000">
                <a:off x="10596270" y="4438050"/>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52" name="TextBox 51">
              <a:extLst>
                <a:ext uri="{FF2B5EF4-FFF2-40B4-BE49-F238E27FC236}">
                  <a16:creationId xmlns:a16="http://schemas.microsoft.com/office/drawing/2014/main" id="{DE660E65-97BE-8EF0-55AD-85E56AF12F7D}"/>
                </a:ext>
              </a:extLst>
            </p:cNvPr>
            <p:cNvSpPr txBox="1"/>
            <p:nvPr/>
          </p:nvSpPr>
          <p:spPr bwMode="auto">
            <a:xfrm>
              <a:off x="7258856" y="443551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3" name="TextBox 52">
              <a:extLst>
                <a:ext uri="{FF2B5EF4-FFF2-40B4-BE49-F238E27FC236}">
                  <a16:creationId xmlns:a16="http://schemas.microsoft.com/office/drawing/2014/main" id="{ACCCFA92-18B3-4F11-4BEF-D1C196382F02}"/>
                </a:ext>
              </a:extLst>
            </p:cNvPr>
            <p:cNvSpPr txBox="1"/>
            <p:nvPr/>
          </p:nvSpPr>
          <p:spPr bwMode="auto">
            <a:xfrm>
              <a:off x="7907745" y="443551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4" name="TextBox 53">
              <a:extLst>
                <a:ext uri="{FF2B5EF4-FFF2-40B4-BE49-F238E27FC236}">
                  <a16:creationId xmlns:a16="http://schemas.microsoft.com/office/drawing/2014/main" id="{67D0242F-6AB3-7682-E586-C16505C3E587}"/>
                </a:ext>
              </a:extLst>
            </p:cNvPr>
            <p:cNvSpPr txBox="1"/>
            <p:nvPr/>
          </p:nvSpPr>
          <p:spPr bwMode="auto">
            <a:xfrm>
              <a:off x="8496700" y="4435516"/>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55" name="TextBox 54">
              <a:extLst>
                <a:ext uri="{FF2B5EF4-FFF2-40B4-BE49-F238E27FC236}">
                  <a16:creationId xmlns:a16="http://schemas.microsoft.com/office/drawing/2014/main" id="{D6903AF0-9590-9A2E-F552-D062C3625FBF}"/>
                </a:ext>
              </a:extLst>
            </p:cNvPr>
            <p:cNvSpPr txBox="1"/>
            <p:nvPr/>
          </p:nvSpPr>
          <p:spPr bwMode="auto">
            <a:xfrm>
              <a:off x="9145788" y="4435516"/>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56" name="TextBox 55">
              <a:extLst>
                <a:ext uri="{FF2B5EF4-FFF2-40B4-BE49-F238E27FC236}">
                  <a16:creationId xmlns:a16="http://schemas.microsoft.com/office/drawing/2014/main" id="{0F6D01FD-3827-01FF-DE4B-6BAA86E28BCF}"/>
                </a:ext>
              </a:extLst>
            </p:cNvPr>
            <p:cNvSpPr txBox="1"/>
            <p:nvPr/>
          </p:nvSpPr>
          <p:spPr bwMode="auto">
            <a:xfrm>
              <a:off x="9789832" y="4435516"/>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57" name="TextBox 56">
              <a:extLst>
                <a:ext uri="{FF2B5EF4-FFF2-40B4-BE49-F238E27FC236}">
                  <a16:creationId xmlns:a16="http://schemas.microsoft.com/office/drawing/2014/main" id="{8599110B-C2DA-1B50-DD02-975FFFED7965}"/>
                </a:ext>
              </a:extLst>
            </p:cNvPr>
            <p:cNvSpPr txBox="1"/>
            <p:nvPr/>
          </p:nvSpPr>
          <p:spPr bwMode="auto">
            <a:xfrm>
              <a:off x="10432622" y="4435516"/>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58" name="TextBox 57">
              <a:extLst>
                <a:ext uri="{FF2B5EF4-FFF2-40B4-BE49-F238E27FC236}">
                  <a16:creationId xmlns:a16="http://schemas.microsoft.com/office/drawing/2014/main" id="{E1F4B397-AFB2-3556-519B-274A19DBD467}"/>
                </a:ext>
              </a:extLst>
            </p:cNvPr>
            <p:cNvSpPr txBox="1"/>
            <p:nvPr/>
          </p:nvSpPr>
          <p:spPr bwMode="auto">
            <a:xfrm>
              <a:off x="11085410" y="4435516"/>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cxnSp>
          <p:nvCxnSpPr>
            <p:cNvPr id="59" name="Straight Connector 58">
              <a:extLst>
                <a:ext uri="{FF2B5EF4-FFF2-40B4-BE49-F238E27FC236}">
                  <a16:creationId xmlns:a16="http://schemas.microsoft.com/office/drawing/2014/main" id="{DBA3891A-2672-ECA5-B6BD-C92E2669FBCC}"/>
                </a:ext>
              </a:extLst>
            </p:cNvPr>
            <p:cNvCxnSpPr>
              <a:cxnSpLocks/>
            </p:cNvCxnSpPr>
            <p:nvPr/>
          </p:nvCxnSpPr>
          <p:spPr bwMode="auto">
            <a:xfrm>
              <a:off x="10711255" y="4207965"/>
              <a:ext cx="0" cy="91440"/>
            </a:xfrm>
            <a:prstGeom prst="line">
              <a:avLst/>
            </a:prstGeom>
            <a:noFill/>
            <a:ln w="19050" cap="flat" cmpd="sng" algn="ctr">
              <a:solidFill>
                <a:srgbClr val="E1471D"/>
              </a:solidFill>
              <a:prstDash val="solid"/>
              <a:round/>
              <a:headEnd type="none" w="med" len="med"/>
              <a:tailEnd type="none" w="med" len="med"/>
            </a:ln>
            <a:effectLst/>
          </p:spPr>
        </p:cxnSp>
        <p:grpSp>
          <p:nvGrpSpPr>
            <p:cNvPr id="60" name="Group 59">
              <a:extLst>
                <a:ext uri="{FF2B5EF4-FFF2-40B4-BE49-F238E27FC236}">
                  <a16:creationId xmlns:a16="http://schemas.microsoft.com/office/drawing/2014/main" id="{B2B6EDE8-D76E-3CCD-0A04-2EEC7DD388E2}"/>
                </a:ext>
              </a:extLst>
            </p:cNvPr>
            <p:cNvGrpSpPr/>
            <p:nvPr/>
          </p:nvGrpSpPr>
          <p:grpSpPr>
            <a:xfrm>
              <a:off x="10257129" y="4002124"/>
              <a:ext cx="1050925" cy="91440"/>
              <a:chOff x="9905922" y="4002124"/>
              <a:chExt cx="1050925" cy="91440"/>
            </a:xfrm>
          </p:grpSpPr>
          <p:cxnSp>
            <p:nvCxnSpPr>
              <p:cNvPr id="70" name="Straight Connector 69">
                <a:extLst>
                  <a:ext uri="{FF2B5EF4-FFF2-40B4-BE49-F238E27FC236}">
                    <a16:creationId xmlns:a16="http://schemas.microsoft.com/office/drawing/2014/main" id="{7724BEE9-B5E1-817A-4E7B-A686CE91CD8E}"/>
                  </a:ext>
                </a:extLst>
              </p:cNvPr>
              <p:cNvCxnSpPr>
                <a:cxnSpLocks/>
              </p:cNvCxnSpPr>
              <p:nvPr/>
            </p:nvCxnSpPr>
            <p:spPr bwMode="auto">
              <a:xfrm>
                <a:off x="9905922" y="4002124"/>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5B57E29C-A66A-7017-AF1B-4D26FA5EB430}"/>
                  </a:ext>
                </a:extLst>
              </p:cNvPr>
              <p:cNvCxnSpPr>
                <a:cxnSpLocks/>
              </p:cNvCxnSpPr>
              <p:nvPr/>
            </p:nvCxnSpPr>
            <p:spPr bwMode="auto">
              <a:xfrm>
                <a:off x="10956847" y="4002124"/>
                <a:ext cx="0" cy="91440"/>
              </a:xfrm>
              <a:prstGeom prst="line">
                <a:avLst/>
              </a:prstGeom>
              <a:noFill/>
              <a:ln w="19050" cap="flat" cmpd="sng" algn="ctr">
                <a:solidFill>
                  <a:srgbClr val="015873"/>
                </a:solidFill>
                <a:prstDash val="solid"/>
                <a:round/>
                <a:headEnd type="none" w="med" len="med"/>
                <a:tailEnd type="none" w="med" len="med"/>
              </a:ln>
              <a:effectLst/>
            </p:spPr>
          </p:cxnSp>
        </p:grpSp>
        <p:sp>
          <p:nvSpPr>
            <p:cNvPr id="61" name="TextBox 60">
              <a:extLst>
                <a:ext uri="{FF2B5EF4-FFF2-40B4-BE49-F238E27FC236}">
                  <a16:creationId xmlns:a16="http://schemas.microsoft.com/office/drawing/2014/main" id="{4D76530D-49FF-8114-C1AB-6F7848DF5E56}"/>
                </a:ext>
              </a:extLst>
            </p:cNvPr>
            <p:cNvSpPr txBox="1"/>
            <p:nvPr/>
          </p:nvSpPr>
          <p:spPr bwMode="auto">
            <a:xfrm>
              <a:off x="7135425" y="4970479"/>
              <a:ext cx="54854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 (0)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14 (0)</a:t>
              </a:r>
            </a:p>
          </p:txBody>
        </p:sp>
        <p:sp>
          <p:nvSpPr>
            <p:cNvPr id="62" name="TextBox 61">
              <a:extLst>
                <a:ext uri="{FF2B5EF4-FFF2-40B4-BE49-F238E27FC236}">
                  <a16:creationId xmlns:a16="http://schemas.microsoft.com/office/drawing/2014/main" id="{0A034CC4-773A-D0C4-D89A-98375C206C07}"/>
                </a:ext>
              </a:extLst>
            </p:cNvPr>
            <p:cNvSpPr txBox="1"/>
            <p:nvPr/>
          </p:nvSpPr>
          <p:spPr bwMode="auto">
            <a:xfrm>
              <a:off x="7823587" y="4970479"/>
              <a:ext cx="470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 (0)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 (0)</a:t>
              </a:r>
            </a:p>
          </p:txBody>
        </p:sp>
        <p:sp>
          <p:nvSpPr>
            <p:cNvPr id="63" name="TextBox 62">
              <a:extLst>
                <a:ext uri="{FF2B5EF4-FFF2-40B4-BE49-F238E27FC236}">
                  <a16:creationId xmlns:a16="http://schemas.microsoft.com/office/drawing/2014/main" id="{9DB4ADDD-12AD-A9A8-A22C-7B936C1B890A}"/>
                </a:ext>
              </a:extLst>
            </p:cNvPr>
            <p:cNvSpPr txBox="1"/>
            <p:nvPr/>
          </p:nvSpPr>
          <p:spPr bwMode="auto">
            <a:xfrm>
              <a:off x="8471052" y="4970479"/>
              <a:ext cx="470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 (0)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 (0)</a:t>
              </a:r>
            </a:p>
          </p:txBody>
        </p:sp>
        <p:sp>
          <p:nvSpPr>
            <p:cNvPr id="64" name="TextBox 63">
              <a:extLst>
                <a:ext uri="{FF2B5EF4-FFF2-40B4-BE49-F238E27FC236}">
                  <a16:creationId xmlns:a16="http://schemas.microsoft.com/office/drawing/2014/main" id="{AD5B1BD8-FFA6-7283-3795-DE1EA0F876D4}"/>
                </a:ext>
              </a:extLst>
            </p:cNvPr>
            <p:cNvSpPr txBox="1"/>
            <p:nvPr/>
          </p:nvSpPr>
          <p:spPr bwMode="auto">
            <a:xfrm>
              <a:off x="9120140" y="4970479"/>
              <a:ext cx="470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 (0)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 (0)</a:t>
              </a:r>
            </a:p>
          </p:txBody>
        </p:sp>
        <p:sp>
          <p:nvSpPr>
            <p:cNvPr id="65" name="TextBox 64">
              <a:extLst>
                <a:ext uri="{FF2B5EF4-FFF2-40B4-BE49-F238E27FC236}">
                  <a16:creationId xmlns:a16="http://schemas.microsoft.com/office/drawing/2014/main" id="{DD64F3F5-FE20-9D35-B374-2D940E6B592D}"/>
                </a:ext>
              </a:extLst>
            </p:cNvPr>
            <p:cNvSpPr txBox="1"/>
            <p:nvPr/>
          </p:nvSpPr>
          <p:spPr bwMode="auto">
            <a:xfrm>
              <a:off x="9764184" y="4970479"/>
              <a:ext cx="470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 (0)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 (0)</a:t>
              </a:r>
            </a:p>
          </p:txBody>
        </p:sp>
        <p:sp>
          <p:nvSpPr>
            <p:cNvPr id="66" name="TextBox 65">
              <a:extLst>
                <a:ext uri="{FF2B5EF4-FFF2-40B4-BE49-F238E27FC236}">
                  <a16:creationId xmlns:a16="http://schemas.microsoft.com/office/drawing/2014/main" id="{7CA9E40E-E580-A75C-9AD8-2113A9A79B72}"/>
                </a:ext>
              </a:extLst>
            </p:cNvPr>
            <p:cNvSpPr txBox="1"/>
            <p:nvPr/>
          </p:nvSpPr>
          <p:spPr bwMode="auto">
            <a:xfrm>
              <a:off x="10406974" y="4970479"/>
              <a:ext cx="470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 (1)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 (0)</a:t>
              </a:r>
            </a:p>
          </p:txBody>
        </p:sp>
        <p:sp>
          <p:nvSpPr>
            <p:cNvPr id="67" name="TextBox 66">
              <a:extLst>
                <a:ext uri="{FF2B5EF4-FFF2-40B4-BE49-F238E27FC236}">
                  <a16:creationId xmlns:a16="http://schemas.microsoft.com/office/drawing/2014/main" id="{1CF9C615-4047-54E9-D639-B9D2ED6F5415}"/>
                </a:ext>
              </a:extLst>
            </p:cNvPr>
            <p:cNvSpPr txBox="1"/>
            <p:nvPr/>
          </p:nvSpPr>
          <p:spPr bwMode="auto">
            <a:xfrm>
              <a:off x="11059762" y="4970479"/>
              <a:ext cx="470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 (1)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 (1)</a:t>
              </a:r>
            </a:p>
          </p:txBody>
        </p:sp>
        <p:sp>
          <p:nvSpPr>
            <p:cNvPr id="68" name="Freeform 46">
              <a:extLst>
                <a:ext uri="{FF2B5EF4-FFF2-40B4-BE49-F238E27FC236}">
                  <a16:creationId xmlns:a16="http://schemas.microsoft.com/office/drawing/2014/main" id="{34BB7CD9-437E-E41B-6802-C3743AAB8C28}"/>
                </a:ext>
              </a:extLst>
            </p:cNvPr>
            <p:cNvSpPr/>
            <p:nvPr/>
          </p:nvSpPr>
          <p:spPr bwMode="auto">
            <a:xfrm>
              <a:off x="7415322" y="2383436"/>
              <a:ext cx="3916180" cy="1667656"/>
            </a:xfrm>
            <a:custGeom>
              <a:avLst/>
              <a:gdLst>
                <a:gd name="connsiteX0" fmla="*/ 0 w 3916180"/>
                <a:gd name="connsiteY0" fmla="*/ 0 h 1667656"/>
                <a:gd name="connsiteX1" fmla="*/ 48718 w 3916180"/>
                <a:gd name="connsiteY1" fmla="*/ 0 h 1667656"/>
                <a:gd name="connsiteX2" fmla="*/ 48718 w 3916180"/>
                <a:gd name="connsiteY2" fmla="*/ 191125 h 1667656"/>
                <a:gd name="connsiteX3" fmla="*/ 101183 w 3916180"/>
                <a:gd name="connsiteY3" fmla="*/ 191125 h 1667656"/>
                <a:gd name="connsiteX4" fmla="*/ 101183 w 3916180"/>
                <a:gd name="connsiteY4" fmla="*/ 374754 h 1667656"/>
                <a:gd name="connsiteX5" fmla="*/ 138659 w 3916180"/>
                <a:gd name="connsiteY5" fmla="*/ 374754 h 1667656"/>
                <a:gd name="connsiteX6" fmla="*/ 138659 w 3916180"/>
                <a:gd name="connsiteY6" fmla="*/ 562131 h 1667656"/>
                <a:gd name="connsiteX7" fmla="*/ 277318 w 3916180"/>
                <a:gd name="connsiteY7" fmla="*/ 562131 h 1667656"/>
                <a:gd name="connsiteX8" fmla="*/ 277318 w 3916180"/>
                <a:gd name="connsiteY8" fmla="*/ 918148 h 1667656"/>
                <a:gd name="connsiteX9" fmla="*/ 573374 w 3916180"/>
                <a:gd name="connsiteY9" fmla="*/ 918148 h 1667656"/>
                <a:gd name="connsiteX10" fmla="*/ 573374 w 3916180"/>
                <a:gd name="connsiteY10" fmla="*/ 1296649 h 1667656"/>
                <a:gd name="connsiteX11" fmla="*/ 978108 w 3916180"/>
                <a:gd name="connsiteY11" fmla="*/ 1296649 h 1667656"/>
                <a:gd name="connsiteX12" fmla="*/ 978108 w 3916180"/>
                <a:gd name="connsiteY12" fmla="*/ 1480279 h 1667656"/>
                <a:gd name="connsiteX13" fmla="*/ 1907498 w 3916180"/>
                <a:gd name="connsiteY13" fmla="*/ 1480279 h 1667656"/>
                <a:gd name="connsiteX14" fmla="*/ 1907498 w 3916180"/>
                <a:gd name="connsiteY14" fmla="*/ 1667656 h 1667656"/>
                <a:gd name="connsiteX15" fmla="*/ 3916180 w 3916180"/>
                <a:gd name="connsiteY15" fmla="*/ 1667656 h 166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16180" h="1667656">
                  <a:moveTo>
                    <a:pt x="0" y="0"/>
                  </a:moveTo>
                  <a:lnTo>
                    <a:pt x="48718" y="0"/>
                  </a:lnTo>
                  <a:lnTo>
                    <a:pt x="48718" y="191125"/>
                  </a:lnTo>
                  <a:lnTo>
                    <a:pt x="101183" y="191125"/>
                  </a:lnTo>
                  <a:lnTo>
                    <a:pt x="101183" y="374754"/>
                  </a:lnTo>
                  <a:lnTo>
                    <a:pt x="138659" y="374754"/>
                  </a:lnTo>
                  <a:lnTo>
                    <a:pt x="138659" y="562131"/>
                  </a:lnTo>
                  <a:lnTo>
                    <a:pt x="277318" y="562131"/>
                  </a:lnTo>
                  <a:lnTo>
                    <a:pt x="277318" y="918148"/>
                  </a:lnTo>
                  <a:lnTo>
                    <a:pt x="573374" y="918148"/>
                  </a:lnTo>
                  <a:lnTo>
                    <a:pt x="573374" y="1296649"/>
                  </a:lnTo>
                  <a:lnTo>
                    <a:pt x="978108" y="1296649"/>
                  </a:lnTo>
                  <a:lnTo>
                    <a:pt x="978108" y="1480279"/>
                  </a:lnTo>
                  <a:lnTo>
                    <a:pt x="1907498" y="1480279"/>
                  </a:lnTo>
                  <a:lnTo>
                    <a:pt x="1907498" y="1667656"/>
                  </a:lnTo>
                  <a:lnTo>
                    <a:pt x="3916180" y="1667656"/>
                  </a:lnTo>
                </a:path>
              </a:pathLst>
            </a:custGeom>
            <a:noFill/>
            <a:ln w="28575">
              <a:solidFill>
                <a:srgbClr val="015873"/>
              </a:solidFill>
              <a:miter lim="800000"/>
              <a:headEnd/>
              <a:tailEnd/>
            </a:ln>
          </p:spPr>
          <p:txBody>
            <a:bodyPr rtlCol="0" anchor="ctr"/>
            <a:lstStyle/>
            <a:p>
              <a:pPr algn="ctr"/>
              <a:endParaRPr lang="en-US" dirty="0"/>
            </a:p>
          </p:txBody>
        </p:sp>
        <p:sp>
          <p:nvSpPr>
            <p:cNvPr id="69" name="Freeform 54">
              <a:extLst>
                <a:ext uri="{FF2B5EF4-FFF2-40B4-BE49-F238E27FC236}">
                  <a16:creationId xmlns:a16="http://schemas.microsoft.com/office/drawing/2014/main" id="{834D2EF2-F789-560D-F7A7-47F6E7FDFCED}"/>
                </a:ext>
              </a:extLst>
            </p:cNvPr>
            <p:cNvSpPr/>
            <p:nvPr/>
          </p:nvSpPr>
          <p:spPr bwMode="auto">
            <a:xfrm>
              <a:off x="7415322" y="2207302"/>
              <a:ext cx="3327816" cy="2053652"/>
            </a:xfrm>
            <a:custGeom>
              <a:avLst/>
              <a:gdLst>
                <a:gd name="connsiteX0" fmla="*/ 0 w 3327816"/>
                <a:gd name="connsiteY0" fmla="*/ 0 h 2053652"/>
                <a:gd name="connsiteX1" fmla="*/ 41223 w 3327816"/>
                <a:gd name="connsiteY1" fmla="*/ 0 h 2053652"/>
                <a:gd name="connsiteX2" fmla="*/ 41223 w 3327816"/>
                <a:gd name="connsiteY2" fmla="*/ 157396 h 2053652"/>
                <a:gd name="connsiteX3" fmla="*/ 134911 w 3327816"/>
                <a:gd name="connsiteY3" fmla="*/ 157396 h 2053652"/>
                <a:gd name="connsiteX4" fmla="*/ 134911 w 3327816"/>
                <a:gd name="connsiteY4" fmla="*/ 307298 h 2053652"/>
                <a:gd name="connsiteX5" fmla="*/ 191124 w 3327816"/>
                <a:gd name="connsiteY5" fmla="*/ 307298 h 2053652"/>
                <a:gd name="connsiteX6" fmla="*/ 191124 w 3327816"/>
                <a:gd name="connsiteY6" fmla="*/ 543393 h 2053652"/>
                <a:gd name="connsiteX7" fmla="*/ 191124 w 3327816"/>
                <a:gd name="connsiteY7" fmla="*/ 543393 h 2053652"/>
                <a:gd name="connsiteX8" fmla="*/ 191124 w 3327816"/>
                <a:gd name="connsiteY8" fmla="*/ 543393 h 2053652"/>
                <a:gd name="connsiteX9" fmla="*/ 228600 w 3327816"/>
                <a:gd name="connsiteY9" fmla="*/ 543393 h 2053652"/>
                <a:gd name="connsiteX10" fmla="*/ 228600 w 3327816"/>
                <a:gd name="connsiteY10" fmla="*/ 786983 h 2053652"/>
                <a:gd name="connsiteX11" fmla="*/ 277318 w 3327816"/>
                <a:gd name="connsiteY11" fmla="*/ 786983 h 2053652"/>
                <a:gd name="connsiteX12" fmla="*/ 277318 w 3327816"/>
                <a:gd name="connsiteY12" fmla="*/ 1416570 h 2053652"/>
                <a:gd name="connsiteX13" fmla="*/ 322288 w 3327816"/>
                <a:gd name="connsiteY13" fmla="*/ 1416570 h 2053652"/>
                <a:gd name="connsiteX14" fmla="*/ 322288 w 3327816"/>
                <a:gd name="connsiteY14" fmla="*/ 1581462 h 2053652"/>
                <a:gd name="connsiteX15" fmla="*/ 475937 w 3327816"/>
                <a:gd name="connsiteY15" fmla="*/ 1581462 h 2053652"/>
                <a:gd name="connsiteX16" fmla="*/ 475937 w 3327816"/>
                <a:gd name="connsiteY16" fmla="*/ 1735111 h 2053652"/>
                <a:gd name="connsiteX17" fmla="*/ 517160 w 3327816"/>
                <a:gd name="connsiteY17" fmla="*/ 1735111 h 2053652"/>
                <a:gd name="connsiteX18" fmla="*/ 517160 w 3327816"/>
                <a:gd name="connsiteY18" fmla="*/ 1888760 h 2053652"/>
                <a:gd name="connsiteX19" fmla="*/ 805721 w 3327816"/>
                <a:gd name="connsiteY19" fmla="*/ 1888760 h 2053652"/>
                <a:gd name="connsiteX20" fmla="*/ 805721 w 3327816"/>
                <a:gd name="connsiteY20" fmla="*/ 2053652 h 2053652"/>
                <a:gd name="connsiteX21" fmla="*/ 3327816 w 3327816"/>
                <a:gd name="connsiteY21" fmla="*/ 2053652 h 2053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7816" h="2053652">
                  <a:moveTo>
                    <a:pt x="0" y="0"/>
                  </a:moveTo>
                  <a:lnTo>
                    <a:pt x="41223" y="0"/>
                  </a:lnTo>
                  <a:lnTo>
                    <a:pt x="41223" y="157396"/>
                  </a:lnTo>
                  <a:lnTo>
                    <a:pt x="134911" y="157396"/>
                  </a:lnTo>
                  <a:lnTo>
                    <a:pt x="134911" y="307298"/>
                  </a:lnTo>
                  <a:lnTo>
                    <a:pt x="191124" y="307298"/>
                  </a:lnTo>
                  <a:lnTo>
                    <a:pt x="191124" y="543393"/>
                  </a:lnTo>
                  <a:lnTo>
                    <a:pt x="191124" y="543393"/>
                  </a:lnTo>
                  <a:lnTo>
                    <a:pt x="191124" y="543393"/>
                  </a:lnTo>
                  <a:lnTo>
                    <a:pt x="228600" y="543393"/>
                  </a:lnTo>
                  <a:lnTo>
                    <a:pt x="228600" y="786983"/>
                  </a:lnTo>
                  <a:lnTo>
                    <a:pt x="277318" y="786983"/>
                  </a:lnTo>
                  <a:lnTo>
                    <a:pt x="277318" y="1416570"/>
                  </a:lnTo>
                  <a:lnTo>
                    <a:pt x="322288" y="1416570"/>
                  </a:lnTo>
                  <a:lnTo>
                    <a:pt x="322288" y="1581462"/>
                  </a:lnTo>
                  <a:lnTo>
                    <a:pt x="475937" y="1581462"/>
                  </a:lnTo>
                  <a:lnTo>
                    <a:pt x="475937" y="1735111"/>
                  </a:lnTo>
                  <a:lnTo>
                    <a:pt x="517160" y="1735111"/>
                  </a:lnTo>
                  <a:lnTo>
                    <a:pt x="517160" y="1888760"/>
                  </a:lnTo>
                  <a:lnTo>
                    <a:pt x="805721" y="1888760"/>
                  </a:lnTo>
                  <a:lnTo>
                    <a:pt x="805721" y="2053652"/>
                  </a:lnTo>
                  <a:lnTo>
                    <a:pt x="3327816" y="2053652"/>
                  </a:lnTo>
                </a:path>
              </a:pathLst>
            </a:custGeom>
            <a:noFill/>
            <a:ln w="28575">
              <a:solidFill>
                <a:srgbClr val="E1471D"/>
              </a:solidFill>
              <a:miter lim="800000"/>
              <a:headEnd/>
              <a:tailEnd/>
            </a:ln>
          </p:spPr>
          <p:txBody>
            <a:bodyPr rtlCol="0" anchor="ctr"/>
            <a:lstStyle/>
            <a:p>
              <a:pPr algn="ctr"/>
              <a:endParaRPr lang="en-US" dirty="0"/>
            </a:p>
          </p:txBody>
        </p:sp>
      </p:grpSp>
    </p:spTree>
    <p:extLst>
      <p:ext uri="{BB962C8B-B14F-4D97-AF65-F5344CB8AC3E}">
        <p14:creationId xmlns:p14="http://schemas.microsoft.com/office/powerpoint/2010/main" val="42044080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18924-AB9B-4013-8D69-9EF475D400CD}"/>
              </a:ext>
            </a:extLst>
          </p:cNvPr>
          <p:cNvSpPr>
            <a:spLocks noGrp="1"/>
          </p:cNvSpPr>
          <p:nvPr>
            <p:ph type="title"/>
          </p:nvPr>
        </p:nvSpPr>
        <p:spPr/>
        <p:txBody>
          <a:bodyPr/>
          <a:lstStyle/>
          <a:p>
            <a:r>
              <a:rPr lang="en-US" dirty="0"/>
              <a:t>Select Ongoing Studies in Merkel Cell Carcinoma</a:t>
            </a:r>
          </a:p>
        </p:txBody>
      </p:sp>
      <p:graphicFrame>
        <p:nvGraphicFramePr>
          <p:cNvPr id="4" name="Group 32">
            <a:extLst>
              <a:ext uri="{FF2B5EF4-FFF2-40B4-BE49-F238E27FC236}">
                <a16:creationId xmlns:a16="http://schemas.microsoft.com/office/drawing/2014/main" id="{DE0655F6-222D-4979-53ED-A6AAC012AB18}"/>
              </a:ext>
            </a:extLst>
          </p:cNvPr>
          <p:cNvGraphicFramePr>
            <a:graphicFrameLocks noGrp="1"/>
          </p:cNvGraphicFramePr>
          <p:nvPr>
            <p:extLst>
              <p:ext uri="{D42A27DB-BD31-4B8C-83A1-F6EECF244321}">
                <p14:modId xmlns:p14="http://schemas.microsoft.com/office/powerpoint/2010/main" val="2050812269"/>
              </p:ext>
            </p:extLst>
          </p:nvPr>
        </p:nvGraphicFramePr>
        <p:xfrm>
          <a:off x="719138" y="1600200"/>
          <a:ext cx="10787062" cy="4480672"/>
        </p:xfrm>
        <a:graphic>
          <a:graphicData uri="http://schemas.openxmlformats.org/drawingml/2006/table">
            <a:tbl>
              <a:tblPr/>
              <a:tblGrid>
                <a:gridCol w="1332419">
                  <a:extLst>
                    <a:ext uri="{9D8B030D-6E8A-4147-A177-3AD203B41FA5}">
                      <a16:colId xmlns:a16="http://schemas.microsoft.com/office/drawing/2014/main" val="20000"/>
                    </a:ext>
                  </a:extLst>
                </a:gridCol>
                <a:gridCol w="742134">
                  <a:extLst>
                    <a:ext uri="{9D8B030D-6E8A-4147-A177-3AD203B41FA5}">
                      <a16:colId xmlns:a16="http://schemas.microsoft.com/office/drawing/2014/main" val="3232696187"/>
                    </a:ext>
                  </a:extLst>
                </a:gridCol>
                <a:gridCol w="2163683">
                  <a:extLst>
                    <a:ext uri="{9D8B030D-6E8A-4147-A177-3AD203B41FA5}">
                      <a16:colId xmlns:a16="http://schemas.microsoft.com/office/drawing/2014/main" val="20001"/>
                    </a:ext>
                  </a:extLst>
                </a:gridCol>
                <a:gridCol w="2393641">
                  <a:extLst>
                    <a:ext uri="{9D8B030D-6E8A-4147-A177-3AD203B41FA5}">
                      <a16:colId xmlns:a16="http://schemas.microsoft.com/office/drawing/2014/main" val="2747871128"/>
                    </a:ext>
                  </a:extLst>
                </a:gridCol>
                <a:gridCol w="2897471">
                  <a:extLst>
                    <a:ext uri="{9D8B030D-6E8A-4147-A177-3AD203B41FA5}">
                      <a16:colId xmlns:a16="http://schemas.microsoft.com/office/drawing/2014/main" val="3757368934"/>
                    </a:ext>
                  </a:extLst>
                </a:gridCol>
                <a:gridCol w="1257714">
                  <a:extLst>
                    <a:ext uri="{9D8B030D-6E8A-4147-A177-3AD203B41FA5}">
                      <a16:colId xmlns:a16="http://schemas.microsoft.com/office/drawing/2014/main" val="718167438"/>
                    </a:ext>
                  </a:extLst>
                </a:gridCol>
              </a:tblGrid>
              <a:tr h="28739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Trial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Phase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Agents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 Population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Endpoints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Status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488553">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NCT03901573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Atezolizumab + NT-17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Anti–PD-1/PD-L1 naive or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R/R high-risk skin cancers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safety and tolerability</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Secondary: ORR, DCR, DoR, OS, PFS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Active, not 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689716">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NCT03074513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a:t>
                      </a:r>
                    </a:p>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Atezolizumab + bevacizumab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Advanced MCC and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 rare tumors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ORR</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Secondary: PFS, DoR, OS, safety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Active, not recruiting</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02237043"/>
                  </a:ext>
                </a:extLst>
              </a:tr>
              <a:tr h="689716">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NCT03935893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Adoptive transfer of TILs + fludarabine + cyclophosphamide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Advanced solid tumors, including MCC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ORR</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Secondary: CRR, DoR, DCR, PFS, OS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94482311"/>
                  </a:ext>
                </a:extLst>
              </a:tr>
              <a:tr h="689716">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NCT02479698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a:t>
                      </a:r>
                    </a:p>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Allogeneic BK-specific cytotoxic T-cells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Malignancies with BK and/or JC virus, including MCC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BOR, GVHD incidence, safety</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Secondary: OS, GFR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028034968"/>
                  </a:ext>
                </a:extLst>
              </a:tr>
              <a:tr h="488553">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QUILT 3.055</a:t>
                      </a:r>
                    </a:p>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NCT03228667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N-803 (IL-15 superagonist) + ICI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Solid tumors, including MCC after prior ICI therapy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ORR</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Secondary: DSS, OS, TTR, DoR, safety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Active, not 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68583438"/>
                  </a:ext>
                </a:extLst>
              </a:tr>
              <a:tr h="689716">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NCT02978625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Nivolumab + talimogene laherparepvec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Refractory lymphomas or advanced or refractory nonmelanoma skin cancers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ORR</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Secondary: durable response rate, OS, PFS, frequency of surgery, safety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614298768"/>
                  </a:ext>
                </a:extLst>
              </a:tr>
            </a:tbl>
          </a:graphicData>
        </a:graphic>
      </p:graphicFrame>
      <p:sp>
        <p:nvSpPr>
          <p:cNvPr id="3" name="Text Box 11">
            <a:extLst>
              <a:ext uri="{FF2B5EF4-FFF2-40B4-BE49-F238E27FC236}">
                <a16:creationId xmlns:a16="http://schemas.microsoft.com/office/drawing/2014/main" id="{EAEE91CE-CBA2-63B6-4B62-9985FAF38693}"/>
              </a:ext>
            </a:extLst>
          </p:cNvPr>
          <p:cNvSpPr txBox="1">
            <a:spLocks noChangeArrowheads="1"/>
          </p:cNvSpPr>
          <p:nvPr/>
        </p:nvSpPr>
        <p:spPr bwMode="auto">
          <a:xfrm>
            <a:off x="414339" y="634287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NCT03901573. NCT03074513. NCT03935893. NCT02479698. NCT03228667. NCT02978625.  </a:t>
            </a:r>
          </a:p>
        </p:txBody>
      </p:sp>
    </p:spTree>
    <p:extLst>
      <p:ext uri="{BB962C8B-B14F-4D97-AF65-F5344CB8AC3E}">
        <p14:creationId xmlns:p14="http://schemas.microsoft.com/office/powerpoint/2010/main" val="28077381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5E522-FBA0-6548-661B-182A2AF09F17}"/>
              </a:ext>
            </a:extLst>
          </p:cNvPr>
          <p:cNvSpPr>
            <a:spLocks noGrp="1"/>
          </p:cNvSpPr>
          <p:nvPr>
            <p:ph type="title"/>
          </p:nvPr>
        </p:nvSpPr>
        <p:spPr/>
        <p:txBody>
          <a:bodyPr/>
          <a:lstStyle/>
          <a:p>
            <a:r>
              <a:rPr lang="en-US" dirty="0"/>
              <a:t>CheckMate 358: Neoadjuvant Nivolumab in </a:t>
            </a:r>
            <a:br>
              <a:rPr lang="en-US" dirty="0"/>
            </a:br>
            <a:r>
              <a:rPr lang="en-US" dirty="0"/>
              <a:t>Resectable MCC</a:t>
            </a:r>
          </a:p>
        </p:txBody>
      </p:sp>
      <p:sp>
        <p:nvSpPr>
          <p:cNvPr id="3" name="Content Placeholder 2">
            <a:extLst>
              <a:ext uri="{FF2B5EF4-FFF2-40B4-BE49-F238E27FC236}">
                <a16:creationId xmlns:a16="http://schemas.microsoft.com/office/drawing/2014/main" id="{7F235053-A80A-FC07-0975-4FEE7307FB31}"/>
              </a:ext>
            </a:extLst>
          </p:cNvPr>
          <p:cNvSpPr>
            <a:spLocks noGrp="1"/>
          </p:cNvSpPr>
          <p:nvPr>
            <p:ph sz="half" idx="1"/>
          </p:nvPr>
        </p:nvSpPr>
        <p:spPr>
          <a:xfrm>
            <a:off x="601820" y="1510730"/>
            <a:ext cx="5163238" cy="4678738"/>
          </a:xfrm>
        </p:spPr>
        <p:txBody>
          <a:bodyPr/>
          <a:lstStyle/>
          <a:p>
            <a:r>
              <a:rPr lang="en-US" sz="2000" dirty="0"/>
              <a:t>Multicenter, open-label, multicohort </a:t>
            </a:r>
            <a:br>
              <a:rPr lang="en-US" sz="2000" dirty="0"/>
            </a:br>
            <a:r>
              <a:rPr lang="en-US" sz="2000" dirty="0"/>
              <a:t>phase I/II trial (</a:t>
            </a:r>
            <a:r>
              <a:rPr lang="en-US" sz="2000" b="0" i="0" dirty="0">
                <a:solidFill>
                  <a:srgbClr val="000000"/>
                </a:solidFill>
                <a:effectLst/>
                <a:latin typeface="Source Sans Pro" panose="020B0503030403020204" pitchFamily="34" charset="0"/>
              </a:rPr>
              <a:t>NCT02488759)</a:t>
            </a:r>
            <a:r>
              <a:rPr lang="en-US" sz="2000" dirty="0"/>
              <a:t> </a:t>
            </a:r>
          </a:p>
          <a:p>
            <a:r>
              <a:rPr lang="en-US" sz="2000" dirty="0"/>
              <a:t>Neoadjuvant MCC cohort: 39 patients with AJCC stage IIA-IV resectable MCC received </a:t>
            </a:r>
            <a:br>
              <a:rPr lang="en-US" sz="2000" dirty="0"/>
            </a:br>
            <a:r>
              <a:rPr lang="en-US" sz="2000" dirty="0"/>
              <a:t>2 doses of nivolumab 4 wk before surgery</a:t>
            </a:r>
          </a:p>
          <a:p>
            <a:r>
              <a:rPr lang="en-US" sz="2000" dirty="0"/>
              <a:t>pCR rate of 47.2% (17 of 36) in patients with MCC who received 2 cycles of nivolumab followed by surgery</a:t>
            </a:r>
          </a:p>
          <a:p>
            <a:pPr lvl="1"/>
            <a:r>
              <a:rPr lang="en-US" sz="1800" dirty="0"/>
              <a:t>Three patients (7.7%) were unable to undergo surgery due to disease progression (n = 1) or AEs (n = 2)</a:t>
            </a:r>
          </a:p>
          <a:p>
            <a:r>
              <a:rPr lang="en-US" sz="2000" dirty="0"/>
              <a:t>Median RFS and OS were not reached at a median follow-up of 20.3 mo </a:t>
            </a:r>
          </a:p>
          <a:p>
            <a:r>
              <a:rPr lang="en-US" sz="2000" dirty="0"/>
              <a:t>There were no unexpected toxicities</a:t>
            </a:r>
          </a:p>
        </p:txBody>
      </p:sp>
      <p:sp>
        <p:nvSpPr>
          <p:cNvPr id="4" name="Text Box 11">
            <a:extLst>
              <a:ext uri="{FF2B5EF4-FFF2-40B4-BE49-F238E27FC236}">
                <a16:creationId xmlns:a16="http://schemas.microsoft.com/office/drawing/2014/main" id="{D673F180-6ADE-5852-E899-CA2627EE296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Topalian. JCO. 2020;38:2476. </a:t>
            </a:r>
          </a:p>
        </p:txBody>
      </p:sp>
      <p:grpSp>
        <p:nvGrpSpPr>
          <p:cNvPr id="5" name="Group 4">
            <a:extLst>
              <a:ext uri="{FF2B5EF4-FFF2-40B4-BE49-F238E27FC236}">
                <a16:creationId xmlns:a16="http://schemas.microsoft.com/office/drawing/2014/main" id="{313BA711-9F05-0A77-092D-24A40934669E}"/>
              </a:ext>
            </a:extLst>
          </p:cNvPr>
          <p:cNvGrpSpPr/>
          <p:nvPr/>
        </p:nvGrpSpPr>
        <p:grpSpPr>
          <a:xfrm>
            <a:off x="5861460" y="1858202"/>
            <a:ext cx="5728720" cy="3421876"/>
            <a:chOff x="5861460" y="1858202"/>
            <a:chExt cx="5728720" cy="3421876"/>
          </a:xfrm>
        </p:grpSpPr>
        <p:sp>
          <p:nvSpPr>
            <p:cNvPr id="6" name="Rectangle 5">
              <a:extLst>
                <a:ext uri="{FF2B5EF4-FFF2-40B4-BE49-F238E27FC236}">
                  <a16:creationId xmlns:a16="http://schemas.microsoft.com/office/drawing/2014/main" id="{FBE9987B-17AF-B392-4EEE-D4F80AA7956C}"/>
                </a:ext>
              </a:extLst>
            </p:cNvPr>
            <p:cNvSpPr/>
            <p:nvPr/>
          </p:nvSpPr>
          <p:spPr bwMode="auto">
            <a:xfrm>
              <a:off x="7931293" y="3753133"/>
              <a:ext cx="118872" cy="14874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Rectangle 8">
              <a:extLst>
                <a:ext uri="{FF2B5EF4-FFF2-40B4-BE49-F238E27FC236}">
                  <a16:creationId xmlns:a16="http://schemas.microsoft.com/office/drawing/2014/main" id="{6E5E9F86-8FAF-BA58-677E-9B40A0045025}"/>
                </a:ext>
              </a:extLst>
            </p:cNvPr>
            <p:cNvSpPr/>
            <p:nvPr/>
          </p:nvSpPr>
          <p:spPr bwMode="auto">
            <a:xfrm>
              <a:off x="7799632" y="3753133"/>
              <a:ext cx="118872" cy="911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Rectangle 9">
              <a:extLst>
                <a:ext uri="{FF2B5EF4-FFF2-40B4-BE49-F238E27FC236}">
                  <a16:creationId xmlns:a16="http://schemas.microsoft.com/office/drawing/2014/main" id="{B4CE553F-9004-2BE2-8A1D-B9ADDE873A4C}"/>
                </a:ext>
              </a:extLst>
            </p:cNvPr>
            <p:cNvSpPr/>
            <p:nvPr/>
          </p:nvSpPr>
          <p:spPr bwMode="auto">
            <a:xfrm>
              <a:off x="7667971" y="3753133"/>
              <a:ext cx="118872" cy="911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Rectangle 10">
              <a:extLst>
                <a:ext uri="{FF2B5EF4-FFF2-40B4-BE49-F238E27FC236}">
                  <a16:creationId xmlns:a16="http://schemas.microsoft.com/office/drawing/2014/main" id="{7B49F1A1-1CA9-70A3-2042-AB29F935B430}"/>
                </a:ext>
              </a:extLst>
            </p:cNvPr>
            <p:cNvSpPr/>
            <p:nvPr/>
          </p:nvSpPr>
          <p:spPr bwMode="auto">
            <a:xfrm>
              <a:off x="7536310" y="3753132"/>
              <a:ext cx="118872"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Rectangle 11">
              <a:extLst>
                <a:ext uri="{FF2B5EF4-FFF2-40B4-BE49-F238E27FC236}">
                  <a16:creationId xmlns:a16="http://schemas.microsoft.com/office/drawing/2014/main" id="{8882F96D-D447-688C-3E3D-E3133C5382B4}"/>
                </a:ext>
              </a:extLst>
            </p:cNvPr>
            <p:cNvSpPr/>
            <p:nvPr/>
          </p:nvSpPr>
          <p:spPr bwMode="auto">
            <a:xfrm>
              <a:off x="8457937" y="3753132"/>
              <a:ext cx="118872" cy="256032"/>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Rectangle 12">
              <a:extLst>
                <a:ext uri="{FF2B5EF4-FFF2-40B4-BE49-F238E27FC236}">
                  <a16:creationId xmlns:a16="http://schemas.microsoft.com/office/drawing/2014/main" id="{12774058-5F1D-BDE6-E1DA-15A876F7AC73}"/>
                </a:ext>
              </a:extLst>
            </p:cNvPr>
            <p:cNvSpPr/>
            <p:nvPr/>
          </p:nvSpPr>
          <p:spPr bwMode="auto">
            <a:xfrm>
              <a:off x="8326276" y="3753132"/>
              <a:ext cx="118872" cy="2470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Rectangle 13">
              <a:extLst>
                <a:ext uri="{FF2B5EF4-FFF2-40B4-BE49-F238E27FC236}">
                  <a16:creationId xmlns:a16="http://schemas.microsoft.com/office/drawing/2014/main" id="{63C0BD4D-F2B1-CC4F-501F-B8FCF6CEDEEE}"/>
                </a:ext>
              </a:extLst>
            </p:cNvPr>
            <p:cNvSpPr/>
            <p:nvPr/>
          </p:nvSpPr>
          <p:spPr bwMode="auto">
            <a:xfrm>
              <a:off x="8194615" y="3753132"/>
              <a:ext cx="118872" cy="20609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39674185-24D8-4287-E099-264F767B98D7}"/>
                </a:ext>
              </a:extLst>
            </p:cNvPr>
            <p:cNvSpPr/>
            <p:nvPr/>
          </p:nvSpPr>
          <p:spPr bwMode="auto">
            <a:xfrm>
              <a:off x="8062954" y="3753133"/>
              <a:ext cx="118872" cy="18259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Rectangle 15">
              <a:extLst>
                <a:ext uri="{FF2B5EF4-FFF2-40B4-BE49-F238E27FC236}">
                  <a16:creationId xmlns:a16="http://schemas.microsoft.com/office/drawing/2014/main" id="{952EE6B7-C512-252E-84C6-8DC064954D8E}"/>
                </a:ext>
              </a:extLst>
            </p:cNvPr>
            <p:cNvSpPr/>
            <p:nvPr/>
          </p:nvSpPr>
          <p:spPr bwMode="auto">
            <a:xfrm>
              <a:off x="8984581" y="3753132"/>
              <a:ext cx="118872" cy="4381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Rectangle 16">
              <a:extLst>
                <a:ext uri="{FF2B5EF4-FFF2-40B4-BE49-F238E27FC236}">
                  <a16:creationId xmlns:a16="http://schemas.microsoft.com/office/drawing/2014/main" id="{69118203-2F9A-2C63-A51F-752FD79C7611}"/>
                </a:ext>
              </a:extLst>
            </p:cNvPr>
            <p:cNvSpPr/>
            <p:nvPr/>
          </p:nvSpPr>
          <p:spPr bwMode="auto">
            <a:xfrm>
              <a:off x="8852920" y="3753132"/>
              <a:ext cx="118872" cy="34190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Rectangle 17">
              <a:extLst>
                <a:ext uri="{FF2B5EF4-FFF2-40B4-BE49-F238E27FC236}">
                  <a16:creationId xmlns:a16="http://schemas.microsoft.com/office/drawing/2014/main" id="{338C34E6-0F8C-2B49-60F8-CA12DC831235}"/>
                </a:ext>
              </a:extLst>
            </p:cNvPr>
            <p:cNvSpPr/>
            <p:nvPr/>
          </p:nvSpPr>
          <p:spPr bwMode="auto">
            <a:xfrm>
              <a:off x="8721259" y="3753132"/>
              <a:ext cx="118872" cy="28346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Rectangle 18">
              <a:extLst>
                <a:ext uri="{FF2B5EF4-FFF2-40B4-BE49-F238E27FC236}">
                  <a16:creationId xmlns:a16="http://schemas.microsoft.com/office/drawing/2014/main" id="{F03FC06C-007D-F987-5FF3-485C75073DDB}"/>
                </a:ext>
              </a:extLst>
            </p:cNvPr>
            <p:cNvSpPr/>
            <p:nvPr/>
          </p:nvSpPr>
          <p:spPr bwMode="auto">
            <a:xfrm>
              <a:off x="8589598" y="3753132"/>
              <a:ext cx="118872" cy="2758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 name="Rectangle 19">
              <a:extLst>
                <a:ext uri="{FF2B5EF4-FFF2-40B4-BE49-F238E27FC236}">
                  <a16:creationId xmlns:a16="http://schemas.microsoft.com/office/drawing/2014/main" id="{71DE567C-2EC7-D36B-1DF1-65E60AAE2325}"/>
                </a:ext>
              </a:extLst>
            </p:cNvPr>
            <p:cNvSpPr/>
            <p:nvPr/>
          </p:nvSpPr>
          <p:spPr bwMode="auto">
            <a:xfrm>
              <a:off x="9511225" y="3753132"/>
              <a:ext cx="118872" cy="4901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 name="Rectangle 20">
              <a:extLst>
                <a:ext uri="{FF2B5EF4-FFF2-40B4-BE49-F238E27FC236}">
                  <a16:creationId xmlns:a16="http://schemas.microsoft.com/office/drawing/2014/main" id="{FF78C0F9-12AE-A19C-1123-35F1DFA3C8F9}"/>
                </a:ext>
              </a:extLst>
            </p:cNvPr>
            <p:cNvSpPr/>
            <p:nvPr/>
          </p:nvSpPr>
          <p:spPr bwMode="auto">
            <a:xfrm>
              <a:off x="9379564" y="3753132"/>
              <a:ext cx="118872" cy="49011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 name="Rectangle 21">
              <a:extLst>
                <a:ext uri="{FF2B5EF4-FFF2-40B4-BE49-F238E27FC236}">
                  <a16:creationId xmlns:a16="http://schemas.microsoft.com/office/drawing/2014/main" id="{C10EA749-8503-DFF3-3E17-C0E4CCBE6B26}"/>
                </a:ext>
              </a:extLst>
            </p:cNvPr>
            <p:cNvSpPr/>
            <p:nvPr/>
          </p:nvSpPr>
          <p:spPr bwMode="auto">
            <a:xfrm>
              <a:off x="9247903" y="3753132"/>
              <a:ext cx="118872" cy="46930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Rectangle 22">
              <a:extLst>
                <a:ext uri="{FF2B5EF4-FFF2-40B4-BE49-F238E27FC236}">
                  <a16:creationId xmlns:a16="http://schemas.microsoft.com/office/drawing/2014/main" id="{110866C9-797A-22B7-3973-91A46E4CB180}"/>
                </a:ext>
              </a:extLst>
            </p:cNvPr>
            <p:cNvSpPr/>
            <p:nvPr/>
          </p:nvSpPr>
          <p:spPr bwMode="auto">
            <a:xfrm>
              <a:off x="9116242" y="3753132"/>
              <a:ext cx="118872" cy="4498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Rectangle 23">
              <a:extLst>
                <a:ext uri="{FF2B5EF4-FFF2-40B4-BE49-F238E27FC236}">
                  <a16:creationId xmlns:a16="http://schemas.microsoft.com/office/drawing/2014/main" id="{A15712D6-1BE4-5660-66A5-80E86039A5F3}"/>
                </a:ext>
              </a:extLst>
            </p:cNvPr>
            <p:cNvSpPr/>
            <p:nvPr/>
          </p:nvSpPr>
          <p:spPr bwMode="auto">
            <a:xfrm>
              <a:off x="10037869" y="3753132"/>
              <a:ext cx="118872" cy="72679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Rectangle 24">
              <a:extLst>
                <a:ext uri="{FF2B5EF4-FFF2-40B4-BE49-F238E27FC236}">
                  <a16:creationId xmlns:a16="http://schemas.microsoft.com/office/drawing/2014/main" id="{74E4A063-2547-3D66-0044-C0BFAE8C32A2}"/>
                </a:ext>
              </a:extLst>
            </p:cNvPr>
            <p:cNvSpPr/>
            <p:nvPr/>
          </p:nvSpPr>
          <p:spPr bwMode="auto">
            <a:xfrm>
              <a:off x="9906208" y="3753132"/>
              <a:ext cx="118872" cy="577832"/>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Rectangle 25">
              <a:extLst>
                <a:ext uri="{FF2B5EF4-FFF2-40B4-BE49-F238E27FC236}">
                  <a16:creationId xmlns:a16="http://schemas.microsoft.com/office/drawing/2014/main" id="{41B2295C-8CCB-17BB-3266-EE8D62E346D8}"/>
                </a:ext>
              </a:extLst>
            </p:cNvPr>
            <p:cNvSpPr/>
            <p:nvPr/>
          </p:nvSpPr>
          <p:spPr bwMode="auto">
            <a:xfrm>
              <a:off x="9774547" y="3753132"/>
              <a:ext cx="118872" cy="5778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Rectangle 26">
              <a:extLst>
                <a:ext uri="{FF2B5EF4-FFF2-40B4-BE49-F238E27FC236}">
                  <a16:creationId xmlns:a16="http://schemas.microsoft.com/office/drawing/2014/main" id="{FB78E147-9D59-432A-1BC2-D05AE3B1F57C}"/>
                </a:ext>
              </a:extLst>
            </p:cNvPr>
            <p:cNvSpPr/>
            <p:nvPr/>
          </p:nvSpPr>
          <p:spPr bwMode="auto">
            <a:xfrm>
              <a:off x="9642886" y="3753132"/>
              <a:ext cx="118872" cy="53946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 name="Rectangle 27">
              <a:extLst>
                <a:ext uri="{FF2B5EF4-FFF2-40B4-BE49-F238E27FC236}">
                  <a16:creationId xmlns:a16="http://schemas.microsoft.com/office/drawing/2014/main" id="{68728355-804D-ED60-6E40-4306C9931821}"/>
                </a:ext>
              </a:extLst>
            </p:cNvPr>
            <p:cNvSpPr/>
            <p:nvPr/>
          </p:nvSpPr>
          <p:spPr bwMode="auto">
            <a:xfrm>
              <a:off x="10564513" y="3753132"/>
              <a:ext cx="118872" cy="81966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Rectangle 28">
              <a:extLst>
                <a:ext uri="{FF2B5EF4-FFF2-40B4-BE49-F238E27FC236}">
                  <a16:creationId xmlns:a16="http://schemas.microsoft.com/office/drawing/2014/main" id="{9557EC76-1114-A5AE-B394-2D7B134EC3E5}"/>
                </a:ext>
              </a:extLst>
            </p:cNvPr>
            <p:cNvSpPr/>
            <p:nvPr/>
          </p:nvSpPr>
          <p:spPr bwMode="auto">
            <a:xfrm>
              <a:off x="10432852" y="3753131"/>
              <a:ext cx="118872" cy="77724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Rectangle 29">
              <a:extLst>
                <a:ext uri="{FF2B5EF4-FFF2-40B4-BE49-F238E27FC236}">
                  <a16:creationId xmlns:a16="http://schemas.microsoft.com/office/drawing/2014/main" id="{DBF69808-82D5-BAA4-A7B8-14B1DB243077}"/>
                </a:ext>
              </a:extLst>
            </p:cNvPr>
            <p:cNvSpPr/>
            <p:nvPr/>
          </p:nvSpPr>
          <p:spPr bwMode="auto">
            <a:xfrm>
              <a:off x="10301191" y="3753132"/>
              <a:ext cx="118872" cy="7267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Rectangle 30">
              <a:extLst>
                <a:ext uri="{FF2B5EF4-FFF2-40B4-BE49-F238E27FC236}">
                  <a16:creationId xmlns:a16="http://schemas.microsoft.com/office/drawing/2014/main" id="{F6A964C7-AF24-E064-A5FF-94EE1E2638A1}"/>
                </a:ext>
              </a:extLst>
            </p:cNvPr>
            <p:cNvSpPr/>
            <p:nvPr/>
          </p:nvSpPr>
          <p:spPr bwMode="auto">
            <a:xfrm>
              <a:off x="10169530" y="3753132"/>
              <a:ext cx="118872" cy="72678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5EC8FB4B-52AE-9AE9-94FE-B53E4B832205}"/>
                </a:ext>
              </a:extLst>
            </p:cNvPr>
            <p:cNvSpPr/>
            <p:nvPr/>
          </p:nvSpPr>
          <p:spPr bwMode="auto">
            <a:xfrm>
              <a:off x="10696174" y="3753132"/>
              <a:ext cx="118872" cy="865845"/>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9CAFC1D5-43D7-AA72-87A7-BE2564A1E867}"/>
                </a:ext>
              </a:extLst>
            </p:cNvPr>
            <p:cNvSpPr/>
            <p:nvPr/>
          </p:nvSpPr>
          <p:spPr bwMode="auto">
            <a:xfrm>
              <a:off x="11222807" y="3753132"/>
              <a:ext cx="118872" cy="1367635"/>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285328C2-8067-DDCB-3074-FFE76F990744}"/>
                </a:ext>
              </a:extLst>
            </p:cNvPr>
            <p:cNvSpPr/>
            <p:nvPr/>
          </p:nvSpPr>
          <p:spPr bwMode="auto">
            <a:xfrm>
              <a:off x="11091157" y="3753132"/>
              <a:ext cx="118872" cy="136764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00B6EDB9-CC6F-5760-3B29-9B9F70D6DAED}"/>
                </a:ext>
              </a:extLst>
            </p:cNvPr>
            <p:cNvSpPr/>
            <p:nvPr/>
          </p:nvSpPr>
          <p:spPr bwMode="auto">
            <a:xfrm>
              <a:off x="10959496" y="3753132"/>
              <a:ext cx="118872" cy="96012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6AD25E17-064D-9222-5B9B-0CCDD3B702A4}"/>
                </a:ext>
              </a:extLst>
            </p:cNvPr>
            <p:cNvSpPr/>
            <p:nvPr/>
          </p:nvSpPr>
          <p:spPr bwMode="auto">
            <a:xfrm>
              <a:off x="10827835" y="3753132"/>
              <a:ext cx="118872" cy="865843"/>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1726DEFD-6742-E7D7-482B-7BEC552FF58F}"/>
                </a:ext>
              </a:extLst>
            </p:cNvPr>
            <p:cNvSpPr/>
            <p:nvPr/>
          </p:nvSpPr>
          <p:spPr bwMode="auto">
            <a:xfrm rot="10800000">
              <a:off x="7001555" y="2755302"/>
              <a:ext cx="118872" cy="996696"/>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22578022-59CC-95A8-63DC-D9AB6E2D5DFC}"/>
                </a:ext>
              </a:extLst>
            </p:cNvPr>
            <p:cNvSpPr/>
            <p:nvPr/>
          </p:nvSpPr>
          <p:spPr bwMode="auto">
            <a:xfrm rot="10800000">
              <a:off x="7133216" y="3428999"/>
              <a:ext cx="118872" cy="32299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A6A3572D-C749-2D15-D298-4AD9A676AE5F}"/>
                </a:ext>
              </a:extLst>
            </p:cNvPr>
            <p:cNvSpPr/>
            <p:nvPr/>
          </p:nvSpPr>
          <p:spPr bwMode="auto">
            <a:xfrm rot="10800000">
              <a:off x="7264877" y="3497647"/>
              <a:ext cx="118872" cy="2543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AC866FEB-55F6-029E-AA74-1BC6E4074F02}"/>
                </a:ext>
              </a:extLst>
            </p:cNvPr>
            <p:cNvSpPr/>
            <p:nvPr/>
          </p:nvSpPr>
          <p:spPr bwMode="auto">
            <a:xfrm rot="10800000">
              <a:off x="7396538" y="3567035"/>
              <a:ext cx="118872" cy="184963"/>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TextBox 40">
              <a:extLst>
                <a:ext uri="{FF2B5EF4-FFF2-40B4-BE49-F238E27FC236}">
                  <a16:creationId xmlns:a16="http://schemas.microsoft.com/office/drawing/2014/main" id="{A3ACCC17-6712-975B-48FF-F78AC3C42B37}"/>
                </a:ext>
              </a:extLst>
            </p:cNvPr>
            <p:cNvSpPr txBox="1"/>
            <p:nvPr/>
          </p:nvSpPr>
          <p:spPr bwMode="auto">
            <a:xfrm>
              <a:off x="6688774" y="1858202"/>
              <a:ext cx="49014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Response in evaluable patients who underwent surgery</a:t>
              </a:r>
            </a:p>
          </p:txBody>
        </p:sp>
        <p:cxnSp>
          <p:nvCxnSpPr>
            <p:cNvPr id="42" name="Straight Connector 41">
              <a:extLst>
                <a:ext uri="{FF2B5EF4-FFF2-40B4-BE49-F238E27FC236}">
                  <a16:creationId xmlns:a16="http://schemas.microsoft.com/office/drawing/2014/main" id="{60E19334-2E1B-089E-C82D-5211B33B090E}"/>
                </a:ext>
              </a:extLst>
            </p:cNvPr>
            <p:cNvCxnSpPr/>
            <p:nvPr/>
          </p:nvCxnSpPr>
          <p:spPr bwMode="auto">
            <a:xfrm>
              <a:off x="6899564" y="4163953"/>
              <a:ext cx="4536374" cy="0"/>
            </a:xfrm>
            <a:prstGeom prst="line">
              <a:avLst/>
            </a:prstGeom>
            <a:noFill/>
            <a:ln w="28575" cap="flat" cmpd="sng" algn="ctr">
              <a:solidFill>
                <a:schemeClr val="tx1">
                  <a:lumMod val="50000"/>
                </a:schemeClr>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E3E1CF09-8A8A-BA96-A82A-4D52A7CD9772}"/>
                </a:ext>
              </a:extLst>
            </p:cNvPr>
            <p:cNvCxnSpPr/>
            <p:nvPr/>
          </p:nvCxnSpPr>
          <p:spPr bwMode="auto">
            <a:xfrm>
              <a:off x="6899564" y="3479143"/>
              <a:ext cx="4536374" cy="0"/>
            </a:xfrm>
            <a:prstGeom prst="line">
              <a:avLst/>
            </a:prstGeom>
            <a:noFill/>
            <a:ln w="28575" cap="flat" cmpd="sng" algn="ctr">
              <a:solidFill>
                <a:schemeClr val="tx1">
                  <a:lumMod val="50000"/>
                </a:schemeClr>
              </a:solidFill>
              <a:prstDash val="solid"/>
              <a:round/>
              <a:headEnd type="none" w="med" len="med"/>
              <a:tailEnd type="none" w="med" len="med"/>
            </a:ln>
            <a:effectLst/>
          </p:spPr>
        </p:cxnSp>
        <p:grpSp>
          <p:nvGrpSpPr>
            <p:cNvPr id="44" name="Group 43">
              <a:extLst>
                <a:ext uri="{FF2B5EF4-FFF2-40B4-BE49-F238E27FC236}">
                  <a16:creationId xmlns:a16="http://schemas.microsoft.com/office/drawing/2014/main" id="{1DE27749-DC7A-467C-CDCD-296905904E66}"/>
                </a:ext>
              </a:extLst>
            </p:cNvPr>
            <p:cNvGrpSpPr/>
            <p:nvPr/>
          </p:nvGrpSpPr>
          <p:grpSpPr>
            <a:xfrm>
              <a:off x="6820395" y="2385492"/>
              <a:ext cx="91440" cy="2735283"/>
              <a:chOff x="6826333" y="2385492"/>
              <a:chExt cx="91440" cy="2735283"/>
            </a:xfrm>
          </p:grpSpPr>
          <p:cxnSp>
            <p:nvCxnSpPr>
              <p:cNvPr id="109" name="Straight Connector 108">
                <a:extLst>
                  <a:ext uri="{FF2B5EF4-FFF2-40B4-BE49-F238E27FC236}">
                    <a16:creationId xmlns:a16="http://schemas.microsoft.com/office/drawing/2014/main" id="{6F474E71-D0FF-F1EE-34C9-4C7E49A728D6}"/>
                  </a:ext>
                </a:extLst>
              </p:cNvPr>
              <p:cNvCxnSpPr>
                <a:cxnSpLocks/>
              </p:cNvCxnSpPr>
              <p:nvPr/>
            </p:nvCxnSpPr>
            <p:spPr bwMode="auto">
              <a:xfrm>
                <a:off x="6826333" y="238549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7127C3BF-E5B3-FB06-E3A2-C2B4102D371A}"/>
                  </a:ext>
                </a:extLst>
              </p:cNvPr>
              <p:cNvCxnSpPr>
                <a:cxnSpLocks/>
              </p:cNvCxnSpPr>
              <p:nvPr/>
            </p:nvCxnSpPr>
            <p:spPr bwMode="auto">
              <a:xfrm>
                <a:off x="6826333" y="272740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C385A271-C050-D2CB-2023-3B87869F9E12}"/>
                  </a:ext>
                </a:extLst>
              </p:cNvPr>
              <p:cNvCxnSpPr>
                <a:cxnSpLocks/>
              </p:cNvCxnSpPr>
              <p:nvPr/>
            </p:nvCxnSpPr>
            <p:spPr bwMode="auto">
              <a:xfrm>
                <a:off x="6826333" y="306931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A69363EE-04EA-4FE3-6F43-939C0A75E990}"/>
                  </a:ext>
                </a:extLst>
              </p:cNvPr>
              <p:cNvCxnSpPr>
                <a:cxnSpLocks/>
              </p:cNvCxnSpPr>
              <p:nvPr/>
            </p:nvCxnSpPr>
            <p:spPr bwMode="auto">
              <a:xfrm>
                <a:off x="6826333" y="341122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A1FCDA43-A0F2-7BC5-00E9-A9DFCCE0218F}"/>
                  </a:ext>
                </a:extLst>
              </p:cNvPr>
              <p:cNvCxnSpPr>
                <a:cxnSpLocks/>
              </p:cNvCxnSpPr>
              <p:nvPr/>
            </p:nvCxnSpPr>
            <p:spPr bwMode="auto">
              <a:xfrm>
                <a:off x="6826333" y="375313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D23FF35A-7A90-E8A2-2D52-B7505AD8BBF7}"/>
                  </a:ext>
                </a:extLst>
              </p:cNvPr>
              <p:cNvCxnSpPr>
                <a:cxnSpLocks/>
              </p:cNvCxnSpPr>
              <p:nvPr/>
            </p:nvCxnSpPr>
            <p:spPr bwMode="auto">
              <a:xfrm>
                <a:off x="6826333" y="409504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46997795-CB12-37DA-1D03-002E2141911E}"/>
                  </a:ext>
                </a:extLst>
              </p:cNvPr>
              <p:cNvCxnSpPr>
                <a:cxnSpLocks/>
              </p:cNvCxnSpPr>
              <p:nvPr/>
            </p:nvCxnSpPr>
            <p:spPr bwMode="auto">
              <a:xfrm>
                <a:off x="6826333" y="443695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FAF878B1-2CA4-3DBF-0EF2-1B48F3DE05A0}"/>
                  </a:ext>
                </a:extLst>
              </p:cNvPr>
              <p:cNvCxnSpPr>
                <a:cxnSpLocks/>
              </p:cNvCxnSpPr>
              <p:nvPr/>
            </p:nvCxnSpPr>
            <p:spPr bwMode="auto">
              <a:xfrm>
                <a:off x="6826333" y="477886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DDF46AC5-0991-6DEF-D09F-A9B480439C00}"/>
                  </a:ext>
                </a:extLst>
              </p:cNvPr>
              <p:cNvCxnSpPr>
                <a:cxnSpLocks/>
              </p:cNvCxnSpPr>
              <p:nvPr/>
            </p:nvCxnSpPr>
            <p:spPr bwMode="auto">
              <a:xfrm>
                <a:off x="6826333" y="5120775"/>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5" name="Group 44">
              <a:extLst>
                <a:ext uri="{FF2B5EF4-FFF2-40B4-BE49-F238E27FC236}">
                  <a16:creationId xmlns:a16="http://schemas.microsoft.com/office/drawing/2014/main" id="{E3239587-11AC-DA49-A7A3-DB24B4558F84}"/>
                </a:ext>
              </a:extLst>
            </p:cNvPr>
            <p:cNvGrpSpPr/>
            <p:nvPr/>
          </p:nvGrpSpPr>
          <p:grpSpPr>
            <a:xfrm>
              <a:off x="6350658" y="2227604"/>
              <a:ext cx="513282" cy="3040776"/>
              <a:chOff x="6267529" y="2227604"/>
              <a:chExt cx="513282" cy="3040776"/>
            </a:xfrm>
          </p:grpSpPr>
          <p:sp>
            <p:nvSpPr>
              <p:cNvPr id="100" name="TextBox 99">
                <a:extLst>
                  <a:ext uri="{FF2B5EF4-FFF2-40B4-BE49-F238E27FC236}">
                    <a16:creationId xmlns:a16="http://schemas.microsoft.com/office/drawing/2014/main" id="{6407695C-A2B7-CFFE-D3FE-7881552BEAE3}"/>
                  </a:ext>
                </a:extLst>
              </p:cNvPr>
              <p:cNvSpPr txBox="1"/>
              <p:nvPr/>
            </p:nvSpPr>
            <p:spPr bwMode="auto">
              <a:xfrm>
                <a:off x="6322031" y="2227604"/>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01" name="TextBox 100">
                <a:extLst>
                  <a:ext uri="{FF2B5EF4-FFF2-40B4-BE49-F238E27FC236}">
                    <a16:creationId xmlns:a16="http://schemas.microsoft.com/office/drawing/2014/main" id="{99F8161D-3291-94E7-D6E1-410595E4CF66}"/>
                  </a:ext>
                </a:extLst>
              </p:cNvPr>
              <p:cNvSpPr txBox="1"/>
              <p:nvPr/>
            </p:nvSpPr>
            <p:spPr bwMode="auto">
              <a:xfrm>
                <a:off x="6413403" y="256922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102" name="TextBox 101">
                <a:extLst>
                  <a:ext uri="{FF2B5EF4-FFF2-40B4-BE49-F238E27FC236}">
                    <a16:creationId xmlns:a16="http://schemas.microsoft.com/office/drawing/2014/main" id="{2CE2E411-A54A-7C54-D80C-41DD1D0396ED}"/>
                  </a:ext>
                </a:extLst>
              </p:cNvPr>
              <p:cNvSpPr txBox="1"/>
              <p:nvPr/>
            </p:nvSpPr>
            <p:spPr bwMode="auto">
              <a:xfrm>
                <a:off x="6413403" y="29108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103" name="TextBox 102">
                <a:extLst>
                  <a:ext uri="{FF2B5EF4-FFF2-40B4-BE49-F238E27FC236}">
                    <a16:creationId xmlns:a16="http://schemas.microsoft.com/office/drawing/2014/main" id="{F0E0C92D-B020-D719-3494-95CCE2326C10}"/>
                  </a:ext>
                </a:extLst>
              </p:cNvPr>
              <p:cNvSpPr txBox="1"/>
              <p:nvPr/>
            </p:nvSpPr>
            <p:spPr bwMode="auto">
              <a:xfrm>
                <a:off x="6413403" y="325247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104" name="TextBox 103">
                <a:extLst>
                  <a:ext uri="{FF2B5EF4-FFF2-40B4-BE49-F238E27FC236}">
                    <a16:creationId xmlns:a16="http://schemas.microsoft.com/office/drawing/2014/main" id="{D93C7858-16D5-6388-5CE1-D1343ED1A21C}"/>
                  </a:ext>
                </a:extLst>
              </p:cNvPr>
              <p:cNvSpPr txBox="1"/>
              <p:nvPr/>
            </p:nvSpPr>
            <p:spPr bwMode="auto">
              <a:xfrm>
                <a:off x="6504774" y="359410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05" name="TextBox 104">
                <a:extLst>
                  <a:ext uri="{FF2B5EF4-FFF2-40B4-BE49-F238E27FC236}">
                    <a16:creationId xmlns:a16="http://schemas.microsoft.com/office/drawing/2014/main" id="{A6522C7F-D28F-6B58-C1CA-B9B0A96A381C}"/>
                  </a:ext>
                </a:extLst>
              </p:cNvPr>
              <p:cNvSpPr txBox="1"/>
              <p:nvPr/>
            </p:nvSpPr>
            <p:spPr bwMode="auto">
              <a:xfrm>
                <a:off x="6358900" y="3935729"/>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106" name="TextBox 105">
                <a:extLst>
                  <a:ext uri="{FF2B5EF4-FFF2-40B4-BE49-F238E27FC236}">
                    <a16:creationId xmlns:a16="http://schemas.microsoft.com/office/drawing/2014/main" id="{8EF0F11F-E922-15F6-0942-787F9F4EC8E2}"/>
                  </a:ext>
                </a:extLst>
              </p:cNvPr>
              <p:cNvSpPr txBox="1"/>
              <p:nvPr/>
            </p:nvSpPr>
            <p:spPr bwMode="auto">
              <a:xfrm>
                <a:off x="6358900" y="4277354"/>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-5</a:t>
                </a:r>
                <a:r>
                  <a:rPr lang="en-US" sz="1400" b="0" dirty="0">
                    <a:solidFill>
                      <a:schemeClr val="bg1"/>
                    </a:solidFill>
                    <a:latin typeface="Calibri" panose="020F0502020204030204" pitchFamily="34" charset="0"/>
                  </a:rPr>
                  <a:t>0</a:t>
                </a:r>
              </a:p>
            </p:txBody>
          </p:sp>
          <p:sp>
            <p:nvSpPr>
              <p:cNvPr id="107" name="TextBox 106">
                <a:extLst>
                  <a:ext uri="{FF2B5EF4-FFF2-40B4-BE49-F238E27FC236}">
                    <a16:creationId xmlns:a16="http://schemas.microsoft.com/office/drawing/2014/main" id="{40B3C709-E849-8BE5-807C-9029DD1B83F7}"/>
                  </a:ext>
                </a:extLst>
              </p:cNvPr>
              <p:cNvSpPr txBox="1"/>
              <p:nvPr/>
            </p:nvSpPr>
            <p:spPr bwMode="auto">
              <a:xfrm>
                <a:off x="6358900" y="4618979"/>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108" name="TextBox 107">
                <a:extLst>
                  <a:ext uri="{FF2B5EF4-FFF2-40B4-BE49-F238E27FC236}">
                    <a16:creationId xmlns:a16="http://schemas.microsoft.com/office/drawing/2014/main" id="{E9120319-BA81-7690-C655-5640DAF9D01A}"/>
                  </a:ext>
                </a:extLst>
              </p:cNvPr>
              <p:cNvSpPr txBox="1"/>
              <p:nvPr/>
            </p:nvSpPr>
            <p:spPr bwMode="auto">
              <a:xfrm>
                <a:off x="6267529" y="4960603"/>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sp>
          <p:nvSpPr>
            <p:cNvPr id="46" name="TextBox 45">
              <a:extLst>
                <a:ext uri="{FF2B5EF4-FFF2-40B4-BE49-F238E27FC236}">
                  <a16:creationId xmlns:a16="http://schemas.microsoft.com/office/drawing/2014/main" id="{EEE66811-7AB4-F6FC-4988-6987A4E3C2BA}"/>
                </a:ext>
              </a:extLst>
            </p:cNvPr>
            <p:cNvSpPr txBox="1"/>
            <p:nvPr/>
          </p:nvSpPr>
          <p:spPr bwMode="auto">
            <a:xfrm rot="16200000">
              <a:off x="4619966" y="3453809"/>
              <a:ext cx="30677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Change From Baseline in Sum</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of Diameters of Target Lesions (%)</a:t>
              </a:r>
            </a:p>
          </p:txBody>
        </p:sp>
        <p:grpSp>
          <p:nvGrpSpPr>
            <p:cNvPr id="47" name="Group 46">
              <a:extLst>
                <a:ext uri="{FF2B5EF4-FFF2-40B4-BE49-F238E27FC236}">
                  <a16:creationId xmlns:a16="http://schemas.microsoft.com/office/drawing/2014/main" id="{A4DF89EB-55A9-E343-D35B-22FCEBE6DEF0}"/>
                </a:ext>
              </a:extLst>
            </p:cNvPr>
            <p:cNvGrpSpPr/>
            <p:nvPr/>
          </p:nvGrpSpPr>
          <p:grpSpPr>
            <a:xfrm>
              <a:off x="7543260" y="2283213"/>
              <a:ext cx="1576255" cy="646331"/>
              <a:chOff x="7543260" y="2283213"/>
              <a:chExt cx="1576255" cy="646331"/>
            </a:xfrm>
          </p:grpSpPr>
          <p:sp>
            <p:nvSpPr>
              <p:cNvPr id="96" name="TextBox 95">
                <a:extLst>
                  <a:ext uri="{FF2B5EF4-FFF2-40B4-BE49-F238E27FC236}">
                    <a16:creationId xmlns:a16="http://schemas.microsoft.com/office/drawing/2014/main" id="{36563A02-9617-5127-3E2D-A8912ED1205F}"/>
                  </a:ext>
                </a:extLst>
              </p:cNvPr>
              <p:cNvSpPr txBox="1"/>
              <p:nvPr/>
            </p:nvSpPr>
            <p:spPr bwMode="auto">
              <a:xfrm>
                <a:off x="7603266" y="2283213"/>
                <a:ext cx="151624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sz="1200" b="0" dirty="0">
                    <a:solidFill>
                      <a:schemeClr val="bg1"/>
                    </a:solidFill>
                    <a:latin typeface="Calibri" panose="020F0502020204030204" pitchFamily="34" charset="0"/>
                  </a:rPr>
                  <a:t>MCPyV positive</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MCPyV negative</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MCPyV not evaluable</a:t>
                </a:r>
              </a:p>
            </p:txBody>
          </p:sp>
          <p:sp>
            <p:nvSpPr>
              <p:cNvPr id="97" name="Rectangle 96">
                <a:extLst>
                  <a:ext uri="{FF2B5EF4-FFF2-40B4-BE49-F238E27FC236}">
                    <a16:creationId xmlns:a16="http://schemas.microsoft.com/office/drawing/2014/main" id="{5FDD664F-4721-61EF-972B-953EE3CD0953}"/>
                  </a:ext>
                </a:extLst>
              </p:cNvPr>
              <p:cNvSpPr/>
              <p:nvPr/>
            </p:nvSpPr>
            <p:spPr bwMode="auto">
              <a:xfrm>
                <a:off x="7543260" y="2748639"/>
                <a:ext cx="91440" cy="9144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B7C9ADA8-FDB8-B609-6B5B-7D7071DE4586}"/>
                  </a:ext>
                </a:extLst>
              </p:cNvPr>
              <p:cNvSpPr/>
              <p:nvPr/>
            </p:nvSpPr>
            <p:spPr bwMode="auto">
              <a:xfrm>
                <a:off x="7543260" y="2374112"/>
                <a:ext cx="91440" cy="9144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EF4AFC22-E6A5-195C-DFC9-E42B2E68A2B3}"/>
                  </a:ext>
                </a:extLst>
              </p:cNvPr>
              <p:cNvSpPr/>
              <p:nvPr/>
            </p:nvSpPr>
            <p:spPr bwMode="auto">
              <a:xfrm>
                <a:off x="7543260" y="2561375"/>
                <a:ext cx="91440" cy="9144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grpSp>
          <p:nvGrpSpPr>
            <p:cNvPr id="48" name="Group 47">
              <a:extLst>
                <a:ext uri="{FF2B5EF4-FFF2-40B4-BE49-F238E27FC236}">
                  <a16:creationId xmlns:a16="http://schemas.microsoft.com/office/drawing/2014/main" id="{31E8BABD-3581-388E-D6DD-FA466225DF1D}"/>
                </a:ext>
              </a:extLst>
            </p:cNvPr>
            <p:cNvGrpSpPr/>
            <p:nvPr/>
          </p:nvGrpSpPr>
          <p:grpSpPr>
            <a:xfrm>
              <a:off x="9119333" y="2283213"/>
              <a:ext cx="2093156" cy="920607"/>
              <a:chOff x="9303483" y="2283213"/>
              <a:chExt cx="2093156" cy="920607"/>
            </a:xfrm>
          </p:grpSpPr>
          <p:sp>
            <p:nvSpPr>
              <p:cNvPr id="91" name="TextBox 90">
                <a:extLst>
                  <a:ext uri="{FF2B5EF4-FFF2-40B4-BE49-F238E27FC236}">
                    <a16:creationId xmlns:a16="http://schemas.microsoft.com/office/drawing/2014/main" id="{A9C98B7D-B488-936F-5F73-CA8F69E655AB}"/>
                  </a:ext>
                </a:extLst>
              </p:cNvPr>
              <p:cNvSpPr txBox="1"/>
              <p:nvPr/>
            </p:nvSpPr>
            <p:spPr bwMode="auto">
              <a:xfrm>
                <a:off x="9451811" y="2283213"/>
                <a:ext cx="194482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sz="1200" b="0" dirty="0">
                    <a:solidFill>
                      <a:schemeClr val="bg1"/>
                    </a:solidFill>
                    <a:latin typeface="Calibri" panose="020F0502020204030204" pitchFamily="34" charset="0"/>
                  </a:rPr>
                  <a:t>pCR by site review</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pCR by by central review</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MPR by central review</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No central pathology review</a:t>
                </a:r>
              </a:p>
            </p:txBody>
          </p:sp>
          <p:sp>
            <p:nvSpPr>
              <p:cNvPr id="92" name="Rectangle 91">
                <a:extLst>
                  <a:ext uri="{FF2B5EF4-FFF2-40B4-BE49-F238E27FC236}">
                    <a16:creationId xmlns:a16="http://schemas.microsoft.com/office/drawing/2014/main" id="{DA73BD59-7781-AE52-42E9-D4665C5A4DB7}"/>
                  </a:ext>
                </a:extLst>
              </p:cNvPr>
              <p:cNvSpPr/>
              <p:nvPr/>
            </p:nvSpPr>
            <p:spPr bwMode="auto">
              <a:xfrm>
                <a:off x="9400153" y="2746796"/>
                <a:ext cx="91440" cy="91440"/>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E5C847E2-80C9-4A13-BC94-B650950FBF81}"/>
                  </a:ext>
                </a:extLst>
              </p:cNvPr>
              <p:cNvSpPr/>
              <p:nvPr/>
            </p:nvSpPr>
            <p:spPr bwMode="auto">
              <a:xfrm>
                <a:off x="9400153" y="2386164"/>
                <a:ext cx="91440" cy="9144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94" name="TextBox 93">
                <a:extLst>
                  <a:ext uri="{FF2B5EF4-FFF2-40B4-BE49-F238E27FC236}">
                    <a16:creationId xmlns:a16="http://schemas.microsoft.com/office/drawing/2014/main" id="{E63C2DAA-8F50-DA6D-A2AA-E9EC2DDC23AD}"/>
                  </a:ext>
                </a:extLst>
              </p:cNvPr>
              <p:cNvSpPr txBox="1"/>
              <p:nvPr/>
            </p:nvSpPr>
            <p:spPr bwMode="auto">
              <a:xfrm>
                <a:off x="9303483" y="283448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95" name="Triangle 45">
                <a:extLst>
                  <a:ext uri="{FF2B5EF4-FFF2-40B4-BE49-F238E27FC236}">
                    <a16:creationId xmlns:a16="http://schemas.microsoft.com/office/drawing/2014/main" id="{F9BA073B-2575-F05B-79FF-76CE18103B75}"/>
                  </a:ext>
                </a:extLst>
              </p:cNvPr>
              <p:cNvSpPr/>
              <p:nvPr/>
            </p:nvSpPr>
            <p:spPr bwMode="auto">
              <a:xfrm>
                <a:off x="9386437" y="2559977"/>
                <a:ext cx="118872" cy="100584"/>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grpSp>
        <p:sp>
          <p:nvSpPr>
            <p:cNvPr id="49" name="TextBox 48">
              <a:extLst>
                <a:ext uri="{FF2B5EF4-FFF2-40B4-BE49-F238E27FC236}">
                  <a16:creationId xmlns:a16="http://schemas.microsoft.com/office/drawing/2014/main" id="{BE0A7D6C-18CA-3064-BA29-8765E0972EC4}"/>
                </a:ext>
              </a:extLst>
            </p:cNvPr>
            <p:cNvSpPr txBox="1"/>
            <p:nvPr/>
          </p:nvSpPr>
          <p:spPr bwMode="auto">
            <a:xfrm>
              <a:off x="7035435" y="3683784"/>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a:t>
              </a:r>
            </a:p>
          </p:txBody>
        </p:sp>
        <p:cxnSp>
          <p:nvCxnSpPr>
            <p:cNvPr id="50" name="Straight Connector 49">
              <a:extLst>
                <a:ext uri="{FF2B5EF4-FFF2-40B4-BE49-F238E27FC236}">
                  <a16:creationId xmlns:a16="http://schemas.microsoft.com/office/drawing/2014/main" id="{A07AAE4D-6218-E4C8-03E3-27C84F93E1E3}"/>
                </a:ext>
              </a:extLst>
            </p:cNvPr>
            <p:cNvCxnSpPr/>
            <p:nvPr/>
          </p:nvCxnSpPr>
          <p:spPr bwMode="auto">
            <a:xfrm>
              <a:off x="6899564" y="3756234"/>
              <a:ext cx="4536374" cy="0"/>
            </a:xfrm>
            <a:prstGeom prst="line">
              <a:avLst/>
            </a:prstGeom>
            <a:noFill/>
            <a:ln w="28575" cap="flat" cmpd="sng" algn="ctr">
              <a:solidFill>
                <a:schemeClr val="bg1"/>
              </a:solidFill>
              <a:prstDash val="solid"/>
              <a:round/>
              <a:headEnd type="none" w="med" len="med"/>
              <a:tailEnd type="none" w="med" len="med"/>
            </a:ln>
            <a:effectLst/>
          </p:spPr>
        </p:cxnSp>
        <p:sp>
          <p:nvSpPr>
            <p:cNvPr id="51" name="Freeform 4">
              <a:extLst>
                <a:ext uri="{FF2B5EF4-FFF2-40B4-BE49-F238E27FC236}">
                  <a16:creationId xmlns:a16="http://schemas.microsoft.com/office/drawing/2014/main" id="{45C4B01D-87A6-8176-829C-FADB4B96FCC9}"/>
                </a:ext>
              </a:extLst>
            </p:cNvPr>
            <p:cNvSpPr/>
            <p:nvPr/>
          </p:nvSpPr>
          <p:spPr bwMode="auto">
            <a:xfrm>
              <a:off x="6899564" y="2309751"/>
              <a:ext cx="4542311" cy="2968831"/>
            </a:xfrm>
            <a:custGeom>
              <a:avLst/>
              <a:gdLst>
                <a:gd name="connsiteX0" fmla="*/ 0 w 4542311"/>
                <a:gd name="connsiteY0" fmla="*/ 0 h 2968831"/>
                <a:gd name="connsiteX1" fmla="*/ 0 w 4542311"/>
                <a:gd name="connsiteY1" fmla="*/ 2968831 h 2968831"/>
                <a:gd name="connsiteX2" fmla="*/ 4542311 w 4542311"/>
                <a:gd name="connsiteY2" fmla="*/ 2968831 h 2968831"/>
              </a:gdLst>
              <a:ahLst/>
              <a:cxnLst>
                <a:cxn ang="0">
                  <a:pos x="connsiteX0" y="connsiteY0"/>
                </a:cxn>
                <a:cxn ang="0">
                  <a:pos x="connsiteX1" y="connsiteY1"/>
                </a:cxn>
                <a:cxn ang="0">
                  <a:pos x="connsiteX2" y="connsiteY2"/>
                </a:cxn>
              </a:cxnLst>
              <a:rect l="l" t="t" r="r" b="b"/>
              <a:pathLst>
                <a:path w="4542311" h="2968831">
                  <a:moveTo>
                    <a:pt x="0" y="0"/>
                  </a:moveTo>
                  <a:lnTo>
                    <a:pt x="0" y="2968831"/>
                  </a:lnTo>
                  <a:lnTo>
                    <a:pt x="4542311" y="2968831"/>
                  </a:lnTo>
                </a:path>
              </a:pathLst>
            </a:custGeom>
            <a:noFill/>
            <a:ln w="28575">
              <a:solidFill>
                <a:schemeClr val="bg1"/>
              </a:solidFill>
              <a:miter lim="800000"/>
              <a:headEnd/>
              <a:tailEnd/>
            </a:ln>
          </p:spPr>
          <p:txBody>
            <a:bodyPr rtlCol="0" anchor="ctr"/>
            <a:lstStyle/>
            <a:p>
              <a:pPr algn="ctr"/>
              <a:endParaRPr lang="en-US" dirty="0"/>
            </a:p>
          </p:txBody>
        </p:sp>
        <p:sp>
          <p:nvSpPr>
            <p:cNvPr id="52" name="TextBox 51">
              <a:extLst>
                <a:ext uri="{FF2B5EF4-FFF2-40B4-BE49-F238E27FC236}">
                  <a16:creationId xmlns:a16="http://schemas.microsoft.com/office/drawing/2014/main" id="{F0C81CAA-4DD0-82F2-8460-323E9A37241C}"/>
                </a:ext>
              </a:extLst>
            </p:cNvPr>
            <p:cNvSpPr txBox="1"/>
            <p:nvPr/>
          </p:nvSpPr>
          <p:spPr bwMode="auto">
            <a:xfrm>
              <a:off x="7444286" y="3517136"/>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a:t>
              </a:r>
            </a:p>
          </p:txBody>
        </p:sp>
        <p:sp>
          <p:nvSpPr>
            <p:cNvPr id="53" name="TextBox 52">
              <a:extLst>
                <a:ext uri="{FF2B5EF4-FFF2-40B4-BE49-F238E27FC236}">
                  <a16:creationId xmlns:a16="http://schemas.microsoft.com/office/drawing/2014/main" id="{4A28D3AC-E202-77E2-27C9-F433D9E194F5}"/>
                </a:ext>
              </a:extLst>
            </p:cNvPr>
            <p:cNvSpPr txBox="1"/>
            <p:nvPr/>
          </p:nvSpPr>
          <p:spPr bwMode="auto">
            <a:xfrm>
              <a:off x="7701702" y="3517136"/>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a:t>
              </a:r>
            </a:p>
          </p:txBody>
        </p:sp>
        <p:sp>
          <p:nvSpPr>
            <p:cNvPr id="54" name="TextBox 53">
              <a:extLst>
                <a:ext uri="{FF2B5EF4-FFF2-40B4-BE49-F238E27FC236}">
                  <a16:creationId xmlns:a16="http://schemas.microsoft.com/office/drawing/2014/main" id="{AD06B927-2098-BD5D-34A9-97B77A4BD17A}"/>
                </a:ext>
              </a:extLst>
            </p:cNvPr>
            <p:cNvSpPr txBox="1"/>
            <p:nvPr/>
          </p:nvSpPr>
          <p:spPr bwMode="auto">
            <a:xfrm>
              <a:off x="8234582" y="3517136"/>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a:t>
              </a:r>
            </a:p>
          </p:txBody>
        </p:sp>
        <p:sp>
          <p:nvSpPr>
            <p:cNvPr id="55" name="TextBox 54">
              <a:extLst>
                <a:ext uri="{FF2B5EF4-FFF2-40B4-BE49-F238E27FC236}">
                  <a16:creationId xmlns:a16="http://schemas.microsoft.com/office/drawing/2014/main" id="{C3556025-D12B-CEBE-1632-A34570C3D757}"/>
                </a:ext>
              </a:extLst>
            </p:cNvPr>
            <p:cNvSpPr txBox="1"/>
            <p:nvPr/>
          </p:nvSpPr>
          <p:spPr bwMode="auto">
            <a:xfrm>
              <a:off x="8889934" y="3517136"/>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a:t>
              </a:r>
            </a:p>
          </p:txBody>
        </p:sp>
        <p:sp>
          <p:nvSpPr>
            <p:cNvPr id="56" name="TextBox 55">
              <a:extLst>
                <a:ext uri="{FF2B5EF4-FFF2-40B4-BE49-F238E27FC236}">
                  <a16:creationId xmlns:a16="http://schemas.microsoft.com/office/drawing/2014/main" id="{AFAE2CEA-C09B-8E11-98F1-19E2C50EB2DD}"/>
                </a:ext>
              </a:extLst>
            </p:cNvPr>
            <p:cNvSpPr txBox="1"/>
            <p:nvPr/>
          </p:nvSpPr>
          <p:spPr bwMode="auto">
            <a:xfrm>
              <a:off x="9019180" y="3517136"/>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a:t>
              </a:r>
            </a:p>
          </p:txBody>
        </p:sp>
        <p:sp>
          <p:nvSpPr>
            <p:cNvPr id="57" name="TextBox 56">
              <a:extLst>
                <a:ext uri="{FF2B5EF4-FFF2-40B4-BE49-F238E27FC236}">
                  <a16:creationId xmlns:a16="http://schemas.microsoft.com/office/drawing/2014/main" id="{341F46E5-54DE-5BCC-84ED-2F7F803C694B}"/>
                </a:ext>
              </a:extLst>
            </p:cNvPr>
            <p:cNvSpPr txBox="1"/>
            <p:nvPr/>
          </p:nvSpPr>
          <p:spPr bwMode="auto">
            <a:xfrm>
              <a:off x="9942525" y="3517136"/>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a:t>
              </a:r>
            </a:p>
          </p:txBody>
        </p:sp>
        <p:sp>
          <p:nvSpPr>
            <p:cNvPr id="58" name="TextBox 57">
              <a:extLst>
                <a:ext uri="{FF2B5EF4-FFF2-40B4-BE49-F238E27FC236}">
                  <a16:creationId xmlns:a16="http://schemas.microsoft.com/office/drawing/2014/main" id="{94C772A5-BBC8-6735-70BD-C68D2F567805}"/>
                </a:ext>
              </a:extLst>
            </p:cNvPr>
            <p:cNvSpPr txBox="1"/>
            <p:nvPr/>
          </p:nvSpPr>
          <p:spPr bwMode="auto">
            <a:xfrm>
              <a:off x="10205449" y="3517136"/>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a:t>
              </a:r>
            </a:p>
          </p:txBody>
        </p:sp>
        <p:sp>
          <p:nvSpPr>
            <p:cNvPr id="59" name="TextBox 58">
              <a:extLst>
                <a:ext uri="{FF2B5EF4-FFF2-40B4-BE49-F238E27FC236}">
                  <a16:creationId xmlns:a16="http://schemas.microsoft.com/office/drawing/2014/main" id="{92CB90B9-2A5B-04B9-F396-FDBB79085D39}"/>
                </a:ext>
              </a:extLst>
            </p:cNvPr>
            <p:cNvSpPr txBox="1"/>
            <p:nvPr/>
          </p:nvSpPr>
          <p:spPr bwMode="auto">
            <a:xfrm>
              <a:off x="10472752" y="3517136"/>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a:t>
              </a:r>
            </a:p>
          </p:txBody>
        </p:sp>
        <p:sp>
          <p:nvSpPr>
            <p:cNvPr id="60" name="TextBox 59">
              <a:extLst>
                <a:ext uri="{FF2B5EF4-FFF2-40B4-BE49-F238E27FC236}">
                  <a16:creationId xmlns:a16="http://schemas.microsoft.com/office/drawing/2014/main" id="{10F52B6B-3F2C-ADE8-166D-C2AF1C117098}"/>
                </a:ext>
              </a:extLst>
            </p:cNvPr>
            <p:cNvSpPr txBox="1"/>
            <p:nvPr/>
          </p:nvSpPr>
          <p:spPr bwMode="auto">
            <a:xfrm>
              <a:off x="11127039" y="3517136"/>
              <a:ext cx="3129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a:t>
              </a:r>
            </a:p>
          </p:txBody>
        </p:sp>
        <p:sp>
          <p:nvSpPr>
            <p:cNvPr id="61" name="Triangle 91">
              <a:extLst>
                <a:ext uri="{FF2B5EF4-FFF2-40B4-BE49-F238E27FC236}">
                  <a16:creationId xmlns:a16="http://schemas.microsoft.com/office/drawing/2014/main" id="{86184CE0-CD0A-397C-DBE9-D7EA887E9105}"/>
                </a:ext>
              </a:extLst>
            </p:cNvPr>
            <p:cNvSpPr/>
            <p:nvPr/>
          </p:nvSpPr>
          <p:spPr bwMode="auto">
            <a:xfrm>
              <a:off x="7670104" y="3949225"/>
              <a:ext cx="100584" cy="82296"/>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Triangle 92">
              <a:extLst>
                <a:ext uri="{FF2B5EF4-FFF2-40B4-BE49-F238E27FC236}">
                  <a16:creationId xmlns:a16="http://schemas.microsoft.com/office/drawing/2014/main" id="{ADCF2C65-7ACC-EF07-F955-D0E8625A8755}"/>
                </a:ext>
              </a:extLst>
            </p:cNvPr>
            <p:cNvSpPr/>
            <p:nvPr/>
          </p:nvSpPr>
          <p:spPr bwMode="auto">
            <a:xfrm>
              <a:off x="8068692" y="3842321"/>
              <a:ext cx="100584" cy="82296"/>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Triangle 93">
              <a:extLst>
                <a:ext uri="{FF2B5EF4-FFF2-40B4-BE49-F238E27FC236}">
                  <a16:creationId xmlns:a16="http://schemas.microsoft.com/office/drawing/2014/main" id="{87653768-2095-78D5-916A-0C2F6F4E1167}"/>
                </a:ext>
              </a:extLst>
            </p:cNvPr>
            <p:cNvSpPr/>
            <p:nvPr/>
          </p:nvSpPr>
          <p:spPr bwMode="auto">
            <a:xfrm>
              <a:off x="8726740" y="3929832"/>
              <a:ext cx="100584" cy="82296"/>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Triangle 94">
              <a:extLst>
                <a:ext uri="{FF2B5EF4-FFF2-40B4-BE49-F238E27FC236}">
                  <a16:creationId xmlns:a16="http://schemas.microsoft.com/office/drawing/2014/main" id="{83E36A5D-5C45-01D4-C83F-4EF90423A124}"/>
                </a:ext>
              </a:extLst>
            </p:cNvPr>
            <p:cNvSpPr/>
            <p:nvPr/>
          </p:nvSpPr>
          <p:spPr bwMode="auto">
            <a:xfrm>
              <a:off x="8857421" y="4001107"/>
              <a:ext cx="100584" cy="82296"/>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Triangle 95">
              <a:extLst>
                <a:ext uri="{FF2B5EF4-FFF2-40B4-BE49-F238E27FC236}">
                  <a16:creationId xmlns:a16="http://schemas.microsoft.com/office/drawing/2014/main" id="{B4F01688-FB58-1B18-BFDD-40DF7C14B03B}"/>
                </a:ext>
              </a:extLst>
            </p:cNvPr>
            <p:cNvSpPr/>
            <p:nvPr/>
          </p:nvSpPr>
          <p:spPr bwMode="auto">
            <a:xfrm>
              <a:off x="9390948" y="4121814"/>
              <a:ext cx="100584" cy="82296"/>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Triangle 96">
              <a:extLst>
                <a:ext uri="{FF2B5EF4-FFF2-40B4-BE49-F238E27FC236}">
                  <a16:creationId xmlns:a16="http://schemas.microsoft.com/office/drawing/2014/main" id="{3BD0BBF5-5218-1C2A-C21B-99FC98704275}"/>
                </a:ext>
              </a:extLst>
            </p:cNvPr>
            <p:cNvSpPr/>
            <p:nvPr/>
          </p:nvSpPr>
          <p:spPr bwMode="auto">
            <a:xfrm>
              <a:off x="9652857" y="4183732"/>
              <a:ext cx="100584" cy="82296"/>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Triangle 97">
              <a:extLst>
                <a:ext uri="{FF2B5EF4-FFF2-40B4-BE49-F238E27FC236}">
                  <a16:creationId xmlns:a16="http://schemas.microsoft.com/office/drawing/2014/main" id="{81449D6A-DF8C-DD06-E16A-2DE824B20932}"/>
                </a:ext>
              </a:extLst>
            </p:cNvPr>
            <p:cNvSpPr/>
            <p:nvPr/>
          </p:nvSpPr>
          <p:spPr bwMode="auto">
            <a:xfrm>
              <a:off x="9781456" y="4218194"/>
              <a:ext cx="100584" cy="82296"/>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Triangle 98">
              <a:extLst>
                <a:ext uri="{FF2B5EF4-FFF2-40B4-BE49-F238E27FC236}">
                  <a16:creationId xmlns:a16="http://schemas.microsoft.com/office/drawing/2014/main" id="{D470C056-5300-D4EB-630C-F37032B10FC2}"/>
                </a:ext>
              </a:extLst>
            </p:cNvPr>
            <p:cNvSpPr/>
            <p:nvPr/>
          </p:nvSpPr>
          <p:spPr bwMode="auto">
            <a:xfrm>
              <a:off x="10705688" y="4505284"/>
              <a:ext cx="100584" cy="82296"/>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Triangle 99">
              <a:extLst>
                <a:ext uri="{FF2B5EF4-FFF2-40B4-BE49-F238E27FC236}">
                  <a16:creationId xmlns:a16="http://schemas.microsoft.com/office/drawing/2014/main" id="{D5DCF5A9-AB22-4C34-9E7C-C53E84593622}"/>
                </a:ext>
              </a:extLst>
            </p:cNvPr>
            <p:cNvSpPr/>
            <p:nvPr/>
          </p:nvSpPr>
          <p:spPr bwMode="auto">
            <a:xfrm>
              <a:off x="10836029" y="4503542"/>
              <a:ext cx="100584" cy="82296"/>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Triangle 100">
              <a:extLst>
                <a:ext uri="{FF2B5EF4-FFF2-40B4-BE49-F238E27FC236}">
                  <a16:creationId xmlns:a16="http://schemas.microsoft.com/office/drawing/2014/main" id="{51B78AE6-4DF3-BB9B-4324-0DF1DC4FBE98}"/>
                </a:ext>
              </a:extLst>
            </p:cNvPr>
            <p:cNvSpPr/>
            <p:nvPr/>
          </p:nvSpPr>
          <p:spPr bwMode="auto">
            <a:xfrm>
              <a:off x="10968588" y="4591989"/>
              <a:ext cx="100584" cy="82296"/>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5AAEE0FC-5B59-107E-440C-AFA2A4538014}"/>
                </a:ext>
              </a:extLst>
            </p:cNvPr>
            <p:cNvSpPr/>
            <p:nvPr/>
          </p:nvSpPr>
          <p:spPr bwMode="auto">
            <a:xfrm>
              <a:off x="8611022" y="3912324"/>
              <a:ext cx="82296" cy="82296"/>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A87FB94F-91E0-9FC5-1F08-F030156ACD78}"/>
                </a:ext>
              </a:extLst>
            </p:cNvPr>
            <p:cNvSpPr/>
            <p:nvPr/>
          </p:nvSpPr>
          <p:spPr bwMode="auto">
            <a:xfrm>
              <a:off x="11113073" y="5016499"/>
              <a:ext cx="82296" cy="82296"/>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E99AD41E-78AE-C802-FE86-77D9155AA8DA}"/>
                </a:ext>
              </a:extLst>
            </p:cNvPr>
            <p:cNvSpPr/>
            <p:nvPr/>
          </p:nvSpPr>
          <p:spPr bwMode="auto">
            <a:xfrm>
              <a:off x="9924496" y="4234316"/>
              <a:ext cx="82296" cy="82296"/>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E3B9D227-4F5C-6E6E-1EB6-54326404E827}"/>
                </a:ext>
              </a:extLst>
            </p:cNvPr>
            <p:cNvSpPr/>
            <p:nvPr/>
          </p:nvSpPr>
          <p:spPr bwMode="auto">
            <a:xfrm>
              <a:off x="9927046" y="4233483"/>
              <a:ext cx="82296" cy="82296"/>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Oval 74">
              <a:extLst>
                <a:ext uri="{FF2B5EF4-FFF2-40B4-BE49-F238E27FC236}">
                  <a16:creationId xmlns:a16="http://schemas.microsoft.com/office/drawing/2014/main" id="{C458C710-F0F5-12F1-4C1D-BE8AE1D0AF6E}"/>
                </a:ext>
              </a:extLst>
            </p:cNvPr>
            <p:cNvSpPr/>
            <p:nvPr/>
          </p:nvSpPr>
          <p:spPr bwMode="auto">
            <a:xfrm>
              <a:off x="7682533" y="3860732"/>
              <a:ext cx="73152" cy="73152"/>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ADE5CAA4-C3B5-E0BF-3545-7E309371D84D}"/>
                </a:ext>
              </a:extLst>
            </p:cNvPr>
            <p:cNvSpPr/>
            <p:nvPr/>
          </p:nvSpPr>
          <p:spPr bwMode="auto">
            <a:xfrm>
              <a:off x="8082408" y="3773617"/>
              <a:ext cx="73152" cy="73152"/>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A0B35912-74B0-1E50-5C92-CB77C2DAC11E}"/>
                </a:ext>
              </a:extLst>
            </p:cNvPr>
            <p:cNvSpPr/>
            <p:nvPr/>
          </p:nvSpPr>
          <p:spPr bwMode="auto">
            <a:xfrm>
              <a:off x="8740456" y="3856516"/>
              <a:ext cx="73152" cy="73152"/>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9F2E9CEE-3736-9AA4-45CF-290B01A5C94C}"/>
                </a:ext>
              </a:extLst>
            </p:cNvPr>
            <p:cNvSpPr/>
            <p:nvPr/>
          </p:nvSpPr>
          <p:spPr bwMode="auto">
            <a:xfrm>
              <a:off x="8347338" y="3889227"/>
              <a:ext cx="73152" cy="73152"/>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Oval 78">
              <a:extLst>
                <a:ext uri="{FF2B5EF4-FFF2-40B4-BE49-F238E27FC236}">
                  <a16:creationId xmlns:a16="http://schemas.microsoft.com/office/drawing/2014/main" id="{D3462E51-CBE6-CC53-2230-C000C64C21FD}"/>
                </a:ext>
              </a:extLst>
            </p:cNvPr>
            <p:cNvSpPr/>
            <p:nvPr/>
          </p:nvSpPr>
          <p:spPr bwMode="auto">
            <a:xfrm>
              <a:off x="8871137" y="3911984"/>
              <a:ext cx="73152" cy="73152"/>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Oval 79">
              <a:extLst>
                <a:ext uri="{FF2B5EF4-FFF2-40B4-BE49-F238E27FC236}">
                  <a16:creationId xmlns:a16="http://schemas.microsoft.com/office/drawing/2014/main" id="{6E0CFBD7-9893-675C-55C4-9152D184CEC0}"/>
                </a:ext>
              </a:extLst>
            </p:cNvPr>
            <p:cNvSpPr/>
            <p:nvPr/>
          </p:nvSpPr>
          <p:spPr bwMode="auto">
            <a:xfrm>
              <a:off x="9666573" y="4107153"/>
              <a:ext cx="73152" cy="73152"/>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Oval 80">
              <a:extLst>
                <a:ext uri="{FF2B5EF4-FFF2-40B4-BE49-F238E27FC236}">
                  <a16:creationId xmlns:a16="http://schemas.microsoft.com/office/drawing/2014/main" id="{CDDBEE45-F816-0F3C-4732-2BA81AA1507B}"/>
                </a:ext>
              </a:extLst>
            </p:cNvPr>
            <p:cNvSpPr/>
            <p:nvPr/>
          </p:nvSpPr>
          <p:spPr bwMode="auto">
            <a:xfrm>
              <a:off x="9404664" y="4047820"/>
              <a:ext cx="73152" cy="73152"/>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Oval 81">
              <a:extLst>
                <a:ext uri="{FF2B5EF4-FFF2-40B4-BE49-F238E27FC236}">
                  <a16:creationId xmlns:a16="http://schemas.microsoft.com/office/drawing/2014/main" id="{E98211FB-5868-64E0-3609-4975AFCDB807}"/>
                </a:ext>
              </a:extLst>
            </p:cNvPr>
            <p:cNvSpPr/>
            <p:nvPr/>
          </p:nvSpPr>
          <p:spPr bwMode="auto">
            <a:xfrm>
              <a:off x="9795172" y="4141751"/>
              <a:ext cx="73152" cy="73152"/>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8F22ACD4-1320-5127-071D-86BE43CF1A42}"/>
                </a:ext>
              </a:extLst>
            </p:cNvPr>
            <p:cNvSpPr/>
            <p:nvPr/>
          </p:nvSpPr>
          <p:spPr bwMode="auto">
            <a:xfrm>
              <a:off x="10321226" y="4389260"/>
              <a:ext cx="73152" cy="73152"/>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DFEC4502-239F-1859-3040-F94E8491CDD9}"/>
                </a:ext>
              </a:extLst>
            </p:cNvPr>
            <p:cNvSpPr/>
            <p:nvPr/>
          </p:nvSpPr>
          <p:spPr bwMode="auto">
            <a:xfrm>
              <a:off x="10060736" y="4389260"/>
              <a:ext cx="73152" cy="73152"/>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F2686FEF-CC8C-4C89-EF3C-F0C585372534}"/>
                </a:ext>
              </a:extLst>
            </p:cNvPr>
            <p:cNvSpPr/>
            <p:nvPr/>
          </p:nvSpPr>
          <p:spPr bwMode="auto">
            <a:xfrm>
              <a:off x="10590319" y="4471240"/>
              <a:ext cx="73152" cy="73152"/>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03F5D720-6348-E13F-17E9-9A6973827BBA}"/>
                </a:ext>
              </a:extLst>
            </p:cNvPr>
            <p:cNvSpPr/>
            <p:nvPr/>
          </p:nvSpPr>
          <p:spPr bwMode="auto">
            <a:xfrm>
              <a:off x="10853052" y="4428955"/>
              <a:ext cx="73152" cy="73152"/>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B1958AD4-ED64-4CA1-87AA-BE1414AFEFDC}"/>
                </a:ext>
              </a:extLst>
            </p:cNvPr>
            <p:cNvSpPr/>
            <p:nvPr/>
          </p:nvSpPr>
          <p:spPr bwMode="auto">
            <a:xfrm>
              <a:off x="11246916" y="5019215"/>
              <a:ext cx="73152" cy="73152"/>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B56EF132-8CC0-3B1A-B376-D27D6D3C3D64}"/>
                </a:ext>
              </a:extLst>
            </p:cNvPr>
            <p:cNvSpPr/>
            <p:nvPr/>
          </p:nvSpPr>
          <p:spPr bwMode="auto">
            <a:xfrm>
              <a:off x="10986495" y="4510756"/>
              <a:ext cx="73152" cy="73152"/>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47B748CB-556A-6547-D6BF-71F076613569}"/>
                </a:ext>
              </a:extLst>
            </p:cNvPr>
            <p:cNvSpPr/>
            <p:nvPr/>
          </p:nvSpPr>
          <p:spPr bwMode="auto">
            <a:xfrm>
              <a:off x="10719404" y="4423335"/>
              <a:ext cx="73152" cy="73152"/>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0BF2A63C-8560-792D-780E-374FE52DD68F}"/>
                </a:ext>
              </a:extLst>
            </p:cNvPr>
            <p:cNvSpPr/>
            <p:nvPr/>
          </p:nvSpPr>
          <p:spPr bwMode="auto">
            <a:xfrm>
              <a:off x="10183369" y="4378998"/>
              <a:ext cx="82296" cy="82296"/>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5410798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12273-225B-4E1F-8BA5-805C61596DB1}"/>
              </a:ext>
            </a:extLst>
          </p:cNvPr>
          <p:cNvSpPr>
            <a:spLocks noGrp="1"/>
          </p:cNvSpPr>
          <p:nvPr>
            <p:ph type="title"/>
          </p:nvPr>
        </p:nvSpPr>
        <p:spPr/>
        <p:txBody>
          <a:bodyPr/>
          <a:lstStyle/>
          <a:p>
            <a:r>
              <a:rPr lang="en-US" dirty="0"/>
              <a:t>ADMEC-O: Adjuvant Nivolumab in MCC</a:t>
            </a:r>
          </a:p>
        </p:txBody>
      </p:sp>
      <p:sp>
        <p:nvSpPr>
          <p:cNvPr id="3" name="Content Placeholder 2">
            <a:extLst>
              <a:ext uri="{FF2B5EF4-FFF2-40B4-BE49-F238E27FC236}">
                <a16:creationId xmlns:a16="http://schemas.microsoft.com/office/drawing/2014/main" id="{8C1E93B1-152A-4AAD-851A-BAD08C608E12}"/>
              </a:ext>
            </a:extLst>
          </p:cNvPr>
          <p:cNvSpPr>
            <a:spLocks noGrp="1"/>
          </p:cNvSpPr>
          <p:nvPr>
            <p:ph sz="half" idx="1"/>
          </p:nvPr>
        </p:nvSpPr>
        <p:spPr/>
        <p:txBody>
          <a:bodyPr/>
          <a:lstStyle/>
          <a:p>
            <a:pPr>
              <a:spcBef>
                <a:spcPts val="600"/>
              </a:spcBef>
            </a:pPr>
            <a:r>
              <a:rPr lang="en-US" sz="1800" dirty="0"/>
              <a:t>ADMEC-O (</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NCT02196961)</a:t>
            </a:r>
            <a:r>
              <a:rPr lang="en-US" sz="1800" dirty="0"/>
              <a:t>: multicenter, phase II trials comparing 1-year adjuvant nivolumab with observation in patients with completely resected MCC (N = 179)</a:t>
            </a:r>
          </a:p>
          <a:p>
            <a:pPr>
              <a:spcBef>
                <a:spcPts val="600"/>
              </a:spcBef>
            </a:pPr>
            <a:r>
              <a:rPr lang="en-US" sz="1800" dirty="0"/>
              <a:t>Baseline characteristics were balanced across treatment arms</a:t>
            </a:r>
          </a:p>
          <a:p>
            <a:pPr lvl="1">
              <a:spcBef>
                <a:spcPts val="600"/>
              </a:spcBef>
            </a:pPr>
            <a:r>
              <a:rPr lang="en-US" sz="1600" dirty="0"/>
              <a:t>62% male, </a:t>
            </a:r>
          </a:p>
          <a:p>
            <a:pPr lvl="1">
              <a:spcBef>
                <a:spcPts val="600"/>
              </a:spcBef>
            </a:pPr>
            <a:r>
              <a:rPr lang="en-US" sz="1600" dirty="0"/>
              <a:t>68% ≥65 yr, </a:t>
            </a:r>
          </a:p>
          <a:p>
            <a:pPr lvl="1">
              <a:spcBef>
                <a:spcPts val="600"/>
              </a:spcBef>
            </a:pPr>
            <a:r>
              <a:rPr lang="en-US" sz="1600" dirty="0"/>
              <a:t>67% AJCC stage III/IV </a:t>
            </a:r>
          </a:p>
          <a:p>
            <a:pPr>
              <a:spcBef>
                <a:spcPts val="600"/>
              </a:spcBef>
            </a:pPr>
            <a:r>
              <a:rPr lang="en-US" sz="1800" dirty="0"/>
              <a:t>Safety summary</a:t>
            </a:r>
          </a:p>
          <a:p>
            <a:pPr lvl="1">
              <a:spcBef>
                <a:spcPts val="600"/>
              </a:spcBef>
            </a:pPr>
            <a:r>
              <a:rPr lang="en-US" sz="1600" dirty="0"/>
              <a:t>41% of patients in nivolumab arm experienced grade 3/4 AEs vs 31% of patients in the observation arm</a:t>
            </a:r>
          </a:p>
          <a:p>
            <a:pPr lvl="1">
              <a:spcBef>
                <a:spcPts val="600"/>
              </a:spcBef>
            </a:pPr>
            <a:r>
              <a:rPr lang="en-US" sz="1600" dirty="0"/>
              <a:t> 5% of pts discontinued due to AEs. </a:t>
            </a:r>
          </a:p>
          <a:p>
            <a:pPr lvl="1">
              <a:spcBef>
                <a:spcPts val="600"/>
              </a:spcBef>
            </a:pPr>
            <a:r>
              <a:rPr lang="en-US" sz="1600" dirty="0"/>
              <a:t>No treatment-related deaths were reported</a:t>
            </a:r>
          </a:p>
        </p:txBody>
      </p:sp>
      <p:sp>
        <p:nvSpPr>
          <p:cNvPr id="7" name="Content Placeholder 6">
            <a:extLst>
              <a:ext uri="{FF2B5EF4-FFF2-40B4-BE49-F238E27FC236}">
                <a16:creationId xmlns:a16="http://schemas.microsoft.com/office/drawing/2014/main" id="{9A029E4C-2E85-C36C-4A14-40ED467526AB}"/>
              </a:ext>
            </a:extLst>
          </p:cNvPr>
          <p:cNvSpPr>
            <a:spLocks noGrp="1"/>
          </p:cNvSpPr>
          <p:nvPr>
            <p:ph sz="half" idx="2"/>
          </p:nvPr>
        </p:nvSpPr>
        <p:spPr>
          <a:xfrm>
            <a:off x="6252634" y="4585316"/>
            <a:ext cx="5229570" cy="1604875"/>
          </a:xfrm>
        </p:spPr>
        <p:txBody>
          <a:bodyPr/>
          <a:lstStyle/>
          <a:p>
            <a:r>
              <a:rPr lang="en-US" sz="1800" dirty="0"/>
              <a:t>OS data are not yet mature</a:t>
            </a:r>
          </a:p>
          <a:p>
            <a:r>
              <a:rPr lang="en-US" sz="1800" dirty="0"/>
              <a:t>Median follow-up: 24.3 mo (IQR: 19.2-33.4)</a:t>
            </a:r>
          </a:p>
        </p:txBody>
      </p:sp>
      <p:graphicFrame>
        <p:nvGraphicFramePr>
          <p:cNvPr id="5" name="Group 32">
            <a:extLst>
              <a:ext uri="{FF2B5EF4-FFF2-40B4-BE49-F238E27FC236}">
                <a16:creationId xmlns:a16="http://schemas.microsoft.com/office/drawing/2014/main" id="{8C108E62-6A20-2002-FD09-3452A65BC6D8}"/>
              </a:ext>
            </a:extLst>
          </p:cNvPr>
          <p:cNvGraphicFramePr>
            <a:graphicFrameLocks noGrp="1"/>
          </p:cNvGraphicFramePr>
          <p:nvPr>
            <p:extLst>
              <p:ext uri="{D42A27DB-BD31-4B8C-83A1-F6EECF244321}">
                <p14:modId xmlns:p14="http://schemas.microsoft.com/office/powerpoint/2010/main" val="2879858341"/>
              </p:ext>
            </p:extLst>
          </p:nvPr>
        </p:nvGraphicFramePr>
        <p:xfrm>
          <a:off x="6142494" y="1597510"/>
          <a:ext cx="5358760" cy="2743296"/>
        </p:xfrm>
        <a:graphic>
          <a:graphicData uri="http://schemas.openxmlformats.org/drawingml/2006/table">
            <a:tbl>
              <a:tblPr/>
              <a:tblGrid>
                <a:gridCol w="1737360">
                  <a:extLst>
                    <a:ext uri="{9D8B030D-6E8A-4147-A177-3AD203B41FA5}">
                      <a16:colId xmlns:a16="http://schemas.microsoft.com/office/drawing/2014/main" val="20000"/>
                    </a:ext>
                  </a:extLst>
                </a:gridCol>
                <a:gridCol w="1810700">
                  <a:extLst>
                    <a:ext uri="{9D8B030D-6E8A-4147-A177-3AD203B41FA5}">
                      <a16:colId xmlns:a16="http://schemas.microsoft.com/office/drawing/2014/main" val="3232696187"/>
                    </a:ext>
                  </a:extLst>
                </a:gridCol>
                <a:gridCol w="1810700">
                  <a:extLst>
                    <a:ext uri="{9D8B030D-6E8A-4147-A177-3AD203B41FA5}">
                      <a16:colId xmlns:a16="http://schemas.microsoft.com/office/drawing/2014/main" val="20001"/>
                    </a:ext>
                  </a:extLst>
                </a:gridCol>
              </a:tblGrid>
              <a:tr h="270805">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DFS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Nivolumab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Observation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46774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DFS events, n/N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17/118 </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14/61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7080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1-yr DFS,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02237043"/>
                  </a:ext>
                </a:extLst>
              </a:tr>
              <a:tr h="27080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2-yr DFS,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061825476"/>
                  </a:ext>
                </a:extLst>
              </a:tr>
              <a:tr h="27080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DFS,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948624876"/>
                  </a:ext>
                </a:extLst>
              </a:tr>
              <a:tr h="27080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 (95% CI)</a:t>
                      </a:r>
                    </a:p>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Log-rank </a:t>
                      </a: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0.56 (0.28-1.15)</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263208507"/>
                  </a:ext>
                </a:extLst>
              </a:tr>
            </a:tbl>
          </a:graphicData>
        </a:graphic>
      </p:graphicFrame>
      <p:sp>
        <p:nvSpPr>
          <p:cNvPr id="6" name="Text Box 11">
            <a:extLst>
              <a:ext uri="{FF2B5EF4-FFF2-40B4-BE49-F238E27FC236}">
                <a16:creationId xmlns:a16="http://schemas.microsoft.com/office/drawing/2014/main" id="{94E1457B-13B8-9395-CF0C-7FE818C9265E}"/>
              </a:ext>
            </a:extLst>
          </p:cNvPr>
          <p:cNvSpPr txBox="1">
            <a:spLocks noChangeArrowheads="1"/>
          </p:cNvSpPr>
          <p:nvPr/>
        </p:nvSpPr>
        <p:spPr bwMode="auto">
          <a:xfrm>
            <a:off x="414339" y="634287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Becker. ESMO 2022. Abstr 787O. </a:t>
            </a:r>
          </a:p>
        </p:txBody>
      </p:sp>
    </p:spTree>
    <p:extLst>
      <p:ext uri="{BB962C8B-B14F-4D97-AF65-F5344CB8AC3E}">
        <p14:creationId xmlns:p14="http://schemas.microsoft.com/office/powerpoint/2010/main" val="1827945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2EF07-985E-B591-F5CB-83E0F42C1019}"/>
              </a:ext>
            </a:extLst>
          </p:cNvPr>
          <p:cNvSpPr>
            <a:spLocks noGrp="1"/>
          </p:cNvSpPr>
          <p:nvPr>
            <p:ph type="title"/>
          </p:nvPr>
        </p:nvSpPr>
        <p:spPr/>
        <p:txBody>
          <a:bodyPr/>
          <a:lstStyle/>
          <a:p>
            <a:r>
              <a:rPr lang="en-US" dirty="0"/>
              <a:t>Select Adjuvant Immunotherapy Trials in </a:t>
            </a:r>
            <a:br>
              <a:rPr lang="en-US" dirty="0"/>
            </a:br>
            <a:r>
              <a:rPr lang="en-US" dirty="0"/>
              <a:t>Advanced Merkel Cell Carcinoma</a:t>
            </a:r>
          </a:p>
        </p:txBody>
      </p:sp>
      <p:graphicFrame>
        <p:nvGraphicFramePr>
          <p:cNvPr id="5" name="Group 32">
            <a:extLst>
              <a:ext uri="{FF2B5EF4-FFF2-40B4-BE49-F238E27FC236}">
                <a16:creationId xmlns:a16="http://schemas.microsoft.com/office/drawing/2014/main" id="{5E11F914-DE9F-7341-6C83-E30731BBB4A3}"/>
              </a:ext>
            </a:extLst>
          </p:cNvPr>
          <p:cNvGraphicFramePr>
            <a:graphicFrameLocks noGrp="1"/>
          </p:cNvGraphicFramePr>
          <p:nvPr>
            <p:extLst>
              <p:ext uri="{D42A27DB-BD31-4B8C-83A1-F6EECF244321}">
                <p14:modId xmlns:p14="http://schemas.microsoft.com/office/powerpoint/2010/main" val="1714974649"/>
              </p:ext>
            </p:extLst>
          </p:nvPr>
        </p:nvGraphicFramePr>
        <p:xfrm>
          <a:off x="720202" y="1600200"/>
          <a:ext cx="10785997" cy="2468928"/>
        </p:xfrm>
        <a:graphic>
          <a:graphicData uri="http://schemas.openxmlformats.org/drawingml/2006/table">
            <a:tbl>
              <a:tblPr/>
              <a:tblGrid>
                <a:gridCol w="1565000">
                  <a:extLst>
                    <a:ext uri="{9D8B030D-6E8A-4147-A177-3AD203B41FA5}">
                      <a16:colId xmlns:a16="http://schemas.microsoft.com/office/drawing/2014/main" val="20000"/>
                    </a:ext>
                  </a:extLst>
                </a:gridCol>
                <a:gridCol w="755762">
                  <a:extLst>
                    <a:ext uri="{9D8B030D-6E8A-4147-A177-3AD203B41FA5}">
                      <a16:colId xmlns:a16="http://schemas.microsoft.com/office/drawing/2014/main" val="3232696187"/>
                    </a:ext>
                  </a:extLst>
                </a:gridCol>
                <a:gridCol w="2246337">
                  <a:extLst>
                    <a:ext uri="{9D8B030D-6E8A-4147-A177-3AD203B41FA5}">
                      <a16:colId xmlns:a16="http://schemas.microsoft.com/office/drawing/2014/main" val="20001"/>
                    </a:ext>
                  </a:extLst>
                </a:gridCol>
                <a:gridCol w="2132674">
                  <a:extLst>
                    <a:ext uri="{9D8B030D-6E8A-4147-A177-3AD203B41FA5}">
                      <a16:colId xmlns:a16="http://schemas.microsoft.com/office/drawing/2014/main" val="2747871128"/>
                    </a:ext>
                  </a:extLst>
                </a:gridCol>
                <a:gridCol w="2621479">
                  <a:extLst>
                    <a:ext uri="{9D8B030D-6E8A-4147-A177-3AD203B41FA5}">
                      <a16:colId xmlns:a16="http://schemas.microsoft.com/office/drawing/2014/main" val="3757368934"/>
                    </a:ext>
                  </a:extLst>
                </a:gridCol>
                <a:gridCol w="1464745">
                  <a:extLst>
                    <a:ext uri="{9D8B030D-6E8A-4147-A177-3AD203B41FA5}">
                      <a16:colId xmlns:a16="http://schemas.microsoft.com/office/drawing/2014/main" val="718167438"/>
                    </a:ext>
                  </a:extLst>
                </a:gridCol>
              </a:tblGrid>
              <a:tr h="266309">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Trial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Phase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Agents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 Population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Endpoints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Status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84732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STAMP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NCT03712605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Pembrolizumab vs observation (with optional radiation therapy in either arm)</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Completely resected AJCC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stage I-IIIb MCC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Primary: RFS in ITT, OS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Secondary: impact of RT on RFS, OS, DMFS, safety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84732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ADAM</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NCT03271372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Avelumab vs placebo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Metastatic MCC, completed definitive treatment (surgery or primary RT)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Primary: RFS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Secondary: DSS, DMFS, OS, safety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02237043"/>
                  </a:ext>
                </a:extLst>
              </a:tr>
            </a:tbl>
          </a:graphicData>
        </a:graphic>
      </p:graphicFrame>
      <p:sp>
        <p:nvSpPr>
          <p:cNvPr id="3" name="TextBox 2">
            <a:extLst>
              <a:ext uri="{FF2B5EF4-FFF2-40B4-BE49-F238E27FC236}">
                <a16:creationId xmlns:a16="http://schemas.microsoft.com/office/drawing/2014/main" id="{41ED456C-19DC-4C3C-BB21-762D93655E2C}"/>
              </a:ext>
            </a:extLst>
          </p:cNvPr>
          <p:cNvSpPr txBox="1"/>
          <p:nvPr/>
        </p:nvSpPr>
        <p:spPr bwMode="auto">
          <a:xfrm>
            <a:off x="609759" y="4257285"/>
            <a:ext cx="10713494"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ct val="50000"/>
              </a:spcBef>
              <a:buFont typeface="Wingdings" panose="05000000000000000000" pitchFamily="2" charset="2"/>
              <a:buChar char="§"/>
            </a:pPr>
            <a:r>
              <a:rPr lang="en-US" sz="2200" b="0" dirty="0">
                <a:solidFill>
                  <a:schemeClr val="bg1"/>
                </a:solidFill>
                <a:latin typeface="+mn-lt"/>
              </a:rPr>
              <a:t>To address current treatment gaps, continuing enrollment into clinical trials in both earlier stage and advanced MCC is critical </a:t>
            </a:r>
          </a:p>
        </p:txBody>
      </p:sp>
      <p:sp>
        <p:nvSpPr>
          <p:cNvPr id="4" name="Text Box 11">
            <a:extLst>
              <a:ext uri="{FF2B5EF4-FFF2-40B4-BE49-F238E27FC236}">
                <a16:creationId xmlns:a16="http://schemas.microsoft.com/office/drawing/2014/main" id="{3B06D126-4F99-868B-5EF5-ABFDE638F512}"/>
              </a:ext>
            </a:extLst>
          </p:cNvPr>
          <p:cNvSpPr txBox="1">
            <a:spLocks noChangeArrowheads="1"/>
          </p:cNvSpPr>
          <p:nvPr/>
        </p:nvSpPr>
        <p:spPr bwMode="auto">
          <a:xfrm>
            <a:off x="414339" y="634287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NCT03712605. NCT03271372</a:t>
            </a:r>
          </a:p>
        </p:txBody>
      </p:sp>
    </p:spTree>
    <p:extLst>
      <p:ext uri="{BB962C8B-B14F-4D97-AF65-F5344CB8AC3E}">
        <p14:creationId xmlns:p14="http://schemas.microsoft.com/office/powerpoint/2010/main" val="27246372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E2EDC-015F-F296-B320-3663BDE2A43B}"/>
              </a:ext>
            </a:extLst>
          </p:cNvPr>
          <p:cNvSpPr>
            <a:spLocks noGrp="1"/>
          </p:cNvSpPr>
          <p:nvPr>
            <p:ph type="title"/>
          </p:nvPr>
        </p:nvSpPr>
        <p:spPr/>
        <p:txBody>
          <a:bodyPr/>
          <a:lstStyle/>
          <a:p>
            <a:r>
              <a:rPr lang="en-US" dirty="0"/>
              <a:t>Managing Immune-Related Adverse Events</a:t>
            </a:r>
          </a:p>
        </p:txBody>
      </p:sp>
    </p:spTree>
    <p:extLst>
      <p:ext uri="{BB962C8B-B14F-4D97-AF65-F5344CB8AC3E}">
        <p14:creationId xmlns:p14="http://schemas.microsoft.com/office/powerpoint/2010/main" val="16109192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A240A-98F6-6576-1146-BE85D8A41216}"/>
              </a:ext>
            </a:extLst>
          </p:cNvPr>
          <p:cNvSpPr>
            <a:spLocks noGrp="1"/>
          </p:cNvSpPr>
          <p:nvPr>
            <p:ph type="title"/>
          </p:nvPr>
        </p:nvSpPr>
        <p:spPr/>
        <p:txBody>
          <a:bodyPr/>
          <a:lstStyle/>
          <a:p>
            <a:r>
              <a:rPr lang="en-US" dirty="0"/>
              <a:t>Spectrum of irAEs</a:t>
            </a:r>
          </a:p>
        </p:txBody>
      </p:sp>
      <p:sp>
        <p:nvSpPr>
          <p:cNvPr id="4" name="Content Placeholder 3">
            <a:extLst>
              <a:ext uri="{FF2B5EF4-FFF2-40B4-BE49-F238E27FC236}">
                <a16:creationId xmlns:a16="http://schemas.microsoft.com/office/drawing/2014/main" id="{58C94E10-D3D9-3AA5-7D14-FFE10D118254}"/>
              </a:ext>
            </a:extLst>
          </p:cNvPr>
          <p:cNvSpPr>
            <a:spLocks noGrp="1"/>
          </p:cNvSpPr>
          <p:nvPr>
            <p:ph sz="half" idx="1"/>
          </p:nvPr>
        </p:nvSpPr>
        <p:spPr>
          <a:xfrm>
            <a:off x="608732" y="1498288"/>
            <a:ext cx="5921997" cy="4395087"/>
          </a:xfrm>
        </p:spPr>
        <p:txBody>
          <a:bodyPr/>
          <a:lstStyle/>
          <a:p>
            <a:r>
              <a:rPr lang="en-US" sz="2200" dirty="0"/>
              <a:t>Unique to ICI and related to immune system damage to healthy organs</a:t>
            </a:r>
          </a:p>
          <a:p>
            <a:pPr lvl="1"/>
            <a:r>
              <a:rPr lang="en-US" sz="2000" dirty="0"/>
              <a:t>Activated T-cells mistakenly attack healthy tissue</a:t>
            </a:r>
          </a:p>
          <a:p>
            <a:pPr lvl="1"/>
            <a:r>
              <a:rPr lang="en-US" sz="2000" dirty="0"/>
              <a:t>Inflammatory or autoimmune-type symptoms</a:t>
            </a:r>
          </a:p>
          <a:p>
            <a:r>
              <a:rPr lang="en-US" sz="2200" dirty="0"/>
              <a:t>Requires: prompt diagnosis, treatment, and education of the patients for early recognition</a:t>
            </a:r>
          </a:p>
          <a:p>
            <a:r>
              <a:rPr lang="en-US" sz="2200" dirty="0"/>
              <a:t>Maintain high level of suspicion for irAE with any changes in patients on ICI</a:t>
            </a:r>
          </a:p>
          <a:p>
            <a:pPr lvl="1"/>
            <a:r>
              <a:rPr lang="en-US" sz="2000" dirty="0"/>
              <a:t>Severe fatigue, headache, cough, dyspnea, chest pain, bloating, weight loss, severe muscle weakness/pain, bowel, vision, or mood changes</a:t>
            </a:r>
          </a:p>
          <a:p>
            <a:endParaRPr lang="en-US" sz="2200" dirty="0"/>
          </a:p>
        </p:txBody>
      </p:sp>
      <p:sp>
        <p:nvSpPr>
          <p:cNvPr id="7" name="TextBox 6">
            <a:extLst>
              <a:ext uri="{FF2B5EF4-FFF2-40B4-BE49-F238E27FC236}">
                <a16:creationId xmlns:a16="http://schemas.microsoft.com/office/drawing/2014/main" id="{DD937925-A2E6-C83D-5A9E-44D661C15CC6}"/>
              </a:ext>
            </a:extLst>
          </p:cNvPr>
          <p:cNvSpPr txBox="1"/>
          <p:nvPr/>
        </p:nvSpPr>
        <p:spPr>
          <a:xfrm>
            <a:off x="7237358" y="1136590"/>
            <a:ext cx="4357479"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3"/>
                </a:solidFill>
                <a:effectLst/>
                <a:uLnTx/>
                <a:uFillTx/>
                <a:latin typeface="Calibri" panose="020F0502020204030204" pitchFamily="34" charset="0"/>
                <a:ea typeface="+mn-ea"/>
                <a:cs typeface="Calibri" panose="020F0502020204030204" pitchFamily="34" charset="0"/>
              </a:rPr>
              <a:t>irAEs Can Affect Any Organ System </a:t>
            </a:r>
          </a:p>
        </p:txBody>
      </p:sp>
      <p:sp>
        <p:nvSpPr>
          <p:cNvPr id="8" name="Text Box 11">
            <a:extLst>
              <a:ext uri="{FF2B5EF4-FFF2-40B4-BE49-F238E27FC236}">
                <a16:creationId xmlns:a16="http://schemas.microsoft.com/office/drawing/2014/main" id="{D5E862B9-997B-6CA4-ED50-36D25453914D}"/>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Brahmer. JCO. 2018;36:1714. NCCN. Management of immunotherapy-related toxicities, V1.2022.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Martins. Nat Rev Clin Oncol. 2019;16:563.</a:t>
            </a:r>
          </a:p>
        </p:txBody>
      </p:sp>
      <p:grpSp>
        <p:nvGrpSpPr>
          <p:cNvPr id="3" name="Group 2">
            <a:extLst>
              <a:ext uri="{FF2B5EF4-FFF2-40B4-BE49-F238E27FC236}">
                <a16:creationId xmlns:a16="http://schemas.microsoft.com/office/drawing/2014/main" id="{23130DFB-1FB3-BCD3-6B23-FDB2F611727E}"/>
              </a:ext>
            </a:extLst>
          </p:cNvPr>
          <p:cNvGrpSpPr/>
          <p:nvPr/>
        </p:nvGrpSpPr>
        <p:grpSpPr>
          <a:xfrm>
            <a:off x="8801859" y="1874020"/>
            <a:ext cx="2019835" cy="4526780"/>
            <a:chOff x="2631391" y="1738755"/>
            <a:chExt cx="2020361" cy="4527958"/>
          </a:xfrm>
        </p:grpSpPr>
        <p:pic>
          <p:nvPicPr>
            <p:cNvPr id="5" name="Picture 3">
              <a:extLst>
                <a:ext uri="{FF2B5EF4-FFF2-40B4-BE49-F238E27FC236}">
                  <a16:creationId xmlns:a16="http://schemas.microsoft.com/office/drawing/2014/main" id="{A99223A2-72AC-B3D0-398F-EFDE582BC606}"/>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31391" y="1738755"/>
              <a:ext cx="2020361" cy="452795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E6423D6-8286-F004-5954-C31CB595E0C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81756" y="2541424"/>
              <a:ext cx="252337" cy="318015"/>
            </a:xfrm>
            <a:prstGeom prst="rect">
              <a:avLst/>
            </a:prstGeom>
            <a:ln>
              <a:noFill/>
            </a:ln>
          </p:spPr>
        </p:pic>
      </p:grpSp>
      <p:sp>
        <p:nvSpPr>
          <p:cNvPr id="10" name="TextBox 25">
            <a:extLst>
              <a:ext uri="{FF2B5EF4-FFF2-40B4-BE49-F238E27FC236}">
                <a16:creationId xmlns:a16="http://schemas.microsoft.com/office/drawing/2014/main" id="{B50C62D8-0ABC-F4A2-0C7E-0F5CDF7FF6C2}"/>
              </a:ext>
            </a:extLst>
          </p:cNvPr>
          <p:cNvSpPr txBox="1">
            <a:spLocks noChangeArrowheads="1"/>
          </p:cNvSpPr>
          <p:nvPr/>
        </p:nvSpPr>
        <p:spPr bwMode="auto">
          <a:xfrm>
            <a:off x="10016386" y="2050625"/>
            <a:ext cx="7517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3898"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Uveitis</a:t>
            </a:r>
          </a:p>
        </p:txBody>
      </p:sp>
      <p:sp>
        <p:nvSpPr>
          <p:cNvPr id="11" name="TextBox 26">
            <a:extLst>
              <a:ext uri="{FF2B5EF4-FFF2-40B4-BE49-F238E27FC236}">
                <a16:creationId xmlns:a16="http://schemas.microsoft.com/office/drawing/2014/main" id="{459200C6-738C-6E2D-D1E7-14A2DC91C509}"/>
              </a:ext>
            </a:extLst>
          </p:cNvPr>
          <p:cNvSpPr txBox="1">
            <a:spLocks noChangeArrowheads="1"/>
          </p:cNvSpPr>
          <p:nvPr/>
        </p:nvSpPr>
        <p:spPr bwMode="auto">
          <a:xfrm>
            <a:off x="10220625" y="2472611"/>
            <a:ext cx="12570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3898"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Pneumonitis</a:t>
            </a:r>
          </a:p>
        </p:txBody>
      </p:sp>
      <p:sp>
        <p:nvSpPr>
          <p:cNvPr id="12" name="TextBox 27">
            <a:extLst>
              <a:ext uri="{FF2B5EF4-FFF2-40B4-BE49-F238E27FC236}">
                <a16:creationId xmlns:a16="http://schemas.microsoft.com/office/drawing/2014/main" id="{422F89C5-03AA-71B3-6A3C-845EB960AB84}"/>
              </a:ext>
            </a:extLst>
          </p:cNvPr>
          <p:cNvSpPr txBox="1">
            <a:spLocks noChangeArrowheads="1"/>
          </p:cNvSpPr>
          <p:nvPr/>
        </p:nvSpPr>
        <p:spPr bwMode="auto">
          <a:xfrm>
            <a:off x="6530729" y="2355639"/>
            <a:ext cx="252122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3898"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Thyroiditis Hypo/hyperthyroidism</a:t>
            </a:r>
          </a:p>
        </p:txBody>
      </p:sp>
      <p:sp>
        <p:nvSpPr>
          <p:cNvPr id="13" name="TextBox 28">
            <a:extLst>
              <a:ext uri="{FF2B5EF4-FFF2-40B4-BE49-F238E27FC236}">
                <a16:creationId xmlns:a16="http://schemas.microsoft.com/office/drawing/2014/main" id="{62763BED-175E-6329-CBAC-FB824F422911}"/>
              </a:ext>
            </a:extLst>
          </p:cNvPr>
          <p:cNvSpPr txBox="1">
            <a:spLocks noChangeArrowheads="1"/>
          </p:cNvSpPr>
          <p:nvPr/>
        </p:nvSpPr>
        <p:spPr bwMode="auto">
          <a:xfrm>
            <a:off x="7918982" y="2994940"/>
            <a:ext cx="9297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3898"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Hepatitis</a:t>
            </a:r>
          </a:p>
        </p:txBody>
      </p:sp>
      <p:sp>
        <p:nvSpPr>
          <p:cNvPr id="14" name="TextBox 29">
            <a:extLst>
              <a:ext uri="{FF2B5EF4-FFF2-40B4-BE49-F238E27FC236}">
                <a16:creationId xmlns:a16="http://schemas.microsoft.com/office/drawing/2014/main" id="{733CC01E-9B59-3B9F-B86C-19237F6E0FA6}"/>
              </a:ext>
            </a:extLst>
          </p:cNvPr>
          <p:cNvSpPr txBox="1">
            <a:spLocks noChangeArrowheads="1"/>
          </p:cNvSpPr>
          <p:nvPr/>
        </p:nvSpPr>
        <p:spPr bwMode="auto">
          <a:xfrm>
            <a:off x="7565840" y="4173110"/>
            <a:ext cx="100860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3898"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Rash and </a:t>
            </a:r>
          </a:p>
          <a:p>
            <a:pPr marL="0" marR="0" lvl="0" indent="0" algn="l" defTabSz="913898"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vitiligo</a:t>
            </a:r>
          </a:p>
        </p:txBody>
      </p:sp>
      <p:sp>
        <p:nvSpPr>
          <p:cNvPr id="15" name="TextBox 30">
            <a:extLst>
              <a:ext uri="{FF2B5EF4-FFF2-40B4-BE49-F238E27FC236}">
                <a16:creationId xmlns:a16="http://schemas.microsoft.com/office/drawing/2014/main" id="{8D4AB9F9-40A8-443F-2B91-778AA5E698D7}"/>
              </a:ext>
            </a:extLst>
          </p:cNvPr>
          <p:cNvSpPr txBox="1">
            <a:spLocks noChangeArrowheads="1"/>
          </p:cNvSpPr>
          <p:nvPr/>
        </p:nvSpPr>
        <p:spPr bwMode="auto">
          <a:xfrm>
            <a:off x="6910575" y="3513054"/>
            <a:ext cx="203408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3898"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Pancreatitis</a:t>
            </a:r>
          </a:p>
          <a:p>
            <a:pPr marL="0" marR="0" lvl="0" indent="0" algn="r" defTabSz="913898"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Autoimmune diabetes</a:t>
            </a:r>
          </a:p>
        </p:txBody>
      </p:sp>
      <p:sp>
        <p:nvSpPr>
          <p:cNvPr id="16" name="TextBox 31">
            <a:extLst>
              <a:ext uri="{FF2B5EF4-FFF2-40B4-BE49-F238E27FC236}">
                <a16:creationId xmlns:a16="http://schemas.microsoft.com/office/drawing/2014/main" id="{932A2CEC-6FA0-2BEC-2748-44B2FA34F784}"/>
              </a:ext>
            </a:extLst>
          </p:cNvPr>
          <p:cNvSpPr txBox="1">
            <a:spLocks noChangeArrowheads="1"/>
          </p:cNvSpPr>
          <p:nvPr/>
        </p:nvSpPr>
        <p:spPr bwMode="auto">
          <a:xfrm>
            <a:off x="10315540" y="3189373"/>
            <a:ext cx="12182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3898"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Adrenal </a:t>
            </a:r>
          </a:p>
          <a:p>
            <a:pPr marL="0" marR="0" lvl="0" indent="0" algn="l" defTabSz="913898"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insufficiency</a:t>
            </a:r>
          </a:p>
        </p:txBody>
      </p:sp>
      <p:sp>
        <p:nvSpPr>
          <p:cNvPr id="17" name="TextBox 32">
            <a:extLst>
              <a:ext uri="{FF2B5EF4-FFF2-40B4-BE49-F238E27FC236}">
                <a16:creationId xmlns:a16="http://schemas.microsoft.com/office/drawing/2014/main" id="{1E5D2AED-C6CD-F656-03ED-3C75491823CF}"/>
              </a:ext>
            </a:extLst>
          </p:cNvPr>
          <p:cNvSpPr txBox="1">
            <a:spLocks noChangeArrowheads="1"/>
          </p:cNvSpPr>
          <p:nvPr/>
        </p:nvSpPr>
        <p:spPr bwMode="auto">
          <a:xfrm>
            <a:off x="10606694" y="4226664"/>
            <a:ext cx="1242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3898"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Enterocolitis</a:t>
            </a:r>
          </a:p>
        </p:txBody>
      </p:sp>
      <p:sp>
        <p:nvSpPr>
          <p:cNvPr id="18" name="TextBox 33">
            <a:extLst>
              <a:ext uri="{FF2B5EF4-FFF2-40B4-BE49-F238E27FC236}">
                <a16:creationId xmlns:a16="http://schemas.microsoft.com/office/drawing/2014/main" id="{F669E76E-8465-6F62-762F-4900226866DA}"/>
              </a:ext>
            </a:extLst>
          </p:cNvPr>
          <p:cNvSpPr txBox="1">
            <a:spLocks noChangeArrowheads="1"/>
          </p:cNvSpPr>
          <p:nvPr/>
        </p:nvSpPr>
        <p:spPr bwMode="auto">
          <a:xfrm>
            <a:off x="7710224" y="5472869"/>
            <a:ext cx="10043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3898"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Arthralgia</a:t>
            </a:r>
          </a:p>
        </p:txBody>
      </p:sp>
      <p:cxnSp>
        <p:nvCxnSpPr>
          <p:cNvPr id="19" name="Straight Connector 23">
            <a:extLst>
              <a:ext uri="{FF2B5EF4-FFF2-40B4-BE49-F238E27FC236}">
                <a16:creationId xmlns:a16="http://schemas.microsoft.com/office/drawing/2014/main" id="{4B5E16D4-85F9-3526-AA8F-4B6C365EE363}"/>
              </a:ext>
            </a:extLst>
          </p:cNvPr>
          <p:cNvCxnSpPr>
            <a:cxnSpLocks/>
          </p:cNvCxnSpPr>
          <p:nvPr/>
        </p:nvCxnSpPr>
        <p:spPr bwMode="auto">
          <a:xfrm>
            <a:off x="9387337" y="1864496"/>
            <a:ext cx="188815" cy="131694"/>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20" name="Straight Connector 36">
            <a:extLst>
              <a:ext uri="{FF2B5EF4-FFF2-40B4-BE49-F238E27FC236}">
                <a16:creationId xmlns:a16="http://schemas.microsoft.com/office/drawing/2014/main" id="{28C6EFDF-B01B-9F16-47F5-BEC7DCFE3C14}"/>
              </a:ext>
            </a:extLst>
          </p:cNvPr>
          <p:cNvCxnSpPr>
            <a:cxnSpLocks/>
            <a:endCxn id="10" idx="1"/>
          </p:cNvCxnSpPr>
          <p:nvPr/>
        </p:nvCxnSpPr>
        <p:spPr bwMode="auto">
          <a:xfrm>
            <a:off x="9760206" y="2153277"/>
            <a:ext cx="256180" cy="66625"/>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21" name="Straight Connector 39">
            <a:extLst>
              <a:ext uri="{FF2B5EF4-FFF2-40B4-BE49-F238E27FC236}">
                <a16:creationId xmlns:a16="http://schemas.microsoft.com/office/drawing/2014/main" id="{558DFD6F-BD53-E04C-EF40-DB6512DD842A}"/>
              </a:ext>
            </a:extLst>
          </p:cNvPr>
          <p:cNvCxnSpPr>
            <a:cxnSpLocks/>
          </p:cNvCxnSpPr>
          <p:nvPr/>
        </p:nvCxnSpPr>
        <p:spPr bwMode="auto">
          <a:xfrm flipV="1">
            <a:off x="9915986" y="2669361"/>
            <a:ext cx="339549" cy="20944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22" name="Straight Connector 42">
            <a:extLst>
              <a:ext uri="{FF2B5EF4-FFF2-40B4-BE49-F238E27FC236}">
                <a16:creationId xmlns:a16="http://schemas.microsoft.com/office/drawing/2014/main" id="{08CC9DDF-3B7A-696B-C820-7BB7D324066E}"/>
              </a:ext>
            </a:extLst>
          </p:cNvPr>
          <p:cNvCxnSpPr>
            <a:cxnSpLocks/>
          </p:cNvCxnSpPr>
          <p:nvPr/>
        </p:nvCxnSpPr>
        <p:spPr bwMode="auto">
          <a:xfrm flipV="1">
            <a:off x="9925222" y="3436892"/>
            <a:ext cx="439508" cy="95201"/>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23" name="Straight Connector 45">
            <a:extLst>
              <a:ext uri="{FF2B5EF4-FFF2-40B4-BE49-F238E27FC236}">
                <a16:creationId xmlns:a16="http://schemas.microsoft.com/office/drawing/2014/main" id="{3604373F-10A8-7030-A957-929940E95B07}"/>
              </a:ext>
            </a:extLst>
          </p:cNvPr>
          <p:cNvCxnSpPr>
            <a:cxnSpLocks/>
            <a:endCxn id="17" idx="1"/>
          </p:cNvCxnSpPr>
          <p:nvPr/>
        </p:nvCxnSpPr>
        <p:spPr bwMode="auto">
          <a:xfrm>
            <a:off x="9899832" y="3868466"/>
            <a:ext cx="706862" cy="527475"/>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24" name="Straight Connector 48">
            <a:extLst>
              <a:ext uri="{FF2B5EF4-FFF2-40B4-BE49-F238E27FC236}">
                <a16:creationId xmlns:a16="http://schemas.microsoft.com/office/drawing/2014/main" id="{728C942A-8A50-13E4-A235-5AC6743F15A7}"/>
              </a:ext>
            </a:extLst>
          </p:cNvPr>
          <p:cNvCxnSpPr>
            <a:cxnSpLocks/>
            <a:stCxn id="18" idx="3"/>
          </p:cNvCxnSpPr>
          <p:nvPr/>
        </p:nvCxnSpPr>
        <p:spPr bwMode="auto">
          <a:xfrm flipV="1">
            <a:off x="8714602" y="5091079"/>
            <a:ext cx="672668" cy="551067"/>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25" name="Straight Connector 51">
            <a:extLst>
              <a:ext uri="{FF2B5EF4-FFF2-40B4-BE49-F238E27FC236}">
                <a16:creationId xmlns:a16="http://schemas.microsoft.com/office/drawing/2014/main" id="{A14D7A59-2552-84EC-5690-560510416255}"/>
              </a:ext>
            </a:extLst>
          </p:cNvPr>
          <p:cNvCxnSpPr>
            <a:cxnSpLocks/>
          </p:cNvCxnSpPr>
          <p:nvPr/>
        </p:nvCxnSpPr>
        <p:spPr bwMode="auto">
          <a:xfrm flipV="1">
            <a:off x="8692374" y="4276245"/>
            <a:ext cx="252281" cy="104721"/>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26" name="Straight Connector 53">
            <a:extLst>
              <a:ext uri="{FF2B5EF4-FFF2-40B4-BE49-F238E27FC236}">
                <a16:creationId xmlns:a16="http://schemas.microsoft.com/office/drawing/2014/main" id="{35CA23FE-0B74-A892-4EF4-BE4CE8B556D5}"/>
              </a:ext>
            </a:extLst>
          </p:cNvPr>
          <p:cNvCxnSpPr>
            <a:cxnSpLocks/>
          </p:cNvCxnSpPr>
          <p:nvPr/>
        </p:nvCxnSpPr>
        <p:spPr bwMode="auto">
          <a:xfrm flipV="1">
            <a:off x="9009708" y="2440458"/>
            <a:ext cx="588657" cy="141214"/>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27" name="Straight Connector 56">
            <a:extLst>
              <a:ext uri="{FF2B5EF4-FFF2-40B4-BE49-F238E27FC236}">
                <a16:creationId xmlns:a16="http://schemas.microsoft.com/office/drawing/2014/main" id="{415BCFC7-4182-2721-B223-EC43AA54DBB4}"/>
              </a:ext>
            </a:extLst>
          </p:cNvPr>
          <p:cNvCxnSpPr>
            <a:cxnSpLocks/>
          </p:cNvCxnSpPr>
          <p:nvPr/>
        </p:nvCxnSpPr>
        <p:spPr bwMode="auto">
          <a:xfrm>
            <a:off x="8858975" y="3189366"/>
            <a:ext cx="547401" cy="115828"/>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28" name="Straight Connector 59">
            <a:extLst>
              <a:ext uri="{FF2B5EF4-FFF2-40B4-BE49-F238E27FC236}">
                <a16:creationId xmlns:a16="http://schemas.microsoft.com/office/drawing/2014/main" id="{0F33DBA9-67F0-4013-FE23-D4A3E1BB8A60}"/>
              </a:ext>
            </a:extLst>
          </p:cNvPr>
          <p:cNvCxnSpPr>
            <a:cxnSpLocks/>
          </p:cNvCxnSpPr>
          <p:nvPr/>
        </p:nvCxnSpPr>
        <p:spPr bwMode="auto">
          <a:xfrm flipV="1">
            <a:off x="8882775" y="3551133"/>
            <a:ext cx="598176" cy="172948"/>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sp>
        <p:nvSpPr>
          <p:cNvPr id="29" name="TextBox 62">
            <a:extLst>
              <a:ext uri="{FF2B5EF4-FFF2-40B4-BE49-F238E27FC236}">
                <a16:creationId xmlns:a16="http://schemas.microsoft.com/office/drawing/2014/main" id="{D2E7FEE7-4D9B-4A97-B21C-F70CAD3E73C0}"/>
              </a:ext>
            </a:extLst>
          </p:cNvPr>
          <p:cNvSpPr txBox="1">
            <a:spLocks noChangeArrowheads="1"/>
          </p:cNvSpPr>
          <p:nvPr/>
        </p:nvSpPr>
        <p:spPr bwMode="auto">
          <a:xfrm>
            <a:off x="7340561" y="2045376"/>
            <a:ext cx="19648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3898"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Dry mouth, mucositis</a:t>
            </a:r>
          </a:p>
        </p:txBody>
      </p:sp>
      <p:cxnSp>
        <p:nvCxnSpPr>
          <p:cNvPr id="30" name="Straight Connector 63">
            <a:extLst>
              <a:ext uri="{FF2B5EF4-FFF2-40B4-BE49-F238E27FC236}">
                <a16:creationId xmlns:a16="http://schemas.microsoft.com/office/drawing/2014/main" id="{DEB189AD-6874-9182-B54D-724BCA9D1096}"/>
              </a:ext>
            </a:extLst>
          </p:cNvPr>
          <p:cNvCxnSpPr>
            <a:cxnSpLocks/>
          </p:cNvCxnSpPr>
          <p:nvPr/>
        </p:nvCxnSpPr>
        <p:spPr bwMode="auto">
          <a:xfrm>
            <a:off x="9235013" y="2286552"/>
            <a:ext cx="310988" cy="5236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sp>
        <p:nvSpPr>
          <p:cNvPr id="31" name="TextBox 44">
            <a:extLst>
              <a:ext uri="{FF2B5EF4-FFF2-40B4-BE49-F238E27FC236}">
                <a16:creationId xmlns:a16="http://schemas.microsoft.com/office/drawing/2014/main" id="{3E1CE1F9-FD6A-700A-0E70-2AA2EBC46526}"/>
              </a:ext>
            </a:extLst>
          </p:cNvPr>
          <p:cNvSpPr txBox="1">
            <a:spLocks noChangeArrowheads="1"/>
          </p:cNvSpPr>
          <p:nvPr/>
        </p:nvSpPr>
        <p:spPr bwMode="auto">
          <a:xfrm>
            <a:off x="6764115" y="1551906"/>
            <a:ext cx="27822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3898"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Encephalitis, aseptic meningitis</a:t>
            </a:r>
          </a:p>
        </p:txBody>
      </p:sp>
      <p:sp>
        <p:nvSpPr>
          <p:cNvPr id="32" name="TextBox 44">
            <a:extLst>
              <a:ext uri="{FF2B5EF4-FFF2-40B4-BE49-F238E27FC236}">
                <a16:creationId xmlns:a16="http://schemas.microsoft.com/office/drawing/2014/main" id="{F3AEBED1-C5E5-49E1-98E1-6B7EC7801AA1}"/>
              </a:ext>
            </a:extLst>
          </p:cNvPr>
          <p:cNvSpPr txBox="1">
            <a:spLocks noChangeArrowheads="1"/>
          </p:cNvSpPr>
          <p:nvPr/>
        </p:nvSpPr>
        <p:spPr bwMode="auto">
          <a:xfrm>
            <a:off x="10047445" y="1666875"/>
            <a:ext cx="12465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3898"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Hypophysitis</a:t>
            </a:r>
          </a:p>
        </p:txBody>
      </p:sp>
      <p:cxnSp>
        <p:nvCxnSpPr>
          <p:cNvPr id="33" name="Straight Connector 36">
            <a:extLst>
              <a:ext uri="{FF2B5EF4-FFF2-40B4-BE49-F238E27FC236}">
                <a16:creationId xmlns:a16="http://schemas.microsoft.com/office/drawing/2014/main" id="{7D5B060E-04E5-AAED-1188-50814B7624E8}"/>
              </a:ext>
            </a:extLst>
          </p:cNvPr>
          <p:cNvCxnSpPr>
            <a:cxnSpLocks/>
            <a:endCxn id="32" idx="1"/>
          </p:cNvCxnSpPr>
          <p:nvPr/>
        </p:nvCxnSpPr>
        <p:spPr bwMode="auto">
          <a:xfrm flipV="1">
            <a:off x="9766273" y="1836152"/>
            <a:ext cx="281172" cy="247865"/>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34" name="Straight Connector 39">
            <a:extLst>
              <a:ext uri="{FF2B5EF4-FFF2-40B4-BE49-F238E27FC236}">
                <a16:creationId xmlns:a16="http://schemas.microsoft.com/office/drawing/2014/main" id="{1462D7EC-AE99-0199-F0F6-41EE150A2F4C}"/>
              </a:ext>
            </a:extLst>
          </p:cNvPr>
          <p:cNvCxnSpPr>
            <a:cxnSpLocks/>
          </p:cNvCxnSpPr>
          <p:nvPr/>
        </p:nvCxnSpPr>
        <p:spPr bwMode="auto">
          <a:xfrm>
            <a:off x="9804296" y="2946985"/>
            <a:ext cx="511245" cy="72774"/>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sp>
        <p:nvSpPr>
          <p:cNvPr id="35" name="TextBox 26">
            <a:extLst>
              <a:ext uri="{FF2B5EF4-FFF2-40B4-BE49-F238E27FC236}">
                <a16:creationId xmlns:a16="http://schemas.microsoft.com/office/drawing/2014/main" id="{E42A89FA-963A-2EBD-93BF-10B90630BF04}"/>
              </a:ext>
            </a:extLst>
          </p:cNvPr>
          <p:cNvSpPr txBox="1">
            <a:spLocks noChangeArrowheads="1"/>
          </p:cNvSpPr>
          <p:nvPr/>
        </p:nvSpPr>
        <p:spPr bwMode="auto">
          <a:xfrm>
            <a:off x="10327093" y="2829192"/>
            <a:ext cx="11603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3898"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Myocarditis</a:t>
            </a:r>
          </a:p>
        </p:txBody>
      </p:sp>
      <p:cxnSp>
        <p:nvCxnSpPr>
          <p:cNvPr id="36" name="Straight Connector 35">
            <a:extLst>
              <a:ext uri="{FF2B5EF4-FFF2-40B4-BE49-F238E27FC236}">
                <a16:creationId xmlns:a16="http://schemas.microsoft.com/office/drawing/2014/main" id="{20ECC2C7-ECDA-33A2-7A36-E5695A3456E5}"/>
              </a:ext>
            </a:extLst>
          </p:cNvPr>
          <p:cNvCxnSpPr>
            <a:cxnSpLocks/>
          </p:cNvCxnSpPr>
          <p:nvPr/>
        </p:nvCxnSpPr>
        <p:spPr bwMode="auto">
          <a:xfrm>
            <a:off x="9876032" y="3615436"/>
            <a:ext cx="597026" cy="420935"/>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37" name="Straight Connector 45">
            <a:extLst>
              <a:ext uri="{FF2B5EF4-FFF2-40B4-BE49-F238E27FC236}">
                <a16:creationId xmlns:a16="http://schemas.microsoft.com/office/drawing/2014/main" id="{1E479876-55E2-AF7A-8479-9B4A97F673CC}"/>
              </a:ext>
            </a:extLst>
          </p:cNvPr>
          <p:cNvCxnSpPr>
            <a:cxnSpLocks/>
            <a:endCxn id="38" idx="1"/>
          </p:cNvCxnSpPr>
          <p:nvPr/>
        </p:nvCxnSpPr>
        <p:spPr bwMode="auto">
          <a:xfrm>
            <a:off x="9884759" y="4521737"/>
            <a:ext cx="534511" cy="961563"/>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sp>
        <p:nvSpPr>
          <p:cNvPr id="38" name="TextBox 32">
            <a:extLst>
              <a:ext uri="{FF2B5EF4-FFF2-40B4-BE49-F238E27FC236}">
                <a16:creationId xmlns:a16="http://schemas.microsoft.com/office/drawing/2014/main" id="{7FF43799-3FDE-5062-737D-DD4CA350C91D}"/>
              </a:ext>
            </a:extLst>
          </p:cNvPr>
          <p:cNvSpPr txBox="1">
            <a:spLocks noChangeArrowheads="1"/>
          </p:cNvSpPr>
          <p:nvPr/>
        </p:nvSpPr>
        <p:spPr bwMode="auto">
          <a:xfrm>
            <a:off x="10419270" y="5314023"/>
            <a:ext cx="9507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3898"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Vasculitis</a:t>
            </a:r>
          </a:p>
        </p:txBody>
      </p:sp>
      <p:sp>
        <p:nvSpPr>
          <p:cNvPr id="39" name="TextBox 33">
            <a:extLst>
              <a:ext uri="{FF2B5EF4-FFF2-40B4-BE49-F238E27FC236}">
                <a16:creationId xmlns:a16="http://schemas.microsoft.com/office/drawing/2014/main" id="{6999FB95-CF7C-53C3-CCCC-AD9F4427CA13}"/>
              </a:ext>
            </a:extLst>
          </p:cNvPr>
          <p:cNvSpPr txBox="1">
            <a:spLocks noChangeArrowheads="1"/>
          </p:cNvSpPr>
          <p:nvPr/>
        </p:nvSpPr>
        <p:spPr bwMode="auto">
          <a:xfrm>
            <a:off x="6865997" y="4830140"/>
            <a:ext cx="17673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3898"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Thrombocytopenia</a:t>
            </a:r>
          </a:p>
          <a:p>
            <a:pPr marL="0" marR="0" lvl="0" indent="0" algn="r" defTabSz="913898"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Anemia</a:t>
            </a:r>
          </a:p>
        </p:txBody>
      </p:sp>
      <p:cxnSp>
        <p:nvCxnSpPr>
          <p:cNvPr id="40" name="Straight Connector 48">
            <a:extLst>
              <a:ext uri="{FF2B5EF4-FFF2-40B4-BE49-F238E27FC236}">
                <a16:creationId xmlns:a16="http://schemas.microsoft.com/office/drawing/2014/main" id="{74A6D487-22EC-281D-9845-776D6B877EC1}"/>
              </a:ext>
            </a:extLst>
          </p:cNvPr>
          <p:cNvCxnSpPr>
            <a:cxnSpLocks/>
          </p:cNvCxnSpPr>
          <p:nvPr/>
        </p:nvCxnSpPr>
        <p:spPr bwMode="auto">
          <a:xfrm flipV="1">
            <a:off x="8601538" y="4581909"/>
            <a:ext cx="735835" cy="401958"/>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41" name="Straight Connector 36">
            <a:extLst>
              <a:ext uri="{FF2B5EF4-FFF2-40B4-BE49-F238E27FC236}">
                <a16:creationId xmlns:a16="http://schemas.microsoft.com/office/drawing/2014/main" id="{205F9961-8100-E837-2010-B8348E709D56}"/>
              </a:ext>
            </a:extLst>
          </p:cNvPr>
          <p:cNvCxnSpPr>
            <a:cxnSpLocks/>
          </p:cNvCxnSpPr>
          <p:nvPr/>
        </p:nvCxnSpPr>
        <p:spPr bwMode="auto">
          <a:xfrm>
            <a:off x="10419266" y="4453556"/>
            <a:ext cx="258286" cy="495779"/>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sp>
        <p:nvSpPr>
          <p:cNvPr id="42" name="TextBox 25">
            <a:extLst>
              <a:ext uri="{FF2B5EF4-FFF2-40B4-BE49-F238E27FC236}">
                <a16:creationId xmlns:a16="http://schemas.microsoft.com/office/drawing/2014/main" id="{AC409D2F-75FF-2509-AD30-5FF6A2EA3B97}"/>
              </a:ext>
            </a:extLst>
          </p:cNvPr>
          <p:cNvSpPr txBox="1">
            <a:spLocks noChangeArrowheads="1"/>
          </p:cNvSpPr>
          <p:nvPr/>
        </p:nvSpPr>
        <p:spPr bwMode="auto">
          <a:xfrm>
            <a:off x="10419266" y="4866078"/>
            <a:ext cx="15141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3898"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Neuropathy</a:t>
            </a:r>
          </a:p>
        </p:txBody>
      </p:sp>
    </p:spTree>
    <p:extLst>
      <p:ext uri="{BB962C8B-B14F-4D97-AF65-F5344CB8AC3E}">
        <p14:creationId xmlns:p14="http://schemas.microsoft.com/office/powerpoint/2010/main" val="17150857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Patient Education Is Key</a:t>
            </a:r>
          </a:p>
        </p:txBody>
      </p:sp>
      <p:sp>
        <p:nvSpPr>
          <p:cNvPr id="3" name="Content Placeholder 2"/>
          <p:cNvSpPr>
            <a:spLocks noGrp="1"/>
          </p:cNvSpPr>
          <p:nvPr>
            <p:ph sz="half" idx="1"/>
          </p:nvPr>
        </p:nvSpPr>
        <p:spPr>
          <a:xfrm>
            <a:off x="601820" y="1510730"/>
            <a:ext cx="6522880" cy="4678738"/>
          </a:xfrm>
        </p:spPr>
        <p:txBody>
          <a:bodyPr/>
          <a:lstStyle/>
          <a:p>
            <a:r>
              <a:rPr lang="en-US" sz="2400" dirty="0"/>
              <a:t>Patient education on immunotherapy vs chemotherapy</a:t>
            </a:r>
          </a:p>
          <a:p>
            <a:pPr lvl="1"/>
            <a:r>
              <a:rPr lang="en-US" sz="2200" dirty="0"/>
              <a:t>Mechanism of action</a:t>
            </a:r>
          </a:p>
          <a:p>
            <a:r>
              <a:rPr lang="en-US" sz="2400" dirty="0"/>
              <a:t>Patient education on irAEs</a:t>
            </a:r>
          </a:p>
          <a:p>
            <a:pPr lvl="1"/>
            <a:r>
              <a:rPr lang="en-US" sz="2200" dirty="0"/>
              <a:t>Assessment for signs/symptoms</a:t>
            </a:r>
          </a:p>
          <a:p>
            <a:pPr lvl="2"/>
            <a:r>
              <a:rPr lang="en-US" sz="2000" dirty="0"/>
              <a:t>At baseline, during, and after treatment</a:t>
            </a:r>
          </a:p>
          <a:p>
            <a:pPr lvl="1"/>
            <a:r>
              <a:rPr lang="en-US" sz="2200" dirty="0"/>
              <a:t>ONS patient immunotherapy wallet cards </a:t>
            </a:r>
            <a:br>
              <a:rPr lang="en-US" sz="2200" dirty="0"/>
            </a:br>
            <a:r>
              <a:rPr lang="en-US" sz="2200" dirty="0"/>
              <a:t>can be obtained for free</a:t>
            </a:r>
          </a:p>
          <a:p>
            <a:pPr lvl="1"/>
            <a:r>
              <a:rPr lang="en-US" sz="2200" dirty="0"/>
              <a:t>Communication of therapy to other HCPs </a:t>
            </a:r>
            <a:br>
              <a:rPr lang="en-US" sz="2200" dirty="0"/>
            </a:br>
            <a:r>
              <a:rPr lang="en-US" sz="2200" dirty="0"/>
              <a:t>(eg, subspecialties, dental, ED physicians)</a:t>
            </a:r>
          </a:p>
        </p:txBody>
      </p:sp>
      <p:pic>
        <p:nvPicPr>
          <p:cNvPr id="5"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93647" y="1179902"/>
            <a:ext cx="3457233" cy="49951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 name="Text Box 15">
            <a:extLst>
              <a:ext uri="{FF2B5EF4-FFF2-40B4-BE49-F238E27FC236}">
                <a16:creationId xmlns:a16="http://schemas.microsoft.com/office/drawing/2014/main" id="{58E9A246-3D31-4C2B-B7A2-BD160E8CD1F4}"/>
              </a:ext>
            </a:extLst>
          </p:cNvPr>
          <p:cNvSpPr txBox="1">
            <a:spLocks noChangeArrowheads="1"/>
          </p:cNvSpPr>
          <p:nvPr/>
        </p:nvSpPr>
        <p:spPr bwMode="auto">
          <a:xfrm>
            <a:off x="441935" y="6175065"/>
            <a:ext cx="9124096"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Puzanov. J Immunother Cancer. 2017;5:95. Michot. Eur J Cancer. 2016;54:139. Brahmer. </a:t>
            </a: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JCO. 2018;36:1714. </a:t>
            </a:r>
            <a:b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Oncology Nursing Society. www.ons.org/clinical-practice-resources/immunotherapy-patient-wallet-card</a:t>
            </a:r>
          </a:p>
        </p:txBody>
      </p:sp>
    </p:spTree>
    <p:extLst>
      <p:ext uri="{BB962C8B-B14F-4D97-AF65-F5344CB8AC3E}">
        <p14:creationId xmlns:p14="http://schemas.microsoft.com/office/powerpoint/2010/main" val="6487740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D74D1-1540-46B0-F01C-2B039338C6CB}"/>
              </a:ext>
            </a:extLst>
          </p:cNvPr>
          <p:cNvSpPr>
            <a:spLocks noGrp="1"/>
          </p:cNvSpPr>
          <p:nvPr>
            <p:ph type="title"/>
          </p:nvPr>
        </p:nvSpPr>
        <p:spPr/>
        <p:txBody>
          <a:bodyPr/>
          <a:lstStyle/>
          <a:p>
            <a:r>
              <a:rPr lang="en-US" dirty="0"/>
              <a:t>Timing and Type of irAEs</a:t>
            </a:r>
          </a:p>
        </p:txBody>
      </p:sp>
      <p:sp>
        <p:nvSpPr>
          <p:cNvPr id="4" name="Content Placeholder 3">
            <a:extLst>
              <a:ext uri="{FF2B5EF4-FFF2-40B4-BE49-F238E27FC236}">
                <a16:creationId xmlns:a16="http://schemas.microsoft.com/office/drawing/2014/main" id="{14CEFCEA-2E51-9A96-5750-E060C0E45E94}"/>
              </a:ext>
            </a:extLst>
          </p:cNvPr>
          <p:cNvSpPr>
            <a:spLocks noGrp="1"/>
          </p:cNvSpPr>
          <p:nvPr>
            <p:ph sz="half" idx="1"/>
          </p:nvPr>
        </p:nvSpPr>
        <p:spPr/>
        <p:txBody>
          <a:bodyPr/>
          <a:lstStyle/>
          <a:p>
            <a:r>
              <a:rPr lang="en-US" sz="2000" dirty="0"/>
              <a:t>Usually within 6 mo of anti–PD-1 initiation but may occur at any time and for up to 2 yr after ICI completion</a:t>
            </a:r>
          </a:p>
          <a:p>
            <a:r>
              <a:rPr lang="en-US" sz="2000" dirty="0"/>
              <a:t>Variable onset: within days to up to 26 wk (median onset: ~40 days) after initiation</a:t>
            </a:r>
          </a:p>
          <a:p>
            <a:pPr lvl="1"/>
            <a:r>
              <a:rPr lang="en-US" sz="1800" b="1" dirty="0"/>
              <a:t>Skin toxicity: </a:t>
            </a:r>
            <a:r>
              <a:rPr lang="en-US" sz="1800" dirty="0"/>
              <a:t>within 6 wk</a:t>
            </a:r>
          </a:p>
          <a:p>
            <a:pPr lvl="1"/>
            <a:r>
              <a:rPr lang="en-US" sz="1800" b="1" dirty="0"/>
              <a:t>Colitis/diarrhea: </a:t>
            </a:r>
            <a:r>
              <a:rPr lang="en-US" sz="1800" dirty="0"/>
              <a:t>within 5-10 wk</a:t>
            </a:r>
          </a:p>
          <a:p>
            <a:pPr lvl="1"/>
            <a:r>
              <a:rPr lang="en-US" sz="1800" b="1" dirty="0"/>
              <a:t>Liver toxicity</a:t>
            </a:r>
            <a:r>
              <a:rPr lang="en-US" sz="1800" dirty="0"/>
              <a:t>: within 6-12 wk</a:t>
            </a:r>
          </a:p>
          <a:p>
            <a:pPr lvl="1"/>
            <a:r>
              <a:rPr lang="en-US" sz="1800" b="1" dirty="0"/>
              <a:t>Endocrine toxicity: </a:t>
            </a:r>
            <a:r>
              <a:rPr lang="en-US" sz="1800" dirty="0"/>
              <a:t>median onset of </a:t>
            </a:r>
            <a:br>
              <a:rPr lang="en-US" sz="1800" dirty="0"/>
            </a:br>
            <a:r>
              <a:rPr lang="en-US" sz="1800" dirty="0"/>
              <a:t>~14.5 wk</a:t>
            </a:r>
          </a:p>
          <a:p>
            <a:pPr lvl="1"/>
            <a:r>
              <a:rPr lang="en-US" sz="1800" b="1" dirty="0"/>
              <a:t>Pneumonitis: </a:t>
            </a:r>
            <a:r>
              <a:rPr lang="en-US" sz="1800" dirty="0"/>
              <a:t>median onset of ~34 wk</a:t>
            </a:r>
            <a:endParaRPr lang="en-US" sz="2000" dirty="0"/>
          </a:p>
        </p:txBody>
      </p:sp>
      <p:sp>
        <p:nvSpPr>
          <p:cNvPr id="8" name="Text Box 11">
            <a:extLst>
              <a:ext uri="{FF2B5EF4-FFF2-40B4-BE49-F238E27FC236}">
                <a16:creationId xmlns:a16="http://schemas.microsoft.com/office/drawing/2014/main" id="{12C520D4-3CFB-5EB7-CE98-0E161AB3E856}"/>
              </a:ext>
            </a:extLst>
          </p:cNvPr>
          <p:cNvSpPr txBox="1">
            <a:spLocks noChangeArrowheads="1"/>
          </p:cNvSpPr>
          <p:nvPr/>
        </p:nvSpPr>
        <p:spPr bwMode="auto">
          <a:xfrm>
            <a:off x="416983" y="6181725"/>
            <a:ext cx="8032327" cy="464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NCCN. Management of Immunotherapy-Related Toxicities, V1.2022. www.nccn.org. Raschi. Targeted Oncol. 2020;15:449. Wood. J Adv Pract Oncol. 2019;10(suppl 1):47. Martins. Nat Rev Clin Oncol. 2019;16:563. Schneider. JCO. 2021;39:4073.</a:t>
            </a:r>
          </a:p>
        </p:txBody>
      </p:sp>
      <p:grpSp>
        <p:nvGrpSpPr>
          <p:cNvPr id="3" name="Group 2">
            <a:extLst>
              <a:ext uri="{FF2B5EF4-FFF2-40B4-BE49-F238E27FC236}">
                <a16:creationId xmlns:a16="http://schemas.microsoft.com/office/drawing/2014/main" id="{5D45E1C6-35CF-E885-FEF3-B9DCFF3A8857}"/>
              </a:ext>
            </a:extLst>
          </p:cNvPr>
          <p:cNvGrpSpPr/>
          <p:nvPr/>
        </p:nvGrpSpPr>
        <p:grpSpPr>
          <a:xfrm>
            <a:off x="6111333" y="1589557"/>
            <a:ext cx="5333740" cy="4137659"/>
            <a:chOff x="6111333" y="1510730"/>
            <a:chExt cx="5333740" cy="4137659"/>
          </a:xfrm>
        </p:grpSpPr>
        <p:sp>
          <p:nvSpPr>
            <p:cNvPr id="5" name="Rectangle 46">
              <a:extLst>
                <a:ext uri="{FF2B5EF4-FFF2-40B4-BE49-F238E27FC236}">
                  <a16:creationId xmlns:a16="http://schemas.microsoft.com/office/drawing/2014/main" id="{51A7FB52-2A0D-7F43-C4C8-594113085ABA}"/>
                </a:ext>
              </a:extLst>
            </p:cNvPr>
            <p:cNvSpPr>
              <a:spLocks noChangeArrowheads="1"/>
            </p:cNvSpPr>
            <p:nvPr/>
          </p:nvSpPr>
          <p:spPr bwMode="auto">
            <a:xfrm>
              <a:off x="6859363" y="1510730"/>
              <a:ext cx="42033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irAE Kinetics </a:t>
              </a:r>
              <a:r>
                <a:rPr lang="en-US" altLang="en-US" sz="1800" dirty="0">
                  <a:solidFill>
                    <a:srgbClr val="000000"/>
                  </a:solidFill>
                  <a:latin typeface="Calibri" panose="020F0502020204030204" pitchFamily="34" charset="0"/>
                  <a:cs typeface="+mn-cs"/>
                </a:rPr>
                <a:t>Wi</a:t>
              </a: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th PD-1/PD-L1 Antibodies</a:t>
              </a:r>
            </a:p>
          </p:txBody>
        </p:sp>
        <p:sp>
          <p:nvSpPr>
            <p:cNvPr id="11" name="TextBox 10">
              <a:extLst>
                <a:ext uri="{FF2B5EF4-FFF2-40B4-BE49-F238E27FC236}">
                  <a16:creationId xmlns:a16="http://schemas.microsoft.com/office/drawing/2014/main" id="{FC7CF128-6783-4D26-BD99-4EA2F9B5E70F}"/>
                </a:ext>
              </a:extLst>
            </p:cNvPr>
            <p:cNvSpPr txBox="1"/>
            <p:nvPr/>
          </p:nvSpPr>
          <p:spPr bwMode="auto">
            <a:xfrm rot="16200000">
              <a:off x="5649027" y="2866030"/>
              <a:ext cx="1232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Toxicity Grade</a:t>
              </a:r>
            </a:p>
          </p:txBody>
        </p:sp>
        <p:grpSp>
          <p:nvGrpSpPr>
            <p:cNvPr id="12" name="Group 11">
              <a:extLst>
                <a:ext uri="{FF2B5EF4-FFF2-40B4-BE49-F238E27FC236}">
                  <a16:creationId xmlns:a16="http://schemas.microsoft.com/office/drawing/2014/main" id="{83B6B7C0-AAC2-559A-DE15-99F5048D38F6}"/>
                </a:ext>
              </a:extLst>
            </p:cNvPr>
            <p:cNvGrpSpPr/>
            <p:nvPr/>
          </p:nvGrpSpPr>
          <p:grpSpPr>
            <a:xfrm>
              <a:off x="6950075" y="4193481"/>
              <a:ext cx="3705225" cy="88900"/>
              <a:chOff x="6950075" y="4193481"/>
              <a:chExt cx="3705225" cy="88900"/>
            </a:xfrm>
          </p:grpSpPr>
          <p:grpSp>
            <p:nvGrpSpPr>
              <p:cNvPr id="42" name="Group 41">
                <a:extLst>
                  <a:ext uri="{FF2B5EF4-FFF2-40B4-BE49-F238E27FC236}">
                    <a16:creationId xmlns:a16="http://schemas.microsoft.com/office/drawing/2014/main" id="{66BB5DC7-3385-0091-B62F-9D29A71F25B5}"/>
                  </a:ext>
                </a:extLst>
              </p:cNvPr>
              <p:cNvGrpSpPr/>
              <p:nvPr/>
            </p:nvGrpSpPr>
            <p:grpSpPr>
              <a:xfrm>
                <a:off x="6950075" y="4193481"/>
                <a:ext cx="2498725" cy="88900"/>
                <a:chOff x="6950075" y="4187131"/>
                <a:chExt cx="2498725" cy="88900"/>
              </a:xfrm>
            </p:grpSpPr>
            <p:cxnSp>
              <p:nvCxnSpPr>
                <p:cNvPr id="44" name="Straight Connector 43">
                  <a:extLst>
                    <a:ext uri="{FF2B5EF4-FFF2-40B4-BE49-F238E27FC236}">
                      <a16:creationId xmlns:a16="http://schemas.microsoft.com/office/drawing/2014/main" id="{04A495EA-C586-4E0B-A8C9-3B7351686FC0}"/>
                    </a:ext>
                  </a:extLst>
                </p:cNvPr>
                <p:cNvCxnSpPr>
                  <a:cxnSpLocks/>
                </p:cNvCxnSpPr>
                <p:nvPr/>
              </p:nvCxnSpPr>
              <p:spPr bwMode="auto">
                <a:xfrm>
                  <a:off x="6950075" y="4187131"/>
                  <a:ext cx="0" cy="8890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15B78E0A-A925-A24B-AAF5-8F430A02D150}"/>
                    </a:ext>
                  </a:extLst>
                </p:cNvPr>
                <p:cNvCxnSpPr>
                  <a:cxnSpLocks/>
                </p:cNvCxnSpPr>
                <p:nvPr/>
              </p:nvCxnSpPr>
              <p:spPr bwMode="auto">
                <a:xfrm>
                  <a:off x="7449820" y="4187131"/>
                  <a:ext cx="0" cy="8890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7CF35266-3B32-BA96-129A-BEA36098AD3C}"/>
                    </a:ext>
                  </a:extLst>
                </p:cNvPr>
                <p:cNvCxnSpPr>
                  <a:cxnSpLocks/>
                </p:cNvCxnSpPr>
                <p:nvPr/>
              </p:nvCxnSpPr>
              <p:spPr bwMode="auto">
                <a:xfrm>
                  <a:off x="7949565" y="4187131"/>
                  <a:ext cx="0" cy="8890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A3C34EFE-48E5-ADDD-F81F-62EF687C5F8B}"/>
                    </a:ext>
                  </a:extLst>
                </p:cNvPr>
                <p:cNvCxnSpPr>
                  <a:cxnSpLocks/>
                </p:cNvCxnSpPr>
                <p:nvPr/>
              </p:nvCxnSpPr>
              <p:spPr bwMode="auto">
                <a:xfrm>
                  <a:off x="8449310" y="4187131"/>
                  <a:ext cx="0" cy="8890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FA23D87-54D1-CE66-A41A-2E3465AB122F}"/>
                    </a:ext>
                  </a:extLst>
                </p:cNvPr>
                <p:cNvCxnSpPr>
                  <a:cxnSpLocks/>
                </p:cNvCxnSpPr>
                <p:nvPr/>
              </p:nvCxnSpPr>
              <p:spPr bwMode="auto">
                <a:xfrm>
                  <a:off x="8949055" y="4187131"/>
                  <a:ext cx="0" cy="8890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92DB7E3C-FB42-AE70-D3F5-88A229B9A9A9}"/>
                    </a:ext>
                  </a:extLst>
                </p:cNvPr>
                <p:cNvCxnSpPr>
                  <a:cxnSpLocks/>
                </p:cNvCxnSpPr>
                <p:nvPr/>
              </p:nvCxnSpPr>
              <p:spPr bwMode="auto">
                <a:xfrm>
                  <a:off x="9448800" y="4187131"/>
                  <a:ext cx="0" cy="88900"/>
                </a:xfrm>
                <a:prstGeom prst="line">
                  <a:avLst/>
                </a:prstGeom>
                <a:noFill/>
                <a:ln w="28575" cap="flat" cmpd="sng" algn="ctr">
                  <a:solidFill>
                    <a:schemeClr val="bg1"/>
                  </a:solidFill>
                  <a:prstDash val="solid"/>
                  <a:round/>
                  <a:headEnd type="none" w="med" len="med"/>
                  <a:tailEnd type="none" w="med" len="med"/>
                </a:ln>
                <a:effectLst/>
              </p:spPr>
            </p:cxnSp>
          </p:grpSp>
          <p:cxnSp>
            <p:nvCxnSpPr>
              <p:cNvPr id="43" name="Straight Connector 42">
                <a:extLst>
                  <a:ext uri="{FF2B5EF4-FFF2-40B4-BE49-F238E27FC236}">
                    <a16:creationId xmlns:a16="http://schemas.microsoft.com/office/drawing/2014/main" id="{15A18A0B-099A-D9B5-C128-AED2A0E18764}"/>
                  </a:ext>
                </a:extLst>
              </p:cNvPr>
              <p:cNvCxnSpPr/>
              <p:nvPr/>
            </p:nvCxnSpPr>
            <p:spPr bwMode="auto">
              <a:xfrm>
                <a:off x="10655300" y="4193481"/>
                <a:ext cx="0" cy="88900"/>
              </a:xfrm>
              <a:prstGeom prst="line">
                <a:avLst/>
              </a:prstGeom>
              <a:noFill/>
              <a:ln w="28575" cap="flat" cmpd="sng" algn="ctr">
                <a:solidFill>
                  <a:schemeClr val="bg1"/>
                </a:solidFill>
                <a:prstDash val="solid"/>
                <a:round/>
                <a:headEnd type="none" w="med" len="med"/>
                <a:tailEnd type="none" w="med" len="med"/>
              </a:ln>
              <a:effectLst/>
            </p:spPr>
          </p:cxnSp>
        </p:grpSp>
        <p:sp>
          <p:nvSpPr>
            <p:cNvPr id="13" name="TextBox 12">
              <a:extLst>
                <a:ext uri="{FF2B5EF4-FFF2-40B4-BE49-F238E27FC236}">
                  <a16:creationId xmlns:a16="http://schemas.microsoft.com/office/drawing/2014/main" id="{C446B71E-47F6-7697-7934-D542F70DCFE0}"/>
                </a:ext>
              </a:extLst>
            </p:cNvPr>
            <p:cNvSpPr txBox="1"/>
            <p:nvPr/>
          </p:nvSpPr>
          <p:spPr bwMode="auto">
            <a:xfrm>
              <a:off x="7836852" y="4484457"/>
              <a:ext cx="22483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Duration of Treatment (Wk)</a:t>
              </a:r>
            </a:p>
          </p:txBody>
        </p:sp>
        <p:sp>
          <p:nvSpPr>
            <p:cNvPr id="14" name="TextBox 13">
              <a:extLst>
                <a:ext uri="{FF2B5EF4-FFF2-40B4-BE49-F238E27FC236}">
                  <a16:creationId xmlns:a16="http://schemas.microsoft.com/office/drawing/2014/main" id="{5256749A-248B-D592-68D9-24E40CCA8A61}"/>
                </a:ext>
              </a:extLst>
            </p:cNvPr>
            <p:cNvSpPr txBox="1"/>
            <p:nvPr/>
          </p:nvSpPr>
          <p:spPr bwMode="auto">
            <a:xfrm>
              <a:off x="6808881" y="422886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15" name="TextBox 14">
              <a:extLst>
                <a:ext uri="{FF2B5EF4-FFF2-40B4-BE49-F238E27FC236}">
                  <a16:creationId xmlns:a16="http://schemas.microsoft.com/office/drawing/2014/main" id="{7AAAFEE6-5B0B-23D9-1D8E-FECC45718330}"/>
                </a:ext>
              </a:extLst>
            </p:cNvPr>
            <p:cNvSpPr txBox="1"/>
            <p:nvPr/>
          </p:nvSpPr>
          <p:spPr bwMode="auto">
            <a:xfrm>
              <a:off x="7312659" y="422886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6" name="TextBox 15">
              <a:extLst>
                <a:ext uri="{FF2B5EF4-FFF2-40B4-BE49-F238E27FC236}">
                  <a16:creationId xmlns:a16="http://schemas.microsoft.com/office/drawing/2014/main" id="{E04DCDA9-F0A3-614F-F535-5D8DFDE1D1DA}"/>
                </a:ext>
              </a:extLst>
            </p:cNvPr>
            <p:cNvSpPr txBox="1"/>
            <p:nvPr/>
          </p:nvSpPr>
          <p:spPr bwMode="auto">
            <a:xfrm>
              <a:off x="7811921" y="422886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17" name="TextBox 16">
              <a:extLst>
                <a:ext uri="{FF2B5EF4-FFF2-40B4-BE49-F238E27FC236}">
                  <a16:creationId xmlns:a16="http://schemas.microsoft.com/office/drawing/2014/main" id="{AB960FC0-792D-2D4D-4DED-84A05AFC5525}"/>
                </a:ext>
              </a:extLst>
            </p:cNvPr>
            <p:cNvSpPr txBox="1"/>
            <p:nvPr/>
          </p:nvSpPr>
          <p:spPr bwMode="auto">
            <a:xfrm>
              <a:off x="8263664" y="422886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18" name="TextBox 17">
              <a:extLst>
                <a:ext uri="{FF2B5EF4-FFF2-40B4-BE49-F238E27FC236}">
                  <a16:creationId xmlns:a16="http://schemas.microsoft.com/office/drawing/2014/main" id="{460AC22F-368A-73AC-EE66-E432AAC17F4E}"/>
                </a:ext>
              </a:extLst>
            </p:cNvPr>
            <p:cNvSpPr txBox="1"/>
            <p:nvPr/>
          </p:nvSpPr>
          <p:spPr bwMode="auto">
            <a:xfrm>
              <a:off x="8764886" y="422886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9" name="TextBox 18">
              <a:extLst>
                <a:ext uri="{FF2B5EF4-FFF2-40B4-BE49-F238E27FC236}">
                  <a16:creationId xmlns:a16="http://schemas.microsoft.com/office/drawing/2014/main" id="{3A813B3C-F804-B1B7-F23D-818683DEDB3A}"/>
                </a:ext>
              </a:extLst>
            </p:cNvPr>
            <p:cNvSpPr txBox="1"/>
            <p:nvPr/>
          </p:nvSpPr>
          <p:spPr bwMode="auto">
            <a:xfrm>
              <a:off x="9262314" y="422886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20" name="TextBox 19">
              <a:extLst>
                <a:ext uri="{FF2B5EF4-FFF2-40B4-BE49-F238E27FC236}">
                  <a16:creationId xmlns:a16="http://schemas.microsoft.com/office/drawing/2014/main" id="{9EB23F60-89FA-9786-DFE0-27233A111915}"/>
                </a:ext>
              </a:extLst>
            </p:cNvPr>
            <p:cNvSpPr txBox="1"/>
            <p:nvPr/>
          </p:nvSpPr>
          <p:spPr bwMode="auto">
            <a:xfrm>
              <a:off x="10426711" y="4228867"/>
              <a:ext cx="4571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&gt;30</a:t>
              </a:r>
            </a:p>
          </p:txBody>
        </p:sp>
        <p:grpSp>
          <p:nvGrpSpPr>
            <p:cNvPr id="21" name="Group 20">
              <a:extLst>
                <a:ext uri="{FF2B5EF4-FFF2-40B4-BE49-F238E27FC236}">
                  <a16:creationId xmlns:a16="http://schemas.microsoft.com/office/drawing/2014/main" id="{6556E863-EF9D-9E1D-4C54-7FB5230967F9}"/>
                </a:ext>
              </a:extLst>
            </p:cNvPr>
            <p:cNvGrpSpPr/>
            <p:nvPr/>
          </p:nvGrpSpPr>
          <p:grpSpPr>
            <a:xfrm>
              <a:off x="7134714" y="4909725"/>
              <a:ext cx="3630726" cy="738664"/>
              <a:chOff x="7044036" y="4868595"/>
              <a:chExt cx="3630726" cy="738664"/>
            </a:xfrm>
          </p:grpSpPr>
          <p:sp>
            <p:nvSpPr>
              <p:cNvPr id="34" name="TextBox 33">
                <a:extLst>
                  <a:ext uri="{FF2B5EF4-FFF2-40B4-BE49-F238E27FC236}">
                    <a16:creationId xmlns:a16="http://schemas.microsoft.com/office/drawing/2014/main" id="{929C4138-0C1E-E3DA-00D5-495DA39D7C73}"/>
                  </a:ext>
                </a:extLst>
              </p:cNvPr>
              <p:cNvSpPr txBox="1"/>
              <p:nvPr/>
            </p:nvSpPr>
            <p:spPr bwMode="auto">
              <a:xfrm>
                <a:off x="7299551" y="4868595"/>
                <a:ext cx="133863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Colitis</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Endocrinopathy</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Nephritis</a:t>
                </a:r>
              </a:p>
            </p:txBody>
          </p:sp>
          <p:sp>
            <p:nvSpPr>
              <p:cNvPr id="35" name="TextBox 34">
                <a:extLst>
                  <a:ext uri="{FF2B5EF4-FFF2-40B4-BE49-F238E27FC236}">
                    <a16:creationId xmlns:a16="http://schemas.microsoft.com/office/drawing/2014/main" id="{01A1A17F-53D4-7D23-4999-890C8851A206}"/>
                  </a:ext>
                </a:extLst>
              </p:cNvPr>
              <p:cNvSpPr txBox="1"/>
              <p:nvPr/>
            </p:nvSpPr>
            <p:spPr bwMode="auto">
              <a:xfrm>
                <a:off x="9020591" y="4868595"/>
                <a:ext cx="165417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Liver toxicity</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Skin rash or pruritus</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Pneumonitis</a:t>
                </a:r>
              </a:p>
            </p:txBody>
          </p:sp>
          <p:cxnSp>
            <p:nvCxnSpPr>
              <p:cNvPr id="36" name="Straight Connector 35">
                <a:extLst>
                  <a:ext uri="{FF2B5EF4-FFF2-40B4-BE49-F238E27FC236}">
                    <a16:creationId xmlns:a16="http://schemas.microsoft.com/office/drawing/2014/main" id="{22D73057-EEBE-1BB3-9211-AF9C1F65B627}"/>
                  </a:ext>
                </a:extLst>
              </p:cNvPr>
              <p:cNvCxnSpPr>
                <a:cxnSpLocks/>
              </p:cNvCxnSpPr>
              <p:nvPr/>
            </p:nvCxnSpPr>
            <p:spPr bwMode="auto">
              <a:xfrm flipH="1">
                <a:off x="8764886" y="5029200"/>
                <a:ext cx="274320" cy="0"/>
              </a:xfrm>
              <a:prstGeom prst="line">
                <a:avLst/>
              </a:prstGeom>
              <a:noFill/>
              <a:ln w="28575" cap="flat" cmpd="sng" algn="ctr">
                <a:solidFill>
                  <a:srgbClr val="682E74"/>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6B2B6CA-CB33-BC5C-D3D8-23DBA34E8AE3}"/>
                  </a:ext>
                </a:extLst>
              </p:cNvPr>
              <p:cNvCxnSpPr>
                <a:cxnSpLocks/>
              </p:cNvCxnSpPr>
              <p:nvPr/>
            </p:nvCxnSpPr>
            <p:spPr bwMode="auto">
              <a:xfrm flipH="1">
                <a:off x="8764886" y="5236751"/>
                <a:ext cx="274320" cy="0"/>
              </a:xfrm>
              <a:prstGeom prst="line">
                <a:avLst/>
              </a:prstGeom>
              <a:noFill/>
              <a:ln w="28575" cap="flat" cmpd="sng" algn="ctr">
                <a:solidFill>
                  <a:srgbClr val="FDB338"/>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B9F9191-F893-D3B7-B282-AAB497A82327}"/>
                  </a:ext>
                </a:extLst>
              </p:cNvPr>
              <p:cNvCxnSpPr>
                <a:cxnSpLocks/>
              </p:cNvCxnSpPr>
              <p:nvPr/>
            </p:nvCxnSpPr>
            <p:spPr bwMode="auto">
              <a:xfrm flipH="1">
                <a:off x="8764886" y="5444302"/>
                <a:ext cx="274320" cy="0"/>
              </a:xfrm>
              <a:prstGeom prst="line">
                <a:avLst/>
              </a:prstGeom>
              <a:noFill/>
              <a:ln w="28575" cap="flat" cmpd="sng" algn="ctr">
                <a:solidFill>
                  <a:schemeClr val="accent2"/>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677D3A5-07A6-7FFD-794D-C978CD7BF30A}"/>
                  </a:ext>
                </a:extLst>
              </p:cNvPr>
              <p:cNvCxnSpPr>
                <a:cxnSpLocks/>
              </p:cNvCxnSpPr>
              <p:nvPr/>
            </p:nvCxnSpPr>
            <p:spPr bwMode="auto">
              <a:xfrm flipH="1">
                <a:off x="7044036" y="5029200"/>
                <a:ext cx="274320" cy="0"/>
              </a:xfrm>
              <a:prstGeom prst="line">
                <a:avLst/>
              </a:prstGeom>
              <a:noFill/>
              <a:ln w="28575" cap="flat" cmpd="sng" algn="ctr">
                <a:solidFill>
                  <a:srgbClr val="015873"/>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1C14B715-C520-C289-42D9-19555F637BFE}"/>
                  </a:ext>
                </a:extLst>
              </p:cNvPr>
              <p:cNvCxnSpPr>
                <a:cxnSpLocks/>
              </p:cNvCxnSpPr>
              <p:nvPr/>
            </p:nvCxnSpPr>
            <p:spPr bwMode="auto">
              <a:xfrm flipH="1">
                <a:off x="7044036" y="5236751"/>
                <a:ext cx="274320" cy="0"/>
              </a:xfrm>
              <a:prstGeom prst="line">
                <a:avLst/>
              </a:prstGeom>
              <a:noFill/>
              <a:ln w="28575" cap="flat" cmpd="sng" algn="ctr">
                <a:solidFill>
                  <a:srgbClr val="E1471D"/>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2C6EB062-D94B-D28F-DD54-944B0BC1D067}"/>
                  </a:ext>
                </a:extLst>
              </p:cNvPr>
              <p:cNvCxnSpPr>
                <a:cxnSpLocks/>
              </p:cNvCxnSpPr>
              <p:nvPr/>
            </p:nvCxnSpPr>
            <p:spPr bwMode="auto">
              <a:xfrm flipH="1">
                <a:off x="7044036" y="5444302"/>
                <a:ext cx="274320" cy="0"/>
              </a:xfrm>
              <a:prstGeom prst="line">
                <a:avLst/>
              </a:prstGeom>
              <a:noFill/>
              <a:ln w="28575" cap="flat" cmpd="sng" algn="ctr">
                <a:solidFill>
                  <a:srgbClr val="00823B"/>
                </a:solidFill>
                <a:prstDash val="solid"/>
                <a:round/>
                <a:headEnd type="none" w="med" len="med"/>
                <a:tailEnd type="none" w="med" len="med"/>
              </a:ln>
              <a:effectLst/>
            </p:spPr>
          </p:cxnSp>
        </p:grpSp>
        <p:sp>
          <p:nvSpPr>
            <p:cNvPr id="22" name="Freeform: Shape 21">
              <a:extLst>
                <a:ext uri="{FF2B5EF4-FFF2-40B4-BE49-F238E27FC236}">
                  <a16:creationId xmlns:a16="http://schemas.microsoft.com/office/drawing/2014/main" id="{C39E0427-DA28-5FD3-F59B-2246E8A1DA58}"/>
                </a:ext>
              </a:extLst>
            </p:cNvPr>
            <p:cNvSpPr/>
            <p:nvPr/>
          </p:nvSpPr>
          <p:spPr bwMode="auto">
            <a:xfrm>
              <a:off x="7053943" y="2745729"/>
              <a:ext cx="1462035" cy="1449822"/>
            </a:xfrm>
            <a:custGeom>
              <a:avLst/>
              <a:gdLst>
                <a:gd name="connsiteX0" fmla="*/ 0 w 1462035"/>
                <a:gd name="connsiteY0" fmla="*/ 1438886 h 1449822"/>
                <a:gd name="connsiteX1" fmla="*/ 60290 w 1462035"/>
                <a:gd name="connsiteY1" fmla="*/ 765647 h 1449822"/>
                <a:gd name="connsiteX2" fmla="*/ 170822 w 1462035"/>
                <a:gd name="connsiteY2" fmla="*/ 202939 h 1449822"/>
                <a:gd name="connsiteX3" fmla="*/ 306475 w 1462035"/>
                <a:gd name="connsiteY3" fmla="*/ 6996 h 1449822"/>
                <a:gd name="connsiteX4" fmla="*/ 452176 w 1462035"/>
                <a:gd name="connsiteY4" fmla="*/ 77334 h 1449822"/>
                <a:gd name="connsiteX5" fmla="*/ 582804 w 1462035"/>
                <a:gd name="connsiteY5" fmla="*/ 393858 h 1449822"/>
                <a:gd name="connsiteX6" fmla="*/ 773723 w 1462035"/>
                <a:gd name="connsiteY6" fmla="*/ 906323 h 1449822"/>
                <a:gd name="connsiteX7" fmla="*/ 954593 w 1462035"/>
                <a:gd name="connsiteY7" fmla="*/ 1182653 h 1449822"/>
                <a:gd name="connsiteX8" fmla="*/ 1210826 w 1462035"/>
                <a:gd name="connsiteY8" fmla="*/ 1408741 h 1449822"/>
                <a:gd name="connsiteX9" fmla="*/ 1462035 w 1462035"/>
                <a:gd name="connsiteY9" fmla="*/ 1448934 h 1449822"/>
                <a:gd name="connsiteX0" fmla="*/ 0 w 1462035"/>
                <a:gd name="connsiteY0" fmla="*/ 1438886 h 1449822"/>
                <a:gd name="connsiteX1" fmla="*/ 60290 w 1462035"/>
                <a:gd name="connsiteY1" fmla="*/ 765647 h 1449822"/>
                <a:gd name="connsiteX2" fmla="*/ 170822 w 1462035"/>
                <a:gd name="connsiteY2" fmla="*/ 202939 h 1449822"/>
                <a:gd name="connsiteX3" fmla="*/ 306475 w 1462035"/>
                <a:gd name="connsiteY3" fmla="*/ 6996 h 1449822"/>
                <a:gd name="connsiteX4" fmla="*/ 452176 w 1462035"/>
                <a:gd name="connsiteY4" fmla="*/ 77334 h 1449822"/>
                <a:gd name="connsiteX5" fmla="*/ 582804 w 1462035"/>
                <a:gd name="connsiteY5" fmla="*/ 393858 h 1449822"/>
                <a:gd name="connsiteX6" fmla="*/ 788795 w 1462035"/>
                <a:gd name="connsiteY6" fmla="*/ 901299 h 1449822"/>
                <a:gd name="connsiteX7" fmla="*/ 954593 w 1462035"/>
                <a:gd name="connsiteY7" fmla="*/ 1182653 h 1449822"/>
                <a:gd name="connsiteX8" fmla="*/ 1210826 w 1462035"/>
                <a:gd name="connsiteY8" fmla="*/ 1408741 h 1449822"/>
                <a:gd name="connsiteX9" fmla="*/ 1462035 w 1462035"/>
                <a:gd name="connsiteY9" fmla="*/ 1448934 h 1449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62035" h="1449822">
                  <a:moveTo>
                    <a:pt x="0" y="1438886"/>
                  </a:moveTo>
                  <a:cubicBezTo>
                    <a:pt x="15910" y="1205262"/>
                    <a:pt x="31820" y="971638"/>
                    <a:pt x="60290" y="765647"/>
                  </a:cubicBezTo>
                  <a:cubicBezTo>
                    <a:pt x="88760" y="559656"/>
                    <a:pt x="129791" y="329381"/>
                    <a:pt x="170822" y="202939"/>
                  </a:cubicBezTo>
                  <a:cubicBezTo>
                    <a:pt x="211853" y="76497"/>
                    <a:pt x="259583" y="27930"/>
                    <a:pt x="306475" y="6996"/>
                  </a:cubicBezTo>
                  <a:cubicBezTo>
                    <a:pt x="353367" y="-13938"/>
                    <a:pt x="406121" y="12857"/>
                    <a:pt x="452176" y="77334"/>
                  </a:cubicBezTo>
                  <a:cubicBezTo>
                    <a:pt x="498231" y="141811"/>
                    <a:pt x="526701" y="256530"/>
                    <a:pt x="582804" y="393858"/>
                  </a:cubicBezTo>
                  <a:cubicBezTo>
                    <a:pt x="638907" y="531186"/>
                    <a:pt x="726830" y="769833"/>
                    <a:pt x="788795" y="901299"/>
                  </a:cubicBezTo>
                  <a:cubicBezTo>
                    <a:pt x="850760" y="1032765"/>
                    <a:pt x="884255" y="1098079"/>
                    <a:pt x="954593" y="1182653"/>
                  </a:cubicBezTo>
                  <a:cubicBezTo>
                    <a:pt x="1024931" y="1267227"/>
                    <a:pt x="1126252" y="1364361"/>
                    <a:pt x="1210826" y="1408741"/>
                  </a:cubicBezTo>
                  <a:cubicBezTo>
                    <a:pt x="1295400" y="1453121"/>
                    <a:pt x="1378717" y="1451027"/>
                    <a:pt x="1462035" y="1448934"/>
                  </a:cubicBezTo>
                </a:path>
              </a:pathLst>
            </a:custGeom>
            <a:noFill/>
            <a:ln w="28575">
              <a:solidFill>
                <a:schemeClr val="accent1"/>
              </a:solidFill>
              <a:miter lim="800000"/>
              <a:headEnd/>
              <a:tailEnd/>
            </a:ln>
          </p:spPr>
          <p:txBody>
            <a:bodyPr rtlCol="0" anchor="ctr"/>
            <a:lstStyle/>
            <a:p>
              <a:pPr algn="ctr"/>
              <a:endParaRPr lang="en-US" dirty="0"/>
            </a:p>
          </p:txBody>
        </p:sp>
        <p:sp>
          <p:nvSpPr>
            <p:cNvPr id="23" name="Freeform: Shape 22">
              <a:extLst>
                <a:ext uri="{FF2B5EF4-FFF2-40B4-BE49-F238E27FC236}">
                  <a16:creationId xmlns:a16="http://schemas.microsoft.com/office/drawing/2014/main" id="{A7A31A7F-EEB5-FAB6-114A-7262DD9C4EA9}"/>
                </a:ext>
              </a:extLst>
            </p:cNvPr>
            <p:cNvSpPr/>
            <p:nvPr/>
          </p:nvSpPr>
          <p:spPr bwMode="auto">
            <a:xfrm>
              <a:off x="7561385" y="3441560"/>
              <a:ext cx="3883688" cy="753627"/>
            </a:xfrm>
            <a:custGeom>
              <a:avLst/>
              <a:gdLst>
                <a:gd name="connsiteX0" fmla="*/ 0 w 3883688"/>
                <a:gd name="connsiteY0" fmla="*/ 753627 h 753627"/>
                <a:gd name="connsiteX1" fmla="*/ 65314 w 3883688"/>
                <a:gd name="connsiteY1" fmla="*/ 391886 h 753627"/>
                <a:gd name="connsiteX2" fmla="*/ 211015 w 3883688"/>
                <a:gd name="connsiteY2" fmla="*/ 95460 h 753627"/>
                <a:gd name="connsiteX3" fmla="*/ 376813 w 3883688"/>
                <a:gd name="connsiteY3" fmla="*/ 25121 h 753627"/>
                <a:gd name="connsiteX4" fmla="*/ 3883688 w 3883688"/>
                <a:gd name="connsiteY4" fmla="*/ 0 h 753627"/>
                <a:gd name="connsiteX0" fmla="*/ 0 w 3883688"/>
                <a:gd name="connsiteY0" fmla="*/ 753627 h 753627"/>
                <a:gd name="connsiteX1" fmla="*/ 65314 w 3883688"/>
                <a:gd name="connsiteY1" fmla="*/ 391886 h 753627"/>
                <a:gd name="connsiteX2" fmla="*/ 211015 w 3883688"/>
                <a:gd name="connsiteY2" fmla="*/ 95460 h 753627"/>
                <a:gd name="connsiteX3" fmla="*/ 376813 w 3883688"/>
                <a:gd name="connsiteY3" fmla="*/ 25121 h 753627"/>
                <a:gd name="connsiteX4" fmla="*/ 3883688 w 3883688"/>
                <a:gd name="connsiteY4" fmla="*/ 0 h 7536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3688" h="753627">
                  <a:moveTo>
                    <a:pt x="0" y="753627"/>
                  </a:moveTo>
                  <a:cubicBezTo>
                    <a:pt x="15072" y="627603"/>
                    <a:pt x="30145" y="501580"/>
                    <a:pt x="65314" y="391886"/>
                  </a:cubicBezTo>
                  <a:cubicBezTo>
                    <a:pt x="100483" y="282192"/>
                    <a:pt x="159099" y="156587"/>
                    <a:pt x="211015" y="95460"/>
                  </a:cubicBezTo>
                  <a:cubicBezTo>
                    <a:pt x="262932" y="34332"/>
                    <a:pt x="332433" y="30983"/>
                    <a:pt x="376813" y="25121"/>
                  </a:cubicBezTo>
                  <a:cubicBezTo>
                    <a:pt x="988925" y="9211"/>
                    <a:pt x="2436306" y="4605"/>
                    <a:pt x="3883688" y="0"/>
                  </a:cubicBezTo>
                </a:path>
              </a:pathLst>
            </a:custGeom>
            <a:noFill/>
            <a:ln w="28575">
              <a:solidFill>
                <a:schemeClr val="accent3"/>
              </a:solidFill>
              <a:miter lim="800000"/>
              <a:headEnd/>
              <a:tailEnd/>
            </a:ln>
          </p:spPr>
          <p:txBody>
            <a:bodyPr rtlCol="0" anchor="ctr"/>
            <a:lstStyle/>
            <a:p>
              <a:pPr algn="ctr"/>
              <a:endParaRPr lang="en-US" dirty="0"/>
            </a:p>
          </p:txBody>
        </p:sp>
        <p:sp>
          <p:nvSpPr>
            <p:cNvPr id="24" name="Freeform: Shape 23">
              <a:extLst>
                <a:ext uri="{FF2B5EF4-FFF2-40B4-BE49-F238E27FC236}">
                  <a16:creationId xmlns:a16="http://schemas.microsoft.com/office/drawing/2014/main" id="{25FD3B88-8CD7-F007-2C49-FED4171648DA}"/>
                </a:ext>
              </a:extLst>
            </p:cNvPr>
            <p:cNvSpPr/>
            <p:nvPr/>
          </p:nvSpPr>
          <p:spPr bwMode="auto">
            <a:xfrm>
              <a:off x="10153859" y="3486406"/>
              <a:ext cx="1291214" cy="698732"/>
            </a:xfrm>
            <a:custGeom>
              <a:avLst/>
              <a:gdLst>
                <a:gd name="connsiteX0" fmla="*/ 0 w 1291214"/>
                <a:gd name="connsiteY0" fmla="*/ 703537 h 703537"/>
                <a:gd name="connsiteX1" fmla="*/ 115556 w 1291214"/>
                <a:gd name="connsiteY1" fmla="*/ 256386 h 703537"/>
                <a:gd name="connsiteX2" fmla="*/ 311499 w 1291214"/>
                <a:gd name="connsiteY2" fmla="*/ 5177 h 703537"/>
                <a:gd name="connsiteX3" fmla="*/ 587829 w 1291214"/>
                <a:gd name="connsiteY3" fmla="*/ 80540 h 703537"/>
                <a:gd name="connsiteX4" fmla="*/ 1291214 w 1291214"/>
                <a:gd name="connsiteY4" fmla="*/ 276483 h 703537"/>
                <a:gd name="connsiteX0" fmla="*/ 0 w 1291214"/>
                <a:gd name="connsiteY0" fmla="*/ 705044 h 705044"/>
                <a:gd name="connsiteX1" fmla="*/ 115556 w 1291214"/>
                <a:gd name="connsiteY1" fmla="*/ 257893 h 705044"/>
                <a:gd name="connsiteX2" fmla="*/ 311499 w 1291214"/>
                <a:gd name="connsiteY2" fmla="*/ 6684 h 705044"/>
                <a:gd name="connsiteX3" fmla="*/ 607926 w 1291214"/>
                <a:gd name="connsiteY3" fmla="*/ 66974 h 705044"/>
                <a:gd name="connsiteX4" fmla="*/ 1291214 w 1291214"/>
                <a:gd name="connsiteY4" fmla="*/ 277990 h 705044"/>
                <a:gd name="connsiteX0" fmla="*/ 0 w 1291214"/>
                <a:gd name="connsiteY0" fmla="*/ 703538 h 703538"/>
                <a:gd name="connsiteX1" fmla="*/ 115556 w 1291214"/>
                <a:gd name="connsiteY1" fmla="*/ 256387 h 703538"/>
                <a:gd name="connsiteX2" fmla="*/ 311499 w 1291214"/>
                <a:gd name="connsiteY2" fmla="*/ 5178 h 703538"/>
                <a:gd name="connsiteX3" fmla="*/ 602902 w 1291214"/>
                <a:gd name="connsiteY3" fmla="*/ 80540 h 703538"/>
                <a:gd name="connsiteX4" fmla="*/ 1291214 w 1291214"/>
                <a:gd name="connsiteY4" fmla="*/ 276484 h 703538"/>
                <a:gd name="connsiteX0" fmla="*/ 0 w 1291214"/>
                <a:gd name="connsiteY0" fmla="*/ 698732 h 698732"/>
                <a:gd name="connsiteX1" fmla="*/ 115556 w 1291214"/>
                <a:gd name="connsiteY1" fmla="*/ 251581 h 698732"/>
                <a:gd name="connsiteX2" fmla="*/ 286378 w 1291214"/>
                <a:gd name="connsiteY2" fmla="*/ 5396 h 698732"/>
                <a:gd name="connsiteX3" fmla="*/ 602902 w 1291214"/>
                <a:gd name="connsiteY3" fmla="*/ 75734 h 698732"/>
                <a:gd name="connsiteX4" fmla="*/ 1291214 w 1291214"/>
                <a:gd name="connsiteY4" fmla="*/ 271678 h 698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1214" h="698732">
                  <a:moveTo>
                    <a:pt x="0" y="698732"/>
                  </a:moveTo>
                  <a:cubicBezTo>
                    <a:pt x="31820" y="533353"/>
                    <a:pt x="67826" y="367137"/>
                    <a:pt x="115556" y="251581"/>
                  </a:cubicBezTo>
                  <a:cubicBezTo>
                    <a:pt x="163286" y="136025"/>
                    <a:pt x="205154" y="34704"/>
                    <a:pt x="286378" y="5396"/>
                  </a:cubicBezTo>
                  <a:cubicBezTo>
                    <a:pt x="367602" y="-23912"/>
                    <a:pt x="602902" y="75734"/>
                    <a:pt x="602902" y="75734"/>
                  </a:cubicBezTo>
                  <a:lnTo>
                    <a:pt x="1291214" y="271678"/>
                  </a:lnTo>
                </a:path>
              </a:pathLst>
            </a:custGeom>
            <a:noFill/>
            <a:ln w="28575">
              <a:solidFill>
                <a:schemeClr val="accent4"/>
              </a:solidFill>
              <a:miter lim="800000"/>
              <a:headEnd/>
              <a:tailEnd/>
            </a:ln>
          </p:spPr>
          <p:txBody>
            <a:bodyPr rtlCol="0" anchor="ctr"/>
            <a:lstStyle/>
            <a:p>
              <a:pPr algn="ctr"/>
              <a:endParaRPr lang="en-US" dirty="0"/>
            </a:p>
          </p:txBody>
        </p:sp>
        <p:sp>
          <p:nvSpPr>
            <p:cNvPr id="25" name="Freeform: Shape 24">
              <a:extLst>
                <a:ext uri="{FF2B5EF4-FFF2-40B4-BE49-F238E27FC236}">
                  <a16:creationId xmlns:a16="http://schemas.microsoft.com/office/drawing/2014/main" id="{54EA0182-D92F-FC51-59FD-BB50E7B4714F}"/>
                </a:ext>
              </a:extLst>
            </p:cNvPr>
            <p:cNvSpPr/>
            <p:nvPr/>
          </p:nvSpPr>
          <p:spPr bwMode="auto">
            <a:xfrm>
              <a:off x="7586505" y="3806993"/>
              <a:ext cx="2029768" cy="383171"/>
            </a:xfrm>
            <a:custGeom>
              <a:avLst/>
              <a:gdLst>
                <a:gd name="connsiteX0" fmla="*/ 0 w 2029768"/>
                <a:gd name="connsiteY0" fmla="*/ 410255 h 410255"/>
                <a:gd name="connsiteX1" fmla="*/ 45218 w 2029768"/>
                <a:gd name="connsiteY1" fmla="*/ 224360 h 410255"/>
                <a:gd name="connsiteX2" fmla="*/ 155750 w 2029768"/>
                <a:gd name="connsiteY2" fmla="*/ 83683 h 410255"/>
                <a:gd name="connsiteX3" fmla="*/ 361741 w 2029768"/>
                <a:gd name="connsiteY3" fmla="*/ 23393 h 410255"/>
                <a:gd name="connsiteX4" fmla="*/ 1597688 w 2029768"/>
                <a:gd name="connsiteY4" fmla="*/ 33441 h 410255"/>
                <a:gd name="connsiteX5" fmla="*/ 2029768 w 2029768"/>
                <a:gd name="connsiteY5" fmla="*/ 405230 h 410255"/>
                <a:gd name="connsiteX6" fmla="*/ 2029768 w 2029768"/>
                <a:gd name="connsiteY6" fmla="*/ 405230 h 410255"/>
                <a:gd name="connsiteX0" fmla="*/ 0 w 2029768"/>
                <a:gd name="connsiteY0" fmla="*/ 410255 h 410255"/>
                <a:gd name="connsiteX1" fmla="*/ 45218 w 2029768"/>
                <a:gd name="connsiteY1" fmla="*/ 224360 h 410255"/>
                <a:gd name="connsiteX2" fmla="*/ 155750 w 2029768"/>
                <a:gd name="connsiteY2" fmla="*/ 83683 h 410255"/>
                <a:gd name="connsiteX3" fmla="*/ 633047 w 2029768"/>
                <a:gd name="connsiteY3" fmla="*/ 23393 h 410255"/>
                <a:gd name="connsiteX4" fmla="*/ 1597688 w 2029768"/>
                <a:gd name="connsiteY4" fmla="*/ 33441 h 410255"/>
                <a:gd name="connsiteX5" fmla="*/ 2029768 w 2029768"/>
                <a:gd name="connsiteY5" fmla="*/ 405230 h 410255"/>
                <a:gd name="connsiteX6" fmla="*/ 2029768 w 2029768"/>
                <a:gd name="connsiteY6" fmla="*/ 405230 h 410255"/>
                <a:gd name="connsiteX0" fmla="*/ 0 w 2029768"/>
                <a:gd name="connsiteY0" fmla="*/ 409312 h 409312"/>
                <a:gd name="connsiteX1" fmla="*/ 45218 w 2029768"/>
                <a:gd name="connsiteY1" fmla="*/ 223417 h 409312"/>
                <a:gd name="connsiteX2" fmla="*/ 216040 w 2029768"/>
                <a:gd name="connsiteY2" fmla="*/ 62644 h 409312"/>
                <a:gd name="connsiteX3" fmla="*/ 633047 w 2029768"/>
                <a:gd name="connsiteY3" fmla="*/ 22450 h 409312"/>
                <a:gd name="connsiteX4" fmla="*/ 1597688 w 2029768"/>
                <a:gd name="connsiteY4" fmla="*/ 32498 h 409312"/>
                <a:gd name="connsiteX5" fmla="*/ 2029768 w 2029768"/>
                <a:gd name="connsiteY5" fmla="*/ 404287 h 409312"/>
                <a:gd name="connsiteX6" fmla="*/ 2029768 w 2029768"/>
                <a:gd name="connsiteY6" fmla="*/ 404287 h 409312"/>
                <a:gd name="connsiteX0" fmla="*/ 0 w 2029768"/>
                <a:gd name="connsiteY0" fmla="*/ 387252 h 387252"/>
                <a:gd name="connsiteX1" fmla="*/ 45218 w 2029768"/>
                <a:gd name="connsiteY1" fmla="*/ 201357 h 387252"/>
                <a:gd name="connsiteX2" fmla="*/ 216040 w 2029768"/>
                <a:gd name="connsiteY2" fmla="*/ 40584 h 387252"/>
                <a:gd name="connsiteX3" fmla="*/ 633047 w 2029768"/>
                <a:gd name="connsiteY3" fmla="*/ 390 h 387252"/>
                <a:gd name="connsiteX4" fmla="*/ 1758461 w 2029768"/>
                <a:gd name="connsiteY4" fmla="*/ 55655 h 387252"/>
                <a:gd name="connsiteX5" fmla="*/ 2029768 w 2029768"/>
                <a:gd name="connsiteY5" fmla="*/ 382227 h 387252"/>
                <a:gd name="connsiteX6" fmla="*/ 2029768 w 2029768"/>
                <a:gd name="connsiteY6" fmla="*/ 382227 h 387252"/>
                <a:gd name="connsiteX0" fmla="*/ 0 w 2029768"/>
                <a:gd name="connsiteY0" fmla="*/ 393676 h 393676"/>
                <a:gd name="connsiteX1" fmla="*/ 45218 w 2029768"/>
                <a:gd name="connsiteY1" fmla="*/ 207781 h 393676"/>
                <a:gd name="connsiteX2" fmla="*/ 216040 w 2029768"/>
                <a:gd name="connsiteY2" fmla="*/ 47008 h 393676"/>
                <a:gd name="connsiteX3" fmla="*/ 633047 w 2029768"/>
                <a:gd name="connsiteY3" fmla="*/ 6814 h 393676"/>
                <a:gd name="connsiteX4" fmla="*/ 1758461 w 2029768"/>
                <a:gd name="connsiteY4" fmla="*/ 62079 h 393676"/>
                <a:gd name="connsiteX5" fmla="*/ 2029768 w 2029768"/>
                <a:gd name="connsiteY5" fmla="*/ 388651 h 393676"/>
                <a:gd name="connsiteX6" fmla="*/ 2029768 w 2029768"/>
                <a:gd name="connsiteY6" fmla="*/ 388651 h 393676"/>
                <a:gd name="connsiteX0" fmla="*/ 0 w 2029768"/>
                <a:gd name="connsiteY0" fmla="*/ 374175 h 374175"/>
                <a:gd name="connsiteX1" fmla="*/ 45218 w 2029768"/>
                <a:gd name="connsiteY1" fmla="*/ 188280 h 374175"/>
                <a:gd name="connsiteX2" fmla="*/ 216040 w 2029768"/>
                <a:gd name="connsiteY2" fmla="*/ 27507 h 374175"/>
                <a:gd name="connsiteX3" fmla="*/ 633047 w 2029768"/>
                <a:gd name="connsiteY3" fmla="*/ 2385 h 374175"/>
                <a:gd name="connsiteX4" fmla="*/ 1758461 w 2029768"/>
                <a:gd name="connsiteY4" fmla="*/ 42578 h 374175"/>
                <a:gd name="connsiteX5" fmla="*/ 2029768 w 2029768"/>
                <a:gd name="connsiteY5" fmla="*/ 369150 h 374175"/>
                <a:gd name="connsiteX6" fmla="*/ 2029768 w 2029768"/>
                <a:gd name="connsiteY6" fmla="*/ 369150 h 374175"/>
                <a:gd name="connsiteX0" fmla="*/ 0 w 2029768"/>
                <a:gd name="connsiteY0" fmla="*/ 387179 h 387179"/>
                <a:gd name="connsiteX1" fmla="*/ 45218 w 2029768"/>
                <a:gd name="connsiteY1" fmla="*/ 201284 h 387179"/>
                <a:gd name="connsiteX2" fmla="*/ 216040 w 2029768"/>
                <a:gd name="connsiteY2" fmla="*/ 40511 h 387179"/>
                <a:gd name="connsiteX3" fmla="*/ 633047 w 2029768"/>
                <a:gd name="connsiteY3" fmla="*/ 15389 h 387179"/>
                <a:gd name="connsiteX4" fmla="*/ 1758461 w 2029768"/>
                <a:gd name="connsiteY4" fmla="*/ 55582 h 387179"/>
                <a:gd name="connsiteX5" fmla="*/ 2029768 w 2029768"/>
                <a:gd name="connsiteY5" fmla="*/ 382154 h 387179"/>
                <a:gd name="connsiteX6" fmla="*/ 2029768 w 2029768"/>
                <a:gd name="connsiteY6" fmla="*/ 382154 h 387179"/>
                <a:gd name="connsiteX0" fmla="*/ 0 w 2029768"/>
                <a:gd name="connsiteY0" fmla="*/ 375775 h 375775"/>
                <a:gd name="connsiteX1" fmla="*/ 45218 w 2029768"/>
                <a:gd name="connsiteY1" fmla="*/ 189880 h 375775"/>
                <a:gd name="connsiteX2" fmla="*/ 216040 w 2029768"/>
                <a:gd name="connsiteY2" fmla="*/ 29107 h 375775"/>
                <a:gd name="connsiteX3" fmla="*/ 633047 w 2029768"/>
                <a:gd name="connsiteY3" fmla="*/ 3985 h 375775"/>
                <a:gd name="connsiteX4" fmla="*/ 1758461 w 2029768"/>
                <a:gd name="connsiteY4" fmla="*/ 44178 h 375775"/>
                <a:gd name="connsiteX5" fmla="*/ 2029768 w 2029768"/>
                <a:gd name="connsiteY5" fmla="*/ 370750 h 375775"/>
                <a:gd name="connsiteX6" fmla="*/ 2029768 w 2029768"/>
                <a:gd name="connsiteY6" fmla="*/ 370750 h 375775"/>
                <a:gd name="connsiteX0" fmla="*/ 0 w 2029768"/>
                <a:gd name="connsiteY0" fmla="*/ 385158 h 385158"/>
                <a:gd name="connsiteX1" fmla="*/ 45218 w 2029768"/>
                <a:gd name="connsiteY1" fmla="*/ 199263 h 385158"/>
                <a:gd name="connsiteX2" fmla="*/ 216040 w 2029768"/>
                <a:gd name="connsiteY2" fmla="*/ 38490 h 385158"/>
                <a:gd name="connsiteX3" fmla="*/ 633047 w 2029768"/>
                <a:gd name="connsiteY3" fmla="*/ 13368 h 385158"/>
                <a:gd name="connsiteX4" fmla="*/ 1758461 w 2029768"/>
                <a:gd name="connsiteY4" fmla="*/ 53561 h 385158"/>
                <a:gd name="connsiteX5" fmla="*/ 2029768 w 2029768"/>
                <a:gd name="connsiteY5" fmla="*/ 380133 h 385158"/>
                <a:gd name="connsiteX6" fmla="*/ 2029768 w 2029768"/>
                <a:gd name="connsiteY6" fmla="*/ 380133 h 385158"/>
                <a:gd name="connsiteX0" fmla="*/ 0 w 2029768"/>
                <a:gd name="connsiteY0" fmla="*/ 383171 h 383171"/>
                <a:gd name="connsiteX1" fmla="*/ 45218 w 2029768"/>
                <a:gd name="connsiteY1" fmla="*/ 197276 h 383171"/>
                <a:gd name="connsiteX2" fmla="*/ 216040 w 2029768"/>
                <a:gd name="connsiteY2" fmla="*/ 36503 h 383171"/>
                <a:gd name="connsiteX3" fmla="*/ 633047 w 2029768"/>
                <a:gd name="connsiteY3" fmla="*/ 11381 h 383171"/>
                <a:gd name="connsiteX4" fmla="*/ 1758461 w 2029768"/>
                <a:gd name="connsiteY4" fmla="*/ 51574 h 383171"/>
                <a:gd name="connsiteX5" fmla="*/ 2029768 w 2029768"/>
                <a:gd name="connsiteY5" fmla="*/ 378146 h 383171"/>
                <a:gd name="connsiteX6" fmla="*/ 2029768 w 2029768"/>
                <a:gd name="connsiteY6" fmla="*/ 378146 h 383171"/>
                <a:gd name="connsiteX0" fmla="*/ 0 w 2029768"/>
                <a:gd name="connsiteY0" fmla="*/ 383171 h 383171"/>
                <a:gd name="connsiteX1" fmla="*/ 45218 w 2029768"/>
                <a:gd name="connsiteY1" fmla="*/ 197276 h 383171"/>
                <a:gd name="connsiteX2" fmla="*/ 216040 w 2029768"/>
                <a:gd name="connsiteY2" fmla="*/ 36503 h 383171"/>
                <a:gd name="connsiteX3" fmla="*/ 633047 w 2029768"/>
                <a:gd name="connsiteY3" fmla="*/ 11381 h 383171"/>
                <a:gd name="connsiteX4" fmla="*/ 1758461 w 2029768"/>
                <a:gd name="connsiteY4" fmla="*/ 51574 h 383171"/>
                <a:gd name="connsiteX5" fmla="*/ 2029768 w 2029768"/>
                <a:gd name="connsiteY5" fmla="*/ 378146 h 383171"/>
                <a:gd name="connsiteX6" fmla="*/ 2029768 w 2029768"/>
                <a:gd name="connsiteY6" fmla="*/ 378146 h 383171"/>
                <a:gd name="connsiteX0" fmla="*/ 0 w 2029768"/>
                <a:gd name="connsiteY0" fmla="*/ 383171 h 383171"/>
                <a:gd name="connsiteX1" fmla="*/ 45218 w 2029768"/>
                <a:gd name="connsiteY1" fmla="*/ 197276 h 383171"/>
                <a:gd name="connsiteX2" fmla="*/ 216040 w 2029768"/>
                <a:gd name="connsiteY2" fmla="*/ 36503 h 383171"/>
                <a:gd name="connsiteX3" fmla="*/ 633047 w 2029768"/>
                <a:gd name="connsiteY3" fmla="*/ 11381 h 383171"/>
                <a:gd name="connsiteX4" fmla="*/ 1758461 w 2029768"/>
                <a:gd name="connsiteY4" fmla="*/ 51574 h 383171"/>
                <a:gd name="connsiteX5" fmla="*/ 2029768 w 2029768"/>
                <a:gd name="connsiteY5" fmla="*/ 378146 h 383171"/>
                <a:gd name="connsiteX6" fmla="*/ 2029768 w 2029768"/>
                <a:gd name="connsiteY6" fmla="*/ 378146 h 383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9768" h="383171">
                  <a:moveTo>
                    <a:pt x="0" y="383171"/>
                  </a:moveTo>
                  <a:cubicBezTo>
                    <a:pt x="9630" y="317438"/>
                    <a:pt x="9211" y="265103"/>
                    <a:pt x="45218" y="197276"/>
                  </a:cubicBezTo>
                  <a:cubicBezTo>
                    <a:pt x="81225" y="129449"/>
                    <a:pt x="118069" y="67485"/>
                    <a:pt x="216040" y="36503"/>
                  </a:cubicBezTo>
                  <a:cubicBezTo>
                    <a:pt x="314011" y="5521"/>
                    <a:pt x="375977" y="8869"/>
                    <a:pt x="633047" y="11381"/>
                  </a:cubicBezTo>
                  <a:cubicBezTo>
                    <a:pt x="890117" y="13893"/>
                    <a:pt x="1575916" y="-34674"/>
                    <a:pt x="1758461" y="51574"/>
                  </a:cubicBezTo>
                  <a:cubicBezTo>
                    <a:pt x="1941006" y="137822"/>
                    <a:pt x="2029768" y="378146"/>
                    <a:pt x="2029768" y="378146"/>
                  </a:cubicBezTo>
                  <a:lnTo>
                    <a:pt x="2029768" y="378146"/>
                  </a:lnTo>
                </a:path>
              </a:pathLst>
            </a:custGeom>
            <a:noFill/>
            <a:ln w="28575">
              <a:solidFill>
                <a:schemeClr val="accent6"/>
              </a:solidFill>
              <a:miter lim="800000"/>
              <a:headEnd/>
              <a:tailEnd/>
            </a:ln>
          </p:spPr>
          <p:txBody>
            <a:bodyPr rtlCol="0" anchor="ctr"/>
            <a:lstStyle/>
            <a:p>
              <a:pPr algn="ctr"/>
              <a:endParaRPr lang="en-US" dirty="0"/>
            </a:p>
          </p:txBody>
        </p:sp>
        <p:sp>
          <p:nvSpPr>
            <p:cNvPr id="26" name="Freeform: Shape 25">
              <a:extLst>
                <a:ext uri="{FF2B5EF4-FFF2-40B4-BE49-F238E27FC236}">
                  <a16:creationId xmlns:a16="http://schemas.microsoft.com/office/drawing/2014/main" id="{F675C19B-BE9E-6DDA-FA1E-368DC587D83F}"/>
                </a:ext>
              </a:extLst>
            </p:cNvPr>
            <p:cNvSpPr/>
            <p:nvPr/>
          </p:nvSpPr>
          <p:spPr bwMode="auto">
            <a:xfrm>
              <a:off x="6873073" y="3722912"/>
              <a:ext cx="628022" cy="487348"/>
            </a:xfrm>
            <a:custGeom>
              <a:avLst/>
              <a:gdLst>
                <a:gd name="connsiteX0" fmla="*/ 0 w 628022"/>
                <a:gd name="connsiteY0" fmla="*/ 485379 h 490403"/>
                <a:gd name="connsiteX1" fmla="*/ 271305 w 628022"/>
                <a:gd name="connsiteY1" fmla="*/ 3058 h 490403"/>
                <a:gd name="connsiteX2" fmla="*/ 552659 w 628022"/>
                <a:gd name="connsiteY2" fmla="*/ 289436 h 490403"/>
                <a:gd name="connsiteX3" fmla="*/ 628022 w 628022"/>
                <a:gd name="connsiteY3" fmla="*/ 490403 h 490403"/>
                <a:gd name="connsiteX0" fmla="*/ 0 w 628022"/>
                <a:gd name="connsiteY0" fmla="*/ 482340 h 487364"/>
                <a:gd name="connsiteX1" fmla="*/ 271305 w 628022"/>
                <a:gd name="connsiteY1" fmla="*/ 19 h 487364"/>
                <a:gd name="connsiteX2" fmla="*/ 552659 w 628022"/>
                <a:gd name="connsiteY2" fmla="*/ 286397 h 487364"/>
                <a:gd name="connsiteX3" fmla="*/ 628022 w 628022"/>
                <a:gd name="connsiteY3" fmla="*/ 487364 h 487364"/>
                <a:gd name="connsiteX0" fmla="*/ 0 w 628022"/>
                <a:gd name="connsiteY0" fmla="*/ 482340 h 487364"/>
                <a:gd name="connsiteX1" fmla="*/ 301450 w 628022"/>
                <a:gd name="connsiteY1" fmla="*/ 19 h 487364"/>
                <a:gd name="connsiteX2" fmla="*/ 552659 w 628022"/>
                <a:gd name="connsiteY2" fmla="*/ 286397 h 487364"/>
                <a:gd name="connsiteX3" fmla="*/ 628022 w 628022"/>
                <a:gd name="connsiteY3" fmla="*/ 487364 h 487364"/>
                <a:gd name="connsiteX0" fmla="*/ 0 w 628022"/>
                <a:gd name="connsiteY0" fmla="*/ 482340 h 487364"/>
                <a:gd name="connsiteX1" fmla="*/ 301450 w 628022"/>
                <a:gd name="connsiteY1" fmla="*/ 19 h 487364"/>
                <a:gd name="connsiteX2" fmla="*/ 552659 w 628022"/>
                <a:gd name="connsiteY2" fmla="*/ 286397 h 487364"/>
                <a:gd name="connsiteX3" fmla="*/ 628022 w 628022"/>
                <a:gd name="connsiteY3" fmla="*/ 487364 h 487364"/>
                <a:gd name="connsiteX0" fmla="*/ 0 w 628022"/>
                <a:gd name="connsiteY0" fmla="*/ 482324 h 487348"/>
                <a:gd name="connsiteX1" fmla="*/ 301450 w 628022"/>
                <a:gd name="connsiteY1" fmla="*/ 3 h 487348"/>
                <a:gd name="connsiteX2" fmla="*/ 628022 w 628022"/>
                <a:gd name="connsiteY2" fmla="*/ 487348 h 487348"/>
                <a:gd name="connsiteX0" fmla="*/ 0 w 628022"/>
                <a:gd name="connsiteY0" fmla="*/ 482324 h 487348"/>
                <a:gd name="connsiteX1" fmla="*/ 301450 w 628022"/>
                <a:gd name="connsiteY1" fmla="*/ 3 h 487348"/>
                <a:gd name="connsiteX2" fmla="*/ 628022 w 628022"/>
                <a:gd name="connsiteY2" fmla="*/ 487348 h 487348"/>
                <a:gd name="connsiteX0" fmla="*/ 0 w 628022"/>
                <a:gd name="connsiteY0" fmla="*/ 482324 h 487348"/>
                <a:gd name="connsiteX1" fmla="*/ 301450 w 628022"/>
                <a:gd name="connsiteY1" fmla="*/ 3 h 487348"/>
                <a:gd name="connsiteX2" fmla="*/ 628022 w 628022"/>
                <a:gd name="connsiteY2" fmla="*/ 487348 h 487348"/>
              </a:gdLst>
              <a:ahLst/>
              <a:cxnLst>
                <a:cxn ang="0">
                  <a:pos x="connsiteX0" y="connsiteY0"/>
                </a:cxn>
                <a:cxn ang="0">
                  <a:pos x="connsiteX1" y="connsiteY1"/>
                </a:cxn>
                <a:cxn ang="0">
                  <a:pos x="connsiteX2" y="connsiteY2"/>
                </a:cxn>
              </a:cxnLst>
              <a:rect l="l" t="t" r="r" b="b"/>
              <a:pathLst>
                <a:path w="628022" h="487348">
                  <a:moveTo>
                    <a:pt x="0" y="482324"/>
                  </a:moveTo>
                  <a:cubicBezTo>
                    <a:pt x="74525" y="202226"/>
                    <a:pt x="196780" y="-834"/>
                    <a:pt x="301450" y="3"/>
                  </a:cubicBezTo>
                  <a:cubicBezTo>
                    <a:pt x="406120" y="840"/>
                    <a:pt x="580082" y="230069"/>
                    <a:pt x="628022" y="487348"/>
                  </a:cubicBezTo>
                </a:path>
              </a:pathLst>
            </a:custGeom>
            <a:noFill/>
            <a:ln w="28575">
              <a:solidFill>
                <a:schemeClr val="accent5"/>
              </a:solidFill>
              <a:miter lim="800000"/>
              <a:headEnd/>
              <a:tailEnd/>
            </a:ln>
          </p:spPr>
          <p:txBody>
            <a:bodyPr rtlCol="0" anchor="ctr"/>
            <a:lstStyle/>
            <a:p>
              <a:pPr algn="ctr"/>
              <a:endParaRPr lang="en-US" dirty="0"/>
            </a:p>
          </p:txBody>
        </p:sp>
        <p:sp>
          <p:nvSpPr>
            <p:cNvPr id="27" name="Freeform: Shape 26">
              <a:extLst>
                <a:ext uri="{FF2B5EF4-FFF2-40B4-BE49-F238E27FC236}">
                  <a16:creationId xmlns:a16="http://schemas.microsoft.com/office/drawing/2014/main" id="{246D23D3-973B-D728-E236-766AB775DEC9}"/>
                </a:ext>
              </a:extLst>
            </p:cNvPr>
            <p:cNvSpPr/>
            <p:nvPr/>
          </p:nvSpPr>
          <p:spPr bwMode="auto">
            <a:xfrm>
              <a:off x="8495881" y="2743061"/>
              <a:ext cx="1567543" cy="1442078"/>
            </a:xfrm>
            <a:custGeom>
              <a:avLst/>
              <a:gdLst>
                <a:gd name="connsiteX0" fmla="*/ 0 w 1567543"/>
                <a:gd name="connsiteY0" fmla="*/ 1443393 h 1443393"/>
                <a:gd name="connsiteX1" fmla="*/ 30145 w 1567543"/>
                <a:gd name="connsiteY1" fmla="*/ 865613 h 1443393"/>
                <a:gd name="connsiteX2" fmla="*/ 160774 w 1567543"/>
                <a:gd name="connsiteY2" fmla="*/ 142132 h 1443393"/>
                <a:gd name="connsiteX3" fmla="*/ 316523 w 1567543"/>
                <a:gd name="connsiteY3" fmla="*/ 1455 h 1443393"/>
                <a:gd name="connsiteX4" fmla="*/ 467249 w 1567543"/>
                <a:gd name="connsiteY4" fmla="*/ 137108 h 1443393"/>
                <a:gd name="connsiteX5" fmla="*/ 874207 w 1567543"/>
                <a:gd name="connsiteY5" fmla="*/ 951024 h 1443393"/>
                <a:gd name="connsiteX6" fmla="*/ 1200778 w 1567543"/>
                <a:gd name="connsiteY6" fmla="*/ 1322813 h 1443393"/>
                <a:gd name="connsiteX7" fmla="*/ 1567543 w 1567543"/>
                <a:gd name="connsiteY7" fmla="*/ 1443393 h 1443393"/>
                <a:gd name="connsiteX0" fmla="*/ 0 w 1567543"/>
                <a:gd name="connsiteY0" fmla="*/ 1447597 h 1447597"/>
                <a:gd name="connsiteX1" fmla="*/ 30145 w 1567543"/>
                <a:gd name="connsiteY1" fmla="*/ 869817 h 1447597"/>
                <a:gd name="connsiteX2" fmla="*/ 150726 w 1567543"/>
                <a:gd name="connsiteY2" fmla="*/ 206626 h 1447597"/>
                <a:gd name="connsiteX3" fmla="*/ 316523 w 1567543"/>
                <a:gd name="connsiteY3" fmla="*/ 5659 h 1447597"/>
                <a:gd name="connsiteX4" fmla="*/ 467249 w 1567543"/>
                <a:gd name="connsiteY4" fmla="*/ 141312 h 1447597"/>
                <a:gd name="connsiteX5" fmla="*/ 874207 w 1567543"/>
                <a:gd name="connsiteY5" fmla="*/ 955228 h 1447597"/>
                <a:gd name="connsiteX6" fmla="*/ 1200778 w 1567543"/>
                <a:gd name="connsiteY6" fmla="*/ 1327017 h 1447597"/>
                <a:gd name="connsiteX7" fmla="*/ 1567543 w 1567543"/>
                <a:gd name="connsiteY7" fmla="*/ 1447597 h 1447597"/>
                <a:gd name="connsiteX0" fmla="*/ 0 w 1567543"/>
                <a:gd name="connsiteY0" fmla="*/ 1442078 h 1442078"/>
                <a:gd name="connsiteX1" fmla="*/ 30145 w 1567543"/>
                <a:gd name="connsiteY1" fmla="*/ 864298 h 1442078"/>
                <a:gd name="connsiteX2" fmla="*/ 150726 w 1567543"/>
                <a:gd name="connsiteY2" fmla="*/ 201107 h 1442078"/>
                <a:gd name="connsiteX3" fmla="*/ 316523 w 1567543"/>
                <a:gd name="connsiteY3" fmla="*/ 140 h 1442078"/>
                <a:gd name="connsiteX4" fmla="*/ 502419 w 1567543"/>
                <a:gd name="connsiteY4" fmla="*/ 186035 h 1442078"/>
                <a:gd name="connsiteX5" fmla="*/ 874207 w 1567543"/>
                <a:gd name="connsiteY5" fmla="*/ 949709 h 1442078"/>
                <a:gd name="connsiteX6" fmla="*/ 1200778 w 1567543"/>
                <a:gd name="connsiteY6" fmla="*/ 1321498 h 1442078"/>
                <a:gd name="connsiteX7" fmla="*/ 1567543 w 1567543"/>
                <a:gd name="connsiteY7" fmla="*/ 1442078 h 144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7543" h="1442078">
                  <a:moveTo>
                    <a:pt x="0" y="1442078"/>
                  </a:moveTo>
                  <a:cubicBezTo>
                    <a:pt x="1674" y="1261626"/>
                    <a:pt x="5024" y="1071126"/>
                    <a:pt x="30145" y="864298"/>
                  </a:cubicBezTo>
                  <a:cubicBezTo>
                    <a:pt x="55266" y="657470"/>
                    <a:pt x="102996" y="345133"/>
                    <a:pt x="150726" y="201107"/>
                  </a:cubicBezTo>
                  <a:cubicBezTo>
                    <a:pt x="198456" y="57081"/>
                    <a:pt x="257908" y="2652"/>
                    <a:pt x="316523" y="140"/>
                  </a:cubicBezTo>
                  <a:cubicBezTo>
                    <a:pt x="375138" y="-2372"/>
                    <a:pt x="409472" y="27773"/>
                    <a:pt x="502419" y="186035"/>
                  </a:cubicBezTo>
                  <a:cubicBezTo>
                    <a:pt x="595366" y="344297"/>
                    <a:pt x="757814" y="760465"/>
                    <a:pt x="874207" y="949709"/>
                  </a:cubicBezTo>
                  <a:cubicBezTo>
                    <a:pt x="990600" y="1138953"/>
                    <a:pt x="1085222" y="1239436"/>
                    <a:pt x="1200778" y="1321498"/>
                  </a:cubicBezTo>
                  <a:cubicBezTo>
                    <a:pt x="1316334" y="1403560"/>
                    <a:pt x="1441938" y="1422819"/>
                    <a:pt x="1567543" y="1442078"/>
                  </a:cubicBezTo>
                </a:path>
              </a:pathLst>
            </a:custGeom>
            <a:noFill/>
            <a:ln w="28575">
              <a:solidFill>
                <a:schemeClr val="accent2"/>
              </a:solidFill>
              <a:miter lim="800000"/>
              <a:headEnd/>
              <a:tailEnd/>
            </a:ln>
          </p:spPr>
          <p:txBody>
            <a:bodyPr rtlCol="0" anchor="ctr"/>
            <a:lstStyle/>
            <a:p>
              <a:pPr algn="ctr"/>
              <a:endParaRPr lang="en-US" dirty="0"/>
            </a:p>
          </p:txBody>
        </p:sp>
        <p:grpSp>
          <p:nvGrpSpPr>
            <p:cNvPr id="28" name="Group 27">
              <a:extLst>
                <a:ext uri="{FF2B5EF4-FFF2-40B4-BE49-F238E27FC236}">
                  <a16:creationId xmlns:a16="http://schemas.microsoft.com/office/drawing/2014/main" id="{E8B24656-4C95-415C-C60D-4AE977F71F60}"/>
                </a:ext>
              </a:extLst>
            </p:cNvPr>
            <p:cNvGrpSpPr/>
            <p:nvPr/>
          </p:nvGrpSpPr>
          <p:grpSpPr>
            <a:xfrm>
              <a:off x="6446293" y="1951630"/>
              <a:ext cx="4978703" cy="2311701"/>
              <a:chOff x="6446293" y="1951630"/>
              <a:chExt cx="4978703" cy="2311701"/>
            </a:xfrm>
          </p:grpSpPr>
          <p:sp>
            <p:nvSpPr>
              <p:cNvPr id="29" name="Freeform 2">
                <a:extLst>
                  <a:ext uri="{FF2B5EF4-FFF2-40B4-BE49-F238E27FC236}">
                    <a16:creationId xmlns:a16="http://schemas.microsoft.com/office/drawing/2014/main" id="{274D9DDB-7A4E-F024-2561-7E671E096B46}"/>
                  </a:ext>
                </a:extLst>
              </p:cNvPr>
              <p:cNvSpPr/>
              <p:nvPr/>
            </p:nvSpPr>
            <p:spPr bwMode="auto">
              <a:xfrm>
                <a:off x="6446293" y="1951630"/>
                <a:ext cx="3630304" cy="2251880"/>
              </a:xfrm>
              <a:custGeom>
                <a:avLst/>
                <a:gdLst>
                  <a:gd name="connsiteX0" fmla="*/ 0 w 5008728"/>
                  <a:gd name="connsiteY0" fmla="*/ 0 h 2251880"/>
                  <a:gd name="connsiteX1" fmla="*/ 0 w 5008728"/>
                  <a:gd name="connsiteY1" fmla="*/ 2251880 h 2251880"/>
                  <a:gd name="connsiteX2" fmla="*/ 40943 w 5008728"/>
                  <a:gd name="connsiteY2" fmla="*/ 2251880 h 2251880"/>
                  <a:gd name="connsiteX3" fmla="*/ 5008728 w 5008728"/>
                  <a:gd name="connsiteY3" fmla="*/ 2251880 h 2251880"/>
                </a:gdLst>
                <a:ahLst/>
                <a:cxnLst>
                  <a:cxn ang="0">
                    <a:pos x="connsiteX0" y="connsiteY0"/>
                  </a:cxn>
                  <a:cxn ang="0">
                    <a:pos x="connsiteX1" y="connsiteY1"/>
                  </a:cxn>
                  <a:cxn ang="0">
                    <a:pos x="connsiteX2" y="connsiteY2"/>
                  </a:cxn>
                  <a:cxn ang="0">
                    <a:pos x="connsiteX3" y="connsiteY3"/>
                  </a:cxn>
                </a:cxnLst>
                <a:rect l="l" t="t" r="r" b="b"/>
                <a:pathLst>
                  <a:path w="5008728" h="2251880">
                    <a:moveTo>
                      <a:pt x="0" y="0"/>
                    </a:moveTo>
                    <a:lnTo>
                      <a:pt x="0" y="2251880"/>
                    </a:lnTo>
                    <a:lnTo>
                      <a:pt x="40943" y="2251880"/>
                    </a:lnTo>
                    <a:lnTo>
                      <a:pt x="5008728" y="2251880"/>
                    </a:lnTo>
                  </a:path>
                </a:pathLst>
              </a:custGeom>
              <a:noFill/>
              <a:ln w="28575">
                <a:solidFill>
                  <a:schemeClr val="bg1"/>
                </a:solidFill>
                <a:miter lim="800000"/>
                <a:headEnd/>
                <a:tailEnd/>
              </a:ln>
            </p:spPr>
            <p:txBody>
              <a:bodyPr rtlCol="0" anchor="ctr"/>
              <a:lstStyle/>
              <a:p>
                <a:pPr algn="ctr"/>
                <a:endParaRPr lang="en-US" dirty="0"/>
              </a:p>
            </p:txBody>
          </p:sp>
          <p:grpSp>
            <p:nvGrpSpPr>
              <p:cNvPr id="30" name="Group 29">
                <a:extLst>
                  <a:ext uri="{FF2B5EF4-FFF2-40B4-BE49-F238E27FC236}">
                    <a16:creationId xmlns:a16="http://schemas.microsoft.com/office/drawing/2014/main" id="{231BC838-D30A-F252-AB86-C7C137E852D9}"/>
                  </a:ext>
                </a:extLst>
              </p:cNvPr>
              <p:cNvGrpSpPr/>
              <p:nvPr/>
            </p:nvGrpSpPr>
            <p:grpSpPr>
              <a:xfrm>
                <a:off x="10047293" y="4126171"/>
                <a:ext cx="1377703" cy="137160"/>
                <a:chOff x="10047293" y="4126171"/>
                <a:chExt cx="1377703" cy="137160"/>
              </a:xfrm>
            </p:grpSpPr>
            <p:cxnSp>
              <p:nvCxnSpPr>
                <p:cNvPr id="31" name="Straight Connector 30">
                  <a:extLst>
                    <a:ext uri="{FF2B5EF4-FFF2-40B4-BE49-F238E27FC236}">
                      <a16:creationId xmlns:a16="http://schemas.microsoft.com/office/drawing/2014/main" id="{DE32B53D-F28C-333B-FE63-CEEDCD257535}"/>
                    </a:ext>
                  </a:extLst>
                </p:cNvPr>
                <p:cNvCxnSpPr/>
                <p:nvPr/>
              </p:nvCxnSpPr>
              <p:spPr bwMode="auto">
                <a:xfrm flipH="1">
                  <a:off x="10144836" y="4203510"/>
                  <a:ext cx="128016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FD2D71F5-CF7C-F531-092A-B4EAE0AA7551}"/>
                    </a:ext>
                  </a:extLst>
                </p:cNvPr>
                <p:cNvCxnSpPr>
                  <a:cxnSpLocks/>
                </p:cNvCxnSpPr>
                <p:nvPr/>
              </p:nvCxnSpPr>
              <p:spPr bwMode="auto">
                <a:xfrm flipH="1">
                  <a:off x="10047293" y="4126171"/>
                  <a:ext cx="64008" cy="13716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3AC5D02-D6E8-B934-19E0-882872701AE8}"/>
                    </a:ext>
                  </a:extLst>
                </p:cNvPr>
                <p:cNvCxnSpPr>
                  <a:cxnSpLocks/>
                </p:cNvCxnSpPr>
                <p:nvPr/>
              </p:nvCxnSpPr>
              <p:spPr bwMode="auto">
                <a:xfrm flipH="1">
                  <a:off x="10113305" y="4126171"/>
                  <a:ext cx="64008" cy="137160"/>
                </a:xfrm>
                <a:prstGeom prst="line">
                  <a:avLst/>
                </a:prstGeom>
                <a:noFill/>
                <a:ln w="28575" cap="flat" cmpd="sng" algn="ctr">
                  <a:solidFill>
                    <a:schemeClr val="bg1"/>
                  </a:solidFill>
                  <a:prstDash val="solid"/>
                  <a:round/>
                  <a:headEnd type="none" w="med" len="med"/>
                  <a:tailEnd type="none" w="med" len="med"/>
                </a:ln>
                <a:effectLst/>
              </p:spPr>
            </p:cxnSp>
          </p:grpSp>
        </p:grpSp>
      </p:grpSp>
    </p:spTree>
    <p:extLst>
      <p:ext uri="{BB962C8B-B14F-4D97-AF65-F5344CB8AC3E}">
        <p14:creationId xmlns:p14="http://schemas.microsoft.com/office/powerpoint/2010/main" val="30257472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1A063-3529-45DC-B272-18D221EC85A8}"/>
              </a:ext>
            </a:extLst>
          </p:cNvPr>
          <p:cNvSpPr>
            <a:spLocks noGrp="1"/>
          </p:cNvSpPr>
          <p:nvPr>
            <p:ph type="title"/>
          </p:nvPr>
        </p:nvSpPr>
        <p:spPr/>
        <p:txBody>
          <a:bodyPr/>
          <a:lstStyle/>
          <a:p>
            <a:r>
              <a:rPr lang="en-US" dirty="0"/>
              <a:t>Any-Grade Toxicities Observed With Anti–PD-1 Therapy</a:t>
            </a:r>
          </a:p>
        </p:txBody>
      </p:sp>
      <p:sp>
        <p:nvSpPr>
          <p:cNvPr id="3" name="Content Placeholder 2">
            <a:extLst>
              <a:ext uri="{FF2B5EF4-FFF2-40B4-BE49-F238E27FC236}">
                <a16:creationId xmlns:a16="http://schemas.microsoft.com/office/drawing/2014/main" id="{CC029F16-56C9-4332-96B5-8989DF1ED45F}"/>
              </a:ext>
            </a:extLst>
          </p:cNvPr>
          <p:cNvSpPr>
            <a:spLocks noGrp="1"/>
          </p:cNvSpPr>
          <p:nvPr>
            <p:ph sz="half" idx="1"/>
          </p:nvPr>
        </p:nvSpPr>
        <p:spPr>
          <a:xfrm>
            <a:off x="601820" y="1510730"/>
            <a:ext cx="4789330" cy="4678738"/>
          </a:xfrm>
        </p:spPr>
        <p:txBody>
          <a:bodyPr/>
          <a:lstStyle/>
          <a:p>
            <a:r>
              <a:rPr lang="en-US" sz="2400" dirty="0"/>
              <a:t>Commonly observed adverse events with anti–PD-1 therapy</a:t>
            </a:r>
          </a:p>
          <a:p>
            <a:pPr lvl="1"/>
            <a:r>
              <a:rPr lang="en-US" sz="2200" dirty="0"/>
              <a:t>Fatigue</a:t>
            </a:r>
          </a:p>
          <a:p>
            <a:pPr lvl="1"/>
            <a:r>
              <a:rPr lang="en-US" sz="2200" b="1" dirty="0"/>
              <a:t>Skin rash/pruritus</a:t>
            </a:r>
          </a:p>
          <a:p>
            <a:pPr lvl="1"/>
            <a:r>
              <a:rPr lang="en-US" sz="2200" b="1" dirty="0"/>
              <a:t>Colitis/diarrhea</a:t>
            </a:r>
          </a:p>
          <a:p>
            <a:pPr lvl="1"/>
            <a:r>
              <a:rPr lang="en-US" sz="2200" dirty="0"/>
              <a:t>Musculoskeletal toxicity (arthralgia) </a:t>
            </a:r>
          </a:p>
          <a:p>
            <a:pPr lvl="1"/>
            <a:r>
              <a:rPr lang="en-US" sz="2200" b="1" dirty="0"/>
              <a:t>Thyroid dysfunction</a:t>
            </a:r>
          </a:p>
          <a:p>
            <a:pPr lvl="1"/>
            <a:r>
              <a:rPr lang="en-US" sz="2200" b="1" dirty="0"/>
              <a:t>Hepatotoxicity</a:t>
            </a:r>
          </a:p>
          <a:p>
            <a:pPr lvl="1"/>
            <a:r>
              <a:rPr lang="en-US" sz="2200" b="1" dirty="0"/>
              <a:t>Pneumonitis</a:t>
            </a:r>
          </a:p>
        </p:txBody>
      </p:sp>
      <p:sp>
        <p:nvSpPr>
          <p:cNvPr id="6" name="TextBox 5">
            <a:extLst>
              <a:ext uri="{FF2B5EF4-FFF2-40B4-BE49-F238E27FC236}">
                <a16:creationId xmlns:a16="http://schemas.microsoft.com/office/drawing/2014/main" id="{8DAC4AE1-F962-43AF-9A70-F35C81E6A7EB}"/>
              </a:ext>
            </a:extLst>
          </p:cNvPr>
          <p:cNvSpPr txBox="1"/>
          <p:nvPr/>
        </p:nvSpPr>
        <p:spPr bwMode="auto">
          <a:xfrm>
            <a:off x="432435" y="6387454"/>
            <a:ext cx="61036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Martins. Nat Rev Clin Oncol. 2019;16:563</a:t>
            </a:r>
            <a:endParaRPr kumimoji="0" lang="en-US" sz="1200" b="0" i="0" u="none" strike="noStrike" kern="1200" cap="none" spc="0" normalizeH="0" baseline="0" noProof="0" dirty="0">
              <a:ln>
                <a:noFill/>
              </a:ln>
              <a:solidFill>
                <a:srgbClr val="FFFFFF"/>
              </a:solidFill>
              <a:effectLst/>
              <a:uLnTx/>
              <a:uFillTx/>
              <a:latin typeface="Calibri"/>
              <a:ea typeface="+mn-ea"/>
              <a:cs typeface="+mn-cs"/>
            </a:endParaRPr>
          </a:p>
        </p:txBody>
      </p:sp>
      <p:graphicFrame>
        <p:nvGraphicFramePr>
          <p:cNvPr id="7" name="Content Placeholder 9">
            <a:extLst>
              <a:ext uri="{FF2B5EF4-FFF2-40B4-BE49-F238E27FC236}">
                <a16:creationId xmlns:a16="http://schemas.microsoft.com/office/drawing/2014/main" id="{8BC76296-4C4F-4CE3-8474-6E9280DC7AF2}"/>
              </a:ext>
            </a:extLst>
          </p:cNvPr>
          <p:cNvGraphicFramePr>
            <a:graphicFrameLocks/>
          </p:cNvGraphicFramePr>
          <p:nvPr>
            <p:extLst>
              <p:ext uri="{D42A27DB-BD31-4B8C-83A1-F6EECF244321}">
                <p14:modId xmlns:p14="http://schemas.microsoft.com/office/powerpoint/2010/main" val="2974760164"/>
              </p:ext>
            </p:extLst>
          </p:nvPr>
        </p:nvGraphicFramePr>
        <p:xfrm>
          <a:off x="5362575" y="1600200"/>
          <a:ext cx="6400800" cy="2194560"/>
        </p:xfrm>
        <a:graphic>
          <a:graphicData uri="http://schemas.openxmlformats.org/drawingml/2006/table">
            <a:tbl>
              <a:tblPr firstRow="1" bandRow="1">
                <a:effectLst/>
              </a:tblPr>
              <a:tblGrid>
                <a:gridCol w="1992701">
                  <a:extLst>
                    <a:ext uri="{9D8B030D-6E8A-4147-A177-3AD203B41FA5}">
                      <a16:colId xmlns:a16="http://schemas.microsoft.com/office/drawing/2014/main" val="20000"/>
                    </a:ext>
                  </a:extLst>
                </a:gridCol>
                <a:gridCol w="2596841">
                  <a:extLst>
                    <a:ext uri="{9D8B030D-6E8A-4147-A177-3AD203B41FA5}">
                      <a16:colId xmlns:a16="http://schemas.microsoft.com/office/drawing/2014/main" val="20001"/>
                    </a:ext>
                  </a:extLst>
                </a:gridCol>
                <a:gridCol w="1811258">
                  <a:extLst>
                    <a:ext uri="{9D8B030D-6E8A-4147-A177-3AD203B41FA5}">
                      <a16:colId xmlns:a16="http://schemas.microsoft.com/office/drawing/2014/main" val="20002"/>
                    </a:ext>
                  </a:extLst>
                </a:gridCol>
              </a:tblGrid>
              <a:tr h="370840">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dirty="0">
                          <a:latin typeface="Calibri" panose="020F0502020204030204" pitchFamily="34" charset="0"/>
                          <a:cs typeface="Calibri" panose="020F0502020204030204" pitchFamily="34" charset="0"/>
                        </a:rPr>
                        <a:t>Most Common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dirty="0">
                          <a:latin typeface="Calibri" panose="020F0502020204030204" pitchFamily="34" charset="0"/>
                          <a:cs typeface="Calibri" panose="020F0502020204030204" pitchFamily="34" charset="0"/>
                        </a:rPr>
                        <a:t>Less Common</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but Serious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dirty="0">
                          <a:latin typeface="Calibri" panose="020F0502020204030204" pitchFamily="34" charset="0"/>
                          <a:cs typeface="Calibri" panose="020F0502020204030204" pitchFamily="34" charset="0"/>
                        </a:rPr>
                        <a:t>Easy to Miss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37084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Skin:</a:t>
                      </a:r>
                      <a:r>
                        <a:rPr lang="en-US" sz="1600" baseline="0" dirty="0">
                          <a:solidFill>
                            <a:schemeClr val="bg1"/>
                          </a:solidFill>
                          <a:latin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cs typeface="Calibri" panose="020F0502020204030204" pitchFamily="34" charset="0"/>
                        </a:rPr>
                        <a:t>pruritus, rash</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GI: diarrhea,</a:t>
                      </a:r>
                      <a:r>
                        <a:rPr lang="en-US" sz="1600" baseline="0" dirty="0">
                          <a:solidFill>
                            <a:schemeClr val="bg1"/>
                          </a:solidFill>
                          <a:latin typeface="Calibri" panose="020F0502020204030204" pitchFamily="34" charset="0"/>
                          <a:cs typeface="Calibri" panose="020F0502020204030204" pitchFamily="34" charset="0"/>
                        </a:rPr>
                        <a:t> colitis</a:t>
                      </a:r>
                      <a:endParaRPr lang="en-US" sz="1600" dirty="0">
                        <a:solidFill>
                          <a:schemeClr val="bg1"/>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Thyroid</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Hepatic toxicities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Other endocrinopathies</a:t>
                      </a:r>
                    </a:p>
                    <a:p>
                      <a:pPr marL="644525" lvl="1" indent="-296863">
                        <a:buFont typeface="System Font Regular"/>
                        <a:buChar char="–"/>
                        <a:tabLst>
                          <a:tab pos="276225" algn="l"/>
                        </a:tabLst>
                      </a:pPr>
                      <a:r>
                        <a:rPr lang="en-US" sz="1400" dirty="0">
                          <a:solidFill>
                            <a:schemeClr val="bg1"/>
                          </a:solidFill>
                          <a:latin typeface="Calibri" panose="020F0502020204030204" pitchFamily="34" charset="0"/>
                          <a:cs typeface="Calibri" panose="020F0502020204030204" pitchFamily="34" charset="0"/>
                        </a:rPr>
                        <a:t>Hypophysitis</a:t>
                      </a:r>
                    </a:p>
                    <a:p>
                      <a:pPr marL="644525" lvl="1" indent="-296863">
                        <a:buFont typeface="System Font Regular"/>
                        <a:buChar char="–"/>
                        <a:tabLst>
                          <a:tab pos="276225" algn="l"/>
                        </a:tabLst>
                      </a:pPr>
                      <a:r>
                        <a:rPr lang="en-US" sz="1400" dirty="0">
                          <a:solidFill>
                            <a:schemeClr val="bg1"/>
                          </a:solidFill>
                          <a:latin typeface="Calibri" panose="020F0502020204030204" pitchFamily="34" charset="0"/>
                          <a:cs typeface="Calibri" panose="020F0502020204030204" pitchFamily="34" charset="0"/>
                        </a:rPr>
                        <a:t>Adrenal insufficiency</a:t>
                      </a:r>
                    </a:p>
                    <a:p>
                      <a:pPr marL="644525" lvl="1" indent="-296863">
                        <a:buFont typeface="System Font Regular"/>
                        <a:buChar char="–"/>
                        <a:tabLst>
                          <a:tab pos="276225" algn="l"/>
                        </a:tabLst>
                      </a:pPr>
                      <a:r>
                        <a:rPr lang="en-US" sz="1400" dirty="0">
                          <a:solidFill>
                            <a:schemeClr val="bg1"/>
                          </a:solidFill>
                          <a:latin typeface="Calibri" panose="020F0502020204030204" pitchFamily="34" charset="0"/>
                          <a:cs typeface="Calibri" panose="020F0502020204030204" pitchFamily="34" charset="0"/>
                        </a:rPr>
                        <a:t>Hyperglycemia/</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diabetes</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Pneumonitis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Arthralgia/</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arthritis</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Mucositis, xerostomia</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Neuropathy</a:t>
                      </a:r>
                      <a:r>
                        <a:rPr lang="en-US" sz="1600" baseline="0" dirty="0">
                          <a:solidFill>
                            <a:schemeClr val="bg1"/>
                          </a:solidFill>
                          <a:latin typeface="Calibri" panose="020F0502020204030204" pitchFamily="34" charset="0"/>
                          <a:cs typeface="Calibri" panose="020F0502020204030204" pitchFamily="34" charset="0"/>
                        </a:rPr>
                        <a:t> </a:t>
                      </a:r>
                    </a:p>
                    <a:p>
                      <a:pPr marL="285750" indent="-285750">
                        <a:buFont typeface="Wingdings" panose="05000000000000000000" pitchFamily="2" charset="2"/>
                        <a:buChar char="§"/>
                      </a:pPr>
                      <a:r>
                        <a:rPr lang="en-US" sz="1600" baseline="0" dirty="0">
                          <a:solidFill>
                            <a:schemeClr val="bg1"/>
                          </a:solidFill>
                          <a:latin typeface="Calibri" panose="020F0502020204030204" pitchFamily="34" charset="0"/>
                          <a:cs typeface="Calibri" panose="020F0502020204030204" pitchFamily="34" charset="0"/>
                        </a:rPr>
                        <a:t>Nephritis </a:t>
                      </a:r>
                      <a:endParaRPr lang="en-US" sz="160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8920310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60789-8B33-533D-67AD-AF89D960521A}"/>
              </a:ext>
            </a:extLst>
          </p:cNvPr>
          <p:cNvSpPr>
            <a:spLocks noGrp="1"/>
          </p:cNvSpPr>
          <p:nvPr>
            <p:ph type="title"/>
          </p:nvPr>
        </p:nvSpPr>
        <p:spPr/>
        <p:txBody>
          <a:bodyPr/>
          <a:lstStyle/>
          <a:p>
            <a:r>
              <a:rPr lang="en-US" dirty="0"/>
              <a:t>General Guidance for Management of irAEs:</a:t>
            </a:r>
            <a:br>
              <a:rPr lang="en-US" dirty="0"/>
            </a:br>
            <a:r>
              <a:rPr lang="en-US" sz="3600" dirty="0"/>
              <a:t>Start By Ruling Out Other Potential Causes</a:t>
            </a:r>
            <a:endParaRPr lang="en-US" dirty="0"/>
          </a:p>
        </p:txBody>
      </p:sp>
      <p:graphicFrame>
        <p:nvGraphicFramePr>
          <p:cNvPr id="7" name="Table 6">
            <a:extLst>
              <a:ext uri="{FF2B5EF4-FFF2-40B4-BE49-F238E27FC236}">
                <a16:creationId xmlns:a16="http://schemas.microsoft.com/office/drawing/2014/main" id="{E70A7ED7-0838-E155-7108-A4CD3F126B9B}"/>
              </a:ext>
            </a:extLst>
          </p:cNvPr>
          <p:cNvGraphicFramePr>
            <a:graphicFrameLocks noGrp="1"/>
          </p:cNvGraphicFramePr>
          <p:nvPr>
            <p:extLst>
              <p:ext uri="{D42A27DB-BD31-4B8C-83A1-F6EECF244321}">
                <p14:modId xmlns:p14="http://schemas.microsoft.com/office/powerpoint/2010/main" val="455112746"/>
              </p:ext>
            </p:extLst>
          </p:nvPr>
        </p:nvGraphicFramePr>
        <p:xfrm>
          <a:off x="522288" y="1600200"/>
          <a:ext cx="11252877" cy="4023360"/>
        </p:xfrm>
        <a:graphic>
          <a:graphicData uri="http://schemas.openxmlformats.org/drawingml/2006/table">
            <a:tbl>
              <a:tblPr firstRow="1" bandRow="1">
                <a:effectLst/>
              </a:tblPr>
              <a:tblGrid>
                <a:gridCol w="1471394">
                  <a:extLst>
                    <a:ext uri="{9D8B030D-6E8A-4147-A177-3AD203B41FA5}">
                      <a16:colId xmlns:a16="http://schemas.microsoft.com/office/drawing/2014/main" val="20000"/>
                    </a:ext>
                  </a:extLst>
                </a:gridCol>
                <a:gridCol w="9781483">
                  <a:extLst>
                    <a:ext uri="{9D8B030D-6E8A-4147-A177-3AD203B41FA5}">
                      <a16:colId xmlns:a16="http://schemas.microsoft.com/office/drawing/2014/main" val="20001"/>
                    </a:ext>
                  </a:extLst>
                </a:gridCol>
              </a:tblGrid>
              <a:tr h="321014">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800" dirty="0">
                          <a:latin typeface="Calibri" charset="0"/>
                          <a:ea typeface="Calibri" charset="0"/>
                          <a:cs typeface="Calibri" charset="0"/>
                        </a:rPr>
                        <a:t>Grade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800" dirty="0">
                          <a:latin typeface="Calibri" charset="0"/>
                          <a:ea typeface="Calibri" charset="0"/>
                          <a:cs typeface="Calibri" charset="0"/>
                        </a:rPr>
                        <a:t>Management*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60674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800" dirty="0">
                          <a:solidFill>
                            <a:schemeClr val="bg1"/>
                          </a:solidFill>
                          <a:latin typeface="Calibri" charset="0"/>
                          <a:ea typeface="Calibri" charset="0"/>
                          <a:cs typeface="Calibri" charset="0"/>
                        </a:rPr>
                        <a:t>1 (mild)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buFont typeface="Wingdings" panose="05000000000000000000" pitchFamily="2" charset="2"/>
                        <a:buChar char="§"/>
                      </a:pPr>
                      <a:r>
                        <a:rPr lang="en-US" sz="1800" dirty="0">
                          <a:solidFill>
                            <a:schemeClr val="bg1"/>
                          </a:solidFill>
                          <a:latin typeface="Calibri" charset="0"/>
                          <a:ea typeface="Calibri" charset="0"/>
                          <a:cs typeface="Calibri" charset="0"/>
                        </a:rPr>
                        <a:t>Symptomatic</a:t>
                      </a:r>
                      <a:r>
                        <a:rPr lang="en-US" sz="1800" baseline="0" dirty="0">
                          <a:solidFill>
                            <a:schemeClr val="bg1"/>
                          </a:solidFill>
                          <a:latin typeface="Calibri" charset="0"/>
                          <a:ea typeface="Calibri" charset="0"/>
                          <a:cs typeface="Calibri" charset="0"/>
                        </a:rPr>
                        <a:t> management (eg, topical steroid</a:t>
                      </a:r>
                      <a:r>
                        <a:rPr lang="en-US" sz="1800" baseline="0" dirty="0">
                          <a:solidFill>
                            <a:schemeClr val="bg2"/>
                          </a:solidFill>
                          <a:latin typeface="Calibri" charset="0"/>
                          <a:ea typeface="Calibri" charset="0"/>
                          <a:cs typeface="Calibri" charset="0"/>
                        </a:rPr>
                        <a:t>, </a:t>
                      </a:r>
                      <a:r>
                        <a:rPr lang="en-US" sz="1800" baseline="0" dirty="0">
                          <a:solidFill>
                            <a:schemeClr val="bg1"/>
                          </a:solidFill>
                          <a:latin typeface="Calibri" charset="0"/>
                          <a:ea typeface="Calibri" charset="0"/>
                          <a:cs typeface="Calibri" charset="0"/>
                        </a:rPr>
                        <a:t>loperamide)</a:t>
                      </a:r>
                    </a:p>
                    <a:p>
                      <a:pPr marL="285750" indent="-285750">
                        <a:buFont typeface="Wingdings" panose="05000000000000000000" pitchFamily="2" charset="2"/>
                        <a:buChar char="§"/>
                      </a:pPr>
                      <a:r>
                        <a:rPr lang="en-US" sz="1800" baseline="0" dirty="0">
                          <a:solidFill>
                            <a:schemeClr val="bg1"/>
                          </a:solidFill>
                          <a:latin typeface="Calibri" charset="0"/>
                          <a:ea typeface="Calibri" charset="0"/>
                          <a:cs typeface="Calibri" charset="0"/>
                        </a:rPr>
                        <a:t>Continue therapy (</a:t>
                      </a:r>
                      <a:r>
                        <a:rPr lang="en-US" sz="1800" b="1" u="none" baseline="0" dirty="0">
                          <a:solidFill>
                            <a:schemeClr val="bg1"/>
                          </a:solidFill>
                          <a:latin typeface="Calibri" charset="0"/>
                          <a:ea typeface="Calibri" charset="0"/>
                          <a:cs typeface="Calibri" charset="0"/>
                        </a:rPr>
                        <a:t>exceptions</a:t>
                      </a:r>
                      <a:r>
                        <a:rPr lang="en-US" sz="1800" baseline="0" dirty="0">
                          <a:solidFill>
                            <a:schemeClr val="bg1"/>
                          </a:solidFill>
                          <a:latin typeface="Calibri" charset="0"/>
                          <a:ea typeface="Calibri" charset="0"/>
                          <a:cs typeface="Calibri" charset="0"/>
                        </a:rPr>
                        <a:t>: pulmonary, cardiac, neurologic, or hematologic irAEs may require discontinuation)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1"/>
                  </a:ext>
                </a:extLst>
              </a:tr>
              <a:tr h="1021407">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800" dirty="0">
                          <a:solidFill>
                            <a:schemeClr val="bg1"/>
                          </a:solidFill>
                          <a:latin typeface="Calibri" charset="0"/>
                          <a:ea typeface="Calibri" charset="0"/>
                          <a:cs typeface="Calibri" charset="0"/>
                        </a:rPr>
                        <a:t>2 (mild</a:t>
                      </a:r>
                      <a:r>
                        <a:rPr lang="en-US" sz="1800" baseline="0" dirty="0">
                          <a:solidFill>
                            <a:schemeClr val="bg1"/>
                          </a:solidFill>
                          <a:latin typeface="Calibri" charset="0"/>
                          <a:ea typeface="Calibri" charset="0"/>
                          <a:cs typeface="Calibri" charset="0"/>
                        </a:rPr>
                        <a:t> to moderate)</a:t>
                      </a:r>
                      <a:endParaRPr lang="en-US" sz="1800" dirty="0">
                        <a:solidFill>
                          <a:schemeClr val="bg1"/>
                        </a:solidFill>
                        <a:latin typeface="Calibri" charset="0"/>
                        <a:ea typeface="Calibri" charset="0"/>
                        <a:cs typeface="Calibri"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buFont typeface="Wingdings" panose="05000000000000000000" pitchFamily="2" charset="2"/>
                        <a:buChar char="§"/>
                      </a:pPr>
                      <a:r>
                        <a:rPr lang="en-US" sz="1800" dirty="0">
                          <a:solidFill>
                            <a:schemeClr val="bg1"/>
                          </a:solidFill>
                          <a:latin typeface="Calibri" charset="0"/>
                          <a:ea typeface="Calibri" charset="0"/>
                          <a:cs typeface="Calibri" charset="0"/>
                        </a:rPr>
                        <a:t>Symptomatic management</a:t>
                      </a:r>
                    </a:p>
                    <a:p>
                      <a:pPr marL="285750" indent="-285750">
                        <a:buFont typeface="Wingdings" panose="05000000000000000000" pitchFamily="2" charset="2"/>
                        <a:buChar char="§"/>
                      </a:pPr>
                      <a:r>
                        <a:rPr lang="en-US" sz="1800" dirty="0">
                          <a:solidFill>
                            <a:schemeClr val="bg1"/>
                          </a:solidFill>
                          <a:latin typeface="Calibri" charset="0"/>
                          <a:ea typeface="Calibri" charset="0"/>
                          <a:cs typeface="Calibri" charset="0"/>
                        </a:rPr>
                        <a:t>Hold ICI for</a:t>
                      </a:r>
                      <a:r>
                        <a:rPr lang="en-US" sz="1800" baseline="0" dirty="0">
                          <a:solidFill>
                            <a:schemeClr val="bg1"/>
                          </a:solidFill>
                          <a:latin typeface="Calibri" charset="0"/>
                          <a:ea typeface="Calibri" charset="0"/>
                          <a:cs typeface="Calibri" charset="0"/>
                        </a:rPr>
                        <a:t> most grade 2 </a:t>
                      </a:r>
                      <a:r>
                        <a:rPr lang="en-US" sz="1800" dirty="0">
                          <a:solidFill>
                            <a:schemeClr val="bg1"/>
                          </a:solidFill>
                          <a:latin typeface="Calibri" charset="0"/>
                          <a:ea typeface="Calibri" charset="0"/>
                          <a:cs typeface="Calibri" charset="0"/>
                        </a:rPr>
                        <a:t>until resolution</a:t>
                      </a:r>
                      <a:r>
                        <a:rPr lang="en-US" sz="1800" baseline="0" dirty="0">
                          <a:solidFill>
                            <a:schemeClr val="bg1"/>
                          </a:solidFill>
                          <a:latin typeface="Calibri" charset="0"/>
                          <a:ea typeface="Calibri" charset="0"/>
                          <a:cs typeface="Calibri" charset="0"/>
                        </a:rPr>
                        <a:t> </a:t>
                      </a:r>
                      <a:r>
                        <a:rPr lang="en-US" sz="1800" dirty="0">
                          <a:solidFill>
                            <a:schemeClr val="bg1"/>
                          </a:solidFill>
                          <a:latin typeface="Calibri" charset="0"/>
                          <a:ea typeface="Calibri" charset="0"/>
                          <a:cs typeface="Calibri" charset="0"/>
                        </a:rPr>
                        <a:t>to grade 1;</a:t>
                      </a:r>
                      <a:r>
                        <a:rPr lang="en-US" sz="1800" baseline="0" dirty="0">
                          <a:solidFill>
                            <a:schemeClr val="bg1"/>
                          </a:solidFill>
                          <a:latin typeface="Calibri" charset="0"/>
                          <a:ea typeface="Calibri" charset="0"/>
                          <a:cs typeface="Calibri" charset="0"/>
                        </a:rPr>
                        <a:t> </a:t>
                      </a:r>
                      <a:r>
                        <a:rPr lang="en-US" sz="1800" dirty="0">
                          <a:solidFill>
                            <a:schemeClr val="bg1"/>
                          </a:solidFill>
                          <a:latin typeface="Calibri" charset="0"/>
                          <a:ea typeface="Calibri" charset="0"/>
                          <a:cs typeface="Calibri" charset="0"/>
                        </a:rPr>
                        <a:t>consider</a:t>
                      </a:r>
                      <a:r>
                        <a:rPr lang="en-US" sz="1800" baseline="0" dirty="0">
                          <a:solidFill>
                            <a:schemeClr val="bg1"/>
                          </a:solidFill>
                          <a:latin typeface="Calibri" charset="0"/>
                          <a:ea typeface="Calibri" charset="0"/>
                          <a:cs typeface="Calibri" charset="0"/>
                        </a:rPr>
                        <a:t> rechallenge after resolution; permanently discontinue if reaction reoccurs</a:t>
                      </a:r>
                      <a:endParaRPr lang="en-US" sz="1800" dirty="0">
                        <a:solidFill>
                          <a:schemeClr val="bg1"/>
                        </a:solidFill>
                        <a:latin typeface="Calibri" charset="0"/>
                        <a:ea typeface="Calibri" charset="0"/>
                        <a:cs typeface="Calibri" charset="0"/>
                      </a:endParaRPr>
                    </a:p>
                    <a:p>
                      <a:pPr marL="285750" indent="-285750">
                        <a:buFont typeface="Wingdings" panose="05000000000000000000" pitchFamily="2" charset="2"/>
                        <a:buChar char="§"/>
                      </a:pPr>
                      <a:r>
                        <a:rPr lang="en-US" sz="1800" dirty="0">
                          <a:solidFill>
                            <a:schemeClr val="bg1"/>
                          </a:solidFill>
                          <a:latin typeface="Calibri" charset="0"/>
                          <a:ea typeface="Calibri" charset="0"/>
                          <a:cs typeface="Calibri" charset="0"/>
                        </a:rPr>
                        <a:t>Initiate low-dose or topical corticosteroids (eg, prednisone 0.5-1.0 mg/kg/d)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2"/>
                  </a:ext>
                </a:extLst>
              </a:tr>
              <a:tr h="818124">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800" dirty="0">
                          <a:solidFill>
                            <a:schemeClr val="bg1"/>
                          </a:solidFill>
                          <a:latin typeface="Calibri" charset="0"/>
                          <a:ea typeface="Calibri" charset="0"/>
                          <a:cs typeface="Calibri" charset="0"/>
                        </a:rPr>
                        <a:t>3 </a:t>
                      </a:r>
                      <a:r>
                        <a:rPr lang="en-US" sz="1800" baseline="0" dirty="0">
                          <a:solidFill>
                            <a:schemeClr val="bg1"/>
                          </a:solidFill>
                          <a:latin typeface="Calibri" charset="0"/>
                          <a:ea typeface="Calibri" charset="0"/>
                          <a:cs typeface="Calibri" charset="0"/>
                        </a:rPr>
                        <a:t>(moderate to severe)</a:t>
                      </a:r>
                      <a:endParaRPr lang="en-US" sz="1800" dirty="0">
                        <a:solidFill>
                          <a:schemeClr val="bg1"/>
                        </a:solidFill>
                        <a:latin typeface="Calibri" charset="0"/>
                        <a:ea typeface="Calibri" charset="0"/>
                        <a:cs typeface="Calibri"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buFont typeface="Wingdings" panose="05000000000000000000" pitchFamily="2" charset="2"/>
                        <a:buChar char="§"/>
                      </a:pPr>
                      <a:r>
                        <a:rPr lang="en-US" sz="1800" dirty="0">
                          <a:solidFill>
                            <a:schemeClr val="bg1"/>
                          </a:solidFill>
                          <a:latin typeface="Calibri" charset="0"/>
                          <a:ea typeface="Calibri" charset="0"/>
                          <a:cs typeface="Calibri" charset="0"/>
                        </a:rPr>
                        <a:t>Hold ICI</a:t>
                      </a:r>
                    </a:p>
                    <a:p>
                      <a:pPr marL="285750" indent="-285750">
                        <a:buFont typeface="Wingdings" panose="05000000000000000000" pitchFamily="2" charset="2"/>
                        <a:buChar char="§"/>
                      </a:pPr>
                      <a:r>
                        <a:rPr lang="en-US" sz="1800" dirty="0">
                          <a:solidFill>
                            <a:schemeClr val="bg1"/>
                          </a:solidFill>
                          <a:latin typeface="Calibri" charset="0"/>
                          <a:ea typeface="Calibri" charset="0"/>
                          <a:cs typeface="Calibri" charset="0"/>
                        </a:rPr>
                        <a:t>Initiate</a:t>
                      </a:r>
                      <a:r>
                        <a:rPr lang="en-US" sz="1800" baseline="0" dirty="0">
                          <a:solidFill>
                            <a:schemeClr val="bg1"/>
                          </a:solidFill>
                          <a:latin typeface="Calibri" charset="0"/>
                          <a:ea typeface="Calibri" charset="0"/>
                          <a:cs typeface="Calibri" charset="0"/>
                        </a:rPr>
                        <a:t> </a:t>
                      </a:r>
                      <a:r>
                        <a:rPr lang="en-US" sz="1800" dirty="0">
                          <a:solidFill>
                            <a:schemeClr val="bg1"/>
                          </a:solidFill>
                          <a:latin typeface="Calibri" charset="0"/>
                          <a:ea typeface="Calibri" charset="0"/>
                          <a:cs typeface="Calibri" charset="0"/>
                        </a:rPr>
                        <a:t>high-dose corticosteroids</a:t>
                      </a:r>
                      <a:r>
                        <a:rPr lang="en-US" sz="1800" baseline="0" dirty="0">
                          <a:solidFill>
                            <a:schemeClr val="bg1"/>
                          </a:solidFill>
                          <a:latin typeface="Calibri" charset="0"/>
                          <a:ea typeface="Calibri" charset="0"/>
                          <a:cs typeface="Calibri" charset="0"/>
                        </a:rPr>
                        <a:t> (eg, prednisone 1-2 mg/kg/d), taper steroids over 4-6 wk</a:t>
                      </a:r>
                    </a:p>
                    <a:p>
                      <a:pPr marL="285750" indent="-285750">
                        <a:buFont typeface="Wingdings" panose="05000000000000000000" pitchFamily="2" charset="2"/>
                        <a:buChar char="§"/>
                      </a:pPr>
                      <a:r>
                        <a:rPr lang="en-US" sz="1800" baseline="0" dirty="0">
                          <a:solidFill>
                            <a:schemeClr val="bg1"/>
                          </a:solidFill>
                          <a:latin typeface="Calibri" charset="0"/>
                          <a:ea typeface="Calibri" charset="0"/>
                          <a:cs typeface="Calibri" charset="0"/>
                        </a:rPr>
                        <a:t>At resolution to grade ≤1, cautious rechallenge with ICI, especially in patients with early development of irAE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3"/>
                  </a:ext>
                </a:extLst>
              </a:tr>
              <a:tr h="302242">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800" dirty="0">
                          <a:solidFill>
                            <a:schemeClr val="bg1"/>
                          </a:solidFill>
                          <a:latin typeface="Calibri" charset="0"/>
                          <a:ea typeface="Calibri" charset="0"/>
                          <a:cs typeface="Calibri" charset="0"/>
                        </a:rPr>
                        <a:t>4</a:t>
                      </a:r>
                      <a:r>
                        <a:rPr lang="en-US" sz="1800" baseline="0" dirty="0">
                          <a:solidFill>
                            <a:schemeClr val="bg1"/>
                          </a:solidFill>
                          <a:latin typeface="Calibri" charset="0"/>
                          <a:ea typeface="Calibri" charset="0"/>
                          <a:cs typeface="Calibri" charset="0"/>
                        </a:rPr>
                        <a:t> (severe)</a:t>
                      </a:r>
                      <a:endParaRPr lang="en-US" sz="1800" dirty="0">
                        <a:solidFill>
                          <a:schemeClr val="bg1"/>
                        </a:solidFill>
                        <a:latin typeface="Calibri" charset="0"/>
                        <a:ea typeface="Calibri" charset="0"/>
                        <a:cs typeface="Calibri"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buFont typeface="Wingdings" panose="05000000000000000000" pitchFamily="2" charset="2"/>
                        <a:buChar char="§"/>
                      </a:pPr>
                      <a:r>
                        <a:rPr lang="en-US" sz="1800" dirty="0">
                          <a:solidFill>
                            <a:schemeClr val="bg1"/>
                          </a:solidFill>
                          <a:latin typeface="Calibri" charset="0"/>
                          <a:ea typeface="Calibri" charset="0"/>
                          <a:cs typeface="Calibri" charset="0"/>
                        </a:rPr>
                        <a:t>Permanently</a:t>
                      </a:r>
                      <a:r>
                        <a:rPr lang="en-US" sz="1800" baseline="0" dirty="0">
                          <a:solidFill>
                            <a:schemeClr val="bg1"/>
                          </a:solidFill>
                          <a:latin typeface="Calibri" charset="0"/>
                          <a:ea typeface="Calibri" charset="0"/>
                          <a:cs typeface="Calibri" charset="0"/>
                        </a:rPr>
                        <a:t> discontinue ICI, except for endocrinopathies controlled with hormone replacement </a:t>
                      </a:r>
                      <a:endParaRPr lang="en-US" sz="1800" dirty="0">
                        <a:solidFill>
                          <a:schemeClr val="bg1"/>
                        </a:solidFill>
                        <a:latin typeface="Calibri" charset="0"/>
                        <a:ea typeface="Calibri" charset="0"/>
                        <a:cs typeface="Calibri"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10004"/>
                  </a:ext>
                </a:extLst>
              </a:tr>
            </a:tbl>
          </a:graphicData>
        </a:graphic>
      </p:graphicFrame>
      <p:sp>
        <p:nvSpPr>
          <p:cNvPr id="9" name="Footer Placeholder 4">
            <a:extLst>
              <a:ext uri="{FF2B5EF4-FFF2-40B4-BE49-F238E27FC236}">
                <a16:creationId xmlns:a16="http://schemas.microsoft.com/office/drawing/2014/main" id="{CE2255BA-906A-518C-8869-E600EA46384D}"/>
              </a:ext>
            </a:extLst>
          </p:cNvPr>
          <p:cNvSpPr txBox="1">
            <a:spLocks/>
          </p:cNvSpPr>
          <p:nvPr/>
        </p:nvSpPr>
        <p:spPr>
          <a:xfrm>
            <a:off x="495245" y="6373858"/>
            <a:ext cx="8869735" cy="236490"/>
          </a:xfrm>
          <a:prstGeom prst="rect">
            <a:avLst/>
          </a:prstGeom>
        </p:spPr>
        <p:txBody>
          <a:bodyPr vert="horz" lIns="27432" tIns="0" rIns="0" bIns="0" rtlCol="0" anchor="b" anchorCtr="0"/>
          <a:lstStyle>
            <a:defPPr>
              <a:defRPr lang="en-US"/>
            </a:defPPr>
            <a:lvl1pPr marL="0" algn="l" defTabSz="914400" rtl="0" eaLnBrk="1" latinLnBrk="0" hangingPunct="1">
              <a:defRPr sz="1200" kern="1200">
                <a:solidFill>
                  <a:schemeClr val="tx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b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Schneider. JCO. 2021;39:4073</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sp>
        <p:nvSpPr>
          <p:cNvPr id="10" name="TextBox 9">
            <a:extLst>
              <a:ext uri="{FF2B5EF4-FFF2-40B4-BE49-F238E27FC236}">
                <a16:creationId xmlns:a16="http://schemas.microsoft.com/office/drawing/2014/main" id="{0565A7D6-D997-8988-2101-F0844854013D}"/>
              </a:ext>
            </a:extLst>
          </p:cNvPr>
          <p:cNvSpPr txBox="1"/>
          <p:nvPr/>
        </p:nvSpPr>
        <p:spPr bwMode="auto">
          <a:xfrm>
            <a:off x="609759" y="5728431"/>
            <a:ext cx="48794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Calibri" charset="0"/>
                <a:cs typeface="+mn-cs"/>
              </a:rPr>
              <a:t>*Consult prescribing information for detailed recommendations.</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7502100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25A06-78C5-6A57-566A-80D305239961}"/>
              </a:ext>
            </a:extLst>
          </p:cNvPr>
          <p:cNvSpPr>
            <a:spLocks noGrp="1"/>
          </p:cNvSpPr>
          <p:nvPr>
            <p:ph type="title"/>
          </p:nvPr>
        </p:nvSpPr>
        <p:spPr/>
        <p:txBody>
          <a:bodyPr/>
          <a:lstStyle/>
          <a:p>
            <a:r>
              <a:rPr lang="en-US" dirty="0"/>
              <a:t>Management of irAEs: Skin Rash/Pruritus</a:t>
            </a:r>
          </a:p>
        </p:txBody>
      </p:sp>
      <p:graphicFrame>
        <p:nvGraphicFramePr>
          <p:cNvPr id="5" name="Content Placeholder 4">
            <a:extLst>
              <a:ext uri="{FF2B5EF4-FFF2-40B4-BE49-F238E27FC236}">
                <a16:creationId xmlns:a16="http://schemas.microsoft.com/office/drawing/2014/main" id="{CEE2B996-66B7-D417-B2D5-02F66CD37635}"/>
              </a:ext>
            </a:extLst>
          </p:cNvPr>
          <p:cNvGraphicFramePr>
            <a:graphicFrameLocks/>
          </p:cNvGraphicFramePr>
          <p:nvPr>
            <p:extLst>
              <p:ext uri="{D42A27DB-BD31-4B8C-83A1-F6EECF244321}">
                <p14:modId xmlns:p14="http://schemas.microsoft.com/office/powerpoint/2010/main" val="922184275"/>
              </p:ext>
            </p:extLst>
          </p:nvPr>
        </p:nvGraphicFramePr>
        <p:xfrm>
          <a:off x="709797" y="1192956"/>
          <a:ext cx="10796403" cy="4632960"/>
        </p:xfrm>
        <a:graphic>
          <a:graphicData uri="http://schemas.openxmlformats.org/drawingml/2006/table">
            <a:tbl>
              <a:tblPr firstRow="1" bandRow="1">
                <a:effectLst/>
              </a:tblPr>
              <a:tblGrid>
                <a:gridCol w="10796403">
                  <a:extLst>
                    <a:ext uri="{9D8B030D-6E8A-4147-A177-3AD203B41FA5}">
                      <a16:colId xmlns:a16="http://schemas.microsoft.com/office/drawing/2014/main" val="4094498409"/>
                    </a:ext>
                  </a:extLst>
                </a:gridCol>
              </a:tblGrid>
              <a:tr h="0">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en-US" sz="1600" b="1" dirty="0">
                          <a:solidFill>
                            <a:schemeClr val="tx1"/>
                          </a:solidFill>
                          <a:latin typeface="Calibri" panose="020F0502020204030204" pitchFamily="34" charset="0"/>
                          <a:cs typeface="Calibri" panose="020F0502020204030204" pitchFamily="34" charset="0"/>
                        </a:rPr>
                        <a:t>Skin: </a:t>
                      </a:r>
                      <a:r>
                        <a:rPr lang="en-US" sz="1600" b="0" i="0" dirty="0">
                          <a:solidFill>
                            <a:schemeClr val="tx1"/>
                          </a:solidFill>
                          <a:latin typeface="Calibri" panose="020F0502020204030204" pitchFamily="34" charset="0"/>
                          <a:cs typeface="Calibri" panose="020F0502020204030204" pitchFamily="34" charset="0"/>
                        </a:rPr>
                        <a:t>maculopapular rash with or without pruritus*</a:t>
                      </a:r>
                      <a:endParaRPr lang="en-US" sz="1600" b="1" i="0" baseline="30000" dirty="0">
                        <a:solidFill>
                          <a:schemeClr val="tx1"/>
                        </a:solidFill>
                        <a:latin typeface="Calibri" panose="020F0502020204030204" pitchFamily="34" charset="0"/>
                        <a:cs typeface="Calibri" panose="020F0502020204030204" pitchFamily="34" charset="0"/>
                      </a:endParaRPr>
                    </a:p>
                  </a:txBody>
                  <a:tcPr marL="91454" marR="914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31970601"/>
                  </a:ext>
                </a:extLst>
              </a:tr>
              <a:tr h="171461">
                <a:tc>
                  <a:txBody>
                    <a:bodyPr/>
                    <a:lstStyle/>
                    <a:p>
                      <a:pPr marL="285750" lvl="0" indent="-285750">
                        <a:spcBef>
                          <a:spcPts val="300"/>
                        </a:spcBef>
                        <a:spcAft>
                          <a:spcPts val="300"/>
                        </a:spcAft>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Collect pertinent history; rule out other etiologies (eg, infection, other medication, or skin condition)</a:t>
                      </a:r>
                    </a:p>
                    <a:p>
                      <a:pPr marL="285750" lvl="0" indent="-285750">
                        <a:spcBef>
                          <a:spcPts val="300"/>
                        </a:spcBef>
                        <a:spcAft>
                          <a:spcPts val="300"/>
                        </a:spcAft>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Physical exam should include oral mucosa, assessment for blister formation and BSA involved</a:t>
                      </a:r>
                    </a:p>
                  </a:txBody>
                  <a:tcPr marL="91454" marR="9145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579390830"/>
                  </a:ext>
                </a:extLst>
              </a:tr>
              <a:tr h="928915">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spcBef>
                          <a:spcPts val="300"/>
                        </a:spcBef>
                        <a:spcAft>
                          <a:spcPts val="300"/>
                        </a:spcAft>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Regardless of toxicity grade, counsel patients to avoid skin irritants</a:t>
                      </a:r>
                    </a:p>
                    <a:p>
                      <a:pPr marL="285750" indent="-285750">
                        <a:spcBef>
                          <a:spcPts val="300"/>
                        </a:spcBef>
                        <a:spcAft>
                          <a:spcPts val="300"/>
                        </a:spcAft>
                        <a:buFont typeface="Wingdings" panose="05000000000000000000" pitchFamily="2" charset="2"/>
                        <a:buChar char="§"/>
                      </a:pPr>
                      <a:r>
                        <a:rPr lang="en-US" sz="1600" b="1" dirty="0">
                          <a:solidFill>
                            <a:schemeClr val="bg1"/>
                          </a:solidFill>
                          <a:latin typeface="Calibri" panose="020F0502020204030204" pitchFamily="34" charset="0"/>
                          <a:cs typeface="Calibri" panose="020F0502020204030204" pitchFamily="34" charset="0"/>
                        </a:rPr>
                        <a:t>Grade 1</a:t>
                      </a:r>
                      <a:r>
                        <a:rPr lang="en-US" sz="1600" dirty="0">
                          <a:solidFill>
                            <a:schemeClr val="bg1"/>
                          </a:solidFill>
                          <a:latin typeface="Calibri" panose="020F0502020204030204" pitchFamily="34" charset="0"/>
                          <a:cs typeface="Calibri" panose="020F0502020204030204" pitchFamily="34" charset="0"/>
                        </a:rPr>
                        <a:t>: rash covering &lt;10% BSA</a:t>
                      </a:r>
                    </a:p>
                    <a:p>
                      <a:pPr marL="742950" lvl="1" indent="-285750">
                        <a:spcBef>
                          <a:spcPts val="300"/>
                        </a:spcBef>
                        <a:spcAft>
                          <a:spcPts val="300"/>
                        </a:spcAft>
                        <a:buFont typeface="Calibri" panose="020F0502020204030204" pitchFamily="34" charset="0"/>
                        <a:buChar char="–"/>
                      </a:pPr>
                      <a:r>
                        <a:rPr lang="en-US" sz="1400" dirty="0">
                          <a:solidFill>
                            <a:schemeClr val="bg1"/>
                          </a:solidFill>
                          <a:latin typeface="Calibri" panose="020F0502020204030204" pitchFamily="34" charset="0"/>
                          <a:cs typeface="Calibri" panose="020F0502020204030204" pitchFamily="34" charset="0"/>
                        </a:rPr>
                        <a:t>Continue ICI; use of topical emollients and/or mild- to moderate-potency topical corticosteroids</a:t>
                      </a:r>
                    </a:p>
                    <a:p>
                      <a:pPr marL="285750" lvl="0" indent="-285750">
                        <a:spcBef>
                          <a:spcPts val="300"/>
                        </a:spcBef>
                        <a:spcAft>
                          <a:spcPts val="300"/>
                        </a:spcAft>
                        <a:buFont typeface="Wingdings" panose="05000000000000000000" pitchFamily="2" charset="2"/>
                        <a:buChar char="§"/>
                      </a:pPr>
                      <a:r>
                        <a:rPr lang="en-US" sz="1600" b="1" dirty="0">
                          <a:solidFill>
                            <a:schemeClr val="bg1"/>
                          </a:solidFill>
                          <a:latin typeface="Calibri" panose="020F0502020204030204" pitchFamily="34" charset="0"/>
                          <a:cs typeface="Calibri" panose="020F0502020204030204" pitchFamily="34" charset="0"/>
                        </a:rPr>
                        <a:t>Grade 2</a:t>
                      </a:r>
                      <a:r>
                        <a:rPr lang="en-US" sz="1600" dirty="0">
                          <a:solidFill>
                            <a:schemeClr val="bg1"/>
                          </a:solidFill>
                          <a:latin typeface="Calibri" panose="020F0502020204030204" pitchFamily="34" charset="0"/>
                          <a:cs typeface="Calibri" panose="020F0502020204030204" pitchFamily="34" charset="0"/>
                        </a:rPr>
                        <a:t>: rash covering 10%-30% BSA; limiting instrumental ADL; or covering &gt;30% BSA with or without mild symptoms</a:t>
                      </a:r>
                    </a:p>
                    <a:p>
                      <a:pPr marL="742950" lvl="1" indent="-285750">
                        <a:spcBef>
                          <a:spcPts val="300"/>
                        </a:spcBef>
                        <a:spcAft>
                          <a:spcPts val="300"/>
                        </a:spcAft>
                        <a:buFont typeface="Calibri" panose="020F0502020204030204" pitchFamily="34" charset="0"/>
                        <a:buChar char="–"/>
                      </a:pPr>
                      <a:r>
                        <a:rPr lang="en-US" sz="1400" dirty="0">
                          <a:solidFill>
                            <a:schemeClr val="bg1"/>
                          </a:solidFill>
                          <a:latin typeface="Calibri" panose="020F0502020204030204" pitchFamily="34" charset="0"/>
                          <a:cs typeface="Calibri" panose="020F0502020204030204" pitchFamily="34" charset="0"/>
                        </a:rPr>
                        <a:t>Consider HOLDING ICI; use of topical emollients and moderate- to high-potency topical steroids</a:t>
                      </a:r>
                    </a:p>
                    <a:p>
                      <a:pPr marL="742950" lvl="1" indent="-285750">
                        <a:spcBef>
                          <a:spcPts val="300"/>
                        </a:spcBef>
                        <a:spcAft>
                          <a:spcPts val="300"/>
                        </a:spcAft>
                        <a:buFont typeface="Calibri" panose="020F0502020204030204" pitchFamily="34" charset="0"/>
                        <a:buChar char="–"/>
                      </a:pPr>
                      <a:r>
                        <a:rPr lang="en-US" sz="1400" dirty="0">
                          <a:solidFill>
                            <a:schemeClr val="bg1"/>
                          </a:solidFill>
                          <a:latin typeface="Calibri" panose="020F0502020204030204" pitchFamily="34" charset="0"/>
                          <a:cs typeface="Calibri" panose="020F0502020204030204" pitchFamily="34" charset="0"/>
                        </a:rPr>
                        <a:t>If unresponsive to topical therapy within 1 wk, consider prednisone 0.5-1 mg/kg/day tapering over 4 wk</a:t>
                      </a:r>
                    </a:p>
                    <a:p>
                      <a:pPr marL="285750" lvl="0" indent="-285750">
                        <a:spcBef>
                          <a:spcPts val="300"/>
                        </a:spcBef>
                        <a:spcAft>
                          <a:spcPts val="300"/>
                        </a:spcAft>
                        <a:buFont typeface="Wingdings" panose="05000000000000000000" pitchFamily="2" charset="2"/>
                        <a:buChar char="§"/>
                      </a:pPr>
                      <a:r>
                        <a:rPr lang="en-US" sz="1600" b="1" dirty="0">
                          <a:solidFill>
                            <a:schemeClr val="bg1"/>
                          </a:solidFill>
                          <a:latin typeface="Calibri" panose="020F0502020204030204" pitchFamily="34" charset="0"/>
                          <a:cs typeface="Calibri" panose="020F0502020204030204" pitchFamily="34" charset="0"/>
                        </a:rPr>
                        <a:t>Grade 3: </a:t>
                      </a:r>
                      <a:r>
                        <a:rPr lang="en-US" sz="1600" dirty="0">
                          <a:solidFill>
                            <a:schemeClr val="bg1"/>
                          </a:solidFill>
                          <a:latin typeface="Calibri" panose="020F0502020204030204" pitchFamily="34" charset="0"/>
                          <a:cs typeface="Calibri" panose="020F0502020204030204" pitchFamily="34" charset="0"/>
                        </a:rPr>
                        <a:t>rash covering &gt;30% BSA with moderate or severe symptoms; limiting self-care ADL</a:t>
                      </a:r>
                    </a:p>
                    <a:p>
                      <a:pPr marL="742950" lvl="1" indent="-285750">
                        <a:spcBef>
                          <a:spcPts val="300"/>
                        </a:spcBef>
                        <a:spcAft>
                          <a:spcPts val="300"/>
                        </a:spcAft>
                        <a:buFont typeface="Calibri" panose="020F0502020204030204" pitchFamily="34" charset="0"/>
                        <a:buChar char="–"/>
                      </a:pPr>
                      <a:r>
                        <a:rPr lang="en-US" sz="1400" b="1" u="sng" dirty="0">
                          <a:solidFill>
                            <a:schemeClr val="bg1"/>
                          </a:solidFill>
                          <a:latin typeface="Calibri" panose="020F0502020204030204" pitchFamily="34" charset="0"/>
                          <a:cs typeface="Calibri" panose="020F0502020204030204" pitchFamily="34" charset="0"/>
                        </a:rPr>
                        <a:t>HOLD</a:t>
                      </a:r>
                      <a:r>
                        <a:rPr lang="en-US" sz="1400" dirty="0">
                          <a:solidFill>
                            <a:schemeClr val="bg1"/>
                          </a:solidFill>
                          <a:latin typeface="Calibri" panose="020F0502020204030204" pitchFamily="34" charset="0"/>
                          <a:cs typeface="Calibri" panose="020F0502020204030204" pitchFamily="34" charset="0"/>
                        </a:rPr>
                        <a:t> ICI; use of topical emollients and high-potency topical steroids</a:t>
                      </a:r>
                    </a:p>
                    <a:p>
                      <a:pPr marL="742950" lvl="1" indent="-285750">
                        <a:spcBef>
                          <a:spcPts val="300"/>
                        </a:spcBef>
                        <a:spcAft>
                          <a:spcPts val="300"/>
                        </a:spcAft>
                        <a:buFont typeface="Calibri" panose="020F0502020204030204" pitchFamily="34" charset="0"/>
                        <a:buChar char="–"/>
                      </a:pPr>
                      <a:r>
                        <a:rPr lang="en-US" sz="1400" dirty="0">
                          <a:solidFill>
                            <a:schemeClr val="bg1"/>
                          </a:solidFill>
                          <a:latin typeface="Calibri" panose="020F0502020204030204" pitchFamily="34" charset="0"/>
                          <a:cs typeface="Calibri" panose="020F0502020204030204" pitchFamily="34" charset="0"/>
                        </a:rPr>
                        <a:t>Initiate prednisone 1 mg/kg/day tapering over at least 4 wk</a:t>
                      </a:r>
                    </a:p>
                    <a:p>
                      <a:pPr marL="285750" lvl="0" indent="-285750">
                        <a:spcBef>
                          <a:spcPts val="300"/>
                        </a:spcBef>
                        <a:spcAft>
                          <a:spcPts val="300"/>
                        </a:spcAft>
                        <a:buFont typeface="Wingdings" panose="05000000000000000000" pitchFamily="2" charset="2"/>
                        <a:buChar char="§"/>
                      </a:pPr>
                      <a:r>
                        <a:rPr lang="en-US" sz="1600" b="1" dirty="0">
                          <a:solidFill>
                            <a:schemeClr val="bg1"/>
                          </a:solidFill>
                          <a:latin typeface="Calibri" panose="020F0502020204030204" pitchFamily="34" charset="0"/>
                          <a:cs typeface="Calibri" panose="020F0502020204030204" pitchFamily="34" charset="0"/>
                        </a:rPr>
                        <a:t>Grade 4: </a:t>
                      </a:r>
                      <a:r>
                        <a:rPr lang="en-US" sz="1600" dirty="0">
                          <a:solidFill>
                            <a:schemeClr val="bg1"/>
                          </a:solidFill>
                          <a:latin typeface="Calibri" panose="020F0502020204030204" pitchFamily="34" charset="0"/>
                          <a:cs typeface="Calibri" panose="020F0502020204030204" pitchFamily="34" charset="0"/>
                        </a:rPr>
                        <a:t>hospitalization/urgent intervention required or concern for life-threatening consequences</a:t>
                      </a:r>
                    </a:p>
                    <a:p>
                      <a:pPr marL="742950" lvl="1" indent="-285750">
                        <a:spcBef>
                          <a:spcPts val="300"/>
                        </a:spcBef>
                        <a:spcAft>
                          <a:spcPts val="300"/>
                        </a:spcAft>
                        <a:buFont typeface="Calibri" panose="020F0502020204030204" pitchFamily="34" charset="0"/>
                        <a:buChar char="–"/>
                      </a:pPr>
                      <a:r>
                        <a:rPr lang="en-US" sz="1400" b="1" u="sng" dirty="0">
                          <a:solidFill>
                            <a:schemeClr val="bg1"/>
                          </a:solidFill>
                          <a:latin typeface="Calibri" panose="020F0502020204030204" pitchFamily="34" charset="0"/>
                          <a:cs typeface="Calibri" panose="020F0502020204030204" pitchFamily="34" charset="0"/>
                        </a:rPr>
                        <a:t>HOLD</a:t>
                      </a:r>
                      <a:r>
                        <a:rPr lang="en-US" sz="1400" dirty="0">
                          <a:solidFill>
                            <a:schemeClr val="bg1"/>
                          </a:solidFill>
                          <a:latin typeface="Calibri" panose="020F0502020204030204" pitchFamily="34" charset="0"/>
                          <a:cs typeface="Calibri" panose="020F0502020204030204" pitchFamily="34" charset="0"/>
                        </a:rPr>
                        <a:t> ICI; admit with direct oncology involvement and an urgent dermatology consult</a:t>
                      </a:r>
                    </a:p>
                    <a:p>
                      <a:pPr marL="742950" lvl="1" indent="-285750">
                        <a:spcBef>
                          <a:spcPts val="300"/>
                        </a:spcBef>
                        <a:spcAft>
                          <a:spcPts val="300"/>
                        </a:spcAft>
                        <a:buFont typeface="Calibri" panose="020F0502020204030204" pitchFamily="34" charset="0"/>
                        <a:buChar char="–"/>
                      </a:pPr>
                      <a:r>
                        <a:rPr lang="en-US" sz="1400" dirty="0">
                          <a:solidFill>
                            <a:schemeClr val="bg1"/>
                          </a:solidFill>
                          <a:latin typeface="Calibri" panose="020F0502020204030204" pitchFamily="34" charset="0"/>
                          <a:cs typeface="Calibri" panose="020F0502020204030204" pitchFamily="34" charset="0"/>
                        </a:rPr>
                        <a:t>Initiate IV methylprednisolone 1-2 mg/kg with a slow taper when the toxicity resolves; close monitoring required</a:t>
                      </a:r>
                    </a:p>
                  </a:txBody>
                  <a:tcPr marL="91454" marR="9145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672123815"/>
                  </a:ext>
                </a:extLst>
              </a:tr>
            </a:tbl>
          </a:graphicData>
        </a:graphic>
      </p:graphicFrame>
      <p:sp>
        <p:nvSpPr>
          <p:cNvPr id="6" name="Footer Placeholder 3">
            <a:extLst>
              <a:ext uri="{FF2B5EF4-FFF2-40B4-BE49-F238E27FC236}">
                <a16:creationId xmlns:a16="http://schemas.microsoft.com/office/drawing/2014/main" id="{9820B44B-30B8-CAA9-70AC-529FAEE93D80}"/>
              </a:ext>
            </a:extLst>
          </p:cNvPr>
          <p:cNvSpPr txBox="1">
            <a:spLocks/>
          </p:cNvSpPr>
          <p:nvPr/>
        </p:nvSpPr>
        <p:spPr>
          <a:xfrm>
            <a:off x="432343" y="6193389"/>
            <a:ext cx="7850458" cy="3693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Schneider. JCO. 2021;39:4073.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Martins. Nat Rev Clin Oncol. 2019;16:563.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NCCN. Management of immunotherapy-related </a:t>
            </a:r>
            <a:r>
              <a:rPr lang="en-US" sz="1200" b="0" dirty="0">
                <a:solidFill>
                  <a:srgbClr val="455560"/>
                </a:solidFill>
                <a:latin typeface="Calibri" panose="020F0502020204030204" pitchFamily="34" charset="0"/>
                <a:cs typeface="Arial" panose="020B0604020202020204" pitchFamily="34" charset="0"/>
              </a:rPr>
              <a:t>t</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oxicities. V.1.2022.</a:t>
            </a:r>
          </a:p>
        </p:txBody>
      </p:sp>
      <p:sp>
        <p:nvSpPr>
          <p:cNvPr id="7" name="TextBox 6">
            <a:extLst>
              <a:ext uri="{FF2B5EF4-FFF2-40B4-BE49-F238E27FC236}">
                <a16:creationId xmlns:a16="http://schemas.microsoft.com/office/drawing/2014/main" id="{5EA5EE18-5841-4366-A066-A742EBAC77CF}"/>
              </a:ext>
            </a:extLst>
          </p:cNvPr>
          <p:cNvSpPr txBox="1"/>
          <p:nvPr/>
        </p:nvSpPr>
        <p:spPr bwMode="auto">
          <a:xfrm>
            <a:off x="709797" y="5796886"/>
            <a:ext cx="103398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2" indent="0" algn="l" defTabSz="914400" rtl="0" eaLnBrk="1" fontAlgn="auto" latinLnBrk="0" hangingPunct="1">
              <a:lnSpc>
                <a:spcPct val="100000"/>
              </a:lnSpc>
              <a:spcBef>
                <a:spcPts val="0"/>
              </a:spcBef>
              <a:spcAft>
                <a:spcPts val="30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*Potential for pruritus without rash, vitiligo, and rare but serious bullous dermatitis, SJS, or TEN. National guidelines provide specific guidance for these more severe reactions which is not discussed here.</a:t>
            </a:r>
          </a:p>
        </p:txBody>
      </p:sp>
    </p:spTree>
    <p:extLst>
      <p:ext uri="{BB962C8B-B14F-4D97-AF65-F5344CB8AC3E}">
        <p14:creationId xmlns:p14="http://schemas.microsoft.com/office/powerpoint/2010/main" val="10594421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CEE2B996-66B7-D417-B2D5-02F66CD37635}"/>
              </a:ext>
            </a:extLst>
          </p:cNvPr>
          <p:cNvGraphicFramePr>
            <a:graphicFrameLocks/>
          </p:cNvGraphicFramePr>
          <p:nvPr>
            <p:extLst>
              <p:ext uri="{D42A27DB-BD31-4B8C-83A1-F6EECF244321}">
                <p14:modId xmlns:p14="http://schemas.microsoft.com/office/powerpoint/2010/main" val="3058625511"/>
              </p:ext>
            </p:extLst>
          </p:nvPr>
        </p:nvGraphicFramePr>
        <p:xfrm>
          <a:off x="709797" y="1414850"/>
          <a:ext cx="10796403" cy="4762500"/>
        </p:xfrm>
        <a:graphic>
          <a:graphicData uri="http://schemas.openxmlformats.org/drawingml/2006/table">
            <a:tbl>
              <a:tblPr firstRow="1" bandRow="1">
                <a:effectLst/>
              </a:tblPr>
              <a:tblGrid>
                <a:gridCol w="10796403">
                  <a:extLst>
                    <a:ext uri="{9D8B030D-6E8A-4147-A177-3AD203B41FA5}">
                      <a16:colId xmlns:a16="http://schemas.microsoft.com/office/drawing/2014/main" val="2303289435"/>
                    </a:ext>
                  </a:extLst>
                </a:gridCol>
              </a:tblGrid>
              <a:tr h="311973">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indent="0" algn="l" defTabSz="914400" rtl="0" eaLnBrk="1" fontAlgn="auto" latinLnBrk="0" hangingPunct="1">
                        <a:lnSpc>
                          <a:spcPct val="100000"/>
                        </a:lnSpc>
                        <a:spcBef>
                          <a:spcPts val="0"/>
                        </a:spcBef>
                        <a:spcAft>
                          <a:spcPts val="300"/>
                        </a:spcAft>
                        <a:buClrTx/>
                        <a:buSzTx/>
                        <a:buFontTx/>
                        <a:buNone/>
                        <a:tabLst/>
                        <a:defRPr/>
                      </a:pPr>
                      <a:r>
                        <a:rPr lang="en-US" sz="1600" b="1" dirty="0">
                          <a:solidFill>
                            <a:schemeClr val="tx1"/>
                          </a:solidFill>
                          <a:latin typeface="Calibri" panose="020F0502020204030204" pitchFamily="34" charset="0"/>
                          <a:cs typeface="Calibri" panose="020F0502020204030204" pitchFamily="34" charset="0"/>
                        </a:rPr>
                        <a:t>Colitis/Diarrhea</a:t>
                      </a:r>
                    </a:p>
                  </a:txBody>
                  <a:tcPr marL="91454" marR="914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31970601"/>
                  </a:ext>
                </a:extLst>
              </a:tr>
              <a:tr h="1341926">
                <a:tc>
                  <a:txBody>
                    <a:bodyPr/>
                    <a:lstStyle/>
                    <a:p>
                      <a:pPr marL="285750" marR="0" lvl="0" indent="-285750" algn="l" defTabSz="914400" rtl="0" eaLnBrk="1" fontAlgn="auto" latinLnBrk="0" hangingPunct="1">
                        <a:lnSpc>
                          <a:spcPct val="100000"/>
                        </a:lnSpc>
                        <a:spcBef>
                          <a:spcPts val="0"/>
                        </a:spcBef>
                        <a:spcAft>
                          <a:spcPts val="300"/>
                        </a:spcAft>
                        <a:buClrTx/>
                        <a:buSzTx/>
                        <a:buFont typeface="Wingdings" panose="05000000000000000000" pitchFamily="2" charset="2"/>
                        <a:buChar char="§"/>
                        <a:tabLst/>
                        <a:defRPr/>
                      </a:pPr>
                      <a:r>
                        <a:rPr lang="en-US" sz="1600" dirty="0">
                          <a:solidFill>
                            <a:schemeClr val="bg1"/>
                          </a:solidFill>
                          <a:latin typeface="Calibri" panose="020F0502020204030204" pitchFamily="34" charset="0"/>
                          <a:cs typeface="Calibri" panose="020F0502020204030204" pitchFamily="34" charset="0"/>
                        </a:rPr>
                        <a:t>Collect pertinent history to rule out other etiologies (eg, infection, other medication, or underlying condition)</a:t>
                      </a:r>
                    </a:p>
                    <a:p>
                      <a:pPr marL="285750" marR="0" lvl="0" indent="-285750" algn="l" defTabSz="914400" rtl="0" eaLnBrk="1" fontAlgn="auto" latinLnBrk="0" hangingPunct="1">
                        <a:lnSpc>
                          <a:spcPct val="100000"/>
                        </a:lnSpc>
                        <a:spcBef>
                          <a:spcPts val="0"/>
                        </a:spcBef>
                        <a:spcAft>
                          <a:spcPts val="300"/>
                        </a:spcAft>
                        <a:buClrTx/>
                        <a:buSzTx/>
                        <a:buFont typeface="Wingdings" panose="05000000000000000000" pitchFamily="2" charset="2"/>
                        <a:buChar char="§"/>
                        <a:tabLst/>
                        <a:defRPr/>
                      </a:pPr>
                      <a:r>
                        <a:rPr lang="en-US" sz="1600" dirty="0">
                          <a:solidFill>
                            <a:schemeClr val="bg1"/>
                          </a:solidFill>
                          <a:latin typeface="Calibri" panose="020F0502020204030204" pitchFamily="34" charset="0"/>
                          <a:cs typeface="Calibri" panose="020F0502020204030204" pitchFamily="34" charset="0"/>
                        </a:rPr>
                        <a:t>Assess for colitis symptoms: abdominal pain, nausea, cramping, blood/mucous in stool, changes in bowel habits, fever, abdominal distention, or constipation</a:t>
                      </a:r>
                    </a:p>
                    <a:p>
                      <a:pPr marL="285750" marR="0" lvl="0" indent="-285750" algn="l" defTabSz="914400" rtl="0" eaLnBrk="1" fontAlgn="auto" latinLnBrk="0" hangingPunct="1">
                        <a:lnSpc>
                          <a:spcPct val="100000"/>
                        </a:lnSpc>
                        <a:spcBef>
                          <a:spcPts val="0"/>
                        </a:spcBef>
                        <a:spcAft>
                          <a:spcPts val="300"/>
                        </a:spcAft>
                        <a:buClrTx/>
                        <a:buSzTx/>
                        <a:buFont typeface="Wingdings" panose="05000000000000000000" pitchFamily="2" charset="2"/>
                        <a:buChar char="§"/>
                        <a:tabLst/>
                        <a:defRPr/>
                      </a:pPr>
                      <a:r>
                        <a:rPr lang="en-US" sz="1600" b="0" baseline="0" dirty="0">
                          <a:solidFill>
                            <a:schemeClr val="bg1"/>
                          </a:solidFill>
                          <a:latin typeface="Calibri" panose="020F0502020204030204" pitchFamily="34" charset="0"/>
                          <a:cs typeface="Calibri" panose="020F0502020204030204" pitchFamily="34" charset="0"/>
                        </a:rPr>
                        <a:t>Consider fecal lactoferrin (if positive, indication for more urgent endoscopy) and fecal calprotectin (indicator of colitis activity)</a:t>
                      </a:r>
                    </a:p>
                    <a:p>
                      <a:pPr marL="742950" marR="0" lvl="1" indent="-285750" algn="l" defTabSz="914400" rtl="0" eaLnBrk="1" fontAlgn="auto" latinLnBrk="0" hangingPunct="1">
                        <a:lnSpc>
                          <a:spcPct val="100000"/>
                        </a:lnSpc>
                        <a:spcBef>
                          <a:spcPts val="0"/>
                        </a:spcBef>
                        <a:spcAft>
                          <a:spcPts val="300"/>
                        </a:spcAft>
                        <a:buClrTx/>
                        <a:buSzTx/>
                        <a:buFont typeface="Calibri" panose="020F0502020204030204" pitchFamily="34" charset="0"/>
                        <a:buChar char="–"/>
                        <a:tabLst/>
                        <a:defRPr/>
                      </a:pPr>
                      <a:r>
                        <a:rPr lang="en-US" sz="1600" b="0" baseline="0" dirty="0">
                          <a:solidFill>
                            <a:schemeClr val="bg1"/>
                          </a:solidFill>
                          <a:latin typeface="Calibri" panose="020F0502020204030204" pitchFamily="34" charset="0"/>
                          <a:cs typeface="Calibri" panose="020F0502020204030204" pitchFamily="34" charset="0"/>
                        </a:rPr>
                        <a:t>Consider stopping biologic treatment and ICI rechallenge (if appropriate) if fecal calprotectin level </a:t>
                      </a:r>
                      <a:r>
                        <a:rPr lang="en-US" sz="1600" b="0" u="none" baseline="0" dirty="0">
                          <a:solidFill>
                            <a:schemeClr val="bg1"/>
                          </a:solidFill>
                          <a:latin typeface="Calibri" panose="020F0502020204030204" pitchFamily="34" charset="0"/>
                          <a:cs typeface="Calibri" panose="020F0502020204030204" pitchFamily="34" charset="0"/>
                        </a:rPr>
                        <a:t>≤116 </a:t>
                      </a:r>
                      <a:r>
                        <a:rPr lang="el-GR" sz="1600" b="0" u="none" baseline="0" dirty="0">
                          <a:solidFill>
                            <a:schemeClr val="bg1"/>
                          </a:solidFill>
                          <a:latin typeface="Calibri" panose="020F0502020204030204" pitchFamily="34" charset="0"/>
                          <a:cs typeface="Calibri" panose="020F0502020204030204" pitchFamily="34" charset="0"/>
                        </a:rPr>
                        <a:t>μ</a:t>
                      </a:r>
                      <a:r>
                        <a:rPr lang="en-US" sz="1600" b="0" u="none" baseline="0" dirty="0">
                          <a:solidFill>
                            <a:schemeClr val="bg1"/>
                          </a:solidFill>
                          <a:latin typeface="Calibri" panose="020F0502020204030204" pitchFamily="34" charset="0"/>
                          <a:cs typeface="Calibri" panose="020F0502020204030204" pitchFamily="34" charset="0"/>
                        </a:rPr>
                        <a:t>g/g</a:t>
                      </a:r>
                      <a:endParaRPr lang="en-US" sz="1600" b="0" baseline="0" dirty="0">
                        <a:solidFill>
                          <a:schemeClr val="bg1"/>
                        </a:solidFill>
                        <a:latin typeface="Calibri" panose="020F0502020204030204" pitchFamily="34" charset="0"/>
                        <a:cs typeface="Calibri" panose="020F0502020204030204" pitchFamily="34" charset="0"/>
                      </a:endParaRPr>
                    </a:p>
                  </a:txBody>
                  <a:tcPr marL="91454" marR="9145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334070805"/>
                  </a:ext>
                </a:extLst>
              </a:tr>
              <a:tr h="212237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spcBef>
                          <a:spcPts val="0"/>
                        </a:spcBef>
                        <a:spcAft>
                          <a:spcPts val="300"/>
                        </a:spcAft>
                        <a:buFont typeface="Wingdings" panose="05000000000000000000" pitchFamily="2" charset="2"/>
                        <a:buChar char="§"/>
                      </a:pPr>
                      <a:r>
                        <a:rPr lang="en-US" sz="1600" b="1" dirty="0">
                          <a:solidFill>
                            <a:schemeClr val="bg1"/>
                          </a:solidFill>
                          <a:latin typeface="Calibri" panose="020F0502020204030204" pitchFamily="34" charset="0"/>
                          <a:cs typeface="Calibri" panose="020F0502020204030204" pitchFamily="34" charset="0"/>
                        </a:rPr>
                        <a:t>Grade 1:</a:t>
                      </a:r>
                      <a:r>
                        <a:rPr lang="en-US" sz="1600" b="0" dirty="0">
                          <a:solidFill>
                            <a:schemeClr val="bg1"/>
                          </a:solidFill>
                          <a:latin typeface="Calibri" panose="020F0502020204030204" pitchFamily="34" charset="0"/>
                          <a:cs typeface="Calibri" panose="020F0502020204030204" pitchFamily="34" charset="0"/>
                        </a:rPr>
                        <a:t> &lt;</a:t>
                      </a:r>
                      <a:r>
                        <a:rPr lang="en-US" sz="1600" b="1" dirty="0">
                          <a:solidFill>
                            <a:schemeClr val="bg1"/>
                          </a:solidFill>
                          <a:latin typeface="Calibri" panose="020F0502020204030204" pitchFamily="34" charset="0"/>
                          <a:cs typeface="Calibri" panose="020F0502020204030204" pitchFamily="34" charset="0"/>
                        </a:rPr>
                        <a:t>4 BMs above baseline/day; no colitis symptoms</a:t>
                      </a:r>
                    </a:p>
                    <a:p>
                      <a:pPr marL="742950" lvl="1" indent="-285750">
                        <a:spcBef>
                          <a:spcPts val="0"/>
                        </a:spcBef>
                        <a:spcAft>
                          <a:spcPts val="300"/>
                        </a:spcAft>
                        <a:buFont typeface="Calibri" panose="020F0502020204030204" pitchFamily="34" charset="0"/>
                        <a:buChar char="–"/>
                      </a:pPr>
                      <a:r>
                        <a:rPr lang="en-US" sz="1600" b="0" dirty="0">
                          <a:solidFill>
                            <a:schemeClr val="bg1"/>
                          </a:solidFill>
                          <a:latin typeface="Calibri" panose="020F0502020204030204" pitchFamily="34" charset="0"/>
                          <a:cs typeface="Calibri" panose="020F0502020204030204" pitchFamily="34" charset="0"/>
                        </a:rPr>
                        <a:t>Consider holding ICI; use supportive care measures (eg, loperamide or diphenoxylate/atropine, hydration, dietary modifications). If persistent/progressive symptoms, check fecal lactoferrin/calprotectin and if positive, treat as grade 2</a:t>
                      </a:r>
                    </a:p>
                    <a:p>
                      <a:pPr marL="285750" indent="-285750">
                        <a:spcBef>
                          <a:spcPts val="0"/>
                        </a:spcBef>
                        <a:spcAft>
                          <a:spcPts val="300"/>
                        </a:spcAft>
                        <a:buFont typeface="Wingdings" panose="05000000000000000000" pitchFamily="2" charset="2"/>
                        <a:buChar char="§"/>
                      </a:pPr>
                      <a:r>
                        <a:rPr lang="en-US" sz="1600" b="1" dirty="0">
                          <a:solidFill>
                            <a:schemeClr val="bg1"/>
                          </a:solidFill>
                          <a:latin typeface="Calibri" panose="020F0502020204030204" pitchFamily="34" charset="0"/>
                          <a:cs typeface="Calibri" panose="020F0502020204030204" pitchFamily="34" charset="0"/>
                        </a:rPr>
                        <a:t>Grade 2: 4-6 BMs above baseline/day; colitis symptoms present, not interfering with ADLs</a:t>
                      </a:r>
                    </a:p>
                    <a:p>
                      <a:pPr marL="742950" lvl="1" indent="-285750">
                        <a:spcBef>
                          <a:spcPts val="0"/>
                        </a:spcBef>
                        <a:spcAft>
                          <a:spcPts val="300"/>
                        </a:spcAft>
                        <a:buFont typeface="Calibri" panose="020F0502020204030204" pitchFamily="34" charset="0"/>
                        <a:buChar char="–"/>
                      </a:pPr>
                      <a:r>
                        <a:rPr lang="en-US" sz="1600" b="0" dirty="0">
                          <a:solidFill>
                            <a:schemeClr val="bg1"/>
                          </a:solidFill>
                          <a:latin typeface="Calibri" panose="020F0502020204030204" pitchFamily="34" charset="0"/>
                          <a:cs typeface="Calibri" panose="020F0502020204030204" pitchFamily="34" charset="0"/>
                        </a:rPr>
                        <a:t>HOLD ICI; use supportive care measures; initiate prednisone 1-2 mg/kg/day taper over 4-6 wk</a:t>
                      </a:r>
                    </a:p>
                    <a:p>
                      <a:pPr marL="742950" lvl="1" indent="-285750">
                        <a:spcBef>
                          <a:spcPts val="0"/>
                        </a:spcBef>
                        <a:spcAft>
                          <a:spcPts val="300"/>
                        </a:spcAft>
                        <a:buFont typeface="Calibri" panose="020F0502020204030204" pitchFamily="34" charset="0"/>
                        <a:buChar char="–"/>
                      </a:pPr>
                      <a:r>
                        <a:rPr lang="en-US" sz="1600" b="0" dirty="0">
                          <a:solidFill>
                            <a:schemeClr val="bg1"/>
                          </a:solidFill>
                          <a:latin typeface="Calibri" panose="020F0502020204030204" pitchFamily="34" charset="0"/>
                          <a:cs typeface="Calibri" panose="020F0502020204030204" pitchFamily="34" charset="0"/>
                        </a:rPr>
                        <a:t>If no response after 2-3 days, maximize steroids. If still no response, consider adding infliximab or vedolizumab</a:t>
                      </a:r>
                    </a:p>
                    <a:p>
                      <a:pPr marL="285750" indent="-285750">
                        <a:spcBef>
                          <a:spcPts val="0"/>
                        </a:spcBef>
                        <a:spcAft>
                          <a:spcPts val="300"/>
                        </a:spcAft>
                        <a:buFont typeface="Wingdings" panose="05000000000000000000" pitchFamily="2" charset="2"/>
                        <a:buChar char="§"/>
                      </a:pPr>
                      <a:r>
                        <a:rPr lang="en-US" sz="1600" b="1" dirty="0">
                          <a:solidFill>
                            <a:schemeClr val="bg1"/>
                          </a:solidFill>
                          <a:latin typeface="Calibri" panose="020F0502020204030204" pitchFamily="34" charset="0"/>
                          <a:cs typeface="Calibri" panose="020F0502020204030204" pitchFamily="34" charset="0"/>
                        </a:rPr>
                        <a:t>Grade 3/4:</a:t>
                      </a:r>
                      <a:r>
                        <a:rPr lang="en-US" sz="1600" b="0" dirty="0">
                          <a:solidFill>
                            <a:schemeClr val="bg1"/>
                          </a:solidFill>
                          <a:latin typeface="Calibri" panose="020F0502020204030204" pitchFamily="34" charset="0"/>
                          <a:cs typeface="Calibri" panose="020F0502020204030204" pitchFamily="34" charset="0"/>
                        </a:rPr>
                        <a:t> </a:t>
                      </a:r>
                      <a:r>
                        <a:rPr lang="en-US" sz="1600" b="1" u="none" dirty="0">
                          <a:solidFill>
                            <a:schemeClr val="bg1"/>
                          </a:solidFill>
                          <a:latin typeface="Calibri" panose="020F0502020204030204" pitchFamily="34" charset="0"/>
                          <a:cs typeface="Calibri" panose="020F0502020204030204" pitchFamily="34" charset="0"/>
                        </a:rPr>
                        <a:t>&gt;6 BMs above baseline/day; colitis symptoms present, interference with ADLs</a:t>
                      </a:r>
                    </a:p>
                    <a:p>
                      <a:pPr marL="742950" lvl="1" indent="-285750">
                        <a:spcBef>
                          <a:spcPts val="0"/>
                        </a:spcBef>
                        <a:spcAft>
                          <a:spcPts val="300"/>
                        </a:spcAft>
                        <a:buFont typeface="Calibri" panose="020F0502020204030204" pitchFamily="34" charset="0"/>
                        <a:buChar char="–"/>
                      </a:pPr>
                      <a:r>
                        <a:rPr lang="en-US" sz="1600" b="0" u="none" dirty="0">
                          <a:solidFill>
                            <a:schemeClr val="bg1"/>
                          </a:solidFill>
                          <a:latin typeface="Calibri" panose="020F0502020204030204" pitchFamily="34" charset="0"/>
                          <a:cs typeface="Calibri" panose="020F0502020204030204" pitchFamily="34" charset="0"/>
                        </a:rPr>
                        <a:t>HOLD ICI; consider inpatient admission for patients with dehydration or electrolyte imbalance. Initiate prednisone (or equivalent) 1-2 mg/kg/day until symptoms improve to grade 1, then start taper over 4-6 wk. </a:t>
                      </a:r>
                      <a:r>
                        <a:rPr lang="en-US" sz="1600" b="1" u="none" kern="1200" dirty="0">
                          <a:solidFill>
                            <a:schemeClr val="bg1"/>
                          </a:solidFill>
                          <a:latin typeface="Calibri" panose="020F0502020204030204" pitchFamily="34" charset="0"/>
                          <a:ea typeface="+mn-ea"/>
                          <a:cs typeface="Calibri" panose="020F0502020204030204" pitchFamily="34" charset="0"/>
                        </a:rPr>
                        <a:t>Permanently discontinue for grade 4 diarrhea</a:t>
                      </a:r>
                    </a:p>
                  </a:txBody>
                  <a:tcPr marL="91454" marR="9145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672123815"/>
                  </a:ext>
                </a:extLst>
              </a:tr>
            </a:tbl>
          </a:graphicData>
        </a:graphic>
      </p:graphicFrame>
      <p:sp>
        <p:nvSpPr>
          <p:cNvPr id="2" name="Footer Placeholder 3">
            <a:extLst>
              <a:ext uri="{FF2B5EF4-FFF2-40B4-BE49-F238E27FC236}">
                <a16:creationId xmlns:a16="http://schemas.microsoft.com/office/drawing/2014/main" id="{12DAF3F1-9488-4F86-EC0F-B45BABC19948}"/>
              </a:ext>
            </a:extLst>
          </p:cNvPr>
          <p:cNvSpPr txBox="1">
            <a:spLocks/>
          </p:cNvSpPr>
          <p:nvPr/>
        </p:nvSpPr>
        <p:spPr>
          <a:xfrm>
            <a:off x="449766" y="6005734"/>
            <a:ext cx="8321133" cy="4091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Schneider. JCO. 2021;39:4073.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Martins. Nat Rev Clin Oncol. 2019;16:563.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NCCN. Management of </a:t>
            </a:r>
            <a:r>
              <a:rPr lang="en-US" sz="1200" b="0" dirty="0">
                <a:solidFill>
                  <a:srgbClr val="455560"/>
                </a:solidFill>
                <a:latin typeface="Calibri" panose="020F0502020204030204" pitchFamily="34" charset="0"/>
                <a:cs typeface="Arial" panose="020B0604020202020204" pitchFamily="34" charset="0"/>
              </a:rPr>
              <a:t>i</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mmunotherapy-related toxicities. V.1.2022.</a:t>
            </a:r>
          </a:p>
        </p:txBody>
      </p:sp>
      <p:sp>
        <p:nvSpPr>
          <p:cNvPr id="3" name="Title 2">
            <a:extLst>
              <a:ext uri="{FF2B5EF4-FFF2-40B4-BE49-F238E27FC236}">
                <a16:creationId xmlns:a16="http://schemas.microsoft.com/office/drawing/2014/main" id="{3B348ED8-893A-C4A7-7D94-F13FC0A2D6AC}"/>
              </a:ext>
            </a:extLst>
          </p:cNvPr>
          <p:cNvSpPr>
            <a:spLocks noGrp="1"/>
          </p:cNvSpPr>
          <p:nvPr>
            <p:ph type="title"/>
          </p:nvPr>
        </p:nvSpPr>
        <p:spPr/>
        <p:txBody>
          <a:bodyPr/>
          <a:lstStyle/>
          <a:p>
            <a:r>
              <a:rPr lang="en-US" dirty="0"/>
              <a:t>Management of irAEs: Colitis/Diarrhea</a:t>
            </a:r>
          </a:p>
        </p:txBody>
      </p:sp>
    </p:spTree>
    <p:extLst>
      <p:ext uri="{BB962C8B-B14F-4D97-AF65-F5344CB8AC3E}">
        <p14:creationId xmlns:p14="http://schemas.microsoft.com/office/powerpoint/2010/main" val="5902553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0DDA1B17-B910-4E6A-898A-312025A261C7}"/>
              </a:ext>
            </a:extLst>
          </p:cNvPr>
          <p:cNvSpPr>
            <a:spLocks noGrp="1"/>
          </p:cNvSpPr>
          <p:nvPr>
            <p:ph type="title"/>
          </p:nvPr>
        </p:nvSpPr>
        <p:spPr/>
        <p:txBody>
          <a:bodyPr/>
          <a:lstStyle/>
          <a:p>
            <a:r>
              <a:rPr lang="en-US" dirty="0"/>
              <a:t>Management of irAEs: Thyroid Dysfunction</a:t>
            </a:r>
          </a:p>
        </p:txBody>
      </p:sp>
      <p:sp>
        <p:nvSpPr>
          <p:cNvPr id="2" name="Slide Number Placeholder 1">
            <a:extLst>
              <a:ext uri="{FF2B5EF4-FFF2-40B4-BE49-F238E27FC236}">
                <a16:creationId xmlns:a16="http://schemas.microsoft.com/office/drawing/2014/main" id="{F00578BC-250A-948C-B361-DBA89051768F}"/>
              </a:ext>
            </a:extLst>
          </p:cNvPr>
          <p:cNvSpPr>
            <a:spLocks noGrp="1"/>
          </p:cNvSpPr>
          <p:nvPr>
            <p:ph type="sldNum" sz="quarter" idx="4294967295"/>
          </p:nvPr>
        </p:nvSpPr>
        <p:spPr>
          <a:xfrm>
            <a:off x="11807825" y="6456363"/>
            <a:ext cx="384175" cy="30638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B3AC2E-D0A7-4F43-A8C5-981F0AA32F32}" type="slidenum">
              <a:rPr kumimoji="0" lang="en-US" sz="1800" b="0" i="0" u="none" strike="noStrike" kern="1200" cap="none" spc="0" normalizeH="0" baseline="0" noProof="0" smtClean="0">
                <a:ln>
                  <a:noFill/>
                </a:ln>
                <a:solidFill>
                  <a:srgbClr val="FFFFFF"/>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a:t>
            </a:fld>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8" name="Footer Placeholder 3">
            <a:extLst>
              <a:ext uri="{FF2B5EF4-FFF2-40B4-BE49-F238E27FC236}">
                <a16:creationId xmlns:a16="http://schemas.microsoft.com/office/drawing/2014/main" id="{0C569CA8-0800-D391-3B3D-6D46C3A37D09}"/>
              </a:ext>
            </a:extLst>
          </p:cNvPr>
          <p:cNvSpPr txBox="1">
            <a:spLocks/>
          </p:cNvSpPr>
          <p:nvPr/>
        </p:nvSpPr>
        <p:spPr>
          <a:xfrm>
            <a:off x="429006" y="6380163"/>
            <a:ext cx="9962692" cy="3693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Schneider. JCO. 2021;39:4073. NCCN. Management of </a:t>
            </a:r>
            <a:r>
              <a:rPr lang="en-US" sz="1200" b="0" dirty="0">
                <a:solidFill>
                  <a:srgbClr val="455560"/>
                </a:solidFill>
                <a:latin typeface="Calibri" panose="020F0502020204030204" pitchFamily="34" charset="0"/>
                <a:cs typeface="Arial" panose="020B0604020202020204" pitchFamily="34" charset="0"/>
              </a:rPr>
              <a:t>i</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mmunotherapy-related toxicities. V.1.2022.</a:t>
            </a:r>
          </a:p>
        </p:txBody>
      </p:sp>
      <p:graphicFrame>
        <p:nvGraphicFramePr>
          <p:cNvPr id="11" name="Content Placeholder 4">
            <a:extLst>
              <a:ext uri="{FF2B5EF4-FFF2-40B4-BE49-F238E27FC236}">
                <a16:creationId xmlns:a16="http://schemas.microsoft.com/office/drawing/2014/main" id="{322A9409-D441-CFA3-36BC-9157D86ED41E}"/>
              </a:ext>
            </a:extLst>
          </p:cNvPr>
          <p:cNvGraphicFramePr>
            <a:graphicFrameLocks/>
          </p:cNvGraphicFramePr>
          <p:nvPr>
            <p:extLst>
              <p:ext uri="{D42A27DB-BD31-4B8C-83A1-F6EECF244321}">
                <p14:modId xmlns:p14="http://schemas.microsoft.com/office/powerpoint/2010/main" val="2601568191"/>
              </p:ext>
            </p:extLst>
          </p:nvPr>
        </p:nvGraphicFramePr>
        <p:xfrm>
          <a:off x="709796" y="1602898"/>
          <a:ext cx="11038014" cy="3246120"/>
        </p:xfrm>
        <a:graphic>
          <a:graphicData uri="http://schemas.openxmlformats.org/drawingml/2006/table">
            <a:tbl>
              <a:tblPr firstRow="1" bandRow="1">
                <a:effectLst/>
              </a:tblPr>
              <a:tblGrid>
                <a:gridCol w="11038014">
                  <a:extLst>
                    <a:ext uri="{9D8B030D-6E8A-4147-A177-3AD203B41FA5}">
                      <a16:colId xmlns:a16="http://schemas.microsoft.com/office/drawing/2014/main" val="4094498409"/>
                    </a:ext>
                  </a:extLst>
                </a:gridCol>
              </a:tblGrid>
              <a:tr h="147510">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spcBef>
                          <a:spcPts val="300"/>
                        </a:spcBef>
                        <a:spcAft>
                          <a:spcPts val="300"/>
                        </a:spcAft>
                      </a:pPr>
                      <a:r>
                        <a:rPr lang="en-US" sz="1600" b="1" dirty="0">
                          <a:solidFill>
                            <a:schemeClr val="tx1"/>
                          </a:solidFill>
                          <a:latin typeface="Calibri" panose="020F0502020204030204" pitchFamily="34" charset="0"/>
                          <a:cs typeface="Calibri" panose="020F0502020204030204" pitchFamily="34" charset="0"/>
                        </a:rPr>
                        <a:t>Thyroid Dysfunction: Hypothyroidism</a:t>
                      </a:r>
                    </a:p>
                  </a:txBody>
                  <a:tcPr marL="91454" marR="914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31970601"/>
                  </a:ext>
                </a:extLst>
              </a:tr>
              <a:tr h="270009">
                <a:tc>
                  <a:txBody>
                    <a:bodyPr/>
                    <a:lstStyle/>
                    <a:p>
                      <a:pPr marL="285750" lvl="0" indent="-285750" algn="l" defTabSz="914400" rtl="0" eaLnBrk="1" latinLnBrk="0" hangingPunct="1">
                        <a:spcBef>
                          <a:spcPts val="300"/>
                        </a:spcBef>
                        <a:spcAft>
                          <a:spcPts val="300"/>
                        </a:spcAft>
                        <a:buFont typeface="Wingdings" panose="05000000000000000000" pitchFamily="2" charset="2"/>
                        <a:buChar char="§"/>
                      </a:pPr>
                      <a:r>
                        <a:rPr lang="en-US" sz="1600" b="0" kern="1200" baseline="0" dirty="0">
                          <a:solidFill>
                            <a:schemeClr val="bg1"/>
                          </a:solidFill>
                          <a:latin typeface="Calibri" panose="020F0502020204030204" pitchFamily="34" charset="0"/>
                          <a:ea typeface="+mn-ea"/>
                          <a:cs typeface="Calibri" panose="020F0502020204030204" pitchFamily="34" charset="0"/>
                        </a:rPr>
                        <a:t>Obtain a thyroid panel every 4-6 wk for monitoring patients receiving ICI</a:t>
                      </a:r>
                    </a:p>
                    <a:p>
                      <a:pPr marL="285750" lvl="0" indent="-285750" algn="l" defTabSz="914400" rtl="0" eaLnBrk="1" latinLnBrk="0" hangingPunct="1">
                        <a:spcBef>
                          <a:spcPts val="300"/>
                        </a:spcBef>
                        <a:spcAft>
                          <a:spcPts val="300"/>
                        </a:spcAft>
                        <a:buFont typeface="Wingdings" panose="05000000000000000000" pitchFamily="2" charset="2"/>
                        <a:buChar char="§"/>
                      </a:pPr>
                      <a:r>
                        <a:rPr lang="en-US" sz="1600" b="0" kern="1200" baseline="0" dirty="0">
                          <a:solidFill>
                            <a:schemeClr val="bg1"/>
                          </a:solidFill>
                          <a:latin typeface="Calibri" panose="020F0502020204030204" pitchFamily="34" charset="0"/>
                          <a:ea typeface="+mn-ea"/>
                          <a:cs typeface="Calibri" panose="020F0502020204030204" pitchFamily="34" charset="0"/>
                        </a:rPr>
                        <a:t>Presence of low TSH and low FT4, concern for possible central hypothyroidism; evaluate for hypophysitis</a:t>
                      </a:r>
                    </a:p>
                  </a:txBody>
                  <a:tcPr marL="91454" marR="9145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24207305"/>
                  </a:ext>
                </a:extLst>
              </a:tr>
              <a:tr h="884709">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spcBef>
                          <a:spcPts val="300"/>
                        </a:spcBef>
                        <a:spcAft>
                          <a:spcPts val="300"/>
                        </a:spcAft>
                        <a:buFont typeface="Wingdings" panose="05000000000000000000" pitchFamily="2" charset="2"/>
                        <a:buChar char="§"/>
                      </a:pPr>
                      <a:r>
                        <a:rPr lang="en-US" sz="1600" b="1" dirty="0">
                          <a:solidFill>
                            <a:schemeClr val="bg1"/>
                          </a:solidFill>
                          <a:latin typeface="Calibri" panose="020F0502020204030204" pitchFamily="34" charset="0"/>
                          <a:cs typeface="Calibri" panose="020F0502020204030204" pitchFamily="34" charset="0"/>
                        </a:rPr>
                        <a:t>G1: TSH &gt;4.5 and &lt;10 mIU/L and asymptomatic</a:t>
                      </a:r>
                    </a:p>
                    <a:p>
                      <a:pPr marL="742950" lvl="1" indent="-285750">
                        <a:spcBef>
                          <a:spcPts val="300"/>
                        </a:spcBef>
                        <a:spcAft>
                          <a:spcPts val="300"/>
                        </a:spcAft>
                        <a:buFont typeface="Calibri" panose="020F0502020204030204" pitchFamily="34" charset="0"/>
                        <a:buChar char="–"/>
                      </a:pPr>
                      <a:r>
                        <a:rPr lang="en-US" sz="1600" b="0" dirty="0">
                          <a:solidFill>
                            <a:schemeClr val="bg1"/>
                          </a:solidFill>
                          <a:latin typeface="Calibri" panose="020F0502020204030204" pitchFamily="34" charset="0"/>
                          <a:cs typeface="Calibri" panose="020F0502020204030204" pitchFamily="34" charset="0"/>
                        </a:rPr>
                        <a:t>Continue ICI and monitor thyroid panel every 4-6 wk</a:t>
                      </a:r>
                    </a:p>
                    <a:p>
                      <a:pPr marL="285750" indent="-285750">
                        <a:spcBef>
                          <a:spcPts val="300"/>
                        </a:spcBef>
                        <a:spcAft>
                          <a:spcPts val="300"/>
                        </a:spcAft>
                        <a:buFont typeface="Wingdings" panose="05000000000000000000" pitchFamily="2" charset="2"/>
                        <a:buChar char="§"/>
                      </a:pPr>
                      <a:r>
                        <a:rPr lang="en-US" sz="1600" b="1" dirty="0">
                          <a:solidFill>
                            <a:schemeClr val="bg1"/>
                          </a:solidFill>
                          <a:latin typeface="Calibri" panose="020F0502020204030204" pitchFamily="34" charset="0"/>
                          <a:cs typeface="Calibri" panose="020F0502020204030204" pitchFamily="34" charset="0"/>
                        </a:rPr>
                        <a:t>G2: TSH persistently &gt;10 mIU/L; moderate symptoms</a:t>
                      </a:r>
                    </a:p>
                    <a:p>
                      <a:pPr marL="742950" lvl="1" indent="-285750">
                        <a:spcBef>
                          <a:spcPts val="300"/>
                        </a:spcBef>
                        <a:spcAft>
                          <a:spcPts val="300"/>
                        </a:spcAft>
                        <a:buFont typeface="Calibri" panose="020F0502020204030204" pitchFamily="34" charset="0"/>
                        <a:buChar char="–"/>
                      </a:pPr>
                      <a:r>
                        <a:rPr lang="en-US" sz="1600" b="0" dirty="0">
                          <a:solidFill>
                            <a:schemeClr val="bg1"/>
                          </a:solidFill>
                          <a:latin typeface="Calibri" panose="020F0502020204030204" pitchFamily="34" charset="0"/>
                          <a:cs typeface="Calibri" panose="020F0502020204030204" pitchFamily="34" charset="0"/>
                        </a:rPr>
                        <a:t>Continue ICI and consider initiation of levothyroxine*</a:t>
                      </a:r>
                    </a:p>
                    <a:p>
                      <a:pPr marL="285750" indent="-285750">
                        <a:spcBef>
                          <a:spcPts val="300"/>
                        </a:spcBef>
                        <a:spcAft>
                          <a:spcPts val="300"/>
                        </a:spcAft>
                        <a:buFont typeface="Wingdings" panose="05000000000000000000" pitchFamily="2" charset="2"/>
                        <a:buChar char="§"/>
                      </a:pPr>
                      <a:r>
                        <a:rPr lang="en-US" sz="1600" b="1" dirty="0">
                          <a:solidFill>
                            <a:schemeClr val="bg1"/>
                          </a:solidFill>
                          <a:latin typeface="Calibri" panose="020F0502020204030204" pitchFamily="34" charset="0"/>
                          <a:cs typeface="Calibri" panose="020F0502020204030204" pitchFamily="34" charset="0"/>
                        </a:rPr>
                        <a:t>G3-4: Severe symptoms and concern for life-threatening consequences; unable to perform ADLs</a:t>
                      </a:r>
                    </a:p>
                    <a:p>
                      <a:pPr marL="742950" lvl="1" indent="-285750">
                        <a:spcBef>
                          <a:spcPts val="300"/>
                        </a:spcBef>
                        <a:spcAft>
                          <a:spcPts val="300"/>
                        </a:spcAft>
                        <a:buFont typeface="Calibri" panose="020F0502020204030204" pitchFamily="34" charset="0"/>
                        <a:buChar char="–"/>
                      </a:pPr>
                      <a:r>
                        <a:rPr lang="en-US" sz="1600" b="0" dirty="0">
                          <a:solidFill>
                            <a:schemeClr val="bg1"/>
                          </a:solidFill>
                          <a:latin typeface="Calibri" panose="020F0502020204030204" pitchFamily="34" charset="0"/>
                          <a:cs typeface="Calibri" panose="020F0502020204030204" pitchFamily="34" charset="0"/>
                        </a:rPr>
                        <a:t>HOLD ICI; hospital admission and endocrine consultation</a:t>
                      </a:r>
                    </a:p>
                    <a:p>
                      <a:pPr marL="742950" lvl="1" indent="-285750">
                        <a:spcBef>
                          <a:spcPts val="300"/>
                        </a:spcBef>
                        <a:spcAft>
                          <a:spcPts val="300"/>
                        </a:spcAft>
                        <a:buFont typeface="Calibri" panose="020F0502020204030204" pitchFamily="34" charset="0"/>
                        <a:buChar char="–"/>
                      </a:pPr>
                      <a:r>
                        <a:rPr lang="en-US" sz="1600" b="0" dirty="0">
                          <a:solidFill>
                            <a:schemeClr val="bg1"/>
                          </a:solidFill>
                          <a:latin typeface="Calibri" panose="020F0502020204030204" pitchFamily="34" charset="0"/>
                          <a:cs typeface="Calibri" panose="020F0502020204030204" pitchFamily="34" charset="0"/>
                        </a:rPr>
                        <a:t>If there is uncertainty about primary vs central hypothyroidism, initiate hydrocortisone before thyroid replacement</a:t>
                      </a:r>
                    </a:p>
                  </a:txBody>
                  <a:tcPr marL="91454" marR="9145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672123815"/>
                  </a:ext>
                </a:extLst>
              </a:tr>
            </a:tbl>
          </a:graphicData>
        </a:graphic>
      </p:graphicFrame>
      <p:sp>
        <p:nvSpPr>
          <p:cNvPr id="12" name="TextBox 11">
            <a:extLst>
              <a:ext uri="{FF2B5EF4-FFF2-40B4-BE49-F238E27FC236}">
                <a16:creationId xmlns:a16="http://schemas.microsoft.com/office/drawing/2014/main" id="{B168693C-2C9D-189D-2564-AD11EC058246}"/>
              </a:ext>
            </a:extLst>
          </p:cNvPr>
          <p:cNvSpPr txBox="1"/>
          <p:nvPr/>
        </p:nvSpPr>
        <p:spPr bwMode="auto">
          <a:xfrm>
            <a:off x="709795" y="5367209"/>
            <a:ext cx="1103801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1" fontAlgn="auto" latinLnBrk="0" hangingPunct="1">
              <a:lnSpc>
                <a:spcPct val="100000"/>
              </a:lnSpc>
              <a:spcBef>
                <a:spcPct val="50000"/>
              </a:spcBef>
              <a:spcAft>
                <a:spcPct val="0"/>
              </a:spcAft>
              <a:buClrTx/>
              <a:buSzTx/>
              <a:buFont typeface="Wingdings" panose="05000000000000000000" pitchFamily="2" charset="2"/>
              <a:buChar char="§"/>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Manage per hypophysitis algorithm when low TSH + low FT4 (central hypothyroidism) or low ACTH + low cortisol (secondary [central] adrenal insufficiency)</a:t>
            </a:r>
          </a:p>
          <a:p>
            <a:pPr marL="742950" marR="0" lvl="1" indent="-285750" algn="l" defTabSz="914400" rtl="0" eaLnBrk="1" fontAlgn="auto" latinLnBrk="0" hangingPunct="1">
              <a:lnSpc>
                <a:spcPct val="100000"/>
              </a:lnSpc>
              <a:spcBef>
                <a:spcPct val="50000"/>
              </a:spcBef>
              <a:spcAft>
                <a:spcPct val="0"/>
              </a:spcAft>
              <a:buClrTx/>
              <a:buSzTx/>
              <a:buFont typeface="Calibri" panose="020F050202020403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Give hormone replacement therapy as indicated</a:t>
            </a:r>
          </a:p>
        </p:txBody>
      </p:sp>
      <p:sp>
        <p:nvSpPr>
          <p:cNvPr id="9" name="TextBox 8">
            <a:extLst>
              <a:ext uri="{FF2B5EF4-FFF2-40B4-BE49-F238E27FC236}">
                <a16:creationId xmlns:a16="http://schemas.microsoft.com/office/drawing/2014/main" id="{C47BF5BC-97F1-49D7-A61B-03ED53A584E6}"/>
              </a:ext>
            </a:extLst>
          </p:cNvPr>
          <p:cNvSpPr txBox="1"/>
          <p:nvPr/>
        </p:nvSpPr>
        <p:spPr bwMode="auto">
          <a:xfrm>
            <a:off x="709796" y="4841436"/>
            <a:ext cx="110380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2" indent="0" algn="l" defTabSz="914400" rtl="0" eaLnBrk="1" fontAlgn="auto" latinLnBrk="0" hangingPunct="1">
              <a:lnSpc>
                <a:spcPct val="100000"/>
              </a:lnSpc>
              <a:spcBef>
                <a:spcPts val="0"/>
              </a:spcBef>
              <a:spcAft>
                <a:spcPts val="3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*Ensure no underlying adrenal insufficiency is present prior to initiating. Dose cautiously in patients that may be more sensitive to thyroid supplementation (elderly, frail, CAD, etc).</a:t>
            </a:r>
          </a:p>
        </p:txBody>
      </p:sp>
    </p:spTree>
    <p:extLst>
      <p:ext uri="{BB962C8B-B14F-4D97-AF65-F5344CB8AC3E}">
        <p14:creationId xmlns:p14="http://schemas.microsoft.com/office/powerpoint/2010/main" val="245578732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CEE2B996-66B7-D417-B2D5-02F66CD37635}"/>
              </a:ext>
            </a:extLst>
          </p:cNvPr>
          <p:cNvGraphicFramePr>
            <a:graphicFrameLocks/>
          </p:cNvGraphicFramePr>
          <p:nvPr>
            <p:extLst>
              <p:ext uri="{D42A27DB-BD31-4B8C-83A1-F6EECF244321}">
                <p14:modId xmlns:p14="http://schemas.microsoft.com/office/powerpoint/2010/main" val="3999923648"/>
              </p:ext>
            </p:extLst>
          </p:nvPr>
        </p:nvGraphicFramePr>
        <p:xfrm>
          <a:off x="723899" y="1600200"/>
          <a:ext cx="10791099" cy="4175760"/>
        </p:xfrm>
        <a:graphic>
          <a:graphicData uri="http://schemas.openxmlformats.org/drawingml/2006/table">
            <a:tbl>
              <a:tblPr firstRow="1" bandRow="1">
                <a:effectLst/>
              </a:tblPr>
              <a:tblGrid>
                <a:gridCol w="10791099">
                  <a:extLst>
                    <a:ext uri="{9D8B030D-6E8A-4147-A177-3AD203B41FA5}">
                      <a16:colId xmlns:a16="http://schemas.microsoft.com/office/drawing/2014/main" val="4094498409"/>
                    </a:ext>
                  </a:extLst>
                </a:gridCol>
              </a:tblGrid>
              <a:tr h="237089">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spcBef>
                          <a:spcPts val="0"/>
                        </a:spcBef>
                        <a:spcAft>
                          <a:spcPts val="0"/>
                        </a:spcAft>
                      </a:pPr>
                      <a:r>
                        <a:rPr lang="en-US" sz="1600" b="1" dirty="0">
                          <a:solidFill>
                            <a:schemeClr val="tx1"/>
                          </a:solidFill>
                          <a:latin typeface="Calibri" panose="020F0502020204030204" pitchFamily="34" charset="0"/>
                          <a:cs typeface="Calibri" panose="020F0502020204030204" pitchFamily="34" charset="0"/>
                        </a:rPr>
                        <a:t>Hepatotoxicity</a:t>
                      </a:r>
                    </a:p>
                  </a:txBody>
                  <a:tcPr marL="91454" marR="914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31970601"/>
                  </a:ext>
                </a:extLst>
              </a:tr>
              <a:tr h="546857">
                <a:tc>
                  <a:txBody>
                    <a:bodyPr/>
                    <a:lstStyle/>
                    <a:p>
                      <a:pPr marL="285750" indent="-285750">
                        <a:spcBef>
                          <a:spcPts val="0"/>
                        </a:spcBef>
                        <a:spcAft>
                          <a:spcPts val="0"/>
                        </a:spcAft>
                        <a:buFont typeface="Wingdings" panose="05000000000000000000" pitchFamily="2" charset="2"/>
                        <a:buChar char="§"/>
                      </a:pPr>
                      <a:r>
                        <a:rPr lang="en-US" sz="1600" b="0" kern="1200" dirty="0">
                          <a:solidFill>
                            <a:schemeClr val="bg1"/>
                          </a:solidFill>
                          <a:latin typeface="Calibri" panose="020F0502020204030204" pitchFamily="34" charset="0"/>
                          <a:ea typeface="+mn-ea"/>
                          <a:cs typeface="Calibri" panose="020F0502020204030204" pitchFamily="34" charset="0"/>
                        </a:rPr>
                        <a:t>Monitor LFTs and bilirubin prior to each infusion*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latin typeface="Calibri" panose="020F0502020204030204" pitchFamily="34" charset="0"/>
                          <a:cs typeface="Calibri" panose="020F0502020204030204" pitchFamily="34" charset="0"/>
                        </a:rPr>
                        <a:t>Collect pertinent history; rule out other etiologies (eg, infection, other medication, alcohol use, or underlying condition)</a:t>
                      </a:r>
                    </a:p>
                  </a:txBody>
                  <a:tcPr marL="91454" marR="9145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593931020"/>
                  </a:ext>
                </a:extLst>
              </a:tr>
              <a:tr h="2023372">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spcBef>
                          <a:spcPts val="0"/>
                        </a:spcBef>
                        <a:spcAft>
                          <a:spcPts val="0"/>
                        </a:spcAft>
                        <a:buFont typeface="Wingdings" panose="05000000000000000000" pitchFamily="2" charset="2"/>
                        <a:buChar char="§"/>
                      </a:pPr>
                      <a:r>
                        <a:rPr lang="en-US" sz="1600" b="1" kern="1200" dirty="0">
                          <a:solidFill>
                            <a:schemeClr val="bg1"/>
                          </a:solidFill>
                          <a:latin typeface="Calibri" panose="020F0502020204030204" pitchFamily="34" charset="0"/>
                          <a:ea typeface="+mn-ea"/>
                          <a:cs typeface="Calibri" panose="020F0502020204030204" pitchFamily="34" charset="0"/>
                        </a:rPr>
                        <a:t>G1: LFTs &lt;3 x ULN</a:t>
                      </a:r>
                    </a:p>
                    <a:p>
                      <a:pPr marL="742950" lvl="1" indent="-285750">
                        <a:spcBef>
                          <a:spcPts val="0"/>
                        </a:spcBef>
                        <a:spcAft>
                          <a:spcPts val="0"/>
                        </a:spcAft>
                        <a:buFont typeface="Calibri" panose="020F0502020204030204" pitchFamily="34" charset="0"/>
                        <a:buChar char="–"/>
                      </a:pPr>
                      <a:r>
                        <a:rPr lang="en-US" sz="1600" b="0" kern="1200" dirty="0">
                          <a:solidFill>
                            <a:schemeClr val="bg1"/>
                          </a:solidFill>
                          <a:latin typeface="Calibri" panose="020F0502020204030204" pitchFamily="34" charset="0"/>
                          <a:ea typeface="+mn-ea"/>
                          <a:cs typeface="Calibri" panose="020F0502020204030204" pitchFamily="34" charset="0"/>
                        </a:rPr>
                        <a:t>Continue ICI; consider monitoring labs more closely (weekly as clinically appropriate)</a:t>
                      </a:r>
                    </a:p>
                    <a:p>
                      <a:pPr marL="285750" indent="-285750">
                        <a:spcBef>
                          <a:spcPts val="0"/>
                        </a:spcBef>
                        <a:spcAft>
                          <a:spcPts val="0"/>
                        </a:spcAft>
                        <a:buFont typeface="Wingdings" panose="05000000000000000000" pitchFamily="2" charset="2"/>
                        <a:buChar char="§"/>
                      </a:pPr>
                      <a:r>
                        <a:rPr lang="en-US" sz="1600" b="1" kern="1200" dirty="0">
                          <a:solidFill>
                            <a:schemeClr val="bg1"/>
                          </a:solidFill>
                          <a:latin typeface="Calibri" panose="020F0502020204030204" pitchFamily="34" charset="0"/>
                          <a:ea typeface="+mn-ea"/>
                          <a:cs typeface="Calibri" panose="020F0502020204030204" pitchFamily="34" charset="0"/>
                        </a:rPr>
                        <a:t>G2: LFTs 3-5 x ULN</a:t>
                      </a:r>
                    </a:p>
                    <a:p>
                      <a:pPr marL="742950" lvl="1" indent="-285750">
                        <a:spcBef>
                          <a:spcPts val="0"/>
                        </a:spcBef>
                        <a:spcAft>
                          <a:spcPts val="0"/>
                        </a:spcAft>
                        <a:buFont typeface="Calibri" panose="020F0502020204030204" pitchFamily="34" charset="0"/>
                        <a:buChar char="–"/>
                      </a:pPr>
                      <a:r>
                        <a:rPr lang="en-US" sz="1600" b="0" kern="1200" dirty="0">
                          <a:solidFill>
                            <a:schemeClr val="bg1"/>
                          </a:solidFill>
                          <a:latin typeface="Calibri" panose="020F0502020204030204" pitchFamily="34" charset="0"/>
                          <a:ea typeface="+mn-ea"/>
                          <a:cs typeface="Calibri" panose="020F0502020204030204" pitchFamily="34" charset="0"/>
                        </a:rPr>
                        <a:t>HOLD ICI and any unnecessary medications/known hepatotoxic drugs. Consider initiating prednisone 0.5-1 mg/kg/day and increase frequency of lab monitoring (every 3-5 days). If no improvement after 3-5 days, maximize steroids. If still no improvement, consider adding mycophenolate</a:t>
                      </a:r>
                    </a:p>
                    <a:p>
                      <a:pPr marL="285750" indent="-285750">
                        <a:spcBef>
                          <a:spcPts val="0"/>
                        </a:spcBef>
                        <a:spcAft>
                          <a:spcPts val="0"/>
                        </a:spcAft>
                        <a:buFont typeface="Wingdings" panose="05000000000000000000" pitchFamily="2" charset="2"/>
                        <a:buChar char="§"/>
                      </a:pPr>
                      <a:r>
                        <a:rPr lang="en-US" sz="1600" b="1" kern="1200" dirty="0">
                          <a:solidFill>
                            <a:schemeClr val="bg1"/>
                          </a:solidFill>
                          <a:latin typeface="Calibri" panose="020F0502020204030204" pitchFamily="34" charset="0"/>
                          <a:ea typeface="+mn-ea"/>
                          <a:cs typeface="Calibri" panose="020F0502020204030204" pitchFamily="34" charset="0"/>
                        </a:rPr>
                        <a:t>G3: 5-20 x ULN</a:t>
                      </a:r>
                    </a:p>
                    <a:p>
                      <a:pPr marL="742950" lvl="1" indent="-285750">
                        <a:spcBef>
                          <a:spcPts val="0"/>
                        </a:spcBef>
                        <a:spcAft>
                          <a:spcPts val="0"/>
                        </a:spcAft>
                        <a:buFont typeface="Calibri" panose="020F0502020204030204" pitchFamily="34" charset="0"/>
                        <a:buChar char="–"/>
                      </a:pPr>
                      <a:r>
                        <a:rPr lang="en-US" sz="1600" b="0" kern="1200" dirty="0">
                          <a:solidFill>
                            <a:schemeClr val="bg1"/>
                          </a:solidFill>
                          <a:latin typeface="Calibri" panose="020F0502020204030204" pitchFamily="34" charset="0"/>
                          <a:ea typeface="+mn-ea"/>
                          <a:cs typeface="Calibri" panose="020F0502020204030204" pitchFamily="34" charset="0"/>
                        </a:rPr>
                        <a:t>HOLD ICI; initiate prednisone 1-2 mg/kg/day (or equivalent) and increase frequency of lab monitoring (every 1-5 days depending on magnitude and rate of change). If no improvement after 1-2 days, maximize steroids. If still no improvement, consider adding mycophenolate</a:t>
                      </a:r>
                    </a:p>
                    <a:p>
                      <a:pPr marL="285750" lvl="0" indent="-285750">
                        <a:spcBef>
                          <a:spcPts val="0"/>
                        </a:spcBef>
                        <a:spcAft>
                          <a:spcPts val="0"/>
                        </a:spcAft>
                        <a:buFont typeface="Wingdings" panose="05000000000000000000" pitchFamily="2" charset="2"/>
                        <a:buChar char="§"/>
                      </a:pPr>
                      <a:r>
                        <a:rPr lang="en-US" sz="1600" b="1" kern="1200" dirty="0">
                          <a:solidFill>
                            <a:schemeClr val="bg1"/>
                          </a:solidFill>
                          <a:latin typeface="Calibri" panose="020F0502020204030204" pitchFamily="34" charset="0"/>
                          <a:ea typeface="+mn-ea"/>
                          <a:cs typeface="Calibri" panose="020F0502020204030204" pitchFamily="34" charset="0"/>
                        </a:rPr>
                        <a:t>G4: &gt;20 x ULN</a:t>
                      </a:r>
                    </a:p>
                    <a:p>
                      <a:pPr marL="742950" lvl="1" indent="-285750">
                        <a:spcBef>
                          <a:spcPts val="0"/>
                        </a:spcBef>
                        <a:spcAft>
                          <a:spcPts val="0"/>
                        </a:spcAft>
                        <a:buFont typeface="Calibri" panose="020F0502020204030204" pitchFamily="34" charset="0"/>
                        <a:buChar char="–"/>
                      </a:pPr>
                      <a:r>
                        <a:rPr lang="en-US" sz="1600" b="0" kern="1200" dirty="0">
                          <a:solidFill>
                            <a:schemeClr val="bg1"/>
                          </a:solidFill>
                          <a:latin typeface="Calibri" panose="020F0502020204030204" pitchFamily="34" charset="0"/>
                          <a:ea typeface="+mn-ea"/>
                          <a:cs typeface="Calibri" panose="020F0502020204030204" pitchFamily="34" charset="0"/>
                        </a:rPr>
                        <a:t>HOLD ICI; consider hospitalization for daily monitoring of LFTs. Initiate prednisone 2 mg/kg/day (or equivalent). If no improvement after 1-2 days, consider adding mycophenolate. </a:t>
                      </a:r>
                      <a:r>
                        <a:rPr lang="en-US" sz="1600" b="1" kern="1200" dirty="0">
                          <a:solidFill>
                            <a:schemeClr val="bg1"/>
                          </a:solidFill>
                          <a:latin typeface="Calibri" panose="020F0502020204030204" pitchFamily="34" charset="0"/>
                          <a:ea typeface="+mn-ea"/>
                          <a:cs typeface="Calibri" panose="020F0502020204030204" pitchFamily="34" charset="0"/>
                        </a:rPr>
                        <a:t>Discontinue ICI for symptomatic grade 4 </a:t>
                      </a:r>
                      <a:endParaRPr lang="en-US" sz="1600" b="0" kern="1200" dirty="0">
                        <a:solidFill>
                          <a:schemeClr val="bg1"/>
                        </a:solidFill>
                        <a:latin typeface="Calibri" panose="020F0502020204030204" pitchFamily="34" charset="0"/>
                        <a:ea typeface="+mn-ea"/>
                        <a:cs typeface="Calibri" panose="020F0502020204030204" pitchFamily="34" charset="0"/>
                      </a:endParaRPr>
                    </a:p>
                  </a:txBody>
                  <a:tcPr marL="91454" marR="9145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672123815"/>
                  </a:ext>
                </a:extLst>
              </a:tr>
            </a:tbl>
          </a:graphicData>
        </a:graphic>
      </p:graphicFrame>
      <p:sp>
        <p:nvSpPr>
          <p:cNvPr id="7" name="Title 1">
            <a:extLst>
              <a:ext uri="{FF2B5EF4-FFF2-40B4-BE49-F238E27FC236}">
                <a16:creationId xmlns:a16="http://schemas.microsoft.com/office/drawing/2014/main" id="{B9A96FBA-9D87-4AB3-88FE-69FB3D3E961F}"/>
              </a:ext>
            </a:extLst>
          </p:cNvPr>
          <p:cNvSpPr>
            <a:spLocks noGrp="1"/>
          </p:cNvSpPr>
          <p:nvPr>
            <p:ph type="title"/>
          </p:nvPr>
        </p:nvSpPr>
        <p:spPr/>
        <p:txBody>
          <a:bodyPr/>
          <a:lstStyle/>
          <a:p>
            <a:r>
              <a:rPr lang="en-US" dirty="0"/>
              <a:t>Management of irAEs: Hepatotoxicity</a:t>
            </a:r>
          </a:p>
        </p:txBody>
      </p:sp>
      <p:sp>
        <p:nvSpPr>
          <p:cNvPr id="8" name="TextBox 7">
            <a:extLst>
              <a:ext uri="{FF2B5EF4-FFF2-40B4-BE49-F238E27FC236}">
                <a16:creationId xmlns:a16="http://schemas.microsoft.com/office/drawing/2014/main" id="{CE7F5A58-6419-492F-A4D1-51767092B90D}"/>
              </a:ext>
            </a:extLst>
          </p:cNvPr>
          <p:cNvSpPr txBox="1"/>
          <p:nvPr/>
        </p:nvSpPr>
        <p:spPr bwMode="auto">
          <a:xfrm>
            <a:off x="609759" y="5772627"/>
            <a:ext cx="11265192" cy="592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2" indent="0" algn="l" defTabSz="914400" rtl="0" eaLnBrk="1" fontAlgn="auto" latinLnBrk="0" hangingPunct="1">
              <a:lnSpc>
                <a:spcPct val="100000"/>
              </a:lnSpc>
              <a:spcBef>
                <a:spcPts val="0"/>
              </a:spcBef>
              <a:spcAft>
                <a:spcPts val="3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*More frequent monitoring is indicated if elevations occur</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285750" marR="0" lvl="2" indent="-285750" algn="l" defTabSz="914400" rtl="0" eaLnBrk="1" fontAlgn="auto" latinLnBrk="0" hangingPunct="1">
              <a:lnSpc>
                <a:spcPct val="100000"/>
              </a:lnSpc>
              <a:spcBef>
                <a:spcPts val="0"/>
              </a:spcBef>
              <a:spcAft>
                <a:spcPts val="3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NOTE: infliximab is NOT recommended for hepatitis</a:t>
            </a:r>
          </a:p>
        </p:txBody>
      </p:sp>
      <p:sp>
        <p:nvSpPr>
          <p:cNvPr id="3" name="Footer Placeholder 3">
            <a:extLst>
              <a:ext uri="{FF2B5EF4-FFF2-40B4-BE49-F238E27FC236}">
                <a16:creationId xmlns:a16="http://schemas.microsoft.com/office/drawing/2014/main" id="{2D45CCD4-A545-CCE2-C770-568B8E652EE1}"/>
              </a:ext>
            </a:extLst>
          </p:cNvPr>
          <p:cNvSpPr txBox="1">
            <a:spLocks/>
          </p:cNvSpPr>
          <p:nvPr/>
        </p:nvSpPr>
        <p:spPr>
          <a:xfrm>
            <a:off x="429006" y="6380163"/>
            <a:ext cx="9962692" cy="3693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Schneider. JCO. 2021;39:4073. NCCN. Management of </a:t>
            </a:r>
            <a:r>
              <a:rPr lang="en-US" sz="1200" b="0" dirty="0">
                <a:solidFill>
                  <a:srgbClr val="455560"/>
                </a:solidFill>
                <a:latin typeface="Calibri" panose="020F0502020204030204" pitchFamily="34" charset="0"/>
                <a:cs typeface="Arial" panose="020B0604020202020204" pitchFamily="34" charset="0"/>
              </a:rPr>
              <a:t>i</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mmunotherapy-related toxicities. V.1.2022.</a:t>
            </a:r>
          </a:p>
        </p:txBody>
      </p:sp>
    </p:spTree>
    <p:extLst>
      <p:ext uri="{BB962C8B-B14F-4D97-AF65-F5344CB8AC3E}">
        <p14:creationId xmlns:p14="http://schemas.microsoft.com/office/powerpoint/2010/main" val="28333898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CEE2B996-66B7-D417-B2D5-02F66CD37635}"/>
              </a:ext>
            </a:extLst>
          </p:cNvPr>
          <p:cNvGraphicFramePr>
            <a:graphicFrameLocks/>
          </p:cNvGraphicFramePr>
          <p:nvPr>
            <p:extLst>
              <p:ext uri="{D42A27DB-BD31-4B8C-83A1-F6EECF244321}">
                <p14:modId xmlns:p14="http://schemas.microsoft.com/office/powerpoint/2010/main" val="3436836546"/>
              </p:ext>
            </p:extLst>
          </p:nvPr>
        </p:nvGraphicFramePr>
        <p:xfrm>
          <a:off x="723900" y="1598615"/>
          <a:ext cx="10782300" cy="3882854"/>
        </p:xfrm>
        <a:graphic>
          <a:graphicData uri="http://schemas.openxmlformats.org/drawingml/2006/table">
            <a:tbl>
              <a:tblPr firstRow="1" bandRow="1">
                <a:effectLst/>
              </a:tblPr>
              <a:tblGrid>
                <a:gridCol w="10782300">
                  <a:extLst>
                    <a:ext uri="{9D8B030D-6E8A-4147-A177-3AD203B41FA5}">
                      <a16:colId xmlns:a16="http://schemas.microsoft.com/office/drawing/2014/main" val="2303289435"/>
                    </a:ext>
                  </a:extLst>
                </a:gridCol>
              </a:tblGrid>
              <a:tr h="380629">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indent="0" algn="l" defTabSz="914400" rtl="0" eaLnBrk="1" fontAlgn="auto" latinLnBrk="0" hangingPunct="1">
                        <a:lnSpc>
                          <a:spcPct val="100000"/>
                        </a:lnSpc>
                        <a:spcBef>
                          <a:spcPts val="300"/>
                        </a:spcBef>
                        <a:spcAft>
                          <a:spcPts val="300"/>
                        </a:spcAft>
                        <a:buClrTx/>
                        <a:buSzTx/>
                        <a:buFontTx/>
                        <a:buNone/>
                        <a:tabLst/>
                        <a:defRPr/>
                      </a:pPr>
                      <a:r>
                        <a:rPr lang="en-US" sz="1600" b="1" dirty="0">
                          <a:solidFill>
                            <a:schemeClr val="tx1"/>
                          </a:solidFill>
                          <a:latin typeface="Calibri" panose="020F0502020204030204" pitchFamily="34" charset="0"/>
                          <a:cs typeface="Calibri" panose="020F0502020204030204" pitchFamily="34" charset="0"/>
                        </a:rPr>
                        <a:t>Pneumonitis</a:t>
                      </a:r>
                    </a:p>
                  </a:txBody>
                  <a:tcPr marL="91454" marR="914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31970601"/>
                  </a:ext>
                </a:extLst>
              </a:tr>
              <a:tr h="834906">
                <a:tc>
                  <a:txBody>
                    <a:bodyPr/>
                    <a:lstStyle/>
                    <a:p>
                      <a:pPr marL="285750" marR="0" lvl="0" indent="-285750" algn="l" defTabSz="914400" rtl="0" eaLnBrk="1" fontAlgn="auto" latinLnBrk="0" hangingPunct="1">
                        <a:lnSpc>
                          <a:spcPct val="100000"/>
                        </a:lnSpc>
                        <a:spcBef>
                          <a:spcPts val="300"/>
                        </a:spcBef>
                        <a:spcAft>
                          <a:spcPts val="300"/>
                        </a:spcAft>
                        <a:buClrTx/>
                        <a:buSzTx/>
                        <a:buFont typeface="Wingdings" panose="05000000000000000000" pitchFamily="2" charset="2"/>
                        <a:buChar char="§"/>
                        <a:tabLst/>
                        <a:defRPr/>
                      </a:pPr>
                      <a:r>
                        <a:rPr lang="en-US" sz="1600" dirty="0">
                          <a:solidFill>
                            <a:schemeClr val="bg1"/>
                          </a:solidFill>
                          <a:latin typeface="Calibri" panose="020F0502020204030204" pitchFamily="34" charset="0"/>
                          <a:cs typeface="Calibri" panose="020F0502020204030204" pitchFamily="34" charset="0"/>
                        </a:rPr>
                        <a:t>Collect pertinent history to rule out other etiologies (eg, infection, PE, other medication, cardiac etiologies, or underlying condition)</a:t>
                      </a:r>
                    </a:p>
                    <a:p>
                      <a:pPr marL="285750" marR="0" lvl="0" indent="-285750" algn="l" defTabSz="914400" rtl="0" eaLnBrk="1" fontAlgn="auto" latinLnBrk="0" hangingPunct="1">
                        <a:lnSpc>
                          <a:spcPct val="100000"/>
                        </a:lnSpc>
                        <a:spcBef>
                          <a:spcPts val="300"/>
                        </a:spcBef>
                        <a:spcAft>
                          <a:spcPts val="300"/>
                        </a:spcAft>
                        <a:buClrTx/>
                        <a:buSzTx/>
                        <a:buFont typeface="Wingdings" panose="05000000000000000000" pitchFamily="2" charset="2"/>
                        <a:buChar char="§"/>
                        <a:tabLst/>
                        <a:defRPr/>
                      </a:pPr>
                      <a:r>
                        <a:rPr lang="en-US" sz="1600" dirty="0">
                          <a:solidFill>
                            <a:schemeClr val="bg1"/>
                          </a:solidFill>
                          <a:latin typeface="Calibri" panose="020F0502020204030204" pitchFamily="34" charset="0"/>
                          <a:cs typeface="Calibri" panose="020F0502020204030204" pitchFamily="34" charset="0"/>
                        </a:rPr>
                        <a:t>Assess walking and resting pulse oximetry and consider a CT scan of the chest for further evaluation</a:t>
                      </a:r>
                    </a:p>
                  </a:txBody>
                  <a:tcPr marL="91454" marR="9145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4279165560"/>
                  </a:ext>
                </a:extLst>
              </a:tr>
              <a:tr h="2603065">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spcBef>
                          <a:spcPts val="300"/>
                        </a:spcBef>
                        <a:spcAft>
                          <a:spcPts val="300"/>
                        </a:spcAft>
                        <a:buFont typeface="Wingdings" panose="05000000000000000000" pitchFamily="2" charset="2"/>
                        <a:buChar char="§"/>
                      </a:pPr>
                      <a:r>
                        <a:rPr lang="en-US" sz="1600" b="1" dirty="0">
                          <a:solidFill>
                            <a:schemeClr val="bg1"/>
                          </a:solidFill>
                          <a:latin typeface="Calibri" panose="020F0502020204030204" pitchFamily="34" charset="0"/>
                          <a:cs typeface="Calibri" panose="020F0502020204030204" pitchFamily="34" charset="0"/>
                        </a:rPr>
                        <a:t>Grade 1: Asymptomatic, confined to 1 lobe of the lung or &lt;25% of lung parenchyma</a:t>
                      </a:r>
                    </a:p>
                    <a:p>
                      <a:pPr marL="742950" lvl="1" indent="-285750">
                        <a:spcBef>
                          <a:spcPts val="300"/>
                        </a:spcBef>
                        <a:spcAft>
                          <a:spcPts val="300"/>
                        </a:spcAft>
                        <a:buFont typeface="Calibri" panose="020F0502020204030204" pitchFamily="34" charset="0"/>
                        <a:buChar char="–"/>
                      </a:pPr>
                      <a:r>
                        <a:rPr lang="en-US" sz="1600" b="0" dirty="0">
                          <a:solidFill>
                            <a:schemeClr val="bg1"/>
                          </a:solidFill>
                          <a:latin typeface="Calibri" panose="020F0502020204030204" pitchFamily="34" charset="0"/>
                          <a:cs typeface="Calibri" panose="020F0502020204030204" pitchFamily="34" charset="0"/>
                        </a:rPr>
                        <a:t>Consider holding ICI; reassess symptoms in 1-2 wk. Consider repeat CT chest scan in 4-6 wk or as clinically indicated</a:t>
                      </a:r>
                    </a:p>
                    <a:p>
                      <a:pPr marL="285750" indent="-285750">
                        <a:spcBef>
                          <a:spcPts val="300"/>
                        </a:spcBef>
                        <a:spcAft>
                          <a:spcPts val="300"/>
                        </a:spcAft>
                        <a:buFont typeface="Wingdings" panose="05000000000000000000" pitchFamily="2" charset="2"/>
                        <a:buChar char="§"/>
                      </a:pPr>
                      <a:r>
                        <a:rPr lang="en-US" sz="1600" b="1" dirty="0">
                          <a:solidFill>
                            <a:schemeClr val="bg1"/>
                          </a:solidFill>
                          <a:latin typeface="Calibri" panose="020F0502020204030204" pitchFamily="34" charset="0"/>
                          <a:cs typeface="Calibri" panose="020F0502020204030204" pitchFamily="34" charset="0"/>
                        </a:rPr>
                        <a:t>Grade 2: Symptomatic, involving &gt;1 lobe of the lung or 25%-50% of lung parenchyma</a:t>
                      </a:r>
                    </a:p>
                    <a:p>
                      <a:pPr marL="742950" lvl="1" indent="-285750">
                        <a:spcBef>
                          <a:spcPts val="300"/>
                        </a:spcBef>
                        <a:spcAft>
                          <a:spcPts val="300"/>
                        </a:spcAft>
                        <a:buFont typeface="Calibri" panose="020F0502020204030204" pitchFamily="34" charset="0"/>
                        <a:buChar char="–"/>
                      </a:pPr>
                      <a:r>
                        <a:rPr lang="en-US" sz="1600" b="0" dirty="0">
                          <a:solidFill>
                            <a:schemeClr val="bg1"/>
                          </a:solidFill>
                          <a:latin typeface="Calibri" panose="020F0502020204030204" pitchFamily="34" charset="0"/>
                          <a:cs typeface="Calibri" panose="020F0502020204030204" pitchFamily="34" charset="0"/>
                        </a:rPr>
                        <a:t>HOLD ICI; prednisone 1-2 mg/kg/day (or equivalent). If no improvement after 48-72 hr, treat as grade 3</a:t>
                      </a:r>
                    </a:p>
                    <a:p>
                      <a:pPr marL="285750" indent="-285750">
                        <a:spcBef>
                          <a:spcPts val="300"/>
                        </a:spcBef>
                        <a:spcAft>
                          <a:spcPts val="300"/>
                        </a:spcAft>
                        <a:buFont typeface="Wingdings" panose="05000000000000000000" pitchFamily="2" charset="2"/>
                        <a:buChar char="§"/>
                      </a:pPr>
                      <a:r>
                        <a:rPr lang="en-US" sz="1600" b="1" dirty="0">
                          <a:solidFill>
                            <a:schemeClr val="bg1"/>
                          </a:solidFill>
                          <a:latin typeface="Calibri" panose="020F0502020204030204" pitchFamily="34" charset="0"/>
                          <a:cs typeface="Calibri" panose="020F0502020204030204" pitchFamily="34" charset="0"/>
                        </a:rPr>
                        <a:t>Grade 3/4: Severe symptoms, hospitalization required, involving all lung lobes or &gt;50% of lung parenchyma</a:t>
                      </a:r>
                    </a:p>
                    <a:p>
                      <a:pPr marL="742950" lvl="1" indent="-285750">
                        <a:spcBef>
                          <a:spcPts val="300"/>
                        </a:spcBef>
                        <a:spcAft>
                          <a:spcPts val="300"/>
                        </a:spcAft>
                        <a:buFont typeface="Calibri" panose="020F0502020204030204" pitchFamily="34" charset="0"/>
                        <a:buChar char="–"/>
                      </a:pPr>
                      <a:r>
                        <a:rPr lang="en-US" sz="1600" b="0" dirty="0">
                          <a:solidFill>
                            <a:schemeClr val="bg1"/>
                          </a:solidFill>
                          <a:latin typeface="Calibri" panose="020F0502020204030204" pitchFamily="34" charset="0"/>
                          <a:cs typeface="Calibri" panose="020F0502020204030204" pitchFamily="34" charset="0"/>
                        </a:rPr>
                        <a:t>DISCONTINUE ICI; hospitalization with pulmonary and infectious disease consult. Methylprednisolone IV 1-2 mg/kg/day. Assess response within 48 hr and plan to taper steroids over </a:t>
                      </a:r>
                      <a:r>
                        <a:rPr lang="en-US" sz="1600" b="0" u="none" dirty="0">
                          <a:solidFill>
                            <a:schemeClr val="bg1"/>
                          </a:solidFill>
                          <a:latin typeface="Calibri" panose="020F0502020204030204" pitchFamily="34" charset="0"/>
                          <a:cs typeface="Calibri" panose="020F0502020204030204" pitchFamily="34" charset="0"/>
                        </a:rPr>
                        <a:t>≥6 wk. If no improvement within 48 hr, consider adding additional immunosuppression (infliximab, IVIG, or mycophenolate)</a:t>
                      </a:r>
                      <a:endParaRPr lang="en-US" sz="1600" b="0" dirty="0">
                        <a:solidFill>
                          <a:schemeClr val="bg1"/>
                        </a:solidFill>
                        <a:latin typeface="Calibri" panose="020F0502020204030204" pitchFamily="34" charset="0"/>
                        <a:cs typeface="Calibri" panose="020F0502020204030204" pitchFamily="34" charset="0"/>
                      </a:endParaRPr>
                    </a:p>
                  </a:txBody>
                  <a:tcPr marL="91454" marR="9145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672123815"/>
                  </a:ext>
                </a:extLst>
              </a:tr>
            </a:tbl>
          </a:graphicData>
        </a:graphic>
      </p:graphicFrame>
      <p:sp>
        <p:nvSpPr>
          <p:cNvPr id="7" name="Title 1">
            <a:extLst>
              <a:ext uri="{FF2B5EF4-FFF2-40B4-BE49-F238E27FC236}">
                <a16:creationId xmlns:a16="http://schemas.microsoft.com/office/drawing/2014/main" id="{F28C839F-DBE2-4A69-9F95-303FF7211B42}"/>
              </a:ext>
            </a:extLst>
          </p:cNvPr>
          <p:cNvSpPr>
            <a:spLocks noGrp="1"/>
          </p:cNvSpPr>
          <p:nvPr>
            <p:ph type="title"/>
          </p:nvPr>
        </p:nvSpPr>
        <p:spPr/>
        <p:txBody>
          <a:bodyPr/>
          <a:lstStyle/>
          <a:p>
            <a:r>
              <a:rPr lang="en-US" dirty="0"/>
              <a:t>Management of irAEs: Pneumonitis</a:t>
            </a:r>
          </a:p>
        </p:txBody>
      </p:sp>
      <p:sp>
        <p:nvSpPr>
          <p:cNvPr id="2" name="Footer Placeholder 3">
            <a:extLst>
              <a:ext uri="{FF2B5EF4-FFF2-40B4-BE49-F238E27FC236}">
                <a16:creationId xmlns:a16="http://schemas.microsoft.com/office/drawing/2014/main" id="{B39FA56E-2AD2-26B2-A98E-8B881D5BB857}"/>
              </a:ext>
            </a:extLst>
          </p:cNvPr>
          <p:cNvSpPr txBox="1">
            <a:spLocks/>
          </p:cNvSpPr>
          <p:nvPr/>
        </p:nvSpPr>
        <p:spPr>
          <a:xfrm>
            <a:off x="438531" y="6378059"/>
            <a:ext cx="9962692" cy="3693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Schneider. JCO. 2021;39:4073. NCCN. Management of </a:t>
            </a:r>
            <a:r>
              <a:rPr lang="en-US" sz="1200" b="0" dirty="0">
                <a:solidFill>
                  <a:srgbClr val="455560"/>
                </a:solidFill>
                <a:latin typeface="Calibri" panose="020F0502020204030204" pitchFamily="34" charset="0"/>
                <a:cs typeface="Arial" panose="020B0604020202020204" pitchFamily="34" charset="0"/>
              </a:rPr>
              <a:t>i</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mmunotherapy-related toxicities. V.1.2022.</a:t>
            </a:r>
          </a:p>
        </p:txBody>
      </p:sp>
    </p:spTree>
    <p:extLst>
      <p:ext uri="{BB962C8B-B14F-4D97-AF65-F5344CB8AC3E}">
        <p14:creationId xmlns:p14="http://schemas.microsoft.com/office/powerpoint/2010/main" val="18803913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C775E-57AB-2E51-B8BD-D9CACAA3EE50}"/>
              </a:ext>
            </a:extLst>
          </p:cNvPr>
          <p:cNvSpPr>
            <a:spLocks noGrp="1"/>
          </p:cNvSpPr>
          <p:nvPr>
            <p:ph type="title"/>
          </p:nvPr>
        </p:nvSpPr>
        <p:spPr/>
        <p:txBody>
          <a:bodyPr/>
          <a:lstStyle/>
          <a:p>
            <a:r>
              <a:rPr lang="en-US" sz="3200" dirty="0"/>
              <a:t>NCCN Guidelines® for Managing Immune Checkpoint Inhibitor–Related Toxicities: An Interactive Decision Support Tool</a:t>
            </a:r>
          </a:p>
        </p:txBody>
      </p:sp>
      <p:sp>
        <p:nvSpPr>
          <p:cNvPr id="4" name="Content Placeholder 3">
            <a:extLst>
              <a:ext uri="{FF2B5EF4-FFF2-40B4-BE49-F238E27FC236}">
                <a16:creationId xmlns:a16="http://schemas.microsoft.com/office/drawing/2014/main" id="{B7A4F367-FDD8-C88A-D04B-D8B3EF646D2E}"/>
              </a:ext>
            </a:extLst>
          </p:cNvPr>
          <p:cNvSpPr>
            <a:spLocks noGrp="1"/>
          </p:cNvSpPr>
          <p:nvPr>
            <p:ph idx="1"/>
          </p:nvPr>
        </p:nvSpPr>
        <p:spPr>
          <a:xfrm>
            <a:off x="577532" y="5225690"/>
            <a:ext cx="10959432" cy="1480213"/>
          </a:xfrm>
        </p:spPr>
        <p:txBody>
          <a:bodyPr/>
          <a:lstStyle/>
          <a:p>
            <a:pPr marL="0" indent="0">
              <a:buNone/>
            </a:pPr>
            <a:r>
              <a:rPr lang="en-US" sz="1800" dirty="0"/>
              <a:t>Collaboration between CCO and NCCN</a:t>
            </a:r>
          </a:p>
          <a:p>
            <a:pPr marL="0" indent="0">
              <a:buNone/>
            </a:pPr>
            <a:r>
              <a:rPr lang="en-US" sz="1800" b="0" dirty="0">
                <a:solidFill>
                  <a:schemeClr val="bg1"/>
                </a:solidFill>
                <a:latin typeface="Calibri" panose="020F0502020204030204" pitchFamily="34" charset="0"/>
              </a:rPr>
              <a:t>Enter patient and AE details </a:t>
            </a:r>
            <a:r>
              <a:rPr lang="en-US" sz="1800" dirty="0">
                <a:solidFill>
                  <a:schemeClr val="bg1"/>
                </a:solidFill>
                <a:latin typeface="Calibri" panose="020F0502020204030204" pitchFamily="34" charset="0"/>
              </a:rPr>
              <a:t>to </a:t>
            </a:r>
            <a:r>
              <a:rPr lang="en-US" sz="1800" b="0" dirty="0">
                <a:solidFill>
                  <a:srgbClr val="333333"/>
                </a:solidFill>
                <a:effectLst/>
                <a:latin typeface="Calibri" panose="020F0502020204030204" pitchFamily="34" charset="0"/>
                <a:cs typeface="Calibri" panose="020F0502020204030204" pitchFamily="34" charset="0"/>
              </a:rPr>
              <a:t>receive case-specific guidance from the NCCN Guidelines</a:t>
            </a:r>
            <a:r>
              <a:rPr lang="en-US" sz="1800" b="0" baseline="30000" dirty="0">
                <a:solidFill>
                  <a:srgbClr val="333333"/>
                </a:solidFill>
                <a:effectLst/>
                <a:latin typeface="Calibri" panose="020F0502020204030204" pitchFamily="34" charset="0"/>
                <a:cs typeface="Calibri" panose="020F0502020204030204" pitchFamily="34" charset="0"/>
              </a:rPr>
              <a:t>®</a:t>
            </a:r>
            <a:r>
              <a:rPr lang="en-US" sz="1800" b="0" dirty="0">
                <a:solidFill>
                  <a:srgbClr val="333333"/>
                </a:solidFill>
                <a:effectLst/>
                <a:latin typeface="Calibri" panose="020F0502020204030204" pitchFamily="34" charset="0"/>
                <a:cs typeface="Calibri" panose="020F0502020204030204" pitchFamily="34" charset="0"/>
              </a:rPr>
              <a:t> on irAE management for unique patient scenarios, please visit </a:t>
            </a:r>
            <a:r>
              <a:rPr lang="en-US" sz="1800" b="1" dirty="0">
                <a:solidFill>
                  <a:srgbClr val="F15D22"/>
                </a:solidFill>
                <a:effectLst/>
                <a:latin typeface="Calibri" panose="020F0502020204030204" pitchFamily="34" charset="0"/>
                <a:cs typeface="Calibri" panose="020F0502020204030204" pitchFamily="34" charset="0"/>
                <a:hlinkClick r:id="rId3"/>
              </a:rPr>
              <a:t>www.clinicaloptions.com/immuneAEtool</a:t>
            </a:r>
            <a:r>
              <a:rPr lang="en-US" sz="1800" b="1" dirty="0">
                <a:solidFill>
                  <a:srgbClr val="333333"/>
                </a:solidFill>
                <a:effectLst/>
                <a:latin typeface="Calibri" panose="020F0502020204030204" pitchFamily="34" charset="0"/>
                <a:cs typeface="Calibri" panose="020F0502020204030204" pitchFamily="34" charset="0"/>
              </a:rPr>
              <a:t> </a:t>
            </a:r>
            <a:endParaRPr lang="en-US" sz="1800" b="1" dirty="0">
              <a:solidFill>
                <a:schemeClr val="bg1"/>
              </a:solidFill>
              <a:latin typeface="Calibri" panose="020F0502020204030204" pitchFamily="34" charset="0"/>
              <a:cs typeface="Calibri" panose="020F0502020204030204" pitchFamily="34" charset="0"/>
            </a:endParaRPr>
          </a:p>
          <a:p>
            <a:pPr marL="0" indent="0">
              <a:buNone/>
            </a:pPr>
            <a:endParaRPr lang="en-US" sz="2800" dirty="0"/>
          </a:p>
        </p:txBody>
      </p:sp>
      <p:pic>
        <p:nvPicPr>
          <p:cNvPr id="5" name="Picture 4">
            <a:extLst>
              <a:ext uri="{FF2B5EF4-FFF2-40B4-BE49-F238E27FC236}">
                <a16:creationId xmlns:a16="http://schemas.microsoft.com/office/drawing/2014/main" id="{0D728CFA-C2D0-3966-1F5B-4DD4D8D9F757}"/>
              </a:ext>
            </a:extLst>
          </p:cNvPr>
          <p:cNvPicPr>
            <a:picLocks noChangeAspect="1"/>
          </p:cNvPicPr>
          <p:nvPr/>
        </p:nvPicPr>
        <p:blipFill rotWithShape="1">
          <a:blip r:embed="rId4"/>
          <a:srcRect t="12951"/>
          <a:stretch/>
        </p:blipFill>
        <p:spPr>
          <a:xfrm>
            <a:off x="577532" y="1643578"/>
            <a:ext cx="3686975" cy="3445814"/>
          </a:xfrm>
          <a:prstGeom prst="rect">
            <a:avLst/>
          </a:prstGeom>
          <a:ln w="38100" cap="sq">
            <a:solidFill>
              <a:srgbClr val="4B9B91"/>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28741051-0586-8C9E-DEE8-0BA8FBEEE3B9}"/>
              </a:ext>
            </a:extLst>
          </p:cNvPr>
          <p:cNvPicPr>
            <a:picLocks noChangeAspect="1"/>
          </p:cNvPicPr>
          <p:nvPr/>
        </p:nvPicPr>
        <p:blipFill rotWithShape="1">
          <a:blip r:embed="rId5"/>
          <a:srcRect t="3567" b="24704"/>
          <a:stretch/>
        </p:blipFill>
        <p:spPr>
          <a:xfrm>
            <a:off x="4397904" y="1643578"/>
            <a:ext cx="4513289" cy="1616653"/>
          </a:xfrm>
          <a:prstGeom prst="rect">
            <a:avLst/>
          </a:prstGeom>
          <a:ln w="38100" cap="sq">
            <a:solidFill>
              <a:srgbClr val="4B9B91"/>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08F6A5C9-BA4E-9700-37B7-FB3E36201287}"/>
              </a:ext>
            </a:extLst>
          </p:cNvPr>
          <p:cNvPicPr>
            <a:picLocks noChangeAspect="1"/>
          </p:cNvPicPr>
          <p:nvPr/>
        </p:nvPicPr>
        <p:blipFill rotWithShape="1">
          <a:blip r:embed="rId6"/>
          <a:srcRect r="15070"/>
          <a:stretch/>
        </p:blipFill>
        <p:spPr>
          <a:xfrm>
            <a:off x="9044590" y="1643578"/>
            <a:ext cx="2684190" cy="1198984"/>
          </a:xfrm>
          <a:prstGeom prst="rect">
            <a:avLst/>
          </a:prstGeom>
          <a:ln w="38100" cap="sq">
            <a:solidFill>
              <a:srgbClr val="4B9B91"/>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7C44F978-C839-4EA1-12D3-2E2A191F490F}"/>
              </a:ext>
            </a:extLst>
          </p:cNvPr>
          <p:cNvPicPr>
            <a:picLocks noChangeAspect="1"/>
          </p:cNvPicPr>
          <p:nvPr/>
        </p:nvPicPr>
        <p:blipFill>
          <a:blip r:embed="rId7"/>
          <a:stretch>
            <a:fillRect/>
          </a:stretch>
        </p:blipFill>
        <p:spPr>
          <a:xfrm>
            <a:off x="4397904" y="3348946"/>
            <a:ext cx="6492240" cy="1788029"/>
          </a:xfrm>
          <a:prstGeom prst="rect">
            <a:avLst/>
          </a:prstGeom>
          <a:ln w="38100" cap="sq">
            <a:solidFill>
              <a:srgbClr val="4B9B91"/>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524654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Nonmelanoma Skin Cancers!</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a:buClr>
                <a:schemeClr val="tx2">
                  <a:lumMod val="20000"/>
                  <a:lumOff val="80000"/>
                </a:schemeClr>
              </a:buClr>
              <a:defRPr/>
            </a:pPr>
            <a:r>
              <a:rPr lang="en-US" sz="2200" dirty="0" err="1">
                <a:solidFill>
                  <a:srgbClr val="E1471D"/>
                </a:solidFill>
              </a:rPr>
              <a:t>ClinicalThought</a:t>
            </a:r>
            <a:r>
              <a:rPr lang="en-US" sz="2200" dirty="0">
                <a:solidFill>
                  <a:srgbClr val="E1471D"/>
                </a:solidFill>
              </a:rPr>
              <a:t> Commentary </a:t>
            </a:r>
            <a:r>
              <a:rPr lang="en-US" sz="2200" b="0" dirty="0"/>
              <a:t>on new developments in neoadjuvant immunotherapy for </a:t>
            </a:r>
            <a:r>
              <a:rPr lang="en-US" sz="2200" b="0" dirty="0" err="1"/>
              <a:t>cSCC</a:t>
            </a:r>
            <a:endParaRPr lang="en-US" sz="2200" b="0" dirty="0"/>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57A61B613D84141B31B1E0F8D8788A1" ma:contentTypeVersion="1" ma:contentTypeDescription="Create a new document." ma:contentTypeScope="" ma:versionID="e5b0e32a9be923e3ce5cef5c9b649880">
  <xsd:schema xmlns:xsd="http://www.w3.org/2001/XMLSchema" xmlns:xs="http://www.w3.org/2001/XMLSchema" xmlns:p="http://schemas.microsoft.com/office/2006/metadata/properties" xmlns:ns2="d54cbe69-32bd-412a-b004-9152f949605e" xmlns:ns3="0e43b370-24c8-4694-9606-53ff9f953654" targetNamespace="http://schemas.microsoft.com/office/2006/metadata/properties" ma:root="true" ma:fieldsID="2bbafd94a3367391a9c447e23f435863" ns2:_="" ns3:_="">
    <xsd:import namespace="d54cbe69-32bd-412a-b004-9152f949605e"/>
    <xsd:import namespace="0e43b370-24c8-4694-9606-53ff9f953654"/>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e43b370-24c8-4694-9606-53ff9f953654"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56M7VY3CDVN5-424591899-4</_dlc_DocId>
    <_dlc_DocIdUrl xmlns="d54cbe69-32bd-412a-b004-9152f949605e">
      <Url>https://intranet.clinicaloptions.com/mews/oncology/ONC_2022_Nonmelanoma_Skin_TM_(PRP4418)/CME_CNE_CPE_Clinical_Focus_Text_Module_with_polling-embedded_slides/_layouts/15/DocIdRedir.aspx?ID=56M7VY3CDVN5-424591899-4</Url>
      <Description>56M7VY3CDVN5-424591899-4</Description>
    </_dlc_DocIdUrl>
    <Document_x0020_Category xmlns="0e43b370-24c8-4694-9606-53ff9f953654">Slides - Online (non-CME)</Document_x0020_Category>
  </documentManagement>
</p: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470A9EF0-043E-4D9D-8085-222674CDBF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0e43b370-24c8-4694-9606-53ff9f9536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http://schemas.microsoft.com/office/2006/documentManagement/types"/>
    <ds:schemaRef ds:uri="http://schemas.openxmlformats.org/package/2006/metadata/core-properties"/>
    <ds:schemaRef ds:uri="http://purl.org/dc/dcmitype/"/>
    <ds:schemaRef ds:uri="0e43b370-24c8-4694-9606-53ff9f953654"/>
    <ds:schemaRef ds:uri="http://purl.org/dc/elements/1.1/"/>
    <ds:schemaRef ds:uri="http://schemas.microsoft.com/office/2006/metadata/properties"/>
    <ds:schemaRef ds:uri="d54cbe69-32bd-412a-b004-9152f949605e"/>
    <ds:schemaRef ds:uri="http://schemas.microsoft.com/office/infopath/2007/PartnerControls"/>
    <ds:schemaRef ds:uri="http://www.w3.org/XML/1998/namespace"/>
    <ds:schemaRef ds:uri="http://purl.org/dc/terms/"/>
  </ds:schemaRefs>
</ds:datastoreItem>
</file>

<file path=customXml/itemProps5.xml><?xml version="1.0" encoding="utf-8"?>
<ds:datastoreItem xmlns:ds="http://schemas.openxmlformats.org/officeDocument/2006/customXml" ds:itemID="{FAA013B4-D86A-4E91-885C-D1E925ADC17D}">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11823</TotalTime>
  <Words>13918</Words>
  <Application>Microsoft Office PowerPoint</Application>
  <PresentationFormat>Widescreen</PresentationFormat>
  <Paragraphs>2748</Paragraphs>
  <Slides>65</Slides>
  <Notes>60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65</vt:i4>
      </vt:variant>
    </vt:vector>
  </HeadingPairs>
  <TitlesOfParts>
    <vt:vector size="72" baseType="lpstr">
      <vt:lpstr>Arial</vt:lpstr>
      <vt:lpstr>Calibri</vt:lpstr>
      <vt:lpstr>Source Sans Pro</vt:lpstr>
      <vt:lpstr>System Font Regular</vt:lpstr>
      <vt:lpstr>Times</vt:lpstr>
      <vt:lpstr>Wingdings</vt:lpstr>
      <vt:lpstr>2022_CCO_Template</vt:lpstr>
      <vt:lpstr>Immunotherapy Advances in the Management of Nonmelanoma Skin Cancers </vt:lpstr>
      <vt:lpstr>About These Slides</vt:lpstr>
      <vt:lpstr>Faculty</vt:lpstr>
      <vt:lpstr>Faculty Disclosures</vt:lpstr>
      <vt:lpstr>BCC</vt:lpstr>
      <vt:lpstr>Basal Cell Carcinoma</vt:lpstr>
      <vt:lpstr>Hedgehog Pathway Inhibitors in Advanced BCC</vt:lpstr>
      <vt:lpstr>ERIVANCE BCC: Toxicity With Vismodegib</vt:lpstr>
      <vt:lpstr>Phase II Trial of Anti–PD-1 Antibody Cemiplimab in Advanced BCC</vt:lpstr>
      <vt:lpstr>Response Rates With Cemiplimab in laBCC</vt:lpstr>
      <vt:lpstr>Survival With Cemiplimab in laBCC</vt:lpstr>
      <vt:lpstr>Survival With Cemiplimab in mBCC</vt:lpstr>
      <vt:lpstr>Cemiplimab Safety in laBCC or mBCC</vt:lpstr>
      <vt:lpstr>Select Ongoing Studies With PD-1 Inhibitors Alone or in Combination With Other Therapeutics in Advanced BCC</vt:lpstr>
      <vt:lpstr>Cutaneous SCC </vt:lpstr>
      <vt:lpstr>Cutaneous Squamous Cell Carcinoma</vt:lpstr>
      <vt:lpstr>EMPOWER-CSCC-1: Cemiplimab in Advanced cSCC </vt:lpstr>
      <vt:lpstr>EMPOWER-CSCC-1: Response</vt:lpstr>
      <vt:lpstr>EMPOWER-CSCC-1: Progression-Free Survival</vt:lpstr>
      <vt:lpstr>PowerPoint Presentation</vt:lpstr>
      <vt:lpstr>EMPOWER-CSCC-1: Safety Summary</vt:lpstr>
      <vt:lpstr>KEYNOTE-629: Phase II Trial of Pembrolizumab in R/M cSCC or lacSCC</vt:lpstr>
      <vt:lpstr>KEYNOTE-629: Overall Response</vt:lpstr>
      <vt:lpstr>KEYNOTE-629: Survival in Locally Advanced Cohort</vt:lpstr>
      <vt:lpstr>KEYNOTE-629: Survival in Recurrent/Metastatic Cohort</vt:lpstr>
      <vt:lpstr>KEYNOTE-629: Safety Summary</vt:lpstr>
      <vt:lpstr>Modest Activity With Anti-EGFR Agents in  Prospective Phase II Studies in Advanced cSCC</vt:lpstr>
      <vt:lpstr>Nivo + Tacro + Pred ± Ipi for Kidney Transplant Recipients With Advanced Cutaneous Cancers</vt:lpstr>
      <vt:lpstr>Complete Tumor Regression With Nivo + Ipi </vt:lpstr>
      <vt:lpstr>IGNYTE: First-in-Human Trial of RP1 + Nivolumab in NMSC</vt:lpstr>
      <vt:lpstr>IGNYTE: Efficacy of RP1 + Nivolumab in NMSC</vt:lpstr>
      <vt:lpstr>Phase II Trial Evaluating Neoadjuvant Cemiplimab for Stage II-IV Cutaneous Squamous Cell Carcinoma</vt:lpstr>
      <vt:lpstr>Neoadjuvant Cemiplimab in Stage II-IV cSCC: Response</vt:lpstr>
      <vt:lpstr>Neoadjuvant Cemiplimab in Stage II-IV cSCC: Safety</vt:lpstr>
      <vt:lpstr>Select Ongoing Trials in cSCC</vt:lpstr>
      <vt:lpstr>Merkel Cell Carcinoma</vt:lpstr>
      <vt:lpstr>Merkel Cell Carcinoma</vt:lpstr>
      <vt:lpstr>Javelin Merkel 200: Avelumab in Metastatic Merkel Cell Carcinoma</vt:lpstr>
      <vt:lpstr>Javelin Merkel 200: Response</vt:lpstr>
      <vt:lpstr>Javelin Merkel 200 (Part A): Survival</vt:lpstr>
      <vt:lpstr>Javelin Merkel 200 (Part B): Survival</vt:lpstr>
      <vt:lpstr>Javelin Merkel 200 (Part A): Safety</vt:lpstr>
      <vt:lpstr>CITN-09/KEYNOTE-017: Pembrolizumab as  First-line Therapy in Advanced Merkel Cell Carcinoma</vt:lpstr>
      <vt:lpstr>CITN-09/KEYNOTE-017: Response</vt:lpstr>
      <vt:lpstr>CITN-09/KEYNOTE-017: Survival</vt:lpstr>
      <vt:lpstr>CITN-09/KEYNOTE-017: Safety</vt:lpstr>
      <vt:lpstr>Nivolumab Plus Ipilimumab ± SBRT in MCC:  Tumor Response </vt:lpstr>
      <vt:lpstr>Ipilimumab Plus Nivo ± SBRT in MCC : Progression-free Survival</vt:lpstr>
      <vt:lpstr>Select Ongoing Studies in Merkel Cell Carcinoma</vt:lpstr>
      <vt:lpstr>CheckMate 358: Neoadjuvant Nivolumab in  Resectable MCC</vt:lpstr>
      <vt:lpstr>ADMEC-O: Adjuvant Nivolumab in MCC</vt:lpstr>
      <vt:lpstr>Select Adjuvant Immunotherapy Trials in  Advanced Merkel Cell Carcinoma</vt:lpstr>
      <vt:lpstr>Managing Immune-Related Adverse Events</vt:lpstr>
      <vt:lpstr>Spectrum of irAEs</vt:lpstr>
      <vt:lpstr>Patient Education Is Key</vt:lpstr>
      <vt:lpstr>Timing and Type of irAEs</vt:lpstr>
      <vt:lpstr>Any-Grade Toxicities Observed With Anti–PD-1 Therapy</vt:lpstr>
      <vt:lpstr>General Guidance for Management of irAEs: Start By Ruling Out Other Potential Causes</vt:lpstr>
      <vt:lpstr>Management of irAEs: Skin Rash/Pruritus</vt:lpstr>
      <vt:lpstr>Management of irAEs: Colitis/Diarrhea</vt:lpstr>
      <vt:lpstr>Management of irAEs: Thyroid Dysfunction</vt:lpstr>
      <vt:lpstr>Management of irAEs: Hepatotoxicity</vt:lpstr>
      <vt:lpstr>Management of irAEs: Pneumonitis</vt:lpstr>
      <vt:lpstr>NCCN Guidelines® for Managing Immune Checkpoint Inhibitor–Related Toxicities: An Interactive Decision Support Tool</vt:lpstr>
      <vt:lpstr>Go Online for More CCO  Coverage of Nonmelanoma Skin Cancers!</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Immunotherapy Advances in the Management of Nonmelanoma Skin Cancers</dc:title>
  <dc:creator>Preferred User</dc:creator>
  <cp:lastModifiedBy>vkatkade@cealliance.com</cp:lastModifiedBy>
  <cp:revision>130</cp:revision>
  <cp:lastPrinted>2016-09-26T20:21:49Z</cp:lastPrinted>
  <dcterms:created xsi:type="dcterms:W3CDTF">2005-05-27T15:08:01Z</dcterms:created>
  <dcterms:modified xsi:type="dcterms:W3CDTF">2023-04-26T11:48:32Z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11c74436-c173-4690-9d7a-08374e6a057d</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0x010100257A61B613D84141B31B1E0F8D8788A1</vt:lpwstr>
  </property>
  <property fmtid="{D5CDD505-2E9C-101B-9397-08002B2CF9AE}" pid="9" name="MediaServiceImageTags">
    <vt:lpwstr/>
  </property>
</Properties>
</file>