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559" r:id="rId7"/>
    <p:sldId id="308" r:id="rId8"/>
    <p:sldId id="257" r:id="rId9"/>
    <p:sldId id="563" r:id="rId10"/>
    <p:sldId id="548" r:id="rId11"/>
    <p:sldId id="549" r:id="rId12"/>
    <p:sldId id="560" r:id="rId13"/>
    <p:sldId id="564" r:id="rId14"/>
    <p:sldId id="566" r:id="rId15"/>
    <p:sldId id="561" r:id="rId16"/>
    <p:sldId id="567" r:id="rId17"/>
    <p:sldId id="562"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6"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3" clrIdx="15">
    <p:extLst>
      <p:ext uri="{19B8F6BF-5375-455C-9EA6-DF929625EA0E}">
        <p15:presenceInfo xmlns:p15="http://schemas.microsoft.com/office/powerpoint/2012/main" userId="S::cseals@clinicaloptions.com::0852e532-1f9e-4bbf-9b56-be19a9543a31" providerId="AD"/>
      </p:ext>
    </p:extLst>
  </p:cmAuthor>
  <p:cmAuthor id="17" name="Mindy Tanzola" initials="MT" lastIdx="1" clrIdx="16">
    <p:extLst>
      <p:ext uri="{19B8F6BF-5375-455C-9EA6-DF929625EA0E}">
        <p15:presenceInfo xmlns:p15="http://schemas.microsoft.com/office/powerpoint/2012/main" userId="S::mtanzola@gotoper.com::47393621-f287-4eae-b41f-5126b3036efb" providerId="AD"/>
      </p:ext>
    </p:extLst>
  </p:cmAuthor>
  <p:cmAuthor id="18" name="Gordon Kelley" initials="GK" lastIdx="11" clrIdx="17">
    <p:extLst>
      <p:ext uri="{19B8F6BF-5375-455C-9EA6-DF929625EA0E}">
        <p15:presenceInfo xmlns:p15="http://schemas.microsoft.com/office/powerpoint/2012/main" userId="S::gkelley@clinicaloptions.com::7e3d11cf-7436-4611-80d7-51121a63678e" providerId="AD"/>
      </p:ext>
    </p:extLst>
  </p:cmAuthor>
  <p:cmAuthor id="19" name="nhanson" initials="n" lastIdx="14" clrIdx="18">
    <p:extLst>
      <p:ext uri="{19B8F6BF-5375-455C-9EA6-DF929625EA0E}">
        <p15:presenceInfo xmlns:p15="http://schemas.microsoft.com/office/powerpoint/2012/main" userId="nhanson" providerId="None"/>
      </p:ext>
    </p:extLst>
  </p:cmAuthor>
  <p:cmAuthor id="20" name="CLINICALOPTIONS\tquill" initials="C" lastIdx="7" clrIdx="19">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B18670-FA4E-41CB-B566-FB49E34775A5}" v="21" dt="2023-06-08T14:43:23.14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4" autoAdjust="0"/>
    <p:restoredTop sz="84300" autoAdjust="0"/>
  </p:normalViewPr>
  <p:slideViewPr>
    <p:cSldViewPr snapToGrid="0">
      <p:cViewPr varScale="1">
        <p:scale>
          <a:sx n="72" d="100"/>
          <a:sy n="72" d="100"/>
        </p:scale>
        <p:origin x="1027" y="6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5163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 RFS, 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991626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DMFS, distant metastasis‒free survival; ECOG, Eastern Cooperative Oncology Group; NGS, next-generation sequencing; PS, performance status; RFS, relapse-free survival.</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90903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LDH, lactate dehydrogenase; PS, performance status; TMB, tumor mutational burden.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834576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RFS, 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92712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660978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Pembro, pembrolizumab.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074013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ctDNA, circulating tumor DNA; DMFS, distant metastasis‒free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481425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799559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90566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DMFS, distant metastasis‒free survival; RFS, 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301634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KEYNOTE-942: DMFS With Adjuvant mRNA-4157 (V940) + Pembrolizumab vs Pembrolizumab in Resected High-Risk Melanoma</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Merck Sharp &amp; Dohme Corp.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Phase II KEYNOTE-942: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mRNA-4157 (V940): an individualized neoantigen therapy that targets a patient’s unique tumor mutational signature, encoding up to 34 neoantigens</a:t>
            </a:r>
            <a:r>
              <a:rPr lang="en-US" altLang="en-US" sz="2400" baseline="30000" dirty="0"/>
              <a:t>1</a:t>
            </a:r>
          </a:p>
          <a:p>
            <a:r>
              <a:rPr lang="en-US" altLang="en-US" sz="2400" dirty="0"/>
              <a:t>Phase I study: mRNA-4157 (V940) demonstrated safety, with clinical responses observed in combination with pembrolizumab in patients with unresectable solid tumors</a:t>
            </a:r>
            <a:r>
              <a:rPr lang="en-US" altLang="en-US" sz="2400" baseline="30000" dirty="0"/>
              <a:t>1</a:t>
            </a:r>
            <a:endParaRPr lang="en-US" altLang="en-US" sz="2400" dirty="0"/>
          </a:p>
          <a:p>
            <a:r>
              <a:rPr lang="en-US" altLang="en-US" sz="2400" dirty="0"/>
              <a:t>mRNA-4157-P201/KEYNOTE-942: randomized phase II trial comparing mRNA-4157 (V940) + pembrolizumab vs pembrolizumab alone as adjuvant therapy for patients with resected melanoma at high risk of recurrence</a:t>
            </a:r>
          </a:p>
          <a:p>
            <a:pPr lvl="1"/>
            <a:r>
              <a:rPr lang="en-US" altLang="en-US" sz="2200" dirty="0"/>
              <a:t>mRNA-4157 + pembrolizumab has shown a significant improvement in RFS vs pembrolizumab (HR: 0.561; </a:t>
            </a:r>
            <a:r>
              <a:rPr lang="en-US" altLang="en-US" sz="2200" i="1" dirty="0"/>
              <a:t>P </a:t>
            </a:r>
            <a:r>
              <a:rPr lang="en-US" altLang="en-US" sz="2200" dirty="0"/>
              <a:t>= .0266)</a:t>
            </a:r>
            <a:r>
              <a:rPr lang="en-US" altLang="en-US" sz="2200" baseline="30000" dirty="0"/>
              <a:t>2</a:t>
            </a:r>
          </a:p>
          <a:p>
            <a:pPr lvl="1"/>
            <a:r>
              <a:rPr lang="en-US" altLang="en-US" sz="2200" dirty="0"/>
              <a:t>Current analysis reported the first DMFS results from this study</a:t>
            </a:r>
            <a:r>
              <a:rPr lang="en-US" altLang="en-US" sz="2200" baseline="30000" dirty="0"/>
              <a:t>3</a:t>
            </a:r>
            <a:endParaRPr lang="en-US" alt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Burris. ASCO 2019. Abstr 2523. 2. Khattak. AACR 2023. Abstr CT001. 3. Khattak. ASCO 2023. Abstr LBA9503.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Phase II KEYNOTE-942:</a:t>
            </a:r>
            <a:r>
              <a:rPr lang="en-US" dirty="0"/>
              <a:t> Study Design</a:t>
            </a:r>
            <a:endParaRPr lang="en-US" altLang="en-US" dirty="0"/>
          </a:p>
        </p:txBody>
      </p:sp>
      <p:sp>
        <p:nvSpPr>
          <p:cNvPr id="5" name="Text Box 15">
            <a:extLst>
              <a:ext uri="{FF2B5EF4-FFF2-40B4-BE49-F238E27FC236}">
                <a16:creationId xmlns:a16="http://schemas.microsoft.com/office/drawing/2014/main" id="{EE9415AB-3955-CC72-ABCB-0F314A7F096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Khattak. ASCO 2023. Abstr LBA9503.</a:t>
            </a:r>
          </a:p>
        </p:txBody>
      </p:sp>
      <p:sp>
        <p:nvSpPr>
          <p:cNvPr id="4" name="Content Placeholder 21">
            <a:extLst>
              <a:ext uri="{FF2B5EF4-FFF2-40B4-BE49-F238E27FC236}">
                <a16:creationId xmlns:a16="http://schemas.microsoft.com/office/drawing/2014/main" id="{5E3EBC9B-A5EC-BE58-00B4-A082C44A76C5}"/>
              </a:ext>
            </a:extLst>
          </p:cNvPr>
          <p:cNvSpPr txBox="1">
            <a:spLocks/>
          </p:cNvSpPr>
          <p:nvPr/>
        </p:nvSpPr>
        <p:spPr>
          <a:xfrm>
            <a:off x="604674" y="1500186"/>
            <a:ext cx="10877529" cy="3231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Randomized, open-label phase II trial</a:t>
            </a:r>
          </a:p>
        </p:txBody>
      </p:sp>
      <p:sp>
        <p:nvSpPr>
          <p:cNvPr id="6" name="Rectangle 49">
            <a:extLst>
              <a:ext uri="{FF2B5EF4-FFF2-40B4-BE49-F238E27FC236}">
                <a16:creationId xmlns:a16="http://schemas.microsoft.com/office/drawing/2014/main" id="{F0D7923A-CE6F-A9E0-40E7-4AC0431CA379}"/>
              </a:ext>
            </a:extLst>
          </p:cNvPr>
          <p:cNvSpPr>
            <a:spLocks noChangeArrowheads="1"/>
          </p:cNvSpPr>
          <p:nvPr/>
        </p:nvSpPr>
        <p:spPr bwMode="auto">
          <a:xfrm>
            <a:off x="5167189" y="2283182"/>
            <a:ext cx="4954391" cy="137600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mRNA-4157 (V940) </a:t>
            </a:r>
            <a:r>
              <a:rPr lang="en-US" altLang="en-US" sz="1600" b="0" dirty="0">
                <a:solidFill>
                  <a:schemeClr val="tx1"/>
                </a:solidFill>
                <a:latin typeface="Calibri" panose="020F0502020204030204" pitchFamily="34" charset="0"/>
              </a:rPr>
              <a:t>1 mg IM Q3W, max 9 doses</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a:t>
            </a:r>
            <a:r>
              <a:rPr lang="en-US" altLang="en-US" sz="1600" dirty="0">
                <a:solidFill>
                  <a:schemeClr val="tx1"/>
                </a:solidFill>
                <a:latin typeface="Calibri" panose="020F0502020204030204" pitchFamily="34" charset="0"/>
              </a:rPr>
              <a:t> Pembrolizumab </a:t>
            </a:r>
            <a:br>
              <a:rPr lang="en-US" altLang="en-US" sz="160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200 mg IV Q3W, max 18 cycles within 1 yr</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107)</a:t>
            </a:r>
          </a:p>
        </p:txBody>
      </p:sp>
      <p:cxnSp>
        <p:nvCxnSpPr>
          <p:cNvPr id="7" name="Straight Arrow Connector 6">
            <a:extLst>
              <a:ext uri="{FF2B5EF4-FFF2-40B4-BE49-F238E27FC236}">
                <a16:creationId xmlns:a16="http://schemas.microsoft.com/office/drawing/2014/main" id="{CEF2F461-0B2D-B55D-95D8-D86723FBBCC9}"/>
              </a:ext>
            </a:extLst>
          </p:cNvPr>
          <p:cNvCxnSpPr>
            <a:cxnSpLocks/>
          </p:cNvCxnSpPr>
          <p:nvPr/>
        </p:nvCxnSpPr>
        <p:spPr bwMode="auto">
          <a:xfrm flipV="1">
            <a:off x="4014997" y="3282299"/>
            <a:ext cx="1065777" cy="376884"/>
          </a:xfrm>
          <a:prstGeom prst="straightConnector1">
            <a:avLst/>
          </a:prstGeom>
          <a:noFill/>
          <a:ln w="28575" cap="flat" cmpd="sng" algn="ctr">
            <a:solidFill>
              <a:schemeClr val="bg1"/>
            </a:solidFill>
            <a:prstDash val="solid"/>
            <a:round/>
            <a:headEnd type="none" w="med" len="med"/>
            <a:tailEnd type="triangle"/>
          </a:ln>
          <a:effectLst/>
        </p:spPr>
      </p:cxnSp>
      <p:sp>
        <p:nvSpPr>
          <p:cNvPr id="8" name="Text Box 45">
            <a:extLst>
              <a:ext uri="{FF2B5EF4-FFF2-40B4-BE49-F238E27FC236}">
                <a16:creationId xmlns:a16="http://schemas.microsoft.com/office/drawing/2014/main" id="{84ADD983-4A66-04FA-2CE9-49711AFE1A51}"/>
              </a:ext>
            </a:extLst>
          </p:cNvPr>
          <p:cNvSpPr txBox="1">
            <a:spLocks noChangeArrowheads="1"/>
          </p:cNvSpPr>
          <p:nvPr/>
        </p:nvSpPr>
        <p:spPr bwMode="auto">
          <a:xfrm>
            <a:off x="684073" y="2877371"/>
            <a:ext cx="333092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Patients with stage IIIB, IIIC, IIID, or IV cutaneous melanoma with complete surgical resection ≤13 wk prior to first pembrolizumab dose; disease free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at study entry; ECOG PS 0-1;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tissue available for NGS </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(N = 157)</a:t>
            </a:r>
          </a:p>
        </p:txBody>
      </p:sp>
      <p:cxnSp>
        <p:nvCxnSpPr>
          <p:cNvPr id="10" name="Straight Arrow Connector 9">
            <a:extLst>
              <a:ext uri="{FF2B5EF4-FFF2-40B4-BE49-F238E27FC236}">
                <a16:creationId xmlns:a16="http://schemas.microsoft.com/office/drawing/2014/main" id="{4C40DB5B-46EE-688A-82F0-BACB2849F591}"/>
              </a:ext>
            </a:extLst>
          </p:cNvPr>
          <p:cNvCxnSpPr>
            <a:cxnSpLocks/>
            <a:stCxn id="8" idx="3"/>
          </p:cNvCxnSpPr>
          <p:nvPr/>
        </p:nvCxnSpPr>
        <p:spPr bwMode="auto">
          <a:xfrm>
            <a:off x="4014997" y="3785312"/>
            <a:ext cx="1065777" cy="458616"/>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797A9617-EDDE-B36A-2ECB-3BD2E911DA99}"/>
              </a:ext>
            </a:extLst>
          </p:cNvPr>
          <p:cNvSpPr txBox="1"/>
          <p:nvPr/>
        </p:nvSpPr>
        <p:spPr bwMode="auto">
          <a:xfrm>
            <a:off x="3255485" y="1951634"/>
            <a:ext cx="303181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disease stage</a:t>
            </a:r>
          </a:p>
        </p:txBody>
      </p:sp>
      <p:cxnSp>
        <p:nvCxnSpPr>
          <p:cNvPr id="15" name="Straight Arrow Connector 14">
            <a:extLst>
              <a:ext uri="{FF2B5EF4-FFF2-40B4-BE49-F238E27FC236}">
                <a16:creationId xmlns:a16="http://schemas.microsoft.com/office/drawing/2014/main" id="{367B4B4B-2C93-1FF5-335B-0F6B8D348E40}"/>
              </a:ext>
            </a:extLst>
          </p:cNvPr>
          <p:cNvCxnSpPr>
            <a:cxnSpLocks/>
          </p:cNvCxnSpPr>
          <p:nvPr/>
        </p:nvCxnSpPr>
        <p:spPr bwMode="auto">
          <a:xfrm>
            <a:off x="4608687" y="2225800"/>
            <a:ext cx="0" cy="701146"/>
          </a:xfrm>
          <a:prstGeom prst="straightConnector1">
            <a:avLst/>
          </a:prstGeom>
          <a:noFill/>
          <a:ln w="12700" cap="flat" cmpd="sng" algn="ctr">
            <a:solidFill>
              <a:schemeClr val="bg1"/>
            </a:solidFill>
            <a:prstDash val="sysDash"/>
            <a:round/>
            <a:headEnd type="none" w="med" len="med"/>
            <a:tailEnd type="triangle"/>
          </a:ln>
          <a:effectLst/>
        </p:spPr>
      </p:cxnSp>
      <p:sp>
        <p:nvSpPr>
          <p:cNvPr id="16" name="Content Placeholder 2">
            <a:extLst>
              <a:ext uri="{FF2B5EF4-FFF2-40B4-BE49-F238E27FC236}">
                <a16:creationId xmlns:a16="http://schemas.microsoft.com/office/drawing/2014/main" id="{E162540E-1F8E-CA8F-EBB8-C6D9F12A80F4}"/>
              </a:ext>
            </a:extLst>
          </p:cNvPr>
          <p:cNvSpPr txBox="1">
            <a:spLocks/>
          </p:cNvSpPr>
          <p:nvPr/>
        </p:nvSpPr>
        <p:spPr bwMode="auto">
          <a:xfrm>
            <a:off x="604674" y="5541784"/>
            <a:ext cx="3970075" cy="52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kern="0" dirty="0"/>
              <a:t>P</a:t>
            </a:r>
            <a:r>
              <a:rPr lang="en-US" sz="2000" b="1" kern="0" dirty="0"/>
              <a:t>rimary endpoint: </a:t>
            </a:r>
            <a:r>
              <a:rPr lang="en-US" sz="2000" b="0" kern="0" dirty="0"/>
              <a:t>RFS</a:t>
            </a:r>
          </a:p>
        </p:txBody>
      </p:sp>
      <p:sp>
        <p:nvSpPr>
          <p:cNvPr id="18" name="Content Placeholder 2">
            <a:extLst>
              <a:ext uri="{FF2B5EF4-FFF2-40B4-BE49-F238E27FC236}">
                <a16:creationId xmlns:a16="http://schemas.microsoft.com/office/drawing/2014/main" id="{894D4F12-AF6F-49F2-9AF7-37A1FCC3FCEE}"/>
              </a:ext>
            </a:extLst>
          </p:cNvPr>
          <p:cNvSpPr txBox="1">
            <a:spLocks/>
          </p:cNvSpPr>
          <p:nvPr/>
        </p:nvSpPr>
        <p:spPr bwMode="auto">
          <a:xfrm>
            <a:off x="4574749" y="5535224"/>
            <a:ext cx="7191271" cy="105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dirty="0">
                <a:solidFill>
                  <a:schemeClr val="bg1"/>
                </a:solidFill>
              </a:rPr>
              <a:t>Secondary endpoints: </a:t>
            </a:r>
            <a:r>
              <a:rPr lang="en-US" sz="2000" b="0" kern="0" dirty="0"/>
              <a:t>DMFS, safety, tolerability</a:t>
            </a:r>
            <a:endParaRPr lang="en-US" sz="2000" b="0" kern="0" dirty="0">
              <a:solidFill>
                <a:schemeClr val="bg1"/>
              </a:solidFill>
            </a:endParaRPr>
          </a:p>
        </p:txBody>
      </p:sp>
      <p:sp>
        <p:nvSpPr>
          <p:cNvPr id="2" name="TextBox 1">
            <a:extLst>
              <a:ext uri="{FF2B5EF4-FFF2-40B4-BE49-F238E27FC236}">
                <a16:creationId xmlns:a16="http://schemas.microsoft.com/office/drawing/2014/main" id="{53DCD6D5-8E23-F16D-95B3-29C32AA0C49D}"/>
              </a:ext>
            </a:extLst>
          </p:cNvPr>
          <p:cNvSpPr txBox="1"/>
          <p:nvPr/>
        </p:nvSpPr>
        <p:spPr bwMode="auto">
          <a:xfrm>
            <a:off x="4432188" y="3566237"/>
            <a:ext cx="457541"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3" name="Rectangle 49">
            <a:extLst>
              <a:ext uri="{FF2B5EF4-FFF2-40B4-BE49-F238E27FC236}">
                <a16:creationId xmlns:a16="http://schemas.microsoft.com/office/drawing/2014/main" id="{CC7ABCE2-F0C0-F6E0-B192-1D0630540258}"/>
              </a:ext>
            </a:extLst>
          </p:cNvPr>
          <p:cNvSpPr>
            <a:spLocks noChangeArrowheads="1"/>
          </p:cNvSpPr>
          <p:nvPr/>
        </p:nvSpPr>
        <p:spPr bwMode="auto">
          <a:xfrm>
            <a:off x="5161707" y="3841142"/>
            <a:ext cx="4954391" cy="1376001"/>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200 mg IV Q3W, max 18 cycles within 1 yr</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50)</a:t>
            </a:r>
          </a:p>
        </p:txBody>
      </p:sp>
      <p:cxnSp>
        <p:nvCxnSpPr>
          <p:cNvPr id="17" name="Straight Arrow Connector 16">
            <a:extLst>
              <a:ext uri="{FF2B5EF4-FFF2-40B4-BE49-F238E27FC236}">
                <a16:creationId xmlns:a16="http://schemas.microsoft.com/office/drawing/2014/main" id="{3CA22945-97C6-2940-0EE4-78D7DEFD39E9}"/>
              </a:ext>
            </a:extLst>
          </p:cNvPr>
          <p:cNvCxnSpPr/>
          <p:nvPr/>
        </p:nvCxnSpPr>
        <p:spPr bwMode="auto">
          <a:xfrm>
            <a:off x="9909672" y="3740149"/>
            <a:ext cx="572877" cy="0"/>
          </a:xfrm>
          <a:prstGeom prst="straightConnector1">
            <a:avLst/>
          </a:prstGeom>
          <a:noFill/>
          <a:ln w="28575" cap="flat" cmpd="sng" algn="ctr">
            <a:solidFill>
              <a:schemeClr val="bg1"/>
            </a:solidFill>
            <a:prstDash val="solid"/>
            <a:round/>
            <a:headEnd type="none" w="med" len="med"/>
            <a:tailEnd type="triangle"/>
          </a:ln>
          <a:effectLst/>
        </p:spPr>
      </p:cxnSp>
      <p:sp>
        <p:nvSpPr>
          <p:cNvPr id="19" name="TextBox 18">
            <a:extLst>
              <a:ext uri="{FF2B5EF4-FFF2-40B4-BE49-F238E27FC236}">
                <a16:creationId xmlns:a16="http://schemas.microsoft.com/office/drawing/2014/main" id="{24D0A404-A353-C237-3D86-1E6797E501BB}"/>
              </a:ext>
            </a:extLst>
          </p:cNvPr>
          <p:cNvSpPr txBox="1"/>
          <p:nvPr/>
        </p:nvSpPr>
        <p:spPr bwMode="auto">
          <a:xfrm>
            <a:off x="10366873" y="3166710"/>
            <a:ext cx="163600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Follow up:</a:t>
            </a:r>
            <a:br>
              <a:rPr lang="en-US" sz="1600" b="0" i="1"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3 yr after first dose of pembrolizumab </a:t>
            </a:r>
          </a:p>
        </p:txBody>
      </p:sp>
    </p:spTree>
    <p:extLst>
      <p:ext uri="{BB962C8B-B14F-4D97-AF65-F5344CB8AC3E}">
        <p14:creationId xmlns:p14="http://schemas.microsoft.com/office/powerpoint/2010/main" val="3860039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8" y="238128"/>
            <a:ext cx="11419331" cy="706104"/>
          </a:xfrm>
        </p:spPr>
        <p:txBody>
          <a:bodyPr/>
          <a:lstStyle/>
          <a:p>
            <a:r>
              <a:rPr lang="en-US" altLang="en-US" sz="3600" dirty="0"/>
              <a:t>Phase II KEYNOTE-942:</a:t>
            </a:r>
            <a:r>
              <a:rPr lang="en-US" dirty="0"/>
              <a:t>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Khattak. ASCO 2023. Abstr LBA9503.</a:t>
            </a:r>
          </a:p>
        </p:txBody>
      </p:sp>
      <p:graphicFrame>
        <p:nvGraphicFramePr>
          <p:cNvPr id="2" name="Group 3">
            <a:extLst>
              <a:ext uri="{FF2B5EF4-FFF2-40B4-BE49-F238E27FC236}">
                <a16:creationId xmlns:a16="http://schemas.microsoft.com/office/drawing/2014/main" id="{88E3E3C8-5E0E-F783-E10F-7B07153F8679}"/>
              </a:ext>
            </a:extLst>
          </p:cNvPr>
          <p:cNvGraphicFramePr>
            <a:graphicFrameLocks/>
          </p:cNvGraphicFramePr>
          <p:nvPr>
            <p:extLst>
              <p:ext uri="{D42A27DB-BD31-4B8C-83A1-F6EECF244321}">
                <p14:modId xmlns:p14="http://schemas.microsoft.com/office/powerpoint/2010/main" val="3687718465"/>
              </p:ext>
            </p:extLst>
          </p:nvPr>
        </p:nvGraphicFramePr>
        <p:xfrm>
          <a:off x="791002" y="1077284"/>
          <a:ext cx="10609996" cy="5175403"/>
        </p:xfrm>
        <a:graphic>
          <a:graphicData uri="http://schemas.openxmlformats.org/drawingml/2006/table">
            <a:tbl>
              <a:tblPr/>
              <a:tblGrid>
                <a:gridCol w="3666915">
                  <a:extLst>
                    <a:ext uri="{9D8B030D-6E8A-4147-A177-3AD203B41FA5}">
                      <a16:colId xmlns:a16="http://schemas.microsoft.com/office/drawing/2014/main" val="20000"/>
                    </a:ext>
                  </a:extLst>
                </a:gridCol>
                <a:gridCol w="3960490">
                  <a:extLst>
                    <a:ext uri="{9D8B030D-6E8A-4147-A177-3AD203B41FA5}">
                      <a16:colId xmlns:a16="http://schemas.microsoft.com/office/drawing/2014/main" val="20001"/>
                    </a:ext>
                  </a:extLst>
                </a:gridCol>
                <a:gridCol w="2982591">
                  <a:extLst>
                    <a:ext uri="{9D8B030D-6E8A-4147-A177-3AD203B41FA5}">
                      <a16:colId xmlns:a16="http://schemas.microsoft.com/office/drawing/2014/main" val="4095539533"/>
                    </a:ext>
                  </a:extLst>
                </a:gridCol>
              </a:tblGrid>
              <a:tr h="2576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mRNA-4157 (V940) + Pembrolizumab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Pembrolizumab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76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Male, n (%)</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(65.4)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(62.0)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763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(26-83)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61.5 (24-89)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763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 n (%)</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 (84.1)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3730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n (%)</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IIIC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IIID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 (83.2)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(84.0)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r h="45085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LDH, U/L (range)</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189.5 (118-528)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185.5 (113-1180)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6990995"/>
                  </a:ext>
                </a:extLst>
              </a:tr>
              <a:tr h="25763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Lymph node dissection,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5328544"/>
                  </a:ext>
                </a:extLst>
              </a:tr>
              <a:tr h="83730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PD-L1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Positive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Indeterminant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(64.5)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(23.4)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(54.0)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(36.0)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3050067"/>
                  </a:ext>
                </a:extLst>
              </a:tr>
              <a:tr h="25763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BRAF </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V600K or V600E, n (%)</a:t>
                      </a:r>
                      <a:endPar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2079089"/>
                  </a:ext>
                </a:extLst>
              </a:tr>
              <a:tr h="25763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TMB ≥10 mutations/Mb,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(73.8)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52671411"/>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Phase II KEYNOTE-942:</a:t>
            </a:r>
            <a:r>
              <a:rPr lang="en-US" dirty="0"/>
              <a:t> Relapse-Free Survival</a:t>
            </a:r>
            <a:endParaRPr lang="en-US" altLang="en-US" dirty="0"/>
          </a:p>
        </p:txBody>
      </p:sp>
      <p:sp>
        <p:nvSpPr>
          <p:cNvPr id="5" name="Text Box 11">
            <a:extLst>
              <a:ext uri="{FF2B5EF4-FFF2-40B4-BE49-F238E27FC236}">
                <a16:creationId xmlns:a16="http://schemas.microsoft.com/office/drawing/2014/main" id="{027B5328-D7AD-4BF2-567B-B9348616288C}"/>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Khattak. AACR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CT001.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Khattak. ASCO 2023. Abstr LBA9503.</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Reproduced with permission.</a:t>
            </a:r>
          </a:p>
        </p:txBody>
      </p:sp>
      <p:sp>
        <p:nvSpPr>
          <p:cNvPr id="6" name="TextBox 5">
            <a:extLst>
              <a:ext uri="{FF2B5EF4-FFF2-40B4-BE49-F238E27FC236}">
                <a16:creationId xmlns:a16="http://schemas.microsoft.com/office/drawing/2014/main" id="{25BF29CC-6C59-62FE-7DFE-E142EAA67401}"/>
              </a:ext>
            </a:extLst>
          </p:cNvPr>
          <p:cNvSpPr txBox="1"/>
          <p:nvPr/>
        </p:nvSpPr>
        <p:spPr bwMode="auto">
          <a:xfrm>
            <a:off x="3236940" y="6052564"/>
            <a:ext cx="505615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follow-up: 23 mo for mRNA-4157 (V940) + pembrolizumab, 24 mo for pembrolizumab </a:t>
            </a:r>
          </a:p>
        </p:txBody>
      </p:sp>
      <p:graphicFrame>
        <p:nvGraphicFramePr>
          <p:cNvPr id="7" name="Group 3">
            <a:extLst>
              <a:ext uri="{FF2B5EF4-FFF2-40B4-BE49-F238E27FC236}">
                <a16:creationId xmlns:a16="http://schemas.microsoft.com/office/drawing/2014/main" id="{C00EE600-DC69-ED77-4A56-3ADF8B8B5120}"/>
              </a:ext>
            </a:extLst>
          </p:cNvPr>
          <p:cNvGraphicFramePr>
            <a:graphicFrameLocks/>
          </p:cNvGraphicFramePr>
          <p:nvPr>
            <p:extLst>
              <p:ext uri="{D42A27DB-BD31-4B8C-83A1-F6EECF244321}">
                <p14:modId xmlns:p14="http://schemas.microsoft.com/office/powerpoint/2010/main" val="2595403519"/>
              </p:ext>
            </p:extLst>
          </p:nvPr>
        </p:nvGraphicFramePr>
        <p:xfrm>
          <a:off x="6528816" y="3370762"/>
          <a:ext cx="4588544" cy="1195181"/>
        </p:xfrm>
        <a:graphic>
          <a:graphicData uri="http://schemas.openxmlformats.org/drawingml/2006/table">
            <a:tbl>
              <a:tblPr/>
              <a:tblGrid>
                <a:gridCol w="1780647">
                  <a:extLst>
                    <a:ext uri="{9D8B030D-6E8A-4147-A177-3AD203B41FA5}">
                      <a16:colId xmlns:a16="http://schemas.microsoft.com/office/drawing/2014/main" val="20000"/>
                    </a:ext>
                  </a:extLst>
                </a:gridCol>
                <a:gridCol w="1560554">
                  <a:extLst>
                    <a:ext uri="{9D8B030D-6E8A-4147-A177-3AD203B41FA5}">
                      <a16:colId xmlns:a16="http://schemas.microsoft.com/office/drawing/2014/main" val="20001"/>
                    </a:ext>
                  </a:extLst>
                </a:gridCol>
                <a:gridCol w="1247343">
                  <a:extLst>
                    <a:ext uri="{9D8B030D-6E8A-4147-A177-3AD203B41FA5}">
                      <a16:colId xmlns:a16="http://schemas.microsoft.com/office/drawing/2014/main" val="409553953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Treatment Arm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mRNA-4157 (V940) + 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22.4 (24/107)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0.561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(0.309-1.017;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.0266)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7218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40.0 (20/50)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cxnSp>
        <p:nvCxnSpPr>
          <p:cNvPr id="25" name="Straight Connector 24">
            <a:extLst>
              <a:ext uri="{FF2B5EF4-FFF2-40B4-BE49-F238E27FC236}">
                <a16:creationId xmlns:a16="http://schemas.microsoft.com/office/drawing/2014/main" id="{FB4D4E12-8213-144D-35EE-1F9800731601}"/>
              </a:ext>
            </a:extLst>
          </p:cNvPr>
          <p:cNvCxnSpPr>
            <a:cxnSpLocks/>
          </p:cNvCxnSpPr>
          <p:nvPr/>
        </p:nvCxnSpPr>
        <p:spPr bwMode="auto">
          <a:xfrm>
            <a:off x="5041977" y="1776248"/>
            <a:ext cx="0" cy="2946548"/>
          </a:xfrm>
          <a:prstGeom prst="line">
            <a:avLst/>
          </a:prstGeom>
          <a:noFill/>
          <a:ln w="28575" cap="flat" cmpd="sng" algn="ctr">
            <a:solidFill>
              <a:schemeClr val="bg1"/>
            </a:solidFill>
            <a:prstDash val="dash"/>
            <a:round/>
            <a:headEnd type="none" w="med" len="med"/>
            <a:tailEnd type="none" w="med" len="med"/>
          </a:ln>
          <a:effectLst/>
        </p:spPr>
      </p:cxnSp>
      <p:sp>
        <p:nvSpPr>
          <p:cNvPr id="26" name="TextBox 25">
            <a:extLst>
              <a:ext uri="{FF2B5EF4-FFF2-40B4-BE49-F238E27FC236}">
                <a16:creationId xmlns:a16="http://schemas.microsoft.com/office/drawing/2014/main" id="{911A1C34-CB98-6E31-CD27-553CFC9B2BD2}"/>
              </a:ext>
            </a:extLst>
          </p:cNvPr>
          <p:cNvSpPr txBox="1"/>
          <p:nvPr/>
        </p:nvSpPr>
        <p:spPr bwMode="auto">
          <a:xfrm>
            <a:off x="10204829" y="1876337"/>
            <a:ext cx="1228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 Censored</a:t>
            </a:r>
          </a:p>
        </p:txBody>
      </p:sp>
      <p:grpSp>
        <p:nvGrpSpPr>
          <p:cNvPr id="9234" name="Group 9233">
            <a:extLst>
              <a:ext uri="{FF2B5EF4-FFF2-40B4-BE49-F238E27FC236}">
                <a16:creationId xmlns:a16="http://schemas.microsoft.com/office/drawing/2014/main" id="{3C409777-6191-5BD3-F1F9-955342B78243}"/>
              </a:ext>
            </a:extLst>
          </p:cNvPr>
          <p:cNvGrpSpPr/>
          <p:nvPr/>
        </p:nvGrpSpPr>
        <p:grpSpPr>
          <a:xfrm>
            <a:off x="260981" y="1517355"/>
            <a:ext cx="11146921" cy="4429373"/>
            <a:chOff x="260981" y="1517355"/>
            <a:chExt cx="11146921" cy="4429373"/>
          </a:xfrm>
        </p:grpSpPr>
        <p:sp>
          <p:nvSpPr>
            <p:cNvPr id="9" name="TextBox 8">
              <a:extLst>
                <a:ext uri="{FF2B5EF4-FFF2-40B4-BE49-F238E27FC236}">
                  <a16:creationId xmlns:a16="http://schemas.microsoft.com/office/drawing/2014/main" id="{6340066A-B2FF-F106-4156-7944A3C61AA8}"/>
                </a:ext>
              </a:extLst>
            </p:cNvPr>
            <p:cNvSpPr txBox="1"/>
            <p:nvPr/>
          </p:nvSpPr>
          <p:spPr bwMode="auto">
            <a:xfrm>
              <a:off x="2165920" y="4977477"/>
              <a:ext cx="9007493"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err="1">
                  <a:solidFill>
                    <a:schemeClr val="bg1"/>
                  </a:solidFill>
                  <a:latin typeface="Calibri" panose="020F0502020204030204" pitchFamily="34" charset="0"/>
                </a:rPr>
                <a:t>Wks</a:t>
              </a:r>
              <a:endParaRPr lang="en-US" sz="1600" b="1" dirty="0">
                <a:solidFill>
                  <a:schemeClr val="bg1"/>
                </a:solidFill>
                <a:latin typeface="Calibri" panose="020F0502020204030204" pitchFamily="34" charset="0"/>
              </a:endParaRPr>
            </a:p>
          </p:txBody>
        </p:sp>
        <p:sp>
          <p:nvSpPr>
            <p:cNvPr id="11" name="Freeform: Shape 14">
              <a:extLst>
                <a:ext uri="{FF2B5EF4-FFF2-40B4-BE49-F238E27FC236}">
                  <a16:creationId xmlns:a16="http://schemas.microsoft.com/office/drawing/2014/main" id="{E5E9B251-F418-9AC1-4762-7200E43219DF}"/>
                </a:ext>
              </a:extLst>
            </p:cNvPr>
            <p:cNvSpPr/>
            <p:nvPr/>
          </p:nvSpPr>
          <p:spPr bwMode="auto">
            <a:xfrm>
              <a:off x="2183757" y="1662896"/>
              <a:ext cx="8989671" cy="3051858"/>
            </a:xfrm>
            <a:custGeom>
              <a:avLst/>
              <a:gdLst>
                <a:gd name="connsiteX0" fmla="*/ 0 w 8954947"/>
                <a:gd name="connsiteY0" fmla="*/ 0 h 3051858"/>
                <a:gd name="connsiteX1" fmla="*/ 0 w 8954947"/>
                <a:gd name="connsiteY1" fmla="*/ 3051858 h 3051858"/>
                <a:gd name="connsiteX2" fmla="*/ 8954947 w 8954947"/>
                <a:gd name="connsiteY2" fmla="*/ 3051858 h 3051858"/>
              </a:gdLst>
              <a:ahLst/>
              <a:cxnLst>
                <a:cxn ang="0">
                  <a:pos x="connsiteX0" y="connsiteY0"/>
                </a:cxn>
                <a:cxn ang="0">
                  <a:pos x="connsiteX1" y="connsiteY1"/>
                </a:cxn>
                <a:cxn ang="0">
                  <a:pos x="connsiteX2" y="connsiteY2"/>
                </a:cxn>
              </a:cxnLst>
              <a:rect l="l" t="t" r="r" b="b"/>
              <a:pathLst>
                <a:path w="8954947" h="3051858">
                  <a:moveTo>
                    <a:pt x="0" y="0"/>
                  </a:moveTo>
                  <a:lnTo>
                    <a:pt x="0" y="3051858"/>
                  </a:lnTo>
                  <a:lnTo>
                    <a:pt x="8954947" y="3051858"/>
                  </a:lnTo>
                </a:path>
              </a:pathLst>
            </a:custGeom>
            <a:noFill/>
            <a:ln w="28575">
              <a:solidFill>
                <a:schemeClr val="bg1"/>
              </a:solidFill>
              <a:miter lim="800000"/>
              <a:headEnd/>
              <a:tailEnd/>
            </a:ln>
          </p:spPr>
          <p:txBody>
            <a:bodyPr rtlCol="0" anchor="ctr"/>
            <a:lstStyle/>
            <a:p>
              <a:pPr algn="ctr"/>
              <a:endParaRPr lang="en-US" dirty="0"/>
            </a:p>
          </p:txBody>
        </p:sp>
        <p:grpSp>
          <p:nvGrpSpPr>
            <p:cNvPr id="9233" name="Group 9232">
              <a:extLst>
                <a:ext uri="{FF2B5EF4-FFF2-40B4-BE49-F238E27FC236}">
                  <a16:creationId xmlns:a16="http://schemas.microsoft.com/office/drawing/2014/main" id="{2CE21652-E0F5-0FF7-0E31-3C00AC246FC0}"/>
                </a:ext>
              </a:extLst>
            </p:cNvPr>
            <p:cNvGrpSpPr/>
            <p:nvPr/>
          </p:nvGrpSpPr>
          <p:grpSpPr>
            <a:xfrm>
              <a:off x="260981" y="1517355"/>
              <a:ext cx="11146921" cy="4429373"/>
              <a:chOff x="260981" y="1517355"/>
              <a:chExt cx="11146921" cy="4429373"/>
            </a:xfrm>
          </p:grpSpPr>
          <p:sp>
            <p:nvSpPr>
              <p:cNvPr id="8" name="TextBox 7">
                <a:extLst>
                  <a:ext uri="{FF2B5EF4-FFF2-40B4-BE49-F238E27FC236}">
                    <a16:creationId xmlns:a16="http://schemas.microsoft.com/office/drawing/2014/main" id="{8E7F5327-055F-CBFE-6A8D-34C2C2095BAB}"/>
                  </a:ext>
                </a:extLst>
              </p:cNvPr>
              <p:cNvSpPr txBox="1"/>
              <p:nvPr/>
            </p:nvSpPr>
            <p:spPr bwMode="auto">
              <a:xfrm>
                <a:off x="281471" y="4941578"/>
                <a:ext cx="1689693"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Risk, n</a:t>
                </a:r>
              </a:p>
            </p:txBody>
          </p:sp>
          <p:sp>
            <p:nvSpPr>
              <p:cNvPr id="10" name="TextBox 9">
                <a:extLst>
                  <a:ext uri="{FF2B5EF4-FFF2-40B4-BE49-F238E27FC236}">
                    <a16:creationId xmlns:a16="http://schemas.microsoft.com/office/drawing/2014/main" id="{7696D67A-D389-DB3F-8DE9-49CAEE69E4BF}"/>
                  </a:ext>
                </a:extLst>
              </p:cNvPr>
              <p:cNvSpPr txBox="1"/>
              <p:nvPr/>
            </p:nvSpPr>
            <p:spPr bwMode="auto">
              <a:xfrm rot="16200000">
                <a:off x="-78786" y="2961068"/>
                <a:ext cx="3135734"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RFS (%)</a:t>
                </a:r>
              </a:p>
            </p:txBody>
          </p:sp>
          <p:cxnSp>
            <p:nvCxnSpPr>
              <p:cNvPr id="12" name="Straight Connector 11">
                <a:extLst>
                  <a:ext uri="{FF2B5EF4-FFF2-40B4-BE49-F238E27FC236}">
                    <a16:creationId xmlns:a16="http://schemas.microsoft.com/office/drawing/2014/main" id="{98419628-AAC9-1B49-92A1-F15C1163DD9F}"/>
                  </a:ext>
                </a:extLst>
              </p:cNvPr>
              <p:cNvCxnSpPr>
                <a:cxnSpLocks/>
              </p:cNvCxnSpPr>
              <p:nvPr/>
            </p:nvCxnSpPr>
            <p:spPr bwMode="auto">
              <a:xfrm>
                <a:off x="2088181" y="1689520"/>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3102BEA-34FA-AD30-63F4-2000A994C0D0}"/>
                  </a:ext>
                </a:extLst>
              </p:cNvPr>
              <p:cNvCxnSpPr>
                <a:cxnSpLocks/>
              </p:cNvCxnSpPr>
              <p:nvPr/>
            </p:nvCxnSpPr>
            <p:spPr bwMode="auto">
              <a:xfrm>
                <a:off x="2088181" y="2294679"/>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DF5E52E-7ED6-6098-BE79-C586C6357DE0}"/>
                  </a:ext>
                </a:extLst>
              </p:cNvPr>
              <p:cNvCxnSpPr>
                <a:cxnSpLocks/>
              </p:cNvCxnSpPr>
              <p:nvPr/>
            </p:nvCxnSpPr>
            <p:spPr bwMode="auto">
              <a:xfrm>
                <a:off x="2088181" y="2899838"/>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8681EE5-C182-DC5E-758A-3E8377F4BE54}"/>
                  </a:ext>
                </a:extLst>
              </p:cNvPr>
              <p:cNvCxnSpPr>
                <a:cxnSpLocks/>
              </p:cNvCxnSpPr>
              <p:nvPr/>
            </p:nvCxnSpPr>
            <p:spPr bwMode="auto">
              <a:xfrm>
                <a:off x="2088181" y="3504996"/>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38DC7D5-545D-C48F-26F8-F1D4DDA75782}"/>
                  </a:ext>
                </a:extLst>
              </p:cNvPr>
              <p:cNvCxnSpPr>
                <a:cxnSpLocks/>
              </p:cNvCxnSpPr>
              <p:nvPr/>
            </p:nvCxnSpPr>
            <p:spPr bwMode="auto">
              <a:xfrm>
                <a:off x="2088181" y="4110155"/>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B6CDDA5-D15B-F2FD-C457-C5C45B2EEC40}"/>
                  </a:ext>
                </a:extLst>
              </p:cNvPr>
              <p:cNvCxnSpPr>
                <a:cxnSpLocks/>
              </p:cNvCxnSpPr>
              <p:nvPr/>
            </p:nvCxnSpPr>
            <p:spPr bwMode="auto">
              <a:xfrm>
                <a:off x="2088181" y="4715315"/>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3D4E176-ECF3-02A1-773E-6B2AE5C6C7F3}"/>
                  </a:ext>
                </a:extLst>
              </p:cNvPr>
              <p:cNvCxnSpPr>
                <a:cxnSpLocks/>
              </p:cNvCxnSpPr>
              <p:nvPr/>
            </p:nvCxnSpPr>
            <p:spPr bwMode="auto">
              <a:xfrm>
                <a:off x="2190075"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CB441165-2C48-9E74-9DA5-F26D037410B2}"/>
                  </a:ext>
                </a:extLst>
              </p:cNvPr>
              <p:cNvSpPr txBox="1"/>
              <p:nvPr/>
            </p:nvSpPr>
            <p:spPr bwMode="auto">
              <a:xfrm>
                <a:off x="1669341" y="1517355"/>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0" name="TextBox 19">
                <a:extLst>
                  <a:ext uri="{FF2B5EF4-FFF2-40B4-BE49-F238E27FC236}">
                    <a16:creationId xmlns:a16="http://schemas.microsoft.com/office/drawing/2014/main" id="{C380AA77-724A-EE6E-2A3C-730D3AB6C4C7}"/>
                  </a:ext>
                </a:extLst>
              </p:cNvPr>
              <p:cNvSpPr txBox="1"/>
              <p:nvPr/>
            </p:nvSpPr>
            <p:spPr bwMode="auto">
              <a:xfrm>
                <a:off x="1749071" y="2112836"/>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1" name="TextBox 20">
                <a:extLst>
                  <a:ext uri="{FF2B5EF4-FFF2-40B4-BE49-F238E27FC236}">
                    <a16:creationId xmlns:a16="http://schemas.microsoft.com/office/drawing/2014/main" id="{F4D90DE4-E01F-0A6E-ADED-B11556311379}"/>
                  </a:ext>
                </a:extLst>
              </p:cNvPr>
              <p:cNvSpPr txBox="1"/>
              <p:nvPr/>
            </p:nvSpPr>
            <p:spPr bwMode="auto">
              <a:xfrm>
                <a:off x="1749071" y="2718283"/>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2" name="TextBox 21">
                <a:extLst>
                  <a:ext uri="{FF2B5EF4-FFF2-40B4-BE49-F238E27FC236}">
                    <a16:creationId xmlns:a16="http://schemas.microsoft.com/office/drawing/2014/main" id="{794043AB-3FF9-EE84-F86E-D20DF2F66AC4}"/>
                  </a:ext>
                </a:extLst>
              </p:cNvPr>
              <p:cNvSpPr txBox="1"/>
              <p:nvPr/>
            </p:nvSpPr>
            <p:spPr bwMode="auto">
              <a:xfrm>
                <a:off x="1754054" y="3328713"/>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3" name="TextBox 22">
                <a:extLst>
                  <a:ext uri="{FF2B5EF4-FFF2-40B4-BE49-F238E27FC236}">
                    <a16:creationId xmlns:a16="http://schemas.microsoft.com/office/drawing/2014/main" id="{1DDD4C1C-BB3B-7C66-E21F-1E9D29F4ACFC}"/>
                  </a:ext>
                </a:extLst>
              </p:cNvPr>
              <p:cNvSpPr txBox="1"/>
              <p:nvPr/>
            </p:nvSpPr>
            <p:spPr bwMode="auto">
              <a:xfrm>
                <a:off x="1754054" y="3926685"/>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 name="TextBox 23">
                <a:extLst>
                  <a:ext uri="{FF2B5EF4-FFF2-40B4-BE49-F238E27FC236}">
                    <a16:creationId xmlns:a16="http://schemas.microsoft.com/office/drawing/2014/main" id="{3CB5CFBF-FBFF-42C2-CFB8-5648DF5BEBA9}"/>
                  </a:ext>
                </a:extLst>
              </p:cNvPr>
              <p:cNvSpPr txBox="1"/>
              <p:nvPr/>
            </p:nvSpPr>
            <p:spPr bwMode="auto">
              <a:xfrm>
                <a:off x="1856208" y="4527149"/>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7" name="TextBox 26">
                <a:extLst>
                  <a:ext uri="{FF2B5EF4-FFF2-40B4-BE49-F238E27FC236}">
                    <a16:creationId xmlns:a16="http://schemas.microsoft.com/office/drawing/2014/main" id="{CBD7A835-F6A9-5CE1-4454-4FDF617C7DB9}"/>
                  </a:ext>
                </a:extLst>
              </p:cNvPr>
              <p:cNvSpPr txBox="1"/>
              <p:nvPr/>
            </p:nvSpPr>
            <p:spPr bwMode="auto">
              <a:xfrm>
                <a:off x="260981" y="5208064"/>
                <a:ext cx="168969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mRNA-4157 (V940) + p</a:t>
                </a:r>
                <a:r>
                  <a:rPr kumimoji="0" lang="en-US" sz="1400" b="0" i="0" u="none" strike="noStrike" kern="1200" cap="none" spc="0" normalizeH="0" baseline="0" noProof="0" dirty="0" err="1">
                    <a:ln>
                      <a:noFill/>
                    </a:ln>
                    <a:solidFill>
                      <a:schemeClr val="accent1"/>
                    </a:solidFill>
                    <a:effectLst/>
                    <a:uLnTx/>
                    <a:uFillTx/>
                    <a:latin typeface="Calibri" panose="020F0502020204030204" pitchFamily="34" charset="0"/>
                    <a:ea typeface="+mn-ea"/>
                    <a:cs typeface="+mn-cs"/>
                  </a:rPr>
                  <a:t>embrolizumab</a:t>
                </a:r>
                <a:endParaRPr lang="en-US" sz="1400" b="0" dirty="0">
                  <a:solidFill>
                    <a:schemeClr val="accent1"/>
                  </a:solidFill>
                  <a:latin typeface="Calibri" panose="020F0502020204030204" pitchFamily="34" charset="0"/>
                </a:endParaRPr>
              </a:p>
              <a:p>
                <a:pPr algn="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P</a:t>
                </a:r>
                <a:r>
                  <a:rPr kumimoji="0" lang="en-US" sz="1400" b="0" i="0" u="none" strike="noStrike" kern="1200" cap="none" spc="0" normalizeH="0" baseline="0" noProof="0" dirty="0" err="1">
                    <a:ln>
                      <a:noFill/>
                    </a:ln>
                    <a:solidFill>
                      <a:schemeClr val="accent3"/>
                    </a:solidFill>
                    <a:effectLst/>
                    <a:uLnTx/>
                    <a:uFillTx/>
                    <a:latin typeface="Calibri" panose="020F0502020204030204" pitchFamily="34" charset="0"/>
                    <a:ea typeface="+mn-ea"/>
                    <a:cs typeface="+mn-cs"/>
                  </a:rPr>
                  <a:t>embrolizumab</a:t>
                </a:r>
                <a:endParaRPr lang="en-US" sz="1400" b="0" dirty="0">
                  <a:solidFill>
                    <a:schemeClr val="accent3"/>
                  </a:solidFill>
                  <a:latin typeface="Calibri" panose="020F0502020204030204" pitchFamily="34" charset="0"/>
                </a:endParaRPr>
              </a:p>
            </p:txBody>
          </p:sp>
          <p:grpSp>
            <p:nvGrpSpPr>
              <p:cNvPr id="28" name="Group 27">
                <a:extLst>
                  <a:ext uri="{FF2B5EF4-FFF2-40B4-BE49-F238E27FC236}">
                    <a16:creationId xmlns:a16="http://schemas.microsoft.com/office/drawing/2014/main" id="{A2745DC6-E2E2-C847-1BFC-EF81D8BFF819}"/>
                  </a:ext>
                </a:extLst>
              </p:cNvPr>
              <p:cNvGrpSpPr/>
              <p:nvPr/>
            </p:nvGrpSpPr>
            <p:grpSpPr>
              <a:xfrm>
                <a:off x="1933939" y="4736855"/>
                <a:ext cx="489633" cy="1208757"/>
                <a:chOff x="1933939" y="4736855"/>
                <a:chExt cx="489633" cy="1208757"/>
              </a:xfrm>
            </p:grpSpPr>
            <p:sp>
              <p:nvSpPr>
                <p:cNvPr id="29" name="TextBox 28">
                  <a:extLst>
                    <a:ext uri="{FF2B5EF4-FFF2-40B4-BE49-F238E27FC236}">
                      <a16:creationId xmlns:a16="http://schemas.microsoft.com/office/drawing/2014/main" id="{152DB604-7C9F-7AC5-806A-44472CFEEECF}"/>
                    </a:ext>
                  </a:extLst>
                </p:cNvPr>
                <p:cNvSpPr txBox="1"/>
                <p:nvPr/>
              </p:nvSpPr>
              <p:spPr bwMode="auto">
                <a:xfrm>
                  <a:off x="2050964" y="4736855"/>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5807C074-A394-73C4-E834-B2EA1D592D20}"/>
                    </a:ext>
                  </a:extLst>
                </p:cNvPr>
                <p:cNvSpPr txBox="1"/>
                <p:nvPr/>
              </p:nvSpPr>
              <p:spPr bwMode="auto">
                <a:xfrm>
                  <a:off x="1933939"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107</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50</a:t>
                  </a:r>
                </a:p>
              </p:txBody>
            </p:sp>
          </p:grpSp>
          <p:grpSp>
            <p:nvGrpSpPr>
              <p:cNvPr id="31" name="Group 30">
                <a:extLst>
                  <a:ext uri="{FF2B5EF4-FFF2-40B4-BE49-F238E27FC236}">
                    <a16:creationId xmlns:a16="http://schemas.microsoft.com/office/drawing/2014/main" id="{103E202D-BC70-E573-7502-2A61ACCDE72A}"/>
                  </a:ext>
                </a:extLst>
              </p:cNvPr>
              <p:cNvGrpSpPr/>
              <p:nvPr/>
            </p:nvGrpSpPr>
            <p:grpSpPr>
              <a:xfrm>
                <a:off x="3048357" y="4713604"/>
                <a:ext cx="489633" cy="1232008"/>
                <a:chOff x="2921491" y="4713604"/>
                <a:chExt cx="489633" cy="1232008"/>
              </a:xfrm>
            </p:grpSpPr>
            <p:grpSp>
              <p:nvGrpSpPr>
                <p:cNvPr id="32" name="Group 31">
                  <a:extLst>
                    <a:ext uri="{FF2B5EF4-FFF2-40B4-BE49-F238E27FC236}">
                      <a16:creationId xmlns:a16="http://schemas.microsoft.com/office/drawing/2014/main" id="{846B5B48-1084-84DB-A9BB-660953EC6C10}"/>
                    </a:ext>
                  </a:extLst>
                </p:cNvPr>
                <p:cNvGrpSpPr/>
                <p:nvPr/>
              </p:nvGrpSpPr>
              <p:grpSpPr>
                <a:xfrm>
                  <a:off x="2994348" y="4713604"/>
                  <a:ext cx="409732" cy="361805"/>
                  <a:chOff x="2424697" y="4713604"/>
                  <a:chExt cx="450705" cy="361805"/>
                </a:xfrm>
              </p:grpSpPr>
              <p:cxnSp>
                <p:nvCxnSpPr>
                  <p:cNvPr id="34" name="Straight Connector 33">
                    <a:extLst>
                      <a:ext uri="{FF2B5EF4-FFF2-40B4-BE49-F238E27FC236}">
                        <a16:creationId xmlns:a16="http://schemas.microsoft.com/office/drawing/2014/main" id="{795CCFE3-6AF3-FE5C-F30B-D2EC2E9649AA}"/>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A5E6CE97-50B1-AB98-E19B-13BDE3A27CB2}"/>
                      </a:ext>
                    </a:extLst>
                  </p:cNvPr>
                  <p:cNvSpPr txBox="1"/>
                  <p:nvPr/>
                </p:nvSpPr>
                <p:spPr bwMode="auto">
                  <a:xfrm>
                    <a:off x="2424697" y="4736855"/>
                    <a:ext cx="4507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sp>
              <p:nvSpPr>
                <p:cNvPr id="33" name="TextBox 32">
                  <a:extLst>
                    <a:ext uri="{FF2B5EF4-FFF2-40B4-BE49-F238E27FC236}">
                      <a16:creationId xmlns:a16="http://schemas.microsoft.com/office/drawing/2014/main" id="{3F4FD892-3417-763B-62BD-C7B339C136ED}"/>
                    </a:ext>
                  </a:extLst>
                </p:cNvPr>
                <p:cNvSpPr txBox="1"/>
                <p:nvPr/>
              </p:nvSpPr>
              <p:spPr bwMode="auto">
                <a:xfrm>
                  <a:off x="2921491"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92</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42</a:t>
                  </a:r>
                </a:p>
              </p:txBody>
            </p:sp>
          </p:grpSp>
          <p:grpSp>
            <p:nvGrpSpPr>
              <p:cNvPr id="36" name="Group 35">
                <a:extLst>
                  <a:ext uri="{FF2B5EF4-FFF2-40B4-BE49-F238E27FC236}">
                    <a16:creationId xmlns:a16="http://schemas.microsoft.com/office/drawing/2014/main" id="{9759F43A-5925-1584-106D-BE477BB661D1}"/>
                  </a:ext>
                </a:extLst>
              </p:cNvPr>
              <p:cNvGrpSpPr/>
              <p:nvPr/>
            </p:nvGrpSpPr>
            <p:grpSpPr>
              <a:xfrm>
                <a:off x="4162775" y="4713604"/>
                <a:ext cx="489633" cy="1232008"/>
                <a:chOff x="4040918" y="4713604"/>
                <a:chExt cx="489633" cy="1232008"/>
              </a:xfrm>
            </p:grpSpPr>
            <p:grpSp>
              <p:nvGrpSpPr>
                <p:cNvPr id="37" name="Group 36">
                  <a:extLst>
                    <a:ext uri="{FF2B5EF4-FFF2-40B4-BE49-F238E27FC236}">
                      <a16:creationId xmlns:a16="http://schemas.microsoft.com/office/drawing/2014/main" id="{233E891A-F793-F665-9B7C-7EC19CE62E0F}"/>
                    </a:ext>
                  </a:extLst>
                </p:cNvPr>
                <p:cNvGrpSpPr/>
                <p:nvPr/>
              </p:nvGrpSpPr>
              <p:grpSpPr>
                <a:xfrm>
                  <a:off x="4080869" y="4713604"/>
                  <a:ext cx="409732" cy="361805"/>
                  <a:chOff x="2424697" y="4713604"/>
                  <a:chExt cx="450705" cy="361805"/>
                </a:xfrm>
              </p:grpSpPr>
              <p:cxnSp>
                <p:nvCxnSpPr>
                  <p:cNvPr id="39" name="Straight Connector 38">
                    <a:extLst>
                      <a:ext uri="{FF2B5EF4-FFF2-40B4-BE49-F238E27FC236}">
                        <a16:creationId xmlns:a16="http://schemas.microsoft.com/office/drawing/2014/main" id="{956DAD39-A0DC-0AAB-D3C7-4CF6AAECF23C}"/>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6850DE74-E659-BF78-75B9-BD83E1F98F51}"/>
                      </a:ext>
                    </a:extLst>
                  </p:cNvPr>
                  <p:cNvSpPr txBox="1"/>
                  <p:nvPr/>
                </p:nvSpPr>
                <p:spPr bwMode="auto">
                  <a:xfrm>
                    <a:off x="2424697" y="4736855"/>
                    <a:ext cx="4507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grpSp>
            <p:sp>
              <p:nvSpPr>
                <p:cNvPr id="38" name="TextBox 37">
                  <a:extLst>
                    <a:ext uri="{FF2B5EF4-FFF2-40B4-BE49-F238E27FC236}">
                      <a16:creationId xmlns:a16="http://schemas.microsoft.com/office/drawing/2014/main" id="{2A16B1D4-BD6A-ADC9-A697-1136C3E2E547}"/>
                    </a:ext>
                  </a:extLst>
                </p:cNvPr>
                <p:cNvSpPr txBox="1"/>
                <p:nvPr/>
              </p:nvSpPr>
              <p:spPr bwMode="auto">
                <a:xfrm>
                  <a:off x="4040918"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65</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40</a:t>
                  </a:r>
                </a:p>
              </p:txBody>
            </p:sp>
          </p:grpSp>
          <p:grpSp>
            <p:nvGrpSpPr>
              <p:cNvPr id="41" name="Group 40">
                <a:extLst>
                  <a:ext uri="{FF2B5EF4-FFF2-40B4-BE49-F238E27FC236}">
                    <a16:creationId xmlns:a16="http://schemas.microsoft.com/office/drawing/2014/main" id="{F61962D0-DA09-0943-7F1C-37B8608B3E98}"/>
                  </a:ext>
                </a:extLst>
              </p:cNvPr>
              <p:cNvGrpSpPr/>
              <p:nvPr/>
            </p:nvGrpSpPr>
            <p:grpSpPr>
              <a:xfrm>
                <a:off x="5277193" y="4713604"/>
                <a:ext cx="489633" cy="1232008"/>
                <a:chOff x="5152087" y="4713604"/>
                <a:chExt cx="489633" cy="1232008"/>
              </a:xfrm>
            </p:grpSpPr>
            <p:grpSp>
              <p:nvGrpSpPr>
                <p:cNvPr id="42" name="Group 41">
                  <a:extLst>
                    <a:ext uri="{FF2B5EF4-FFF2-40B4-BE49-F238E27FC236}">
                      <a16:creationId xmlns:a16="http://schemas.microsoft.com/office/drawing/2014/main" id="{64A6E30B-0D58-6E7D-D95D-838E152AC7E6}"/>
                    </a:ext>
                  </a:extLst>
                </p:cNvPr>
                <p:cNvGrpSpPr/>
                <p:nvPr/>
              </p:nvGrpSpPr>
              <p:grpSpPr>
                <a:xfrm>
                  <a:off x="5192037" y="4713604"/>
                  <a:ext cx="409732" cy="361805"/>
                  <a:chOff x="2424697" y="4713604"/>
                  <a:chExt cx="450705" cy="361805"/>
                </a:xfrm>
              </p:grpSpPr>
              <p:cxnSp>
                <p:nvCxnSpPr>
                  <p:cNvPr id="44" name="Straight Connector 43">
                    <a:extLst>
                      <a:ext uri="{FF2B5EF4-FFF2-40B4-BE49-F238E27FC236}">
                        <a16:creationId xmlns:a16="http://schemas.microsoft.com/office/drawing/2014/main" id="{7EC6287A-129E-406B-4280-7279897BD86C}"/>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663683FC-2A34-9DD9-47C5-B58D4DD68F3E}"/>
                      </a:ext>
                    </a:extLst>
                  </p:cNvPr>
                  <p:cNvSpPr txBox="1"/>
                  <p:nvPr/>
                </p:nvSpPr>
                <p:spPr bwMode="auto">
                  <a:xfrm>
                    <a:off x="2424697" y="4736855"/>
                    <a:ext cx="4507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grpSp>
            <p:sp>
              <p:nvSpPr>
                <p:cNvPr id="43" name="TextBox 42">
                  <a:extLst>
                    <a:ext uri="{FF2B5EF4-FFF2-40B4-BE49-F238E27FC236}">
                      <a16:creationId xmlns:a16="http://schemas.microsoft.com/office/drawing/2014/main" id="{9D2A6697-BD8A-01BE-763E-360704B39D67}"/>
                    </a:ext>
                  </a:extLst>
                </p:cNvPr>
                <p:cNvSpPr txBox="1"/>
                <p:nvPr/>
              </p:nvSpPr>
              <p:spPr bwMode="auto">
                <a:xfrm>
                  <a:off x="5152087"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73</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37</a:t>
                  </a:r>
                </a:p>
              </p:txBody>
            </p:sp>
          </p:grpSp>
          <p:grpSp>
            <p:nvGrpSpPr>
              <p:cNvPr id="46" name="Group 45">
                <a:extLst>
                  <a:ext uri="{FF2B5EF4-FFF2-40B4-BE49-F238E27FC236}">
                    <a16:creationId xmlns:a16="http://schemas.microsoft.com/office/drawing/2014/main" id="{EE062A2C-5A8A-5E1B-518E-7297C3175106}"/>
                  </a:ext>
                </a:extLst>
              </p:cNvPr>
              <p:cNvGrpSpPr/>
              <p:nvPr/>
            </p:nvGrpSpPr>
            <p:grpSpPr>
              <a:xfrm>
                <a:off x="6391611" y="4713604"/>
                <a:ext cx="489633" cy="1232008"/>
                <a:chOff x="6193809" y="4713604"/>
                <a:chExt cx="489633" cy="1232008"/>
              </a:xfrm>
            </p:grpSpPr>
            <p:grpSp>
              <p:nvGrpSpPr>
                <p:cNvPr id="47" name="Group 46">
                  <a:extLst>
                    <a:ext uri="{FF2B5EF4-FFF2-40B4-BE49-F238E27FC236}">
                      <a16:creationId xmlns:a16="http://schemas.microsoft.com/office/drawing/2014/main" id="{4C48177C-988C-FE7C-11DA-64E0797A7FB5}"/>
                    </a:ext>
                  </a:extLst>
                </p:cNvPr>
                <p:cNvGrpSpPr/>
                <p:nvPr/>
              </p:nvGrpSpPr>
              <p:grpSpPr>
                <a:xfrm>
                  <a:off x="6233759" y="4713604"/>
                  <a:ext cx="409732" cy="361805"/>
                  <a:chOff x="2424697" y="4713604"/>
                  <a:chExt cx="450705" cy="361805"/>
                </a:xfrm>
              </p:grpSpPr>
              <p:cxnSp>
                <p:nvCxnSpPr>
                  <p:cNvPr id="49" name="Straight Connector 48">
                    <a:extLst>
                      <a:ext uri="{FF2B5EF4-FFF2-40B4-BE49-F238E27FC236}">
                        <a16:creationId xmlns:a16="http://schemas.microsoft.com/office/drawing/2014/main" id="{90CDDECD-69CA-39D7-B3F3-BC8E4F889EB0}"/>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88ED3193-6C53-F9F1-5F5F-4A6D39783D05}"/>
                      </a:ext>
                    </a:extLst>
                  </p:cNvPr>
                  <p:cNvSpPr txBox="1"/>
                  <p:nvPr/>
                </p:nvSpPr>
                <p:spPr bwMode="auto">
                  <a:xfrm>
                    <a:off x="2424697" y="4736855"/>
                    <a:ext cx="4507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grpSp>
            <p:sp>
              <p:nvSpPr>
                <p:cNvPr id="48" name="TextBox 47">
                  <a:extLst>
                    <a:ext uri="{FF2B5EF4-FFF2-40B4-BE49-F238E27FC236}">
                      <a16:creationId xmlns:a16="http://schemas.microsoft.com/office/drawing/2014/main" id="{BA924589-9FC3-2771-5230-A454C429C77F}"/>
                    </a:ext>
                  </a:extLst>
                </p:cNvPr>
                <p:cNvSpPr txBox="1"/>
                <p:nvPr/>
              </p:nvSpPr>
              <p:spPr bwMode="auto">
                <a:xfrm>
                  <a:off x="6193809"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49</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28</a:t>
                  </a:r>
                </a:p>
              </p:txBody>
            </p:sp>
          </p:grpSp>
          <p:grpSp>
            <p:nvGrpSpPr>
              <p:cNvPr id="51" name="Group 50">
                <a:extLst>
                  <a:ext uri="{FF2B5EF4-FFF2-40B4-BE49-F238E27FC236}">
                    <a16:creationId xmlns:a16="http://schemas.microsoft.com/office/drawing/2014/main" id="{D6507588-9021-18C7-0F0E-EBEEFDD90C39}"/>
                  </a:ext>
                </a:extLst>
              </p:cNvPr>
              <p:cNvGrpSpPr/>
              <p:nvPr/>
            </p:nvGrpSpPr>
            <p:grpSpPr>
              <a:xfrm>
                <a:off x="7506029" y="4713604"/>
                <a:ext cx="506879" cy="1232008"/>
                <a:chOff x="7348807" y="4713604"/>
                <a:chExt cx="506879" cy="1232008"/>
              </a:xfrm>
            </p:grpSpPr>
            <p:grpSp>
              <p:nvGrpSpPr>
                <p:cNvPr id="52" name="Group 51">
                  <a:extLst>
                    <a:ext uri="{FF2B5EF4-FFF2-40B4-BE49-F238E27FC236}">
                      <a16:creationId xmlns:a16="http://schemas.microsoft.com/office/drawing/2014/main" id="{02E1C552-F8CB-AD90-0321-649EF3AA98E4}"/>
                    </a:ext>
                  </a:extLst>
                </p:cNvPr>
                <p:cNvGrpSpPr/>
                <p:nvPr/>
              </p:nvGrpSpPr>
              <p:grpSpPr>
                <a:xfrm>
                  <a:off x="7348807" y="4713604"/>
                  <a:ext cx="506879" cy="361805"/>
                  <a:chOff x="2386414" y="4713604"/>
                  <a:chExt cx="506879" cy="361805"/>
                </a:xfrm>
              </p:grpSpPr>
              <p:cxnSp>
                <p:nvCxnSpPr>
                  <p:cNvPr id="54" name="Straight Connector 53">
                    <a:extLst>
                      <a:ext uri="{FF2B5EF4-FFF2-40B4-BE49-F238E27FC236}">
                        <a16:creationId xmlns:a16="http://schemas.microsoft.com/office/drawing/2014/main" id="{DA255B0D-22A0-7D4D-FFC4-5A25B9CFD2EC}"/>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83CF4E91-B163-D92D-3B7D-2A33D405B51C}"/>
                      </a:ext>
                    </a:extLst>
                  </p:cNvPr>
                  <p:cNvSpPr txBox="1"/>
                  <p:nvPr/>
                </p:nvSpPr>
                <p:spPr bwMode="auto">
                  <a:xfrm>
                    <a:off x="2386414" y="4736855"/>
                    <a:ext cx="506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sp>
              <p:nvSpPr>
                <p:cNvPr id="53" name="TextBox 52">
                  <a:extLst>
                    <a:ext uri="{FF2B5EF4-FFF2-40B4-BE49-F238E27FC236}">
                      <a16:creationId xmlns:a16="http://schemas.microsoft.com/office/drawing/2014/main" id="{499F8D10-89E7-A446-FDA5-9B94C1F52C0F}"/>
                    </a:ext>
                  </a:extLst>
                </p:cNvPr>
                <p:cNvSpPr txBox="1"/>
                <p:nvPr/>
              </p:nvSpPr>
              <p:spPr bwMode="auto">
                <a:xfrm>
                  <a:off x="7357430"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24</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13</a:t>
                  </a:r>
                </a:p>
              </p:txBody>
            </p:sp>
          </p:grpSp>
          <p:grpSp>
            <p:nvGrpSpPr>
              <p:cNvPr id="56" name="Group 55">
                <a:extLst>
                  <a:ext uri="{FF2B5EF4-FFF2-40B4-BE49-F238E27FC236}">
                    <a16:creationId xmlns:a16="http://schemas.microsoft.com/office/drawing/2014/main" id="{425E00E9-9AF3-D048-8268-7C76E913BA40}"/>
                  </a:ext>
                </a:extLst>
              </p:cNvPr>
              <p:cNvGrpSpPr/>
              <p:nvPr/>
            </p:nvGrpSpPr>
            <p:grpSpPr>
              <a:xfrm>
                <a:off x="8637693" y="4713604"/>
                <a:ext cx="506879" cy="1232008"/>
                <a:chOff x="8542524" y="4713604"/>
                <a:chExt cx="506879" cy="1232008"/>
              </a:xfrm>
            </p:grpSpPr>
            <p:grpSp>
              <p:nvGrpSpPr>
                <p:cNvPr id="57" name="Group 56">
                  <a:extLst>
                    <a:ext uri="{FF2B5EF4-FFF2-40B4-BE49-F238E27FC236}">
                      <a16:creationId xmlns:a16="http://schemas.microsoft.com/office/drawing/2014/main" id="{DD061118-2E66-7653-CEEB-3720AEC2B499}"/>
                    </a:ext>
                  </a:extLst>
                </p:cNvPr>
                <p:cNvGrpSpPr/>
                <p:nvPr/>
              </p:nvGrpSpPr>
              <p:grpSpPr>
                <a:xfrm>
                  <a:off x="8542524" y="4713604"/>
                  <a:ext cx="506879" cy="361805"/>
                  <a:chOff x="2386414" y="4713604"/>
                  <a:chExt cx="506879" cy="361805"/>
                </a:xfrm>
              </p:grpSpPr>
              <p:cxnSp>
                <p:nvCxnSpPr>
                  <p:cNvPr id="59" name="Straight Connector 58">
                    <a:extLst>
                      <a:ext uri="{FF2B5EF4-FFF2-40B4-BE49-F238E27FC236}">
                        <a16:creationId xmlns:a16="http://schemas.microsoft.com/office/drawing/2014/main" id="{40FE7540-F506-CF73-9458-F6693D875952}"/>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D91B8597-5AC4-F031-AE53-1E1F03D991C4}"/>
                      </a:ext>
                    </a:extLst>
                  </p:cNvPr>
                  <p:cNvSpPr txBox="1"/>
                  <p:nvPr/>
                </p:nvSpPr>
                <p:spPr bwMode="auto">
                  <a:xfrm>
                    <a:off x="2386414" y="4736855"/>
                    <a:ext cx="506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p>
                </p:txBody>
              </p:sp>
            </p:grpSp>
            <p:sp>
              <p:nvSpPr>
                <p:cNvPr id="58" name="TextBox 57">
                  <a:extLst>
                    <a:ext uri="{FF2B5EF4-FFF2-40B4-BE49-F238E27FC236}">
                      <a16:creationId xmlns:a16="http://schemas.microsoft.com/office/drawing/2014/main" id="{4F4D9AE5-A9C2-A2B4-9BF6-8841D5E7858F}"/>
                    </a:ext>
                  </a:extLst>
                </p:cNvPr>
                <p:cNvSpPr txBox="1"/>
                <p:nvPr/>
              </p:nvSpPr>
              <p:spPr bwMode="auto">
                <a:xfrm>
                  <a:off x="8551147"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20</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6</a:t>
                  </a:r>
                </a:p>
              </p:txBody>
            </p:sp>
          </p:grpSp>
          <p:grpSp>
            <p:nvGrpSpPr>
              <p:cNvPr id="61" name="Group 60">
                <a:extLst>
                  <a:ext uri="{FF2B5EF4-FFF2-40B4-BE49-F238E27FC236}">
                    <a16:creationId xmlns:a16="http://schemas.microsoft.com/office/drawing/2014/main" id="{9AB5245B-03A2-0263-21FE-524EDCB2B76E}"/>
                  </a:ext>
                </a:extLst>
              </p:cNvPr>
              <p:cNvGrpSpPr/>
              <p:nvPr/>
            </p:nvGrpSpPr>
            <p:grpSpPr>
              <a:xfrm>
                <a:off x="9769357" y="4713604"/>
                <a:ext cx="506879" cy="1232008"/>
                <a:chOff x="9724667" y="4713604"/>
                <a:chExt cx="506879" cy="1232008"/>
              </a:xfrm>
            </p:grpSpPr>
            <p:grpSp>
              <p:nvGrpSpPr>
                <p:cNvPr id="62" name="Group 61">
                  <a:extLst>
                    <a:ext uri="{FF2B5EF4-FFF2-40B4-BE49-F238E27FC236}">
                      <a16:creationId xmlns:a16="http://schemas.microsoft.com/office/drawing/2014/main" id="{1A0BC52D-7B68-0C14-7DFF-38CA7BC93894}"/>
                    </a:ext>
                  </a:extLst>
                </p:cNvPr>
                <p:cNvGrpSpPr/>
                <p:nvPr/>
              </p:nvGrpSpPr>
              <p:grpSpPr>
                <a:xfrm>
                  <a:off x="9724667" y="4713604"/>
                  <a:ext cx="506879" cy="361805"/>
                  <a:chOff x="2386414" y="4713604"/>
                  <a:chExt cx="506879" cy="361805"/>
                </a:xfrm>
              </p:grpSpPr>
              <p:cxnSp>
                <p:nvCxnSpPr>
                  <p:cNvPr id="9216" name="Straight Connector 9215">
                    <a:extLst>
                      <a:ext uri="{FF2B5EF4-FFF2-40B4-BE49-F238E27FC236}">
                        <a16:creationId xmlns:a16="http://schemas.microsoft.com/office/drawing/2014/main" id="{40096E08-B19D-394C-5F57-D577F3F0AA63}"/>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9217" name="TextBox 9216">
                    <a:extLst>
                      <a:ext uri="{FF2B5EF4-FFF2-40B4-BE49-F238E27FC236}">
                        <a16:creationId xmlns:a16="http://schemas.microsoft.com/office/drawing/2014/main" id="{7487DDA4-87C4-FD52-9B83-FCC2AF04EFF6}"/>
                      </a:ext>
                    </a:extLst>
                  </p:cNvPr>
                  <p:cNvSpPr txBox="1"/>
                  <p:nvPr/>
                </p:nvSpPr>
                <p:spPr bwMode="auto">
                  <a:xfrm>
                    <a:off x="2386414" y="4736855"/>
                    <a:ext cx="506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140</a:t>
                    </a:r>
                  </a:p>
                </p:txBody>
              </p:sp>
            </p:grpSp>
            <p:sp>
              <p:nvSpPr>
                <p:cNvPr id="63" name="TextBox 62">
                  <a:extLst>
                    <a:ext uri="{FF2B5EF4-FFF2-40B4-BE49-F238E27FC236}">
                      <a16:creationId xmlns:a16="http://schemas.microsoft.com/office/drawing/2014/main" id="{4785B12E-709F-A8B3-A1F9-057F8D235154}"/>
                    </a:ext>
                  </a:extLst>
                </p:cNvPr>
                <p:cNvSpPr txBox="1"/>
                <p:nvPr/>
              </p:nvSpPr>
              <p:spPr bwMode="auto">
                <a:xfrm>
                  <a:off x="9733290"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8</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a:t>
                  </a:r>
                </a:p>
              </p:txBody>
            </p:sp>
          </p:grpSp>
          <p:grpSp>
            <p:nvGrpSpPr>
              <p:cNvPr id="9219" name="Group 9218">
                <a:extLst>
                  <a:ext uri="{FF2B5EF4-FFF2-40B4-BE49-F238E27FC236}">
                    <a16:creationId xmlns:a16="http://schemas.microsoft.com/office/drawing/2014/main" id="{171DB140-E060-6F7C-F3AB-FAACDA6C4E98}"/>
                  </a:ext>
                </a:extLst>
              </p:cNvPr>
              <p:cNvGrpSpPr/>
              <p:nvPr/>
            </p:nvGrpSpPr>
            <p:grpSpPr>
              <a:xfrm>
                <a:off x="10901023" y="4713604"/>
                <a:ext cx="506879" cy="1232008"/>
                <a:chOff x="10901023" y="4713604"/>
                <a:chExt cx="506879" cy="1232008"/>
              </a:xfrm>
            </p:grpSpPr>
            <p:grpSp>
              <p:nvGrpSpPr>
                <p:cNvPr id="9220" name="Group 9219">
                  <a:extLst>
                    <a:ext uri="{FF2B5EF4-FFF2-40B4-BE49-F238E27FC236}">
                      <a16:creationId xmlns:a16="http://schemas.microsoft.com/office/drawing/2014/main" id="{549533C8-0E88-0EEF-5BAA-394761A9356C}"/>
                    </a:ext>
                  </a:extLst>
                </p:cNvPr>
                <p:cNvGrpSpPr/>
                <p:nvPr/>
              </p:nvGrpSpPr>
              <p:grpSpPr>
                <a:xfrm>
                  <a:off x="10901023" y="4713604"/>
                  <a:ext cx="506879" cy="361805"/>
                  <a:chOff x="2386414" y="4713604"/>
                  <a:chExt cx="506879" cy="361805"/>
                </a:xfrm>
              </p:grpSpPr>
              <p:cxnSp>
                <p:nvCxnSpPr>
                  <p:cNvPr id="9223" name="Straight Connector 9222">
                    <a:extLst>
                      <a:ext uri="{FF2B5EF4-FFF2-40B4-BE49-F238E27FC236}">
                        <a16:creationId xmlns:a16="http://schemas.microsoft.com/office/drawing/2014/main" id="{31F404D5-3180-E0BF-8997-260A043C7D7B}"/>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9224" name="TextBox 9223">
                    <a:extLst>
                      <a:ext uri="{FF2B5EF4-FFF2-40B4-BE49-F238E27FC236}">
                        <a16:creationId xmlns:a16="http://schemas.microsoft.com/office/drawing/2014/main" id="{0A3A091C-FD00-DAB3-8B92-A1EB8496ED28}"/>
                      </a:ext>
                    </a:extLst>
                  </p:cNvPr>
                  <p:cNvSpPr txBox="1"/>
                  <p:nvPr/>
                </p:nvSpPr>
                <p:spPr bwMode="auto">
                  <a:xfrm>
                    <a:off x="2386414" y="4736855"/>
                    <a:ext cx="506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160</a:t>
                    </a:r>
                  </a:p>
                </p:txBody>
              </p:sp>
            </p:grpSp>
            <p:sp>
              <p:nvSpPr>
                <p:cNvPr id="9222" name="TextBox 9221">
                  <a:extLst>
                    <a:ext uri="{FF2B5EF4-FFF2-40B4-BE49-F238E27FC236}">
                      <a16:creationId xmlns:a16="http://schemas.microsoft.com/office/drawing/2014/main" id="{E8EA2BD9-E8F6-1B9C-5146-8BAD200C0131}"/>
                    </a:ext>
                  </a:extLst>
                </p:cNvPr>
                <p:cNvSpPr txBox="1"/>
                <p:nvPr/>
              </p:nvSpPr>
              <p:spPr bwMode="auto">
                <a:xfrm>
                  <a:off x="10909646"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0</a:t>
                  </a:r>
                </a:p>
              </p:txBody>
            </p:sp>
          </p:grpSp>
        </p:grpSp>
      </p:grpSp>
      <p:pic>
        <p:nvPicPr>
          <p:cNvPr id="9225" name="Graphic 9224">
            <a:extLst>
              <a:ext uri="{FF2B5EF4-FFF2-40B4-BE49-F238E27FC236}">
                <a16:creationId xmlns:a16="http://schemas.microsoft.com/office/drawing/2014/main" id="{B56BF8D2-8D56-9B10-6C65-93665059BC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23880" y="1605222"/>
            <a:ext cx="9137562" cy="1603081"/>
          </a:xfrm>
          <a:prstGeom prst="rect">
            <a:avLst/>
          </a:prstGeom>
        </p:spPr>
      </p:pic>
      <p:cxnSp>
        <p:nvCxnSpPr>
          <p:cNvPr id="9226" name="Straight Connector 9225">
            <a:extLst>
              <a:ext uri="{FF2B5EF4-FFF2-40B4-BE49-F238E27FC236}">
                <a16:creationId xmlns:a16="http://schemas.microsoft.com/office/drawing/2014/main" id="{A733A2DD-7E11-7757-10AC-F57B5599881C}"/>
              </a:ext>
            </a:extLst>
          </p:cNvPr>
          <p:cNvCxnSpPr>
            <a:cxnSpLocks/>
          </p:cNvCxnSpPr>
          <p:nvPr/>
        </p:nvCxnSpPr>
        <p:spPr bwMode="auto">
          <a:xfrm>
            <a:off x="6481894" y="1776248"/>
            <a:ext cx="0" cy="2946548"/>
          </a:xfrm>
          <a:prstGeom prst="line">
            <a:avLst/>
          </a:prstGeom>
          <a:noFill/>
          <a:ln w="28575" cap="flat" cmpd="sng" algn="ctr">
            <a:solidFill>
              <a:schemeClr val="bg1"/>
            </a:solidFill>
            <a:prstDash val="dash"/>
            <a:round/>
            <a:headEnd type="none" w="med" len="med"/>
            <a:tailEnd type="none" w="med" len="med"/>
          </a:ln>
          <a:effectLst/>
        </p:spPr>
      </p:cxnSp>
      <p:sp>
        <p:nvSpPr>
          <p:cNvPr id="9227" name="TextBox 9226">
            <a:extLst>
              <a:ext uri="{FF2B5EF4-FFF2-40B4-BE49-F238E27FC236}">
                <a16:creationId xmlns:a16="http://schemas.microsoft.com/office/drawing/2014/main" id="{652A1063-1AB8-6CEA-71B3-DDCC99793989}"/>
              </a:ext>
            </a:extLst>
          </p:cNvPr>
          <p:cNvSpPr txBox="1"/>
          <p:nvPr/>
        </p:nvSpPr>
        <p:spPr bwMode="auto">
          <a:xfrm>
            <a:off x="4427029" y="1495460"/>
            <a:ext cx="1222579"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12-month RFS</a:t>
            </a:r>
          </a:p>
        </p:txBody>
      </p:sp>
      <p:sp>
        <p:nvSpPr>
          <p:cNvPr id="9228" name="TextBox 9227">
            <a:extLst>
              <a:ext uri="{FF2B5EF4-FFF2-40B4-BE49-F238E27FC236}">
                <a16:creationId xmlns:a16="http://schemas.microsoft.com/office/drawing/2014/main" id="{B8F3E12D-F7AA-CA8E-53C7-B62F82166EF9}"/>
              </a:ext>
            </a:extLst>
          </p:cNvPr>
          <p:cNvSpPr txBox="1"/>
          <p:nvPr/>
        </p:nvSpPr>
        <p:spPr bwMode="auto">
          <a:xfrm>
            <a:off x="5887967" y="1516480"/>
            <a:ext cx="1222579"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18-month RFS</a:t>
            </a:r>
          </a:p>
        </p:txBody>
      </p:sp>
      <p:sp>
        <p:nvSpPr>
          <p:cNvPr id="9229" name="TextBox 9228">
            <a:extLst>
              <a:ext uri="{FF2B5EF4-FFF2-40B4-BE49-F238E27FC236}">
                <a16:creationId xmlns:a16="http://schemas.microsoft.com/office/drawing/2014/main" id="{6934C59B-425E-A105-279B-767AC15B1E50}"/>
              </a:ext>
            </a:extLst>
          </p:cNvPr>
          <p:cNvSpPr txBox="1"/>
          <p:nvPr/>
        </p:nvSpPr>
        <p:spPr bwMode="auto">
          <a:xfrm>
            <a:off x="6534265" y="1958052"/>
            <a:ext cx="638316"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78.6%</a:t>
            </a:r>
          </a:p>
        </p:txBody>
      </p:sp>
      <p:sp>
        <p:nvSpPr>
          <p:cNvPr id="9230" name="TextBox 9229">
            <a:extLst>
              <a:ext uri="{FF2B5EF4-FFF2-40B4-BE49-F238E27FC236}">
                <a16:creationId xmlns:a16="http://schemas.microsoft.com/office/drawing/2014/main" id="{07902532-6537-5E3B-602A-74D8125DBEB3}"/>
              </a:ext>
            </a:extLst>
          </p:cNvPr>
          <p:cNvSpPr txBox="1"/>
          <p:nvPr/>
        </p:nvSpPr>
        <p:spPr bwMode="auto">
          <a:xfrm>
            <a:off x="5083658" y="1828670"/>
            <a:ext cx="638316"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83.4%</a:t>
            </a:r>
          </a:p>
        </p:txBody>
      </p:sp>
      <p:sp>
        <p:nvSpPr>
          <p:cNvPr id="9231" name="TextBox 9230">
            <a:extLst>
              <a:ext uri="{FF2B5EF4-FFF2-40B4-BE49-F238E27FC236}">
                <a16:creationId xmlns:a16="http://schemas.microsoft.com/office/drawing/2014/main" id="{89D8C21E-E3D2-5163-92E8-D69E1200D56C}"/>
              </a:ext>
            </a:extLst>
          </p:cNvPr>
          <p:cNvSpPr txBox="1"/>
          <p:nvPr/>
        </p:nvSpPr>
        <p:spPr bwMode="auto">
          <a:xfrm>
            <a:off x="4380000" y="2448781"/>
            <a:ext cx="638316"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77.1%</a:t>
            </a:r>
          </a:p>
        </p:txBody>
      </p:sp>
      <p:sp>
        <p:nvSpPr>
          <p:cNvPr id="9232" name="TextBox 9231">
            <a:extLst>
              <a:ext uri="{FF2B5EF4-FFF2-40B4-BE49-F238E27FC236}">
                <a16:creationId xmlns:a16="http://schemas.microsoft.com/office/drawing/2014/main" id="{4370C9B6-A12F-9B28-61FF-39EAB4C267B2}"/>
              </a:ext>
            </a:extLst>
          </p:cNvPr>
          <p:cNvSpPr txBox="1"/>
          <p:nvPr/>
        </p:nvSpPr>
        <p:spPr bwMode="auto">
          <a:xfrm>
            <a:off x="5816472" y="2942304"/>
            <a:ext cx="638316"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62.2%</a:t>
            </a:r>
          </a:p>
        </p:txBody>
      </p:sp>
      <p:sp>
        <p:nvSpPr>
          <p:cNvPr id="4" name="TextBox 3">
            <a:extLst>
              <a:ext uri="{FF2B5EF4-FFF2-40B4-BE49-F238E27FC236}">
                <a16:creationId xmlns:a16="http://schemas.microsoft.com/office/drawing/2014/main" id="{086452BC-FBC3-CB00-BEBC-DFD868B7ED0C}"/>
              </a:ext>
            </a:extLst>
          </p:cNvPr>
          <p:cNvSpPr txBox="1"/>
          <p:nvPr/>
        </p:nvSpPr>
        <p:spPr bwMode="auto">
          <a:xfrm>
            <a:off x="8352399" y="1824257"/>
            <a:ext cx="16896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accent1"/>
                </a:solidFill>
                <a:latin typeface="Calibri" panose="020F0502020204030204" pitchFamily="34" charset="0"/>
              </a:rPr>
              <a:t>mRNA-4157 (V940)</a:t>
            </a:r>
          </a:p>
          <a:p>
            <a:pPr algn="ctr">
              <a:lnSpc>
                <a:spcPct val="100000"/>
              </a:lnSpc>
              <a:spcBef>
                <a:spcPts val="0"/>
              </a:spcBef>
              <a:spcAft>
                <a:spcPct val="0"/>
              </a:spcAft>
              <a:buClrTx/>
              <a:buFontTx/>
              <a:buNone/>
            </a:pPr>
            <a:r>
              <a:rPr kumimoji="0" lang="en-US" sz="1400" i="0" u="none" strike="noStrike" kern="1200" cap="none" spc="0" normalizeH="0" baseline="0" noProof="0" dirty="0">
                <a:ln>
                  <a:noFill/>
                </a:ln>
                <a:solidFill>
                  <a:schemeClr val="accent1"/>
                </a:solidFill>
                <a:effectLst/>
                <a:uLnTx/>
                <a:uFillTx/>
                <a:latin typeface="Calibri" panose="020F0502020204030204" pitchFamily="34" charset="0"/>
                <a:cs typeface="+mn-cs"/>
              </a:rPr>
              <a:t>+ pembrolizumab</a:t>
            </a:r>
            <a:endParaRPr lang="en-US" sz="1400" dirty="0">
              <a:solidFill>
                <a:schemeClr val="accent1"/>
              </a:solidFill>
              <a:latin typeface="Calibri" panose="020F0502020204030204" pitchFamily="34" charset="0"/>
            </a:endParaRPr>
          </a:p>
        </p:txBody>
      </p:sp>
      <p:sp>
        <p:nvSpPr>
          <p:cNvPr id="9221" name="TextBox 9220">
            <a:extLst>
              <a:ext uri="{FF2B5EF4-FFF2-40B4-BE49-F238E27FC236}">
                <a16:creationId xmlns:a16="http://schemas.microsoft.com/office/drawing/2014/main" id="{4BBAA207-ABE6-DC5F-D00E-1BF81F69182C}"/>
              </a:ext>
            </a:extLst>
          </p:cNvPr>
          <p:cNvSpPr txBox="1"/>
          <p:nvPr/>
        </p:nvSpPr>
        <p:spPr bwMode="auto">
          <a:xfrm>
            <a:off x="8321159" y="2767527"/>
            <a:ext cx="1689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accent3"/>
                </a:solidFill>
                <a:latin typeface="Calibri" panose="020F0502020204030204" pitchFamily="34" charset="0"/>
              </a:rPr>
              <a:t>P</a:t>
            </a:r>
            <a:r>
              <a:rPr kumimoji="0" lang="en-US" sz="1400" i="0" u="none" strike="noStrike" kern="1200" cap="none" spc="0" normalizeH="0" baseline="0" noProof="0" dirty="0" err="1">
                <a:ln>
                  <a:noFill/>
                </a:ln>
                <a:solidFill>
                  <a:schemeClr val="accent3"/>
                </a:solidFill>
                <a:effectLst/>
                <a:uLnTx/>
                <a:uFillTx/>
                <a:latin typeface="Calibri" panose="020F0502020204030204" pitchFamily="34" charset="0"/>
                <a:cs typeface="+mn-cs"/>
              </a:rPr>
              <a:t>embrolizumab</a:t>
            </a:r>
            <a:endParaRPr lang="en-US" sz="1400" dirty="0">
              <a:solidFill>
                <a:schemeClr val="accent3"/>
              </a:solidFill>
              <a:latin typeface="Calibri" panose="020F0502020204030204" pitchFamily="34" charset="0"/>
            </a:endParaRP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Phase II KEYNOTE-942:</a:t>
            </a:r>
            <a:r>
              <a:rPr lang="en-US" dirty="0"/>
              <a:t> Distant Metastasis‒Free Survival</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Khattak. ASCO 2023. Abstr LBA9503.</a:t>
            </a:r>
          </a:p>
        </p:txBody>
      </p:sp>
      <p:sp>
        <p:nvSpPr>
          <p:cNvPr id="4" name="TextBox 3">
            <a:extLst>
              <a:ext uri="{FF2B5EF4-FFF2-40B4-BE49-F238E27FC236}">
                <a16:creationId xmlns:a16="http://schemas.microsoft.com/office/drawing/2014/main" id="{F35482D5-E1E9-FBB0-E1A8-02531D5C00F4}"/>
              </a:ext>
            </a:extLst>
          </p:cNvPr>
          <p:cNvSpPr txBox="1"/>
          <p:nvPr/>
        </p:nvSpPr>
        <p:spPr bwMode="auto">
          <a:xfrm>
            <a:off x="3236940" y="6052564"/>
            <a:ext cx="5056159"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follow-up: 23 mo for mRNA-4157 (V940) + pembrolizumab, 24 mo for pembrolizumab </a:t>
            </a:r>
          </a:p>
        </p:txBody>
      </p:sp>
      <p:graphicFrame>
        <p:nvGraphicFramePr>
          <p:cNvPr id="2" name="Group 3">
            <a:extLst>
              <a:ext uri="{FF2B5EF4-FFF2-40B4-BE49-F238E27FC236}">
                <a16:creationId xmlns:a16="http://schemas.microsoft.com/office/drawing/2014/main" id="{1F509974-FC67-A400-7491-C41D651C7F85}"/>
              </a:ext>
            </a:extLst>
          </p:cNvPr>
          <p:cNvGraphicFramePr>
            <a:graphicFrameLocks/>
          </p:cNvGraphicFramePr>
          <p:nvPr>
            <p:extLst>
              <p:ext uri="{D42A27DB-BD31-4B8C-83A1-F6EECF244321}">
                <p14:modId xmlns:p14="http://schemas.microsoft.com/office/powerpoint/2010/main" val="161133677"/>
              </p:ext>
            </p:extLst>
          </p:nvPr>
        </p:nvGraphicFramePr>
        <p:xfrm>
          <a:off x="6528816" y="3371078"/>
          <a:ext cx="4588544" cy="1195181"/>
        </p:xfrm>
        <a:graphic>
          <a:graphicData uri="http://schemas.openxmlformats.org/drawingml/2006/table">
            <a:tbl>
              <a:tblPr/>
              <a:tblGrid>
                <a:gridCol w="1787911">
                  <a:extLst>
                    <a:ext uri="{9D8B030D-6E8A-4147-A177-3AD203B41FA5}">
                      <a16:colId xmlns:a16="http://schemas.microsoft.com/office/drawing/2014/main" val="20000"/>
                    </a:ext>
                  </a:extLst>
                </a:gridCol>
                <a:gridCol w="1553290">
                  <a:extLst>
                    <a:ext uri="{9D8B030D-6E8A-4147-A177-3AD203B41FA5}">
                      <a16:colId xmlns:a16="http://schemas.microsoft.com/office/drawing/2014/main" val="20001"/>
                    </a:ext>
                  </a:extLst>
                </a:gridCol>
                <a:gridCol w="1247343">
                  <a:extLst>
                    <a:ext uri="{9D8B030D-6E8A-4147-A177-3AD203B41FA5}">
                      <a16:colId xmlns:a16="http://schemas.microsoft.com/office/drawing/2014/main" val="409553953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Treatment Arm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mRNA-4157 (V940) + 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(9/107)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0.347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(0.145-0.828;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.0063)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7218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24.0 (12/50)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pSp>
        <p:nvGrpSpPr>
          <p:cNvPr id="9217" name="Group 9216">
            <a:extLst>
              <a:ext uri="{FF2B5EF4-FFF2-40B4-BE49-F238E27FC236}">
                <a16:creationId xmlns:a16="http://schemas.microsoft.com/office/drawing/2014/main" id="{FF1F642D-EB2A-815E-4805-47B635C0A6F3}"/>
              </a:ext>
            </a:extLst>
          </p:cNvPr>
          <p:cNvGrpSpPr/>
          <p:nvPr/>
        </p:nvGrpSpPr>
        <p:grpSpPr>
          <a:xfrm>
            <a:off x="260981" y="1517355"/>
            <a:ext cx="11146921" cy="4429373"/>
            <a:chOff x="260981" y="1517355"/>
            <a:chExt cx="11146921" cy="4429373"/>
          </a:xfrm>
        </p:grpSpPr>
        <p:sp>
          <p:nvSpPr>
            <p:cNvPr id="9219" name="TextBox 9218">
              <a:extLst>
                <a:ext uri="{FF2B5EF4-FFF2-40B4-BE49-F238E27FC236}">
                  <a16:creationId xmlns:a16="http://schemas.microsoft.com/office/drawing/2014/main" id="{EF7071FD-75AE-8A0B-4DB5-C20A00EEDE6D}"/>
                </a:ext>
              </a:extLst>
            </p:cNvPr>
            <p:cNvSpPr txBox="1"/>
            <p:nvPr/>
          </p:nvSpPr>
          <p:spPr bwMode="auto">
            <a:xfrm>
              <a:off x="2165920" y="4977477"/>
              <a:ext cx="9007493"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err="1">
                  <a:solidFill>
                    <a:schemeClr val="bg1"/>
                  </a:solidFill>
                  <a:latin typeface="Calibri" panose="020F0502020204030204" pitchFamily="34" charset="0"/>
                </a:rPr>
                <a:t>Wks</a:t>
              </a:r>
              <a:endParaRPr lang="en-US" sz="1600" b="1" dirty="0">
                <a:solidFill>
                  <a:schemeClr val="bg1"/>
                </a:solidFill>
                <a:latin typeface="Calibri" panose="020F0502020204030204" pitchFamily="34" charset="0"/>
              </a:endParaRPr>
            </a:p>
          </p:txBody>
        </p:sp>
        <p:sp>
          <p:nvSpPr>
            <p:cNvPr id="9220" name="Freeform: Shape 14">
              <a:extLst>
                <a:ext uri="{FF2B5EF4-FFF2-40B4-BE49-F238E27FC236}">
                  <a16:creationId xmlns:a16="http://schemas.microsoft.com/office/drawing/2014/main" id="{FF02647B-5EF7-3602-091B-6807D906BFD9}"/>
                </a:ext>
              </a:extLst>
            </p:cNvPr>
            <p:cNvSpPr/>
            <p:nvPr/>
          </p:nvSpPr>
          <p:spPr bwMode="auto">
            <a:xfrm>
              <a:off x="2183757" y="1662896"/>
              <a:ext cx="8989671" cy="3051858"/>
            </a:xfrm>
            <a:custGeom>
              <a:avLst/>
              <a:gdLst>
                <a:gd name="connsiteX0" fmla="*/ 0 w 8954947"/>
                <a:gd name="connsiteY0" fmla="*/ 0 h 3051858"/>
                <a:gd name="connsiteX1" fmla="*/ 0 w 8954947"/>
                <a:gd name="connsiteY1" fmla="*/ 3051858 h 3051858"/>
                <a:gd name="connsiteX2" fmla="*/ 8954947 w 8954947"/>
                <a:gd name="connsiteY2" fmla="*/ 3051858 h 3051858"/>
              </a:gdLst>
              <a:ahLst/>
              <a:cxnLst>
                <a:cxn ang="0">
                  <a:pos x="connsiteX0" y="connsiteY0"/>
                </a:cxn>
                <a:cxn ang="0">
                  <a:pos x="connsiteX1" y="connsiteY1"/>
                </a:cxn>
                <a:cxn ang="0">
                  <a:pos x="connsiteX2" y="connsiteY2"/>
                </a:cxn>
              </a:cxnLst>
              <a:rect l="l" t="t" r="r" b="b"/>
              <a:pathLst>
                <a:path w="8954947" h="3051858">
                  <a:moveTo>
                    <a:pt x="0" y="0"/>
                  </a:moveTo>
                  <a:lnTo>
                    <a:pt x="0" y="3051858"/>
                  </a:lnTo>
                  <a:lnTo>
                    <a:pt x="8954947" y="3051858"/>
                  </a:lnTo>
                </a:path>
              </a:pathLst>
            </a:custGeom>
            <a:noFill/>
            <a:ln w="28575">
              <a:solidFill>
                <a:schemeClr val="bg1"/>
              </a:solidFill>
              <a:miter lim="800000"/>
              <a:headEnd/>
              <a:tailEnd/>
            </a:ln>
          </p:spPr>
          <p:txBody>
            <a:bodyPr rtlCol="0" anchor="ctr"/>
            <a:lstStyle/>
            <a:p>
              <a:pPr algn="ctr"/>
              <a:endParaRPr lang="en-US" dirty="0"/>
            </a:p>
          </p:txBody>
        </p:sp>
        <p:grpSp>
          <p:nvGrpSpPr>
            <p:cNvPr id="9222" name="Group 9221">
              <a:extLst>
                <a:ext uri="{FF2B5EF4-FFF2-40B4-BE49-F238E27FC236}">
                  <a16:creationId xmlns:a16="http://schemas.microsoft.com/office/drawing/2014/main" id="{79C72170-F406-C416-00D8-6E9F9DAD85BF}"/>
                </a:ext>
              </a:extLst>
            </p:cNvPr>
            <p:cNvGrpSpPr/>
            <p:nvPr/>
          </p:nvGrpSpPr>
          <p:grpSpPr>
            <a:xfrm>
              <a:off x="260981" y="1517355"/>
              <a:ext cx="11146921" cy="4429373"/>
              <a:chOff x="260981" y="1517355"/>
              <a:chExt cx="11146921" cy="4429373"/>
            </a:xfrm>
          </p:grpSpPr>
          <p:sp>
            <p:nvSpPr>
              <p:cNvPr id="9223" name="TextBox 9222">
                <a:extLst>
                  <a:ext uri="{FF2B5EF4-FFF2-40B4-BE49-F238E27FC236}">
                    <a16:creationId xmlns:a16="http://schemas.microsoft.com/office/drawing/2014/main" id="{9B9F8FED-30CF-4150-7C84-242D286A974B}"/>
                  </a:ext>
                </a:extLst>
              </p:cNvPr>
              <p:cNvSpPr txBox="1"/>
              <p:nvPr/>
            </p:nvSpPr>
            <p:spPr bwMode="auto">
              <a:xfrm>
                <a:off x="281471" y="4941578"/>
                <a:ext cx="1689693"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Risk, n</a:t>
                </a:r>
              </a:p>
            </p:txBody>
          </p:sp>
          <p:sp>
            <p:nvSpPr>
              <p:cNvPr id="9224" name="TextBox 9223">
                <a:extLst>
                  <a:ext uri="{FF2B5EF4-FFF2-40B4-BE49-F238E27FC236}">
                    <a16:creationId xmlns:a16="http://schemas.microsoft.com/office/drawing/2014/main" id="{32B00A6A-9F85-456D-938F-DF4FEFB5F056}"/>
                  </a:ext>
                </a:extLst>
              </p:cNvPr>
              <p:cNvSpPr txBox="1"/>
              <p:nvPr/>
            </p:nvSpPr>
            <p:spPr bwMode="auto">
              <a:xfrm rot="16200000">
                <a:off x="-78786" y="2961068"/>
                <a:ext cx="3135734"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DMFS (%)</a:t>
                </a:r>
              </a:p>
            </p:txBody>
          </p:sp>
          <p:cxnSp>
            <p:nvCxnSpPr>
              <p:cNvPr id="9225" name="Straight Connector 9224">
                <a:extLst>
                  <a:ext uri="{FF2B5EF4-FFF2-40B4-BE49-F238E27FC236}">
                    <a16:creationId xmlns:a16="http://schemas.microsoft.com/office/drawing/2014/main" id="{EBC2589A-D32C-8BE2-433E-F9C69A8780F9}"/>
                  </a:ext>
                </a:extLst>
              </p:cNvPr>
              <p:cNvCxnSpPr>
                <a:cxnSpLocks/>
              </p:cNvCxnSpPr>
              <p:nvPr/>
            </p:nvCxnSpPr>
            <p:spPr bwMode="auto">
              <a:xfrm>
                <a:off x="2088181" y="1689520"/>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D3F4CCF0-8815-A8C0-8304-9D426B846D80}"/>
                  </a:ext>
                </a:extLst>
              </p:cNvPr>
              <p:cNvCxnSpPr>
                <a:cxnSpLocks/>
              </p:cNvCxnSpPr>
              <p:nvPr/>
            </p:nvCxnSpPr>
            <p:spPr bwMode="auto">
              <a:xfrm>
                <a:off x="2088181" y="2294679"/>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CA0F7B4A-2B51-D8B8-C54C-CE64F21CC999}"/>
                  </a:ext>
                </a:extLst>
              </p:cNvPr>
              <p:cNvCxnSpPr>
                <a:cxnSpLocks/>
              </p:cNvCxnSpPr>
              <p:nvPr/>
            </p:nvCxnSpPr>
            <p:spPr bwMode="auto">
              <a:xfrm>
                <a:off x="2088181" y="2899838"/>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0F4DE175-1050-D795-4F8C-8329DCC3E781}"/>
                  </a:ext>
                </a:extLst>
              </p:cNvPr>
              <p:cNvCxnSpPr>
                <a:cxnSpLocks/>
              </p:cNvCxnSpPr>
              <p:nvPr/>
            </p:nvCxnSpPr>
            <p:spPr bwMode="auto">
              <a:xfrm>
                <a:off x="2088181" y="3504996"/>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924578B4-38C4-7300-83A1-09A1364CF617}"/>
                  </a:ext>
                </a:extLst>
              </p:cNvPr>
              <p:cNvCxnSpPr>
                <a:cxnSpLocks/>
              </p:cNvCxnSpPr>
              <p:nvPr/>
            </p:nvCxnSpPr>
            <p:spPr bwMode="auto">
              <a:xfrm>
                <a:off x="2088181" y="4110155"/>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DAC1D7CD-D303-CF85-116C-DC86CF7C05F2}"/>
                  </a:ext>
                </a:extLst>
              </p:cNvPr>
              <p:cNvCxnSpPr>
                <a:cxnSpLocks/>
              </p:cNvCxnSpPr>
              <p:nvPr/>
            </p:nvCxnSpPr>
            <p:spPr bwMode="auto">
              <a:xfrm>
                <a:off x="2088181" y="4715315"/>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0889201E-D0FB-265C-C7B8-64D0FE063507}"/>
                  </a:ext>
                </a:extLst>
              </p:cNvPr>
              <p:cNvCxnSpPr>
                <a:cxnSpLocks/>
              </p:cNvCxnSpPr>
              <p:nvPr/>
            </p:nvCxnSpPr>
            <p:spPr bwMode="auto">
              <a:xfrm>
                <a:off x="2190075"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9232" name="TextBox 9231">
                <a:extLst>
                  <a:ext uri="{FF2B5EF4-FFF2-40B4-BE49-F238E27FC236}">
                    <a16:creationId xmlns:a16="http://schemas.microsoft.com/office/drawing/2014/main" id="{40B82E1A-2B15-453C-37A0-920364419918}"/>
                  </a:ext>
                </a:extLst>
              </p:cNvPr>
              <p:cNvSpPr txBox="1"/>
              <p:nvPr/>
            </p:nvSpPr>
            <p:spPr bwMode="auto">
              <a:xfrm>
                <a:off x="1669341" y="1517355"/>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233" name="TextBox 9232">
                <a:extLst>
                  <a:ext uri="{FF2B5EF4-FFF2-40B4-BE49-F238E27FC236}">
                    <a16:creationId xmlns:a16="http://schemas.microsoft.com/office/drawing/2014/main" id="{DE45E47D-A380-DCAD-B3E5-D47CCAF2B29C}"/>
                  </a:ext>
                </a:extLst>
              </p:cNvPr>
              <p:cNvSpPr txBox="1"/>
              <p:nvPr/>
            </p:nvSpPr>
            <p:spPr bwMode="auto">
              <a:xfrm>
                <a:off x="1749071" y="2112836"/>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234" name="TextBox 9233">
                <a:extLst>
                  <a:ext uri="{FF2B5EF4-FFF2-40B4-BE49-F238E27FC236}">
                    <a16:creationId xmlns:a16="http://schemas.microsoft.com/office/drawing/2014/main" id="{18AFDD33-2FB8-1E06-30F8-A8088C265998}"/>
                  </a:ext>
                </a:extLst>
              </p:cNvPr>
              <p:cNvSpPr txBox="1"/>
              <p:nvPr/>
            </p:nvSpPr>
            <p:spPr bwMode="auto">
              <a:xfrm>
                <a:off x="1749071" y="2718283"/>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235" name="TextBox 9234">
                <a:extLst>
                  <a:ext uri="{FF2B5EF4-FFF2-40B4-BE49-F238E27FC236}">
                    <a16:creationId xmlns:a16="http://schemas.microsoft.com/office/drawing/2014/main" id="{E8A72176-095B-829C-EC87-EE11CC94C8CD}"/>
                  </a:ext>
                </a:extLst>
              </p:cNvPr>
              <p:cNvSpPr txBox="1"/>
              <p:nvPr/>
            </p:nvSpPr>
            <p:spPr bwMode="auto">
              <a:xfrm>
                <a:off x="1754054" y="3328713"/>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236" name="TextBox 9235">
                <a:extLst>
                  <a:ext uri="{FF2B5EF4-FFF2-40B4-BE49-F238E27FC236}">
                    <a16:creationId xmlns:a16="http://schemas.microsoft.com/office/drawing/2014/main" id="{7412EFC3-19EC-9254-08C6-F997B0CEABED}"/>
                  </a:ext>
                </a:extLst>
              </p:cNvPr>
              <p:cNvSpPr txBox="1"/>
              <p:nvPr/>
            </p:nvSpPr>
            <p:spPr bwMode="auto">
              <a:xfrm>
                <a:off x="1754054" y="3926685"/>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237" name="TextBox 9236">
                <a:extLst>
                  <a:ext uri="{FF2B5EF4-FFF2-40B4-BE49-F238E27FC236}">
                    <a16:creationId xmlns:a16="http://schemas.microsoft.com/office/drawing/2014/main" id="{08BB38B4-C121-35EB-AEB0-089754AFC50C}"/>
                  </a:ext>
                </a:extLst>
              </p:cNvPr>
              <p:cNvSpPr txBox="1"/>
              <p:nvPr/>
            </p:nvSpPr>
            <p:spPr bwMode="auto">
              <a:xfrm>
                <a:off x="1856208" y="4527149"/>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38" name="TextBox 9237">
                <a:extLst>
                  <a:ext uri="{FF2B5EF4-FFF2-40B4-BE49-F238E27FC236}">
                    <a16:creationId xmlns:a16="http://schemas.microsoft.com/office/drawing/2014/main" id="{550008C1-C625-3778-F274-B91D5D32DB63}"/>
                  </a:ext>
                </a:extLst>
              </p:cNvPr>
              <p:cNvSpPr txBox="1"/>
              <p:nvPr/>
            </p:nvSpPr>
            <p:spPr bwMode="auto">
              <a:xfrm>
                <a:off x="260981" y="5208064"/>
                <a:ext cx="168969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mRNA-4157 (V940)</a:t>
                </a:r>
              </a:p>
              <a:p>
                <a:pPr algn="r">
                  <a:lnSpc>
                    <a:spcPct val="100000"/>
                  </a:lnSpc>
                  <a:spcBef>
                    <a:spcPts val="0"/>
                  </a:spcBef>
                  <a:spcAft>
                    <a:spcPct val="0"/>
                  </a:spcAft>
                  <a:buClrTx/>
                  <a:buFontTx/>
                  <a:buNone/>
                </a:pPr>
                <a:r>
                  <a:rPr kumimoji="0" lang="en-US" sz="1400" b="0"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 pembrolizumab</a:t>
                </a:r>
                <a:endParaRPr lang="en-US" sz="1400" b="0" dirty="0">
                  <a:solidFill>
                    <a:schemeClr val="accent1"/>
                  </a:solidFill>
                  <a:latin typeface="Calibri" panose="020F0502020204030204" pitchFamily="34" charset="0"/>
                </a:endParaRPr>
              </a:p>
              <a:p>
                <a:pPr algn="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P</a:t>
                </a:r>
                <a:r>
                  <a:rPr kumimoji="0" lang="en-US" sz="1400" b="0" i="0" u="none" strike="noStrike" kern="1200" cap="none" spc="0" normalizeH="0" baseline="0" noProof="0" dirty="0" err="1">
                    <a:ln>
                      <a:noFill/>
                    </a:ln>
                    <a:solidFill>
                      <a:schemeClr val="accent3"/>
                    </a:solidFill>
                    <a:effectLst/>
                    <a:uLnTx/>
                    <a:uFillTx/>
                    <a:latin typeface="Calibri" panose="020F0502020204030204" pitchFamily="34" charset="0"/>
                    <a:ea typeface="+mn-ea"/>
                    <a:cs typeface="+mn-cs"/>
                  </a:rPr>
                  <a:t>embrolizumab</a:t>
                </a:r>
                <a:endParaRPr lang="en-US" sz="1400" b="0" dirty="0">
                  <a:solidFill>
                    <a:schemeClr val="accent3"/>
                  </a:solidFill>
                  <a:latin typeface="Calibri" panose="020F0502020204030204" pitchFamily="34" charset="0"/>
                </a:endParaRPr>
              </a:p>
            </p:txBody>
          </p:sp>
          <p:grpSp>
            <p:nvGrpSpPr>
              <p:cNvPr id="9239" name="Group 9238">
                <a:extLst>
                  <a:ext uri="{FF2B5EF4-FFF2-40B4-BE49-F238E27FC236}">
                    <a16:creationId xmlns:a16="http://schemas.microsoft.com/office/drawing/2014/main" id="{6C21AF50-3F54-C41C-5B63-519682492592}"/>
                  </a:ext>
                </a:extLst>
              </p:cNvPr>
              <p:cNvGrpSpPr/>
              <p:nvPr/>
            </p:nvGrpSpPr>
            <p:grpSpPr>
              <a:xfrm>
                <a:off x="1933939" y="4736855"/>
                <a:ext cx="489633" cy="1208757"/>
                <a:chOff x="1933939" y="4736855"/>
                <a:chExt cx="489633" cy="1208757"/>
              </a:xfrm>
            </p:grpSpPr>
            <p:sp>
              <p:nvSpPr>
                <p:cNvPr id="9280" name="TextBox 9279">
                  <a:extLst>
                    <a:ext uri="{FF2B5EF4-FFF2-40B4-BE49-F238E27FC236}">
                      <a16:creationId xmlns:a16="http://schemas.microsoft.com/office/drawing/2014/main" id="{75EACF4F-4000-ABD3-4ABE-4D9E8CCB38A0}"/>
                    </a:ext>
                  </a:extLst>
                </p:cNvPr>
                <p:cNvSpPr txBox="1"/>
                <p:nvPr/>
              </p:nvSpPr>
              <p:spPr bwMode="auto">
                <a:xfrm>
                  <a:off x="2050964" y="4736855"/>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81" name="TextBox 9280">
                  <a:extLst>
                    <a:ext uri="{FF2B5EF4-FFF2-40B4-BE49-F238E27FC236}">
                      <a16:creationId xmlns:a16="http://schemas.microsoft.com/office/drawing/2014/main" id="{CB4B8C68-26A0-DE47-4712-2ECCE19AAAF5}"/>
                    </a:ext>
                  </a:extLst>
                </p:cNvPr>
                <p:cNvSpPr txBox="1"/>
                <p:nvPr/>
              </p:nvSpPr>
              <p:spPr bwMode="auto">
                <a:xfrm>
                  <a:off x="1933939"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107</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50</a:t>
                  </a:r>
                </a:p>
              </p:txBody>
            </p:sp>
          </p:grpSp>
          <p:grpSp>
            <p:nvGrpSpPr>
              <p:cNvPr id="9240" name="Group 9239">
                <a:extLst>
                  <a:ext uri="{FF2B5EF4-FFF2-40B4-BE49-F238E27FC236}">
                    <a16:creationId xmlns:a16="http://schemas.microsoft.com/office/drawing/2014/main" id="{A5A23413-CD20-57B1-9D1E-F275A4D65FB2}"/>
                  </a:ext>
                </a:extLst>
              </p:cNvPr>
              <p:cNvGrpSpPr/>
              <p:nvPr/>
            </p:nvGrpSpPr>
            <p:grpSpPr>
              <a:xfrm>
                <a:off x="3048357" y="4713604"/>
                <a:ext cx="489633" cy="1232008"/>
                <a:chOff x="2921491" y="4713604"/>
                <a:chExt cx="489633" cy="1232008"/>
              </a:xfrm>
            </p:grpSpPr>
            <p:grpSp>
              <p:nvGrpSpPr>
                <p:cNvPr id="9276" name="Group 9275">
                  <a:extLst>
                    <a:ext uri="{FF2B5EF4-FFF2-40B4-BE49-F238E27FC236}">
                      <a16:creationId xmlns:a16="http://schemas.microsoft.com/office/drawing/2014/main" id="{47C07133-0C11-ED49-299D-EED41F3A9B73}"/>
                    </a:ext>
                  </a:extLst>
                </p:cNvPr>
                <p:cNvGrpSpPr/>
                <p:nvPr/>
              </p:nvGrpSpPr>
              <p:grpSpPr>
                <a:xfrm>
                  <a:off x="2994348" y="4713604"/>
                  <a:ext cx="409732" cy="361805"/>
                  <a:chOff x="2424697" y="4713604"/>
                  <a:chExt cx="450705" cy="361805"/>
                </a:xfrm>
              </p:grpSpPr>
              <p:cxnSp>
                <p:nvCxnSpPr>
                  <p:cNvPr id="9278" name="Straight Connector 9277">
                    <a:extLst>
                      <a:ext uri="{FF2B5EF4-FFF2-40B4-BE49-F238E27FC236}">
                        <a16:creationId xmlns:a16="http://schemas.microsoft.com/office/drawing/2014/main" id="{52FB397F-1C4D-2120-B2A6-ADEBC101ECF7}"/>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9279" name="TextBox 9278">
                    <a:extLst>
                      <a:ext uri="{FF2B5EF4-FFF2-40B4-BE49-F238E27FC236}">
                        <a16:creationId xmlns:a16="http://schemas.microsoft.com/office/drawing/2014/main" id="{C7FD5CF3-5677-02C1-7274-832FBE0ABF5B}"/>
                      </a:ext>
                    </a:extLst>
                  </p:cNvPr>
                  <p:cNvSpPr txBox="1"/>
                  <p:nvPr/>
                </p:nvSpPr>
                <p:spPr bwMode="auto">
                  <a:xfrm>
                    <a:off x="2424697" y="4736855"/>
                    <a:ext cx="4507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sp>
              <p:nvSpPr>
                <p:cNvPr id="9277" name="TextBox 9276">
                  <a:extLst>
                    <a:ext uri="{FF2B5EF4-FFF2-40B4-BE49-F238E27FC236}">
                      <a16:creationId xmlns:a16="http://schemas.microsoft.com/office/drawing/2014/main" id="{BD8289EB-9D2E-80C4-DFF4-85FA0080F408}"/>
                    </a:ext>
                  </a:extLst>
                </p:cNvPr>
                <p:cNvSpPr txBox="1"/>
                <p:nvPr/>
              </p:nvSpPr>
              <p:spPr bwMode="auto">
                <a:xfrm>
                  <a:off x="2921491"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94</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43</a:t>
                  </a:r>
                </a:p>
              </p:txBody>
            </p:sp>
          </p:grpSp>
          <p:grpSp>
            <p:nvGrpSpPr>
              <p:cNvPr id="9241" name="Group 9240">
                <a:extLst>
                  <a:ext uri="{FF2B5EF4-FFF2-40B4-BE49-F238E27FC236}">
                    <a16:creationId xmlns:a16="http://schemas.microsoft.com/office/drawing/2014/main" id="{08C6B77A-9AB8-485A-1456-C564D7B91268}"/>
                  </a:ext>
                </a:extLst>
              </p:cNvPr>
              <p:cNvGrpSpPr/>
              <p:nvPr/>
            </p:nvGrpSpPr>
            <p:grpSpPr>
              <a:xfrm>
                <a:off x="4162775" y="4713604"/>
                <a:ext cx="489633" cy="1232008"/>
                <a:chOff x="4040918" y="4713604"/>
                <a:chExt cx="489633" cy="1232008"/>
              </a:xfrm>
            </p:grpSpPr>
            <p:grpSp>
              <p:nvGrpSpPr>
                <p:cNvPr id="9272" name="Group 9271">
                  <a:extLst>
                    <a:ext uri="{FF2B5EF4-FFF2-40B4-BE49-F238E27FC236}">
                      <a16:creationId xmlns:a16="http://schemas.microsoft.com/office/drawing/2014/main" id="{D49FA054-1D37-7E36-5730-EA446C7FCE0E}"/>
                    </a:ext>
                  </a:extLst>
                </p:cNvPr>
                <p:cNvGrpSpPr/>
                <p:nvPr/>
              </p:nvGrpSpPr>
              <p:grpSpPr>
                <a:xfrm>
                  <a:off x="4080869" y="4713604"/>
                  <a:ext cx="409732" cy="361805"/>
                  <a:chOff x="2424697" y="4713604"/>
                  <a:chExt cx="450705" cy="361805"/>
                </a:xfrm>
              </p:grpSpPr>
              <p:cxnSp>
                <p:nvCxnSpPr>
                  <p:cNvPr id="9274" name="Straight Connector 9273">
                    <a:extLst>
                      <a:ext uri="{FF2B5EF4-FFF2-40B4-BE49-F238E27FC236}">
                        <a16:creationId xmlns:a16="http://schemas.microsoft.com/office/drawing/2014/main" id="{0CEBFE68-339B-DF8D-9600-D1B709627B5D}"/>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9275" name="TextBox 9274">
                    <a:extLst>
                      <a:ext uri="{FF2B5EF4-FFF2-40B4-BE49-F238E27FC236}">
                        <a16:creationId xmlns:a16="http://schemas.microsoft.com/office/drawing/2014/main" id="{C0E6DC19-D490-A0BD-7465-202A80F10D84}"/>
                      </a:ext>
                    </a:extLst>
                  </p:cNvPr>
                  <p:cNvSpPr txBox="1"/>
                  <p:nvPr/>
                </p:nvSpPr>
                <p:spPr bwMode="auto">
                  <a:xfrm>
                    <a:off x="2424697" y="4736855"/>
                    <a:ext cx="4507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grpSp>
            <p:sp>
              <p:nvSpPr>
                <p:cNvPr id="9273" name="TextBox 9272">
                  <a:extLst>
                    <a:ext uri="{FF2B5EF4-FFF2-40B4-BE49-F238E27FC236}">
                      <a16:creationId xmlns:a16="http://schemas.microsoft.com/office/drawing/2014/main" id="{BA0A5F9C-5E71-972A-D7CB-7F8D5E18A98E}"/>
                    </a:ext>
                  </a:extLst>
                </p:cNvPr>
                <p:cNvSpPr txBox="1"/>
                <p:nvPr/>
              </p:nvSpPr>
              <p:spPr bwMode="auto">
                <a:xfrm>
                  <a:off x="4040918"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86</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41</a:t>
                  </a:r>
                </a:p>
              </p:txBody>
            </p:sp>
          </p:grpSp>
          <p:grpSp>
            <p:nvGrpSpPr>
              <p:cNvPr id="9242" name="Group 9241">
                <a:extLst>
                  <a:ext uri="{FF2B5EF4-FFF2-40B4-BE49-F238E27FC236}">
                    <a16:creationId xmlns:a16="http://schemas.microsoft.com/office/drawing/2014/main" id="{5F475308-EB90-A0CA-1A4E-2D094F3F8360}"/>
                  </a:ext>
                </a:extLst>
              </p:cNvPr>
              <p:cNvGrpSpPr/>
              <p:nvPr/>
            </p:nvGrpSpPr>
            <p:grpSpPr>
              <a:xfrm>
                <a:off x="5277193" y="4713604"/>
                <a:ext cx="489633" cy="1232008"/>
                <a:chOff x="5152087" y="4713604"/>
                <a:chExt cx="489633" cy="1232008"/>
              </a:xfrm>
            </p:grpSpPr>
            <p:grpSp>
              <p:nvGrpSpPr>
                <p:cNvPr id="9268" name="Group 9267">
                  <a:extLst>
                    <a:ext uri="{FF2B5EF4-FFF2-40B4-BE49-F238E27FC236}">
                      <a16:creationId xmlns:a16="http://schemas.microsoft.com/office/drawing/2014/main" id="{C9A6EBFD-71CF-F60E-087E-7A1320B161FE}"/>
                    </a:ext>
                  </a:extLst>
                </p:cNvPr>
                <p:cNvGrpSpPr/>
                <p:nvPr/>
              </p:nvGrpSpPr>
              <p:grpSpPr>
                <a:xfrm>
                  <a:off x="5192037" y="4713604"/>
                  <a:ext cx="409732" cy="361805"/>
                  <a:chOff x="2424697" y="4713604"/>
                  <a:chExt cx="450705" cy="361805"/>
                </a:xfrm>
              </p:grpSpPr>
              <p:cxnSp>
                <p:nvCxnSpPr>
                  <p:cNvPr id="9270" name="Straight Connector 9269">
                    <a:extLst>
                      <a:ext uri="{FF2B5EF4-FFF2-40B4-BE49-F238E27FC236}">
                        <a16:creationId xmlns:a16="http://schemas.microsoft.com/office/drawing/2014/main" id="{0623715A-B301-4710-1336-13D4ABD1AE0F}"/>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9271" name="TextBox 9270">
                    <a:extLst>
                      <a:ext uri="{FF2B5EF4-FFF2-40B4-BE49-F238E27FC236}">
                        <a16:creationId xmlns:a16="http://schemas.microsoft.com/office/drawing/2014/main" id="{55611D19-3927-31B2-B872-9F12E8C27232}"/>
                      </a:ext>
                    </a:extLst>
                  </p:cNvPr>
                  <p:cNvSpPr txBox="1"/>
                  <p:nvPr/>
                </p:nvSpPr>
                <p:spPr bwMode="auto">
                  <a:xfrm>
                    <a:off x="2424697" y="4736855"/>
                    <a:ext cx="4507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grpSp>
            <p:sp>
              <p:nvSpPr>
                <p:cNvPr id="9269" name="TextBox 9268">
                  <a:extLst>
                    <a:ext uri="{FF2B5EF4-FFF2-40B4-BE49-F238E27FC236}">
                      <a16:creationId xmlns:a16="http://schemas.microsoft.com/office/drawing/2014/main" id="{D95B262B-FB60-B604-9BF1-9B66FB02E329}"/>
                    </a:ext>
                  </a:extLst>
                </p:cNvPr>
                <p:cNvSpPr txBox="1"/>
                <p:nvPr/>
              </p:nvSpPr>
              <p:spPr bwMode="auto">
                <a:xfrm>
                  <a:off x="5152087"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73</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39</a:t>
                  </a:r>
                </a:p>
              </p:txBody>
            </p:sp>
          </p:grpSp>
          <p:grpSp>
            <p:nvGrpSpPr>
              <p:cNvPr id="9243" name="Group 9242">
                <a:extLst>
                  <a:ext uri="{FF2B5EF4-FFF2-40B4-BE49-F238E27FC236}">
                    <a16:creationId xmlns:a16="http://schemas.microsoft.com/office/drawing/2014/main" id="{CD71DA9C-716A-6AFA-149A-FCB812FF8A45}"/>
                  </a:ext>
                </a:extLst>
              </p:cNvPr>
              <p:cNvGrpSpPr/>
              <p:nvPr/>
            </p:nvGrpSpPr>
            <p:grpSpPr>
              <a:xfrm>
                <a:off x="6391611" y="4713604"/>
                <a:ext cx="489633" cy="1232008"/>
                <a:chOff x="6193809" y="4713604"/>
                <a:chExt cx="489633" cy="1232008"/>
              </a:xfrm>
            </p:grpSpPr>
            <p:grpSp>
              <p:nvGrpSpPr>
                <p:cNvPr id="9264" name="Group 9263">
                  <a:extLst>
                    <a:ext uri="{FF2B5EF4-FFF2-40B4-BE49-F238E27FC236}">
                      <a16:creationId xmlns:a16="http://schemas.microsoft.com/office/drawing/2014/main" id="{450ECD2B-C4D1-E296-0074-C28256349735}"/>
                    </a:ext>
                  </a:extLst>
                </p:cNvPr>
                <p:cNvGrpSpPr/>
                <p:nvPr/>
              </p:nvGrpSpPr>
              <p:grpSpPr>
                <a:xfrm>
                  <a:off x="6233759" y="4713604"/>
                  <a:ext cx="409732" cy="361805"/>
                  <a:chOff x="2424697" y="4713604"/>
                  <a:chExt cx="450705" cy="361805"/>
                </a:xfrm>
              </p:grpSpPr>
              <p:cxnSp>
                <p:nvCxnSpPr>
                  <p:cNvPr id="9266" name="Straight Connector 9265">
                    <a:extLst>
                      <a:ext uri="{FF2B5EF4-FFF2-40B4-BE49-F238E27FC236}">
                        <a16:creationId xmlns:a16="http://schemas.microsoft.com/office/drawing/2014/main" id="{C392A7D2-D21F-8768-E57C-5309F5F81E7E}"/>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9267" name="TextBox 9266">
                    <a:extLst>
                      <a:ext uri="{FF2B5EF4-FFF2-40B4-BE49-F238E27FC236}">
                        <a16:creationId xmlns:a16="http://schemas.microsoft.com/office/drawing/2014/main" id="{4DFFFED0-4C63-1E28-4205-F6F447BE70B2}"/>
                      </a:ext>
                    </a:extLst>
                  </p:cNvPr>
                  <p:cNvSpPr txBox="1"/>
                  <p:nvPr/>
                </p:nvSpPr>
                <p:spPr bwMode="auto">
                  <a:xfrm>
                    <a:off x="2424697" y="4736855"/>
                    <a:ext cx="4507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grpSp>
            <p:sp>
              <p:nvSpPr>
                <p:cNvPr id="9265" name="TextBox 9264">
                  <a:extLst>
                    <a:ext uri="{FF2B5EF4-FFF2-40B4-BE49-F238E27FC236}">
                      <a16:creationId xmlns:a16="http://schemas.microsoft.com/office/drawing/2014/main" id="{FB9706C2-B69A-F5C7-5E72-CE202E3FE035}"/>
                    </a:ext>
                  </a:extLst>
                </p:cNvPr>
                <p:cNvSpPr txBox="1"/>
                <p:nvPr/>
              </p:nvSpPr>
              <p:spPr bwMode="auto">
                <a:xfrm>
                  <a:off x="6193809"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49</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29</a:t>
                  </a:r>
                </a:p>
              </p:txBody>
            </p:sp>
          </p:grpSp>
          <p:grpSp>
            <p:nvGrpSpPr>
              <p:cNvPr id="9244" name="Group 9243">
                <a:extLst>
                  <a:ext uri="{FF2B5EF4-FFF2-40B4-BE49-F238E27FC236}">
                    <a16:creationId xmlns:a16="http://schemas.microsoft.com/office/drawing/2014/main" id="{B32F5CC1-7B8C-79A4-E83B-3B454B23511B}"/>
                  </a:ext>
                </a:extLst>
              </p:cNvPr>
              <p:cNvGrpSpPr/>
              <p:nvPr/>
            </p:nvGrpSpPr>
            <p:grpSpPr>
              <a:xfrm>
                <a:off x="7506029" y="4713604"/>
                <a:ext cx="506879" cy="1232008"/>
                <a:chOff x="7348807" y="4713604"/>
                <a:chExt cx="506879" cy="1232008"/>
              </a:xfrm>
            </p:grpSpPr>
            <p:grpSp>
              <p:nvGrpSpPr>
                <p:cNvPr id="9260" name="Group 9259">
                  <a:extLst>
                    <a:ext uri="{FF2B5EF4-FFF2-40B4-BE49-F238E27FC236}">
                      <a16:creationId xmlns:a16="http://schemas.microsoft.com/office/drawing/2014/main" id="{E24F172A-3992-4F0E-E686-FCA0C0CE2600}"/>
                    </a:ext>
                  </a:extLst>
                </p:cNvPr>
                <p:cNvGrpSpPr/>
                <p:nvPr/>
              </p:nvGrpSpPr>
              <p:grpSpPr>
                <a:xfrm>
                  <a:off x="7348807" y="4713604"/>
                  <a:ext cx="506879" cy="361805"/>
                  <a:chOff x="2386414" y="4713604"/>
                  <a:chExt cx="506879" cy="361805"/>
                </a:xfrm>
              </p:grpSpPr>
              <p:cxnSp>
                <p:nvCxnSpPr>
                  <p:cNvPr id="9262" name="Straight Connector 9261">
                    <a:extLst>
                      <a:ext uri="{FF2B5EF4-FFF2-40B4-BE49-F238E27FC236}">
                        <a16:creationId xmlns:a16="http://schemas.microsoft.com/office/drawing/2014/main" id="{C1175FA0-0458-59A2-8F90-1F1AEC22A830}"/>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9263" name="TextBox 9262">
                    <a:extLst>
                      <a:ext uri="{FF2B5EF4-FFF2-40B4-BE49-F238E27FC236}">
                        <a16:creationId xmlns:a16="http://schemas.microsoft.com/office/drawing/2014/main" id="{D2122683-D66F-2C06-56E9-513C0F299447}"/>
                      </a:ext>
                    </a:extLst>
                  </p:cNvPr>
                  <p:cNvSpPr txBox="1"/>
                  <p:nvPr/>
                </p:nvSpPr>
                <p:spPr bwMode="auto">
                  <a:xfrm>
                    <a:off x="2386414" y="4736855"/>
                    <a:ext cx="506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sp>
              <p:nvSpPr>
                <p:cNvPr id="9261" name="TextBox 9260">
                  <a:extLst>
                    <a:ext uri="{FF2B5EF4-FFF2-40B4-BE49-F238E27FC236}">
                      <a16:creationId xmlns:a16="http://schemas.microsoft.com/office/drawing/2014/main" id="{92AA8472-6F01-CC6A-B7E2-302E690A96F3}"/>
                    </a:ext>
                  </a:extLst>
                </p:cNvPr>
                <p:cNvSpPr txBox="1"/>
                <p:nvPr/>
              </p:nvSpPr>
              <p:spPr bwMode="auto">
                <a:xfrm>
                  <a:off x="7357430"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23</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14</a:t>
                  </a:r>
                </a:p>
              </p:txBody>
            </p:sp>
          </p:grpSp>
          <p:grpSp>
            <p:nvGrpSpPr>
              <p:cNvPr id="9245" name="Group 9244">
                <a:extLst>
                  <a:ext uri="{FF2B5EF4-FFF2-40B4-BE49-F238E27FC236}">
                    <a16:creationId xmlns:a16="http://schemas.microsoft.com/office/drawing/2014/main" id="{C8BAAB18-3CC9-D3B4-D746-9C2C492B2012}"/>
                  </a:ext>
                </a:extLst>
              </p:cNvPr>
              <p:cNvGrpSpPr/>
              <p:nvPr/>
            </p:nvGrpSpPr>
            <p:grpSpPr>
              <a:xfrm>
                <a:off x="8637693" y="4713604"/>
                <a:ext cx="506879" cy="1232008"/>
                <a:chOff x="8542524" y="4713604"/>
                <a:chExt cx="506879" cy="1232008"/>
              </a:xfrm>
            </p:grpSpPr>
            <p:grpSp>
              <p:nvGrpSpPr>
                <p:cNvPr id="9256" name="Group 9255">
                  <a:extLst>
                    <a:ext uri="{FF2B5EF4-FFF2-40B4-BE49-F238E27FC236}">
                      <a16:creationId xmlns:a16="http://schemas.microsoft.com/office/drawing/2014/main" id="{451CACD4-6090-FF7C-8B71-9697BA298CA3}"/>
                    </a:ext>
                  </a:extLst>
                </p:cNvPr>
                <p:cNvGrpSpPr/>
                <p:nvPr/>
              </p:nvGrpSpPr>
              <p:grpSpPr>
                <a:xfrm>
                  <a:off x="8542524" y="4713604"/>
                  <a:ext cx="506879" cy="361805"/>
                  <a:chOff x="2386414" y="4713604"/>
                  <a:chExt cx="506879" cy="361805"/>
                </a:xfrm>
              </p:grpSpPr>
              <p:cxnSp>
                <p:nvCxnSpPr>
                  <p:cNvPr id="9258" name="Straight Connector 9257">
                    <a:extLst>
                      <a:ext uri="{FF2B5EF4-FFF2-40B4-BE49-F238E27FC236}">
                        <a16:creationId xmlns:a16="http://schemas.microsoft.com/office/drawing/2014/main" id="{168B1504-EE16-ECCC-279A-39C0E7C3C3F9}"/>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9259" name="TextBox 9258">
                    <a:extLst>
                      <a:ext uri="{FF2B5EF4-FFF2-40B4-BE49-F238E27FC236}">
                        <a16:creationId xmlns:a16="http://schemas.microsoft.com/office/drawing/2014/main" id="{A5485617-9B76-DC94-5593-2772A9A8379A}"/>
                      </a:ext>
                    </a:extLst>
                  </p:cNvPr>
                  <p:cNvSpPr txBox="1"/>
                  <p:nvPr/>
                </p:nvSpPr>
                <p:spPr bwMode="auto">
                  <a:xfrm>
                    <a:off x="2386414" y="4736855"/>
                    <a:ext cx="506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p>
                </p:txBody>
              </p:sp>
            </p:grpSp>
            <p:sp>
              <p:nvSpPr>
                <p:cNvPr id="9257" name="TextBox 9256">
                  <a:extLst>
                    <a:ext uri="{FF2B5EF4-FFF2-40B4-BE49-F238E27FC236}">
                      <a16:creationId xmlns:a16="http://schemas.microsoft.com/office/drawing/2014/main" id="{79225353-B9B5-2683-678A-0F5A6D87F0C4}"/>
                    </a:ext>
                  </a:extLst>
                </p:cNvPr>
                <p:cNvSpPr txBox="1"/>
                <p:nvPr/>
              </p:nvSpPr>
              <p:spPr bwMode="auto">
                <a:xfrm>
                  <a:off x="8551147"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20</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6</a:t>
                  </a:r>
                </a:p>
              </p:txBody>
            </p:sp>
          </p:grpSp>
          <p:grpSp>
            <p:nvGrpSpPr>
              <p:cNvPr id="9246" name="Group 9245">
                <a:extLst>
                  <a:ext uri="{FF2B5EF4-FFF2-40B4-BE49-F238E27FC236}">
                    <a16:creationId xmlns:a16="http://schemas.microsoft.com/office/drawing/2014/main" id="{6D51A7F6-839E-7B4D-F3B7-BE709FC79912}"/>
                  </a:ext>
                </a:extLst>
              </p:cNvPr>
              <p:cNvGrpSpPr/>
              <p:nvPr/>
            </p:nvGrpSpPr>
            <p:grpSpPr>
              <a:xfrm>
                <a:off x="9769357" y="4713604"/>
                <a:ext cx="506879" cy="1232008"/>
                <a:chOff x="9724667" y="4713604"/>
                <a:chExt cx="506879" cy="1232008"/>
              </a:xfrm>
            </p:grpSpPr>
            <p:grpSp>
              <p:nvGrpSpPr>
                <p:cNvPr id="9252" name="Group 9251">
                  <a:extLst>
                    <a:ext uri="{FF2B5EF4-FFF2-40B4-BE49-F238E27FC236}">
                      <a16:creationId xmlns:a16="http://schemas.microsoft.com/office/drawing/2014/main" id="{3098A722-2167-6A33-2E30-74AAA056480E}"/>
                    </a:ext>
                  </a:extLst>
                </p:cNvPr>
                <p:cNvGrpSpPr/>
                <p:nvPr/>
              </p:nvGrpSpPr>
              <p:grpSpPr>
                <a:xfrm>
                  <a:off x="9724667" y="4713604"/>
                  <a:ext cx="506879" cy="361805"/>
                  <a:chOff x="2386414" y="4713604"/>
                  <a:chExt cx="506879" cy="361805"/>
                </a:xfrm>
              </p:grpSpPr>
              <p:cxnSp>
                <p:nvCxnSpPr>
                  <p:cNvPr id="9254" name="Straight Connector 9253">
                    <a:extLst>
                      <a:ext uri="{FF2B5EF4-FFF2-40B4-BE49-F238E27FC236}">
                        <a16:creationId xmlns:a16="http://schemas.microsoft.com/office/drawing/2014/main" id="{C5E54617-A853-7DDC-00A2-EC2D42ABCBC0}"/>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9255" name="TextBox 9254">
                    <a:extLst>
                      <a:ext uri="{FF2B5EF4-FFF2-40B4-BE49-F238E27FC236}">
                        <a16:creationId xmlns:a16="http://schemas.microsoft.com/office/drawing/2014/main" id="{D5F20FC2-D6DF-EB47-0DCB-7EDED011817F}"/>
                      </a:ext>
                    </a:extLst>
                  </p:cNvPr>
                  <p:cNvSpPr txBox="1"/>
                  <p:nvPr/>
                </p:nvSpPr>
                <p:spPr bwMode="auto">
                  <a:xfrm>
                    <a:off x="2386414" y="4736855"/>
                    <a:ext cx="506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140</a:t>
                    </a:r>
                  </a:p>
                </p:txBody>
              </p:sp>
            </p:grpSp>
            <p:sp>
              <p:nvSpPr>
                <p:cNvPr id="9253" name="TextBox 9252">
                  <a:extLst>
                    <a:ext uri="{FF2B5EF4-FFF2-40B4-BE49-F238E27FC236}">
                      <a16:creationId xmlns:a16="http://schemas.microsoft.com/office/drawing/2014/main" id="{5170201C-CE9B-E476-F15C-DEB34EA30048}"/>
                    </a:ext>
                  </a:extLst>
                </p:cNvPr>
                <p:cNvSpPr txBox="1"/>
                <p:nvPr/>
              </p:nvSpPr>
              <p:spPr bwMode="auto">
                <a:xfrm>
                  <a:off x="9733290"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8</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a:t>
                  </a:r>
                </a:p>
              </p:txBody>
            </p:sp>
          </p:grpSp>
          <p:grpSp>
            <p:nvGrpSpPr>
              <p:cNvPr id="9247" name="Group 9246">
                <a:extLst>
                  <a:ext uri="{FF2B5EF4-FFF2-40B4-BE49-F238E27FC236}">
                    <a16:creationId xmlns:a16="http://schemas.microsoft.com/office/drawing/2014/main" id="{D120B449-89F3-CB19-F346-5067BEB98FE3}"/>
                  </a:ext>
                </a:extLst>
              </p:cNvPr>
              <p:cNvGrpSpPr/>
              <p:nvPr/>
            </p:nvGrpSpPr>
            <p:grpSpPr>
              <a:xfrm>
                <a:off x="10901023" y="4713604"/>
                <a:ext cx="506879" cy="1232008"/>
                <a:chOff x="10901023" y="4713604"/>
                <a:chExt cx="506879" cy="1232008"/>
              </a:xfrm>
            </p:grpSpPr>
            <p:grpSp>
              <p:nvGrpSpPr>
                <p:cNvPr id="9248" name="Group 9247">
                  <a:extLst>
                    <a:ext uri="{FF2B5EF4-FFF2-40B4-BE49-F238E27FC236}">
                      <a16:creationId xmlns:a16="http://schemas.microsoft.com/office/drawing/2014/main" id="{170F8EBD-CCCD-7921-D36A-3FE7EA318A5C}"/>
                    </a:ext>
                  </a:extLst>
                </p:cNvPr>
                <p:cNvGrpSpPr/>
                <p:nvPr/>
              </p:nvGrpSpPr>
              <p:grpSpPr>
                <a:xfrm>
                  <a:off x="10901023" y="4713604"/>
                  <a:ext cx="506879" cy="361805"/>
                  <a:chOff x="2386414" y="4713604"/>
                  <a:chExt cx="506879" cy="361805"/>
                </a:xfrm>
              </p:grpSpPr>
              <p:cxnSp>
                <p:nvCxnSpPr>
                  <p:cNvPr id="9250" name="Straight Connector 9249">
                    <a:extLst>
                      <a:ext uri="{FF2B5EF4-FFF2-40B4-BE49-F238E27FC236}">
                        <a16:creationId xmlns:a16="http://schemas.microsoft.com/office/drawing/2014/main" id="{7D469F0B-D548-A8B0-A8B0-1F5FF71E2025}"/>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9251" name="TextBox 9250">
                    <a:extLst>
                      <a:ext uri="{FF2B5EF4-FFF2-40B4-BE49-F238E27FC236}">
                        <a16:creationId xmlns:a16="http://schemas.microsoft.com/office/drawing/2014/main" id="{66E9192B-1C38-48F1-8622-0D479172035B}"/>
                      </a:ext>
                    </a:extLst>
                  </p:cNvPr>
                  <p:cNvSpPr txBox="1"/>
                  <p:nvPr/>
                </p:nvSpPr>
                <p:spPr bwMode="auto">
                  <a:xfrm>
                    <a:off x="2386414" y="4736855"/>
                    <a:ext cx="506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160</a:t>
                    </a:r>
                  </a:p>
                </p:txBody>
              </p:sp>
            </p:grpSp>
            <p:sp>
              <p:nvSpPr>
                <p:cNvPr id="9249" name="TextBox 9248">
                  <a:extLst>
                    <a:ext uri="{FF2B5EF4-FFF2-40B4-BE49-F238E27FC236}">
                      <a16:creationId xmlns:a16="http://schemas.microsoft.com/office/drawing/2014/main" id="{E445385C-3C94-868E-8D7E-F77941B976A5}"/>
                    </a:ext>
                  </a:extLst>
                </p:cNvPr>
                <p:cNvSpPr txBox="1"/>
                <p:nvPr/>
              </p:nvSpPr>
              <p:spPr bwMode="auto">
                <a:xfrm>
                  <a:off x="10909646" y="5422392"/>
                  <a:ext cx="48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0</a:t>
                  </a:r>
                </a:p>
              </p:txBody>
            </p:sp>
          </p:grpSp>
        </p:grpSp>
      </p:grpSp>
      <p:pic>
        <p:nvPicPr>
          <p:cNvPr id="9283" name="Graphic 9282">
            <a:extLst>
              <a:ext uri="{FF2B5EF4-FFF2-40B4-BE49-F238E27FC236}">
                <a16:creationId xmlns:a16="http://schemas.microsoft.com/office/drawing/2014/main" id="{ACB6C031-E6FA-8AB5-07F7-202377B43F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71638" y="1634401"/>
            <a:ext cx="9159553" cy="1238236"/>
          </a:xfrm>
          <a:prstGeom prst="rect">
            <a:avLst/>
          </a:prstGeom>
        </p:spPr>
      </p:pic>
      <p:cxnSp>
        <p:nvCxnSpPr>
          <p:cNvPr id="9284" name="Straight Connector 9283">
            <a:extLst>
              <a:ext uri="{FF2B5EF4-FFF2-40B4-BE49-F238E27FC236}">
                <a16:creationId xmlns:a16="http://schemas.microsoft.com/office/drawing/2014/main" id="{DF69A5D7-7D78-68F1-5AB9-3EFB63B9DC0B}"/>
              </a:ext>
            </a:extLst>
          </p:cNvPr>
          <p:cNvCxnSpPr>
            <a:cxnSpLocks/>
          </p:cNvCxnSpPr>
          <p:nvPr/>
        </p:nvCxnSpPr>
        <p:spPr bwMode="auto">
          <a:xfrm>
            <a:off x="6414198" y="1776179"/>
            <a:ext cx="0" cy="2946548"/>
          </a:xfrm>
          <a:prstGeom prst="line">
            <a:avLst/>
          </a:prstGeom>
          <a:noFill/>
          <a:ln w="28575" cap="flat" cmpd="sng" algn="ctr">
            <a:solidFill>
              <a:schemeClr val="bg1"/>
            </a:solidFill>
            <a:prstDash val="dash"/>
            <a:round/>
            <a:headEnd type="none" w="med" len="med"/>
            <a:tailEnd type="none" w="med" len="med"/>
          </a:ln>
          <a:effectLst/>
        </p:spPr>
      </p:cxnSp>
      <p:sp>
        <p:nvSpPr>
          <p:cNvPr id="9285" name="TextBox 9284">
            <a:extLst>
              <a:ext uri="{FF2B5EF4-FFF2-40B4-BE49-F238E27FC236}">
                <a16:creationId xmlns:a16="http://schemas.microsoft.com/office/drawing/2014/main" id="{448E22A5-8F86-1604-D5D5-410751C4A2F0}"/>
              </a:ext>
            </a:extLst>
          </p:cNvPr>
          <p:cNvSpPr txBox="1"/>
          <p:nvPr/>
        </p:nvSpPr>
        <p:spPr bwMode="auto">
          <a:xfrm>
            <a:off x="5820271" y="1279652"/>
            <a:ext cx="1222579"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18-month RFS</a:t>
            </a:r>
          </a:p>
        </p:txBody>
      </p:sp>
      <p:sp>
        <p:nvSpPr>
          <p:cNvPr id="9286" name="TextBox 9285">
            <a:extLst>
              <a:ext uri="{FF2B5EF4-FFF2-40B4-BE49-F238E27FC236}">
                <a16:creationId xmlns:a16="http://schemas.microsoft.com/office/drawing/2014/main" id="{B5CFC8DE-BBFA-5E18-C57F-998D700A04D4}"/>
              </a:ext>
            </a:extLst>
          </p:cNvPr>
          <p:cNvSpPr txBox="1"/>
          <p:nvPr/>
        </p:nvSpPr>
        <p:spPr bwMode="auto">
          <a:xfrm>
            <a:off x="6447704" y="1564902"/>
            <a:ext cx="638316"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91.8%</a:t>
            </a:r>
          </a:p>
        </p:txBody>
      </p:sp>
      <p:sp>
        <p:nvSpPr>
          <p:cNvPr id="9287" name="TextBox 9286">
            <a:extLst>
              <a:ext uri="{FF2B5EF4-FFF2-40B4-BE49-F238E27FC236}">
                <a16:creationId xmlns:a16="http://schemas.microsoft.com/office/drawing/2014/main" id="{74C916F1-97ED-6196-6B52-6BA887341990}"/>
              </a:ext>
            </a:extLst>
          </p:cNvPr>
          <p:cNvSpPr txBox="1"/>
          <p:nvPr/>
        </p:nvSpPr>
        <p:spPr bwMode="auto">
          <a:xfrm>
            <a:off x="5685704" y="2450727"/>
            <a:ext cx="638316"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76.8%</a:t>
            </a:r>
          </a:p>
        </p:txBody>
      </p:sp>
      <p:sp>
        <p:nvSpPr>
          <p:cNvPr id="9288" name="TextBox 9287">
            <a:extLst>
              <a:ext uri="{FF2B5EF4-FFF2-40B4-BE49-F238E27FC236}">
                <a16:creationId xmlns:a16="http://schemas.microsoft.com/office/drawing/2014/main" id="{33EFEB26-71A5-9561-3ECF-46D961C5155E}"/>
              </a:ext>
            </a:extLst>
          </p:cNvPr>
          <p:cNvSpPr txBox="1"/>
          <p:nvPr/>
        </p:nvSpPr>
        <p:spPr bwMode="auto">
          <a:xfrm>
            <a:off x="10119118" y="1485906"/>
            <a:ext cx="1228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 Censored</a:t>
            </a:r>
          </a:p>
        </p:txBody>
      </p:sp>
      <p:sp>
        <p:nvSpPr>
          <p:cNvPr id="6" name="TextBox 5">
            <a:extLst>
              <a:ext uri="{FF2B5EF4-FFF2-40B4-BE49-F238E27FC236}">
                <a16:creationId xmlns:a16="http://schemas.microsoft.com/office/drawing/2014/main" id="{DBA408B9-C6FC-FEDB-01A1-EAEB8E7595B8}"/>
              </a:ext>
            </a:extLst>
          </p:cNvPr>
          <p:cNvSpPr txBox="1"/>
          <p:nvPr/>
        </p:nvSpPr>
        <p:spPr bwMode="auto">
          <a:xfrm>
            <a:off x="8894874" y="2064232"/>
            <a:ext cx="16896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accent1"/>
                </a:solidFill>
                <a:latin typeface="Calibri" panose="020F0502020204030204" pitchFamily="34" charset="0"/>
              </a:rPr>
              <a:t>mRNA-4157 (V940)</a:t>
            </a:r>
          </a:p>
          <a:p>
            <a:pPr algn="ctr">
              <a:lnSpc>
                <a:spcPct val="100000"/>
              </a:lnSpc>
              <a:spcBef>
                <a:spcPts val="0"/>
              </a:spcBef>
              <a:spcAft>
                <a:spcPct val="0"/>
              </a:spcAft>
              <a:buClrTx/>
              <a:buFontTx/>
              <a:buNone/>
            </a:pPr>
            <a:r>
              <a:rPr kumimoji="0" lang="en-US" sz="1400" i="0" u="none" strike="noStrike" kern="1200" cap="none" spc="0" normalizeH="0" baseline="0" noProof="0" dirty="0">
                <a:ln>
                  <a:noFill/>
                </a:ln>
                <a:solidFill>
                  <a:schemeClr val="accent1"/>
                </a:solidFill>
                <a:effectLst/>
                <a:uLnTx/>
                <a:uFillTx/>
                <a:latin typeface="Calibri" panose="020F0502020204030204" pitchFamily="34" charset="0"/>
                <a:cs typeface="+mn-cs"/>
              </a:rPr>
              <a:t>+ pembrolizumab</a:t>
            </a:r>
            <a:endParaRPr lang="en-US" sz="1400" dirty="0">
              <a:solidFill>
                <a:schemeClr val="accent1"/>
              </a:solidFill>
              <a:latin typeface="Calibri" panose="020F0502020204030204" pitchFamily="34" charset="0"/>
            </a:endParaRPr>
          </a:p>
        </p:txBody>
      </p:sp>
      <p:sp>
        <p:nvSpPr>
          <p:cNvPr id="7" name="TextBox 6">
            <a:extLst>
              <a:ext uri="{FF2B5EF4-FFF2-40B4-BE49-F238E27FC236}">
                <a16:creationId xmlns:a16="http://schemas.microsoft.com/office/drawing/2014/main" id="{06C7F555-9D24-7F1B-0D90-9AC346ACD19C}"/>
              </a:ext>
            </a:extLst>
          </p:cNvPr>
          <p:cNvSpPr txBox="1"/>
          <p:nvPr/>
        </p:nvSpPr>
        <p:spPr bwMode="auto">
          <a:xfrm>
            <a:off x="8919876" y="2887942"/>
            <a:ext cx="1689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accent3"/>
                </a:solidFill>
                <a:latin typeface="Calibri" panose="020F0502020204030204" pitchFamily="34" charset="0"/>
              </a:rPr>
              <a:t>P</a:t>
            </a:r>
            <a:r>
              <a:rPr kumimoji="0" lang="en-US" sz="1400" i="0" u="none" strike="noStrike" kern="1200" cap="none" spc="0" normalizeH="0" baseline="0" noProof="0" dirty="0" err="1">
                <a:ln>
                  <a:noFill/>
                </a:ln>
                <a:solidFill>
                  <a:schemeClr val="accent3"/>
                </a:solidFill>
                <a:effectLst/>
                <a:uLnTx/>
                <a:uFillTx/>
                <a:latin typeface="Calibri" panose="020F0502020204030204" pitchFamily="34" charset="0"/>
                <a:cs typeface="+mn-cs"/>
              </a:rPr>
              <a:t>embrolizumab</a:t>
            </a:r>
            <a:endParaRPr lang="en-US" sz="1400" dirty="0">
              <a:solidFill>
                <a:schemeClr val="accent3"/>
              </a:solidFill>
              <a:latin typeface="Calibri" panose="020F0502020204030204" pitchFamily="34" charset="0"/>
            </a:endParaRPr>
          </a:p>
        </p:txBody>
      </p:sp>
    </p:spTree>
    <p:extLst>
      <p:ext uri="{BB962C8B-B14F-4D97-AF65-F5344CB8AC3E}">
        <p14:creationId xmlns:p14="http://schemas.microsoft.com/office/powerpoint/2010/main" val="1342517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Phase II KEYNOTE-942:</a:t>
            </a:r>
            <a:r>
              <a:rPr lang="en-US" dirty="0"/>
              <a:t> Recurrence Type and Site of Distant Recurrences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Khattak. ASCO 2023. Abstr LBA9503.</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Reproduced with permission.</a:t>
            </a:r>
          </a:p>
        </p:txBody>
      </p:sp>
      <p:graphicFrame>
        <p:nvGraphicFramePr>
          <p:cNvPr id="7" name="Group 3">
            <a:extLst>
              <a:ext uri="{FF2B5EF4-FFF2-40B4-BE49-F238E27FC236}">
                <a16:creationId xmlns:a16="http://schemas.microsoft.com/office/drawing/2014/main" id="{9529FA53-B66E-2336-33C5-0548FC1C9D73}"/>
              </a:ext>
            </a:extLst>
          </p:cNvPr>
          <p:cNvGraphicFramePr>
            <a:graphicFrameLocks/>
          </p:cNvGraphicFramePr>
          <p:nvPr>
            <p:extLst>
              <p:ext uri="{D42A27DB-BD31-4B8C-83A1-F6EECF244321}">
                <p14:modId xmlns:p14="http://schemas.microsoft.com/office/powerpoint/2010/main" val="2157783277"/>
              </p:ext>
            </p:extLst>
          </p:nvPr>
        </p:nvGraphicFramePr>
        <p:xfrm>
          <a:off x="6334278" y="1280095"/>
          <a:ext cx="5309279" cy="4998784"/>
        </p:xfrm>
        <a:graphic>
          <a:graphicData uri="http://schemas.openxmlformats.org/drawingml/2006/table">
            <a:tbl>
              <a:tblPr/>
              <a:tblGrid>
                <a:gridCol w="2068743">
                  <a:extLst>
                    <a:ext uri="{9D8B030D-6E8A-4147-A177-3AD203B41FA5}">
                      <a16:colId xmlns:a16="http://schemas.microsoft.com/office/drawing/2014/main" val="20000"/>
                    </a:ext>
                  </a:extLst>
                </a:gridCol>
                <a:gridCol w="1797269">
                  <a:extLst>
                    <a:ext uri="{9D8B030D-6E8A-4147-A177-3AD203B41FA5}">
                      <a16:colId xmlns:a16="http://schemas.microsoft.com/office/drawing/2014/main" val="20001"/>
                    </a:ext>
                  </a:extLst>
                </a:gridCol>
                <a:gridCol w="1443267">
                  <a:extLst>
                    <a:ext uri="{9D8B030D-6E8A-4147-A177-3AD203B41FA5}">
                      <a16:colId xmlns:a16="http://schemas.microsoft.com/office/drawing/2014/main" val="4095539533"/>
                    </a:ext>
                  </a:extLst>
                </a:gridCol>
              </a:tblGrid>
              <a:tr h="7670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mRNA-4157 (V940) + Pembro (n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369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Distant recurrence or death</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3790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Site of distant recurrence</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Lymph node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Skin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Colon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Spleen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Soft tissue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3691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 not due to melanoma </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2" name="TextBox 1">
            <a:extLst>
              <a:ext uri="{FF2B5EF4-FFF2-40B4-BE49-F238E27FC236}">
                <a16:creationId xmlns:a16="http://schemas.microsoft.com/office/drawing/2014/main" id="{D24F799A-E090-8750-6473-B13116E2998D}"/>
              </a:ext>
            </a:extLst>
          </p:cNvPr>
          <p:cNvSpPr txBox="1"/>
          <p:nvPr/>
        </p:nvSpPr>
        <p:spPr bwMode="auto">
          <a:xfrm>
            <a:off x="1158323" y="5616425"/>
            <a:ext cx="4887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*New primary cutaneous melanoma or death (n = 1 each).</a:t>
            </a:r>
          </a:p>
        </p:txBody>
      </p:sp>
      <p:grpSp>
        <p:nvGrpSpPr>
          <p:cNvPr id="5" name="Group 4">
            <a:extLst>
              <a:ext uri="{FF2B5EF4-FFF2-40B4-BE49-F238E27FC236}">
                <a16:creationId xmlns:a16="http://schemas.microsoft.com/office/drawing/2014/main" id="{B2B4DC6F-F828-1F1C-E26A-34ECAB39D486}"/>
              </a:ext>
            </a:extLst>
          </p:cNvPr>
          <p:cNvGrpSpPr/>
          <p:nvPr/>
        </p:nvGrpSpPr>
        <p:grpSpPr>
          <a:xfrm>
            <a:off x="1228158" y="4797756"/>
            <a:ext cx="3191443" cy="752953"/>
            <a:chOff x="1326510" y="1804815"/>
            <a:chExt cx="3191443" cy="752953"/>
          </a:xfrm>
        </p:grpSpPr>
        <p:sp>
          <p:nvSpPr>
            <p:cNvPr id="6" name="TextBox 5">
              <a:extLst>
                <a:ext uri="{FF2B5EF4-FFF2-40B4-BE49-F238E27FC236}">
                  <a16:creationId xmlns:a16="http://schemas.microsoft.com/office/drawing/2014/main" id="{1E906DC7-C398-12ED-6A57-8DBF433A04B6}"/>
                </a:ext>
              </a:extLst>
            </p:cNvPr>
            <p:cNvSpPr txBox="1"/>
            <p:nvPr/>
          </p:nvSpPr>
          <p:spPr bwMode="auto">
            <a:xfrm>
              <a:off x="1425778" y="1804815"/>
              <a:ext cx="30921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effectLst/>
                  <a:latin typeface="Calibri" panose="020F0502020204030204" pitchFamily="34" charset="0"/>
                  <a:cs typeface="Calibri" panose="020F0502020204030204" pitchFamily="34" charset="0"/>
                </a:rPr>
                <a:t>Local/regional recurrence</a:t>
              </a:r>
            </a:p>
          </p:txBody>
        </p:sp>
        <p:sp>
          <p:nvSpPr>
            <p:cNvPr id="8" name="TextBox 7">
              <a:extLst>
                <a:ext uri="{FF2B5EF4-FFF2-40B4-BE49-F238E27FC236}">
                  <a16:creationId xmlns:a16="http://schemas.microsoft.com/office/drawing/2014/main" id="{21BB89FF-E243-9270-95C8-BD8B34023F02}"/>
                </a:ext>
              </a:extLst>
            </p:cNvPr>
            <p:cNvSpPr txBox="1"/>
            <p:nvPr/>
          </p:nvSpPr>
          <p:spPr bwMode="auto">
            <a:xfrm>
              <a:off x="1423345" y="2025882"/>
              <a:ext cx="2540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effectLst/>
                  <a:latin typeface="Calibri" panose="020F0502020204030204" pitchFamily="34" charset="0"/>
                  <a:cs typeface="Calibri" panose="020F0502020204030204" pitchFamily="34" charset="0"/>
                </a:rPr>
                <a:t>Distant recurrence</a:t>
              </a:r>
            </a:p>
          </p:txBody>
        </p:sp>
        <p:sp>
          <p:nvSpPr>
            <p:cNvPr id="10" name="TextBox 9">
              <a:extLst>
                <a:ext uri="{FF2B5EF4-FFF2-40B4-BE49-F238E27FC236}">
                  <a16:creationId xmlns:a16="http://schemas.microsoft.com/office/drawing/2014/main" id="{1B6E3DB6-17AD-F55B-21DD-8FDAE9833A71}"/>
                </a:ext>
              </a:extLst>
            </p:cNvPr>
            <p:cNvSpPr txBox="1"/>
            <p:nvPr/>
          </p:nvSpPr>
          <p:spPr bwMode="auto">
            <a:xfrm>
              <a:off x="1406774" y="2249991"/>
              <a:ext cx="10978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effectLst/>
                  <a:latin typeface="Calibri" panose="020F0502020204030204" pitchFamily="34" charset="0"/>
                  <a:cs typeface="Calibri" panose="020F0502020204030204" pitchFamily="34" charset="0"/>
                </a:rPr>
                <a:t>Other</a:t>
              </a:r>
              <a:r>
                <a:rPr lang="en-US" sz="1400" baseline="30000" dirty="0">
                  <a:solidFill>
                    <a:schemeClr val="bg1"/>
                  </a:solidFill>
                  <a:effectLst/>
                  <a:latin typeface="Calibri" panose="020F0502020204030204" pitchFamily="34" charset="0"/>
                  <a:cs typeface="Calibri" panose="020F0502020204030204" pitchFamily="34" charset="0"/>
                </a:rPr>
                <a:t>*</a:t>
              </a:r>
            </a:p>
          </p:txBody>
        </p:sp>
        <p:sp>
          <p:nvSpPr>
            <p:cNvPr id="11" name="Rectangle 10">
              <a:extLst>
                <a:ext uri="{FF2B5EF4-FFF2-40B4-BE49-F238E27FC236}">
                  <a16:creationId xmlns:a16="http://schemas.microsoft.com/office/drawing/2014/main" id="{8FA06514-2CC8-1CC9-F894-F35BD19E984B}"/>
                </a:ext>
              </a:extLst>
            </p:cNvPr>
            <p:cNvSpPr/>
            <p:nvPr/>
          </p:nvSpPr>
          <p:spPr bwMode="auto">
            <a:xfrm>
              <a:off x="1331429" y="1895562"/>
              <a:ext cx="109728" cy="10972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99449490-868C-6E8B-EE3B-443F2F318DD4}"/>
                </a:ext>
              </a:extLst>
            </p:cNvPr>
            <p:cNvSpPr/>
            <p:nvPr/>
          </p:nvSpPr>
          <p:spPr bwMode="auto">
            <a:xfrm>
              <a:off x="1326510" y="2124907"/>
              <a:ext cx="109728" cy="1097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CE717FF7-15F5-D9BA-C308-27B32656D396}"/>
                </a:ext>
              </a:extLst>
            </p:cNvPr>
            <p:cNvSpPr/>
            <p:nvPr/>
          </p:nvSpPr>
          <p:spPr bwMode="auto">
            <a:xfrm>
              <a:off x="1336280" y="2340738"/>
              <a:ext cx="109728" cy="10972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 name="Group 28">
            <a:extLst>
              <a:ext uri="{FF2B5EF4-FFF2-40B4-BE49-F238E27FC236}">
                <a16:creationId xmlns:a16="http://schemas.microsoft.com/office/drawing/2014/main" id="{15DFC0C6-C6AC-99F8-2FD1-4134F82B0F78}"/>
              </a:ext>
            </a:extLst>
          </p:cNvPr>
          <p:cNvGrpSpPr/>
          <p:nvPr/>
        </p:nvGrpSpPr>
        <p:grpSpPr>
          <a:xfrm>
            <a:off x="175825" y="1871295"/>
            <a:ext cx="3489824" cy="2348747"/>
            <a:chOff x="438559" y="2229576"/>
            <a:chExt cx="3489824" cy="2348747"/>
          </a:xfrm>
        </p:grpSpPr>
        <p:sp>
          <p:nvSpPr>
            <p:cNvPr id="3" name="TextBox 2">
              <a:extLst>
                <a:ext uri="{FF2B5EF4-FFF2-40B4-BE49-F238E27FC236}">
                  <a16:creationId xmlns:a16="http://schemas.microsoft.com/office/drawing/2014/main" id="{6783AF19-EB8B-7ED3-46D4-540E0161DA25}"/>
                </a:ext>
              </a:extLst>
            </p:cNvPr>
            <p:cNvSpPr txBox="1"/>
            <p:nvPr/>
          </p:nvSpPr>
          <p:spPr bwMode="auto">
            <a:xfrm>
              <a:off x="438559" y="2229576"/>
              <a:ext cx="348982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r>
                <a:rPr lang="en-US" sz="1400" dirty="0">
                  <a:solidFill>
                    <a:schemeClr val="bg1"/>
                  </a:solidFill>
                  <a:effectLst/>
                  <a:latin typeface="Calibri" panose="020F0502020204030204" pitchFamily="34" charset="0"/>
                  <a:cs typeface="Calibri" panose="020F0502020204030204" pitchFamily="34" charset="0"/>
                </a:rPr>
                <a:t>mRNA-4157 (V940) + </a:t>
              </a:r>
              <a:r>
                <a:rPr lang="en-US" sz="1400" dirty="0">
                  <a:solidFill>
                    <a:schemeClr val="bg1"/>
                  </a:solidFill>
                  <a:latin typeface="Calibri" panose="020F0502020204030204" pitchFamily="34" charset="0"/>
                  <a:cs typeface="Calibri" panose="020F0502020204030204" pitchFamily="34" charset="0"/>
                </a:rPr>
                <a:t>P</a:t>
              </a:r>
              <a:r>
                <a:rPr lang="en-US" sz="1400" dirty="0">
                  <a:solidFill>
                    <a:schemeClr val="bg1"/>
                  </a:solidFill>
                  <a:effectLst/>
                  <a:latin typeface="Calibri" panose="020F0502020204030204" pitchFamily="34" charset="0"/>
                  <a:cs typeface="Calibri" panose="020F0502020204030204" pitchFamily="34" charset="0"/>
                </a:rPr>
                <a:t>embrolizumab</a:t>
              </a:r>
            </a:p>
            <a:p>
              <a:pPr algn="ctr"/>
              <a:r>
                <a:rPr lang="en-US" sz="1400" dirty="0">
                  <a:solidFill>
                    <a:schemeClr val="bg1"/>
                  </a:solidFill>
                  <a:effectLst/>
                  <a:latin typeface="Calibri" panose="020F0502020204030204" pitchFamily="34" charset="0"/>
                  <a:cs typeface="Calibri" panose="020F0502020204030204" pitchFamily="34" charset="0"/>
                </a:rPr>
                <a:t>(n = 107)</a:t>
              </a:r>
            </a:p>
          </p:txBody>
        </p:sp>
        <p:grpSp>
          <p:nvGrpSpPr>
            <p:cNvPr id="21" name="Group 20">
              <a:extLst>
                <a:ext uri="{FF2B5EF4-FFF2-40B4-BE49-F238E27FC236}">
                  <a16:creationId xmlns:a16="http://schemas.microsoft.com/office/drawing/2014/main" id="{78A69964-BF4A-064B-7776-051BFFB25BA3}"/>
                </a:ext>
              </a:extLst>
            </p:cNvPr>
            <p:cNvGrpSpPr/>
            <p:nvPr/>
          </p:nvGrpSpPr>
          <p:grpSpPr>
            <a:xfrm>
              <a:off x="1390326" y="2994309"/>
              <a:ext cx="1586290" cy="1584014"/>
              <a:chOff x="1495944" y="2994309"/>
              <a:chExt cx="1586290" cy="1584014"/>
            </a:xfrm>
          </p:grpSpPr>
          <p:sp>
            <p:nvSpPr>
              <p:cNvPr id="16" name="Pie 15">
                <a:extLst>
                  <a:ext uri="{FF2B5EF4-FFF2-40B4-BE49-F238E27FC236}">
                    <a16:creationId xmlns:a16="http://schemas.microsoft.com/office/drawing/2014/main" id="{FE84AAEC-5FE1-0DD1-D9F4-695D39951953}"/>
                  </a:ext>
                </a:extLst>
              </p:cNvPr>
              <p:cNvSpPr/>
              <p:nvPr/>
            </p:nvSpPr>
            <p:spPr bwMode="auto">
              <a:xfrm>
                <a:off x="1507299" y="2994309"/>
                <a:ext cx="1574935" cy="1574935"/>
              </a:xfrm>
              <a:prstGeom prst="pie">
                <a:avLst>
                  <a:gd name="adj1" fmla="val 7223383"/>
                  <a:gd name="adj2" fmla="val 13504615"/>
                </a:avLst>
              </a:prstGeom>
              <a:solidFill>
                <a:schemeClr val="accent1"/>
              </a:solidFill>
              <a:ln w="0">
                <a:solidFill>
                  <a:schemeClr val="bg1"/>
                </a:solidFill>
                <a:miter lim="800000"/>
                <a:headEnd/>
                <a:tailEnd/>
              </a:ln>
            </p:spPr>
            <p:txBody>
              <a:bodyPr wrap="none" lIns="0" tIns="0" rIns="0" bIns="0" rtlCol="0" anchor="ctr"/>
              <a:lstStyle/>
              <a:p>
                <a:pPr eaLnBrk="1" hangingPunct="1">
                  <a:spcBef>
                    <a:spcPts val="0"/>
                  </a:spcBef>
                  <a:spcAft>
                    <a:spcPts val="0"/>
                  </a:spcAft>
                  <a:buClr>
                    <a:schemeClr val="folHlink"/>
                  </a:buClr>
                  <a:buNone/>
                </a:pPr>
                <a:r>
                  <a:rPr lang="en-US" sz="1200" dirty="0">
                    <a:solidFill>
                      <a:schemeClr val="tx1"/>
                    </a:solidFill>
                    <a:latin typeface="Calibri" panose="020F0502020204030204" pitchFamily="34" charset="0"/>
                  </a:rPr>
                  <a:t>7</a:t>
                </a:r>
                <a:br>
                  <a:rPr lang="en-US" sz="1200" dirty="0">
                    <a:solidFill>
                      <a:schemeClr val="tx1"/>
                    </a:solidFill>
                    <a:latin typeface="Calibri" panose="020F0502020204030204" pitchFamily="34" charset="0"/>
                  </a:rPr>
                </a:br>
                <a:r>
                  <a:rPr lang="en-US" sz="1200" dirty="0">
                    <a:solidFill>
                      <a:schemeClr val="tx1"/>
                    </a:solidFill>
                    <a:latin typeface="Calibri" panose="020F0502020204030204" pitchFamily="34" charset="0"/>
                  </a:rPr>
                  <a:t>(6.5%)</a:t>
                </a:r>
              </a:p>
            </p:txBody>
          </p:sp>
          <p:sp>
            <p:nvSpPr>
              <p:cNvPr id="19" name="Pie 18">
                <a:extLst>
                  <a:ext uri="{FF2B5EF4-FFF2-40B4-BE49-F238E27FC236}">
                    <a16:creationId xmlns:a16="http://schemas.microsoft.com/office/drawing/2014/main" id="{8AC34B7C-2F39-53DC-ADB3-B607FB49C5D1}"/>
                  </a:ext>
                </a:extLst>
              </p:cNvPr>
              <p:cNvSpPr/>
              <p:nvPr/>
            </p:nvSpPr>
            <p:spPr bwMode="auto">
              <a:xfrm>
                <a:off x="1495944" y="3003388"/>
                <a:ext cx="1574935" cy="1574935"/>
              </a:xfrm>
              <a:prstGeom prst="pie">
                <a:avLst>
                  <a:gd name="adj1" fmla="val 13390901"/>
                  <a:gd name="adj2" fmla="val 16070197"/>
                </a:avLst>
              </a:prstGeom>
              <a:solidFill>
                <a:schemeClr val="accent3"/>
              </a:solidFill>
              <a:ln w="0">
                <a:solidFill>
                  <a:schemeClr val="bg1"/>
                </a:solidFill>
                <a:miter lim="800000"/>
                <a:headEnd/>
                <a:tailEnd/>
              </a:ln>
            </p:spPr>
            <p:txBody>
              <a:bodyPr wrap="none" lIns="0" tIns="0" rIns="0" bIns="0" rtlCol="0" anchor="ctr"/>
              <a:lstStyle/>
              <a:p>
                <a:pPr eaLnBrk="1" hangingPunct="1">
                  <a:spcBef>
                    <a:spcPts val="0"/>
                  </a:spcBef>
                  <a:spcAft>
                    <a:spcPts val="0"/>
                  </a:spcAft>
                  <a:buClr>
                    <a:schemeClr val="folHlink"/>
                  </a:buClr>
                  <a:buNone/>
                </a:pPr>
                <a:endParaRPr lang="en-US" sz="1200" dirty="0">
                  <a:solidFill>
                    <a:schemeClr val="tx1"/>
                  </a:solidFill>
                  <a:latin typeface="Calibri" panose="020F0502020204030204" pitchFamily="34" charset="0"/>
                </a:endParaRPr>
              </a:p>
            </p:txBody>
          </p:sp>
          <p:sp>
            <p:nvSpPr>
              <p:cNvPr id="14" name="Pie 13">
                <a:extLst>
                  <a:ext uri="{FF2B5EF4-FFF2-40B4-BE49-F238E27FC236}">
                    <a16:creationId xmlns:a16="http://schemas.microsoft.com/office/drawing/2014/main" id="{2CE7EC67-D2E5-1F1B-CE47-6813E1060368}"/>
                  </a:ext>
                </a:extLst>
              </p:cNvPr>
              <p:cNvSpPr/>
              <p:nvPr/>
            </p:nvSpPr>
            <p:spPr bwMode="auto">
              <a:xfrm>
                <a:off x="1495944" y="3005234"/>
                <a:ext cx="1553086" cy="1553086"/>
              </a:xfrm>
              <a:prstGeom prst="pie">
                <a:avLst>
                  <a:gd name="adj1" fmla="val 16100538"/>
                  <a:gd name="adj2" fmla="val 7197949"/>
                </a:avLst>
              </a:prstGeom>
              <a:solidFill>
                <a:schemeClr val="accent4"/>
              </a:solidFill>
              <a:ln w="0">
                <a:solidFill>
                  <a:schemeClr val="bg1"/>
                </a:solidFill>
                <a:miter lim="800000"/>
                <a:headEnd/>
                <a:tailEnd/>
              </a:ln>
            </p:spPr>
            <p:txBody>
              <a:bodyPr lIns="0" tIns="0" rIns="0" bIns="0" rtlCol="0" anchor="ctr"/>
              <a:lstStyle/>
              <a:p>
                <a:pPr algn="r" eaLnBrk="1" hangingPunct="1">
                  <a:spcBef>
                    <a:spcPts val="0"/>
                  </a:spcBef>
                  <a:spcAft>
                    <a:spcPts val="0"/>
                  </a:spcAft>
                  <a:buClr>
                    <a:schemeClr val="folHlink"/>
                  </a:buClr>
                  <a:buNone/>
                </a:pPr>
                <a:r>
                  <a:rPr lang="en-US" sz="1200" dirty="0">
                    <a:solidFill>
                      <a:schemeClr val="tx1"/>
                    </a:solidFill>
                    <a:latin typeface="Calibri" panose="020F0502020204030204" pitchFamily="34" charset="0"/>
                  </a:rPr>
                  <a:t>14</a:t>
                </a:r>
                <a:br>
                  <a:rPr lang="en-US" sz="1200" dirty="0">
                    <a:solidFill>
                      <a:schemeClr val="tx1"/>
                    </a:solidFill>
                    <a:latin typeface="Calibri" panose="020F0502020204030204" pitchFamily="34" charset="0"/>
                  </a:rPr>
                </a:br>
                <a:r>
                  <a:rPr lang="en-US" sz="1200" dirty="0">
                    <a:solidFill>
                      <a:schemeClr val="tx1"/>
                    </a:solidFill>
                    <a:latin typeface="Calibri" panose="020F0502020204030204" pitchFamily="34" charset="0"/>
                  </a:rPr>
                  <a:t>(13.1%)</a:t>
                </a:r>
              </a:p>
            </p:txBody>
          </p:sp>
        </p:grpSp>
        <p:sp>
          <p:nvSpPr>
            <p:cNvPr id="22" name="TextBox 21">
              <a:extLst>
                <a:ext uri="{FF2B5EF4-FFF2-40B4-BE49-F238E27FC236}">
                  <a16:creationId xmlns:a16="http://schemas.microsoft.com/office/drawing/2014/main" id="{05EC3AD8-B5A4-84AF-8A05-7BFD78CFB6FD}"/>
                </a:ext>
              </a:extLst>
            </p:cNvPr>
            <p:cNvSpPr txBox="1"/>
            <p:nvPr/>
          </p:nvSpPr>
          <p:spPr bwMode="auto">
            <a:xfrm>
              <a:off x="985486" y="2759875"/>
              <a:ext cx="8096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(2.8%)</a:t>
              </a:r>
            </a:p>
          </p:txBody>
        </p:sp>
        <p:cxnSp>
          <p:nvCxnSpPr>
            <p:cNvPr id="26" name="Straight Connector 25">
              <a:extLst>
                <a:ext uri="{FF2B5EF4-FFF2-40B4-BE49-F238E27FC236}">
                  <a16:creationId xmlns:a16="http://schemas.microsoft.com/office/drawing/2014/main" id="{D2DE1936-BD05-0506-27B4-1B2E2C9C98A4}"/>
                </a:ext>
              </a:extLst>
            </p:cNvPr>
            <p:cNvCxnSpPr/>
            <p:nvPr/>
          </p:nvCxnSpPr>
          <p:spPr bwMode="auto">
            <a:xfrm>
              <a:off x="1585913" y="2980525"/>
              <a:ext cx="427792" cy="148438"/>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08ED01AA-DC4F-5E4A-E10B-811CD8CC8BDB}"/>
              </a:ext>
            </a:extLst>
          </p:cNvPr>
          <p:cNvGrpSpPr/>
          <p:nvPr/>
        </p:nvGrpSpPr>
        <p:grpSpPr>
          <a:xfrm>
            <a:off x="3190433" y="1871295"/>
            <a:ext cx="2621956" cy="2343643"/>
            <a:chOff x="3453167" y="2229576"/>
            <a:chExt cx="2621956" cy="2343643"/>
          </a:xfrm>
        </p:grpSpPr>
        <p:sp>
          <p:nvSpPr>
            <p:cNvPr id="4" name="TextBox 3">
              <a:extLst>
                <a:ext uri="{FF2B5EF4-FFF2-40B4-BE49-F238E27FC236}">
                  <a16:creationId xmlns:a16="http://schemas.microsoft.com/office/drawing/2014/main" id="{06A9E1B2-7BAD-AF9D-BDB9-34B575C652F3}"/>
                </a:ext>
              </a:extLst>
            </p:cNvPr>
            <p:cNvSpPr txBox="1"/>
            <p:nvPr/>
          </p:nvSpPr>
          <p:spPr bwMode="auto">
            <a:xfrm>
              <a:off x="3453167" y="2229576"/>
              <a:ext cx="26219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r>
                <a:rPr lang="en-US" sz="1400" dirty="0">
                  <a:solidFill>
                    <a:schemeClr val="bg1"/>
                  </a:solidFill>
                  <a:effectLst/>
                  <a:latin typeface="Calibri" panose="020F0502020204030204" pitchFamily="34" charset="0"/>
                  <a:cs typeface="Calibri" panose="020F0502020204030204" pitchFamily="34" charset="0"/>
                </a:rPr>
                <a:t>Pembrolizumab</a:t>
              </a:r>
            </a:p>
            <a:p>
              <a:pPr algn="ctr"/>
              <a:r>
                <a:rPr lang="en-US" sz="1400" dirty="0">
                  <a:solidFill>
                    <a:schemeClr val="bg1"/>
                  </a:solidFill>
                  <a:effectLst/>
                  <a:latin typeface="Calibri" panose="020F0502020204030204" pitchFamily="34" charset="0"/>
                  <a:cs typeface="Calibri" panose="020F0502020204030204" pitchFamily="34" charset="0"/>
                </a:rPr>
                <a:t>(n = 50)</a:t>
              </a:r>
            </a:p>
          </p:txBody>
        </p:sp>
        <p:grpSp>
          <p:nvGrpSpPr>
            <p:cNvPr id="23" name="Group 22">
              <a:extLst>
                <a:ext uri="{FF2B5EF4-FFF2-40B4-BE49-F238E27FC236}">
                  <a16:creationId xmlns:a16="http://schemas.microsoft.com/office/drawing/2014/main" id="{83AE77E4-E5EC-CA57-3685-F2BBEA2A8B60}"/>
                </a:ext>
              </a:extLst>
            </p:cNvPr>
            <p:cNvGrpSpPr/>
            <p:nvPr/>
          </p:nvGrpSpPr>
          <p:grpSpPr>
            <a:xfrm>
              <a:off x="3965753" y="2995012"/>
              <a:ext cx="1596784" cy="1578207"/>
              <a:chOff x="3771586" y="2504609"/>
              <a:chExt cx="1596784" cy="1578207"/>
            </a:xfrm>
          </p:grpSpPr>
          <p:sp>
            <p:nvSpPr>
              <p:cNvPr id="20" name="Pie 19">
                <a:extLst>
                  <a:ext uri="{FF2B5EF4-FFF2-40B4-BE49-F238E27FC236}">
                    <a16:creationId xmlns:a16="http://schemas.microsoft.com/office/drawing/2014/main" id="{AB3FFEBB-20DE-84BE-5D53-D66C40A2741C}"/>
                  </a:ext>
                </a:extLst>
              </p:cNvPr>
              <p:cNvSpPr/>
              <p:nvPr/>
            </p:nvSpPr>
            <p:spPr bwMode="auto">
              <a:xfrm>
                <a:off x="3793435" y="2504609"/>
                <a:ext cx="1574935" cy="1574935"/>
              </a:xfrm>
              <a:prstGeom prst="pie">
                <a:avLst>
                  <a:gd name="adj1" fmla="val 14849515"/>
                  <a:gd name="adj2" fmla="val 16070197"/>
                </a:avLst>
              </a:prstGeom>
              <a:solidFill>
                <a:schemeClr val="accent3"/>
              </a:solidFill>
              <a:ln w="0">
                <a:solidFill>
                  <a:schemeClr val="bg1"/>
                </a:solidFill>
                <a:miter lim="800000"/>
                <a:headEnd/>
                <a:tailEnd/>
              </a:ln>
            </p:spPr>
            <p:txBody>
              <a:bodyPr wrap="none" lIns="0" tIns="0" rIns="0" bIns="0" rtlCol="0" anchor="ctr"/>
              <a:lstStyle/>
              <a:p>
                <a:pPr eaLnBrk="1" hangingPunct="1">
                  <a:spcBef>
                    <a:spcPts val="0"/>
                  </a:spcBef>
                  <a:spcAft>
                    <a:spcPts val="0"/>
                  </a:spcAft>
                  <a:buClr>
                    <a:schemeClr val="folHlink"/>
                  </a:buClr>
                  <a:buNone/>
                </a:pPr>
                <a:endParaRPr lang="en-US" sz="1200" dirty="0">
                  <a:solidFill>
                    <a:schemeClr val="tx1"/>
                  </a:solidFill>
                  <a:latin typeface="Calibri" panose="020F0502020204030204" pitchFamily="34" charset="0"/>
                </a:endParaRPr>
              </a:p>
            </p:txBody>
          </p:sp>
          <p:sp>
            <p:nvSpPr>
              <p:cNvPr id="15" name="Pie 14">
                <a:extLst>
                  <a:ext uri="{FF2B5EF4-FFF2-40B4-BE49-F238E27FC236}">
                    <a16:creationId xmlns:a16="http://schemas.microsoft.com/office/drawing/2014/main" id="{5C9F073D-1ACD-E418-1D52-3120D8B331D2}"/>
                  </a:ext>
                </a:extLst>
              </p:cNvPr>
              <p:cNvSpPr/>
              <p:nvPr/>
            </p:nvSpPr>
            <p:spPr bwMode="auto">
              <a:xfrm>
                <a:off x="3771586" y="2507881"/>
                <a:ext cx="1574935" cy="1574935"/>
              </a:xfrm>
              <a:prstGeom prst="pie">
                <a:avLst>
                  <a:gd name="adj1" fmla="val 16154753"/>
                  <a:gd name="adj2" fmla="val 4464683"/>
                </a:avLst>
              </a:prstGeom>
              <a:solidFill>
                <a:schemeClr val="accent4"/>
              </a:solidFill>
              <a:ln w="0">
                <a:solidFill>
                  <a:schemeClr val="bg1"/>
                </a:solidFill>
                <a:miter lim="800000"/>
                <a:headEnd/>
                <a:tailEnd/>
              </a:ln>
            </p:spPr>
            <p:txBody>
              <a:bodyPr lIns="0" tIns="0" rIns="0" bIns="0" rtlCol="0" anchor="ctr"/>
              <a:lstStyle/>
              <a:p>
                <a:pPr algn="r" eaLnBrk="1" hangingPunct="1">
                  <a:spcBef>
                    <a:spcPts val="0"/>
                  </a:spcBef>
                  <a:spcAft>
                    <a:spcPts val="0"/>
                  </a:spcAft>
                  <a:buClr>
                    <a:schemeClr val="folHlink"/>
                  </a:buClr>
                  <a:buNone/>
                </a:pPr>
                <a:r>
                  <a:rPr lang="en-US" sz="1200" dirty="0">
                    <a:latin typeface="Calibri" panose="020F0502020204030204" pitchFamily="34" charset="0"/>
                  </a:rPr>
                  <a:t>9</a:t>
                </a:r>
                <a:br>
                  <a:rPr lang="en-US" sz="1200" dirty="0">
                    <a:solidFill>
                      <a:schemeClr val="tx1"/>
                    </a:solidFill>
                    <a:latin typeface="Calibri" panose="020F0502020204030204" pitchFamily="34" charset="0"/>
                  </a:rPr>
                </a:br>
                <a:r>
                  <a:rPr lang="en-US" sz="1200" dirty="0">
                    <a:solidFill>
                      <a:schemeClr val="tx1"/>
                    </a:solidFill>
                    <a:latin typeface="Calibri" panose="020F0502020204030204" pitchFamily="34" charset="0"/>
                  </a:rPr>
                  <a:t>(18%)</a:t>
                </a:r>
              </a:p>
            </p:txBody>
          </p:sp>
          <p:sp>
            <p:nvSpPr>
              <p:cNvPr id="17" name="Pie 16">
                <a:extLst>
                  <a:ext uri="{FF2B5EF4-FFF2-40B4-BE49-F238E27FC236}">
                    <a16:creationId xmlns:a16="http://schemas.microsoft.com/office/drawing/2014/main" id="{9D35ECFF-A51E-F205-C88E-ED60F4DFAAC4}"/>
                  </a:ext>
                </a:extLst>
              </p:cNvPr>
              <p:cNvSpPr/>
              <p:nvPr/>
            </p:nvSpPr>
            <p:spPr bwMode="auto">
              <a:xfrm>
                <a:off x="3793435" y="2506245"/>
                <a:ext cx="1574935" cy="1574935"/>
              </a:xfrm>
              <a:prstGeom prst="pie">
                <a:avLst>
                  <a:gd name="adj1" fmla="val 4521426"/>
                  <a:gd name="adj2" fmla="val 14958282"/>
                </a:avLst>
              </a:prstGeom>
              <a:solidFill>
                <a:schemeClr val="accent1"/>
              </a:solidFill>
              <a:ln w="0">
                <a:solidFill>
                  <a:schemeClr val="bg1"/>
                </a:solidFill>
                <a:miter lim="800000"/>
                <a:headEnd/>
                <a:tailEnd/>
              </a:ln>
            </p:spPr>
            <p:txBody>
              <a:bodyPr wrap="none" lIns="0" tIns="0" rIns="0" bIns="0" rtlCol="0" anchor="ctr"/>
              <a:lstStyle/>
              <a:p>
                <a:pPr eaLnBrk="1" hangingPunct="1">
                  <a:spcBef>
                    <a:spcPts val="0"/>
                  </a:spcBef>
                  <a:spcAft>
                    <a:spcPts val="0"/>
                  </a:spcAft>
                  <a:buClr>
                    <a:schemeClr val="folHlink"/>
                  </a:buClr>
                  <a:buNone/>
                </a:pPr>
                <a:r>
                  <a:rPr lang="en-US" sz="1200" dirty="0">
                    <a:solidFill>
                      <a:schemeClr val="tx1"/>
                    </a:solidFill>
                    <a:latin typeface="Calibri" panose="020F0502020204030204" pitchFamily="34" charset="0"/>
                  </a:rPr>
                  <a:t>10</a:t>
                </a:r>
                <a:br>
                  <a:rPr lang="en-US" sz="1200" dirty="0">
                    <a:solidFill>
                      <a:schemeClr val="tx1"/>
                    </a:solidFill>
                    <a:latin typeface="Calibri" panose="020F0502020204030204" pitchFamily="34" charset="0"/>
                  </a:rPr>
                </a:br>
                <a:r>
                  <a:rPr lang="en-US" sz="1200" dirty="0">
                    <a:solidFill>
                      <a:schemeClr val="tx1"/>
                    </a:solidFill>
                    <a:latin typeface="Calibri" panose="020F0502020204030204" pitchFamily="34" charset="0"/>
                  </a:rPr>
                  <a:t>(20%)</a:t>
                </a:r>
              </a:p>
            </p:txBody>
          </p:sp>
        </p:grpSp>
        <p:sp>
          <p:nvSpPr>
            <p:cNvPr id="24" name="TextBox 23">
              <a:extLst>
                <a:ext uri="{FF2B5EF4-FFF2-40B4-BE49-F238E27FC236}">
                  <a16:creationId xmlns:a16="http://schemas.microsoft.com/office/drawing/2014/main" id="{2F7D3608-6551-0174-2BE5-D1AEBCD5AC46}"/>
                </a:ext>
              </a:extLst>
            </p:cNvPr>
            <p:cNvSpPr txBox="1"/>
            <p:nvPr/>
          </p:nvSpPr>
          <p:spPr bwMode="auto">
            <a:xfrm>
              <a:off x="3794432" y="2625849"/>
              <a:ext cx="8096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a:t>
              </a:r>
            </a:p>
          </p:txBody>
        </p:sp>
        <p:cxnSp>
          <p:nvCxnSpPr>
            <p:cNvPr id="27" name="Straight Connector 26">
              <a:extLst>
                <a:ext uri="{FF2B5EF4-FFF2-40B4-BE49-F238E27FC236}">
                  <a16:creationId xmlns:a16="http://schemas.microsoft.com/office/drawing/2014/main" id="{D8E17BA5-81EE-9CB3-38DD-6E843D3402F2}"/>
                </a:ext>
              </a:extLst>
            </p:cNvPr>
            <p:cNvCxnSpPr>
              <a:cxnSpLocks/>
            </p:cNvCxnSpPr>
            <p:nvPr/>
          </p:nvCxnSpPr>
          <p:spPr bwMode="auto">
            <a:xfrm>
              <a:off x="4386263" y="2916232"/>
              <a:ext cx="296072" cy="212731"/>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809900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Phase II KEYNOTE-942:</a:t>
            </a:r>
            <a:r>
              <a:rPr lang="en-US" dirty="0"/>
              <a:t> </a:t>
            </a:r>
            <a:br>
              <a:rPr lang="en-US" dirty="0"/>
            </a:br>
            <a:r>
              <a:rPr lang="en-US" dirty="0"/>
              <a:t>DMFS by Baseline ctDNA Status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Khattak. ASCO 2023. Abstr LBA9503. Reproduced with permission.</a:t>
            </a:r>
          </a:p>
        </p:txBody>
      </p:sp>
      <p:grpSp>
        <p:nvGrpSpPr>
          <p:cNvPr id="2" name="Group 1">
            <a:extLst>
              <a:ext uri="{FF2B5EF4-FFF2-40B4-BE49-F238E27FC236}">
                <a16:creationId xmlns:a16="http://schemas.microsoft.com/office/drawing/2014/main" id="{0E21AA8B-4B6A-B990-A930-C995FB40A4A6}"/>
              </a:ext>
            </a:extLst>
          </p:cNvPr>
          <p:cNvGrpSpPr/>
          <p:nvPr/>
        </p:nvGrpSpPr>
        <p:grpSpPr>
          <a:xfrm>
            <a:off x="414339" y="1701582"/>
            <a:ext cx="10684949" cy="4487022"/>
            <a:chOff x="-565147" y="1517355"/>
            <a:chExt cx="11998393" cy="5038588"/>
          </a:xfrm>
        </p:grpSpPr>
        <p:sp>
          <p:nvSpPr>
            <p:cNvPr id="3" name="TextBox 2">
              <a:extLst>
                <a:ext uri="{FF2B5EF4-FFF2-40B4-BE49-F238E27FC236}">
                  <a16:creationId xmlns:a16="http://schemas.microsoft.com/office/drawing/2014/main" id="{4CF55944-7BC9-BBA4-0981-AC47E8DAA137}"/>
                </a:ext>
              </a:extLst>
            </p:cNvPr>
            <p:cNvSpPr txBox="1"/>
            <p:nvPr/>
          </p:nvSpPr>
          <p:spPr bwMode="auto">
            <a:xfrm>
              <a:off x="2165920" y="4977477"/>
              <a:ext cx="9007493" cy="31104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b="1" dirty="0" err="1">
                  <a:solidFill>
                    <a:schemeClr val="bg1"/>
                  </a:solidFill>
                  <a:latin typeface="Calibri" panose="020F0502020204030204" pitchFamily="34" charset="0"/>
                </a:rPr>
                <a:t>Wks</a:t>
              </a:r>
              <a:endParaRPr lang="en-US" sz="1200" b="1" dirty="0">
                <a:solidFill>
                  <a:schemeClr val="bg1"/>
                </a:solidFill>
                <a:latin typeface="Calibri" panose="020F0502020204030204" pitchFamily="34" charset="0"/>
              </a:endParaRPr>
            </a:p>
          </p:txBody>
        </p:sp>
        <p:sp>
          <p:nvSpPr>
            <p:cNvPr id="4" name="Freeform: Shape 14">
              <a:extLst>
                <a:ext uri="{FF2B5EF4-FFF2-40B4-BE49-F238E27FC236}">
                  <a16:creationId xmlns:a16="http://schemas.microsoft.com/office/drawing/2014/main" id="{25D007A3-E65A-B5C8-9140-B40281535AB0}"/>
                </a:ext>
              </a:extLst>
            </p:cNvPr>
            <p:cNvSpPr/>
            <p:nvPr/>
          </p:nvSpPr>
          <p:spPr bwMode="auto">
            <a:xfrm>
              <a:off x="2183757" y="1662896"/>
              <a:ext cx="8989671" cy="3051858"/>
            </a:xfrm>
            <a:custGeom>
              <a:avLst/>
              <a:gdLst>
                <a:gd name="connsiteX0" fmla="*/ 0 w 8954947"/>
                <a:gd name="connsiteY0" fmla="*/ 0 h 3051858"/>
                <a:gd name="connsiteX1" fmla="*/ 0 w 8954947"/>
                <a:gd name="connsiteY1" fmla="*/ 3051858 h 3051858"/>
                <a:gd name="connsiteX2" fmla="*/ 8954947 w 8954947"/>
                <a:gd name="connsiteY2" fmla="*/ 3051858 h 3051858"/>
              </a:gdLst>
              <a:ahLst/>
              <a:cxnLst>
                <a:cxn ang="0">
                  <a:pos x="connsiteX0" y="connsiteY0"/>
                </a:cxn>
                <a:cxn ang="0">
                  <a:pos x="connsiteX1" y="connsiteY1"/>
                </a:cxn>
                <a:cxn ang="0">
                  <a:pos x="connsiteX2" y="connsiteY2"/>
                </a:cxn>
              </a:cxnLst>
              <a:rect l="l" t="t" r="r" b="b"/>
              <a:pathLst>
                <a:path w="8954947" h="3051858">
                  <a:moveTo>
                    <a:pt x="0" y="0"/>
                  </a:moveTo>
                  <a:lnTo>
                    <a:pt x="0" y="3051858"/>
                  </a:lnTo>
                  <a:lnTo>
                    <a:pt x="8954947" y="3051858"/>
                  </a:lnTo>
                </a:path>
              </a:pathLst>
            </a:custGeom>
            <a:noFill/>
            <a:ln w="28575">
              <a:solidFill>
                <a:schemeClr val="bg1"/>
              </a:solidFill>
              <a:miter lim="800000"/>
              <a:headEnd/>
              <a:tailEnd/>
            </a:ln>
          </p:spPr>
          <p:txBody>
            <a:bodyPr rtlCol="0" anchor="ctr"/>
            <a:lstStyle/>
            <a:p>
              <a:pPr algn="ctr"/>
              <a:endParaRPr lang="en-US" dirty="0"/>
            </a:p>
          </p:txBody>
        </p:sp>
        <p:grpSp>
          <p:nvGrpSpPr>
            <p:cNvPr id="6" name="Group 5">
              <a:extLst>
                <a:ext uri="{FF2B5EF4-FFF2-40B4-BE49-F238E27FC236}">
                  <a16:creationId xmlns:a16="http://schemas.microsoft.com/office/drawing/2014/main" id="{306141F0-A2BD-E363-5FAB-7D2E9C6E1B37}"/>
                </a:ext>
              </a:extLst>
            </p:cNvPr>
            <p:cNvGrpSpPr/>
            <p:nvPr/>
          </p:nvGrpSpPr>
          <p:grpSpPr>
            <a:xfrm>
              <a:off x="-565147" y="1517355"/>
              <a:ext cx="11998393" cy="5038588"/>
              <a:chOff x="-565147" y="1517355"/>
              <a:chExt cx="11998393" cy="5038588"/>
            </a:xfrm>
          </p:grpSpPr>
          <p:sp>
            <p:nvSpPr>
              <p:cNvPr id="7" name="TextBox 6">
                <a:extLst>
                  <a:ext uri="{FF2B5EF4-FFF2-40B4-BE49-F238E27FC236}">
                    <a16:creationId xmlns:a16="http://schemas.microsoft.com/office/drawing/2014/main" id="{71092067-BB98-4194-ED69-D7355F26845D}"/>
                  </a:ext>
                </a:extLst>
              </p:cNvPr>
              <p:cNvSpPr txBox="1"/>
              <p:nvPr/>
            </p:nvSpPr>
            <p:spPr bwMode="auto">
              <a:xfrm rot="16200000">
                <a:off x="-78786" y="2961068"/>
                <a:ext cx="3135734"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DMFS (%)</a:t>
                </a:r>
              </a:p>
            </p:txBody>
          </p:sp>
          <p:cxnSp>
            <p:nvCxnSpPr>
              <p:cNvPr id="8" name="Straight Connector 7">
                <a:extLst>
                  <a:ext uri="{FF2B5EF4-FFF2-40B4-BE49-F238E27FC236}">
                    <a16:creationId xmlns:a16="http://schemas.microsoft.com/office/drawing/2014/main" id="{C986AD6A-CFE9-3F70-E32E-8B2583C1357A}"/>
                  </a:ext>
                </a:extLst>
              </p:cNvPr>
              <p:cNvCxnSpPr>
                <a:cxnSpLocks/>
              </p:cNvCxnSpPr>
              <p:nvPr/>
            </p:nvCxnSpPr>
            <p:spPr bwMode="auto">
              <a:xfrm>
                <a:off x="2088181" y="1689520"/>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8052315F-8F26-9FB8-9E1E-41989D4530F2}"/>
                  </a:ext>
                </a:extLst>
              </p:cNvPr>
              <p:cNvCxnSpPr>
                <a:cxnSpLocks/>
              </p:cNvCxnSpPr>
              <p:nvPr/>
            </p:nvCxnSpPr>
            <p:spPr bwMode="auto">
              <a:xfrm>
                <a:off x="2088181" y="2294679"/>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31D52F2E-FF8E-0493-67AB-3A6B89FA344F}"/>
                  </a:ext>
                </a:extLst>
              </p:cNvPr>
              <p:cNvCxnSpPr>
                <a:cxnSpLocks/>
              </p:cNvCxnSpPr>
              <p:nvPr/>
            </p:nvCxnSpPr>
            <p:spPr bwMode="auto">
              <a:xfrm>
                <a:off x="2088181" y="2899838"/>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D6A8891-4D1C-025A-D796-2DA9824ED7B2}"/>
                  </a:ext>
                </a:extLst>
              </p:cNvPr>
              <p:cNvCxnSpPr>
                <a:cxnSpLocks/>
              </p:cNvCxnSpPr>
              <p:nvPr/>
            </p:nvCxnSpPr>
            <p:spPr bwMode="auto">
              <a:xfrm>
                <a:off x="2088181" y="3504996"/>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78ED3170-D87F-0C26-515C-E87CB1DCA597}"/>
                  </a:ext>
                </a:extLst>
              </p:cNvPr>
              <p:cNvCxnSpPr>
                <a:cxnSpLocks/>
              </p:cNvCxnSpPr>
              <p:nvPr/>
            </p:nvCxnSpPr>
            <p:spPr bwMode="auto">
              <a:xfrm>
                <a:off x="2088181" y="4110155"/>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B898E92-1BE1-F7CB-3F6E-51B43452D972}"/>
                  </a:ext>
                </a:extLst>
              </p:cNvPr>
              <p:cNvCxnSpPr>
                <a:cxnSpLocks/>
              </p:cNvCxnSpPr>
              <p:nvPr/>
            </p:nvCxnSpPr>
            <p:spPr bwMode="auto">
              <a:xfrm>
                <a:off x="2088181" y="4715315"/>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83361D8-6048-5927-BF37-B9CE0A78BF13}"/>
                  </a:ext>
                </a:extLst>
              </p:cNvPr>
              <p:cNvCxnSpPr>
                <a:cxnSpLocks/>
              </p:cNvCxnSpPr>
              <p:nvPr/>
            </p:nvCxnSpPr>
            <p:spPr bwMode="auto">
              <a:xfrm>
                <a:off x="2190075"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828A5884-6557-8293-628E-FD44E349F778}"/>
                  </a:ext>
                </a:extLst>
              </p:cNvPr>
              <p:cNvSpPr txBox="1"/>
              <p:nvPr/>
            </p:nvSpPr>
            <p:spPr bwMode="auto">
              <a:xfrm>
                <a:off x="1642681" y="1517355"/>
                <a:ext cx="586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6" name="TextBox 15">
                <a:extLst>
                  <a:ext uri="{FF2B5EF4-FFF2-40B4-BE49-F238E27FC236}">
                    <a16:creationId xmlns:a16="http://schemas.microsoft.com/office/drawing/2014/main" id="{BD146F8A-D283-F159-6CCA-2FB19CECBC63}"/>
                  </a:ext>
                </a:extLst>
              </p:cNvPr>
              <p:cNvSpPr txBox="1"/>
              <p:nvPr/>
            </p:nvSpPr>
            <p:spPr bwMode="auto">
              <a:xfrm>
                <a:off x="1749071" y="2112836"/>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B677D33C-FDD9-28B5-FC0F-46CCCBE50AB1}"/>
                  </a:ext>
                </a:extLst>
              </p:cNvPr>
              <p:cNvSpPr txBox="1"/>
              <p:nvPr/>
            </p:nvSpPr>
            <p:spPr bwMode="auto">
              <a:xfrm>
                <a:off x="1749071" y="2718283"/>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B1456702-1CC4-565E-89ED-B9300FF3A3A9}"/>
                  </a:ext>
                </a:extLst>
              </p:cNvPr>
              <p:cNvSpPr txBox="1"/>
              <p:nvPr/>
            </p:nvSpPr>
            <p:spPr bwMode="auto">
              <a:xfrm>
                <a:off x="1754054" y="3328713"/>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FDD09F6B-B731-07F4-4BD3-B71AB6746757}"/>
                  </a:ext>
                </a:extLst>
              </p:cNvPr>
              <p:cNvSpPr txBox="1"/>
              <p:nvPr/>
            </p:nvSpPr>
            <p:spPr bwMode="auto">
              <a:xfrm>
                <a:off x="1754054" y="3926685"/>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8D5FA967-C15D-9DDA-566B-B13E1077DC25}"/>
                  </a:ext>
                </a:extLst>
              </p:cNvPr>
              <p:cNvSpPr txBox="1"/>
              <p:nvPr/>
            </p:nvSpPr>
            <p:spPr bwMode="auto">
              <a:xfrm>
                <a:off x="1856208" y="4527149"/>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819C433D-64D8-C150-E665-0CB11C336B0D}"/>
                  </a:ext>
                </a:extLst>
              </p:cNvPr>
              <p:cNvSpPr txBox="1"/>
              <p:nvPr/>
            </p:nvSpPr>
            <p:spPr bwMode="auto">
              <a:xfrm>
                <a:off x="-565147" y="5208064"/>
                <a:ext cx="2646998" cy="1347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ts val="0"/>
                  </a:spcBef>
                </a:pPr>
                <a:r>
                  <a:rPr lang="en-US" sz="1200" b="0" dirty="0" err="1">
                    <a:solidFill>
                      <a:schemeClr val="accent1"/>
                    </a:solidFill>
                    <a:effectLst/>
                    <a:latin typeface="+mn-lt"/>
                  </a:rPr>
                  <a:t>ctDNA</a:t>
                </a:r>
                <a:r>
                  <a:rPr lang="en-US" sz="1200" b="0" dirty="0">
                    <a:solidFill>
                      <a:schemeClr val="accent1"/>
                    </a:solidFill>
                    <a:effectLst/>
                    <a:latin typeface="+mn-lt"/>
                  </a:rPr>
                  <a:t>-neg: mRNA-4157 (V940) + pembrolizumab</a:t>
                </a:r>
                <a:endParaRPr lang="en-US" sz="1200" b="0" dirty="0">
                  <a:solidFill>
                    <a:schemeClr val="accent1"/>
                  </a:solidFill>
                  <a:latin typeface="+mn-lt"/>
                </a:endParaRPr>
              </a:p>
              <a:p>
                <a:pPr algn="r">
                  <a:spcBef>
                    <a:spcPts val="0"/>
                  </a:spcBef>
                </a:pPr>
                <a:r>
                  <a:rPr lang="en-US" sz="1200" b="0" dirty="0">
                    <a:solidFill>
                      <a:schemeClr val="accent3"/>
                    </a:solidFill>
                    <a:effectLst/>
                    <a:latin typeface="+mn-lt"/>
                  </a:rPr>
                  <a:t>cDNA-neg: pembrolizumab</a:t>
                </a:r>
              </a:p>
              <a:p>
                <a:pPr algn="r">
                  <a:spcBef>
                    <a:spcPts val="0"/>
                  </a:spcBef>
                </a:pPr>
                <a:r>
                  <a:rPr lang="en-US" sz="1200" b="0" dirty="0" err="1">
                    <a:solidFill>
                      <a:schemeClr val="accent1"/>
                    </a:solidFill>
                    <a:effectLst/>
                    <a:latin typeface="+mn-lt"/>
                  </a:rPr>
                  <a:t>ctDNA</a:t>
                </a:r>
                <a:r>
                  <a:rPr lang="en-US" sz="1200" b="0" dirty="0">
                    <a:solidFill>
                      <a:schemeClr val="accent1"/>
                    </a:solidFill>
                    <a:effectLst/>
                    <a:latin typeface="+mn-lt"/>
                  </a:rPr>
                  <a:t>-pos: mRNA-4157 (V940) + pembrolizumab</a:t>
                </a:r>
              </a:p>
              <a:p>
                <a:pPr algn="r">
                  <a:spcBef>
                    <a:spcPts val="0"/>
                  </a:spcBef>
                </a:pPr>
                <a:r>
                  <a:rPr lang="en-US" sz="1200" b="0" dirty="0">
                    <a:solidFill>
                      <a:schemeClr val="accent3"/>
                    </a:solidFill>
                    <a:effectLst/>
                    <a:latin typeface="+mn-lt"/>
                  </a:rPr>
                  <a:t>cDNA-pos: pembrolizumab</a:t>
                </a:r>
              </a:p>
            </p:txBody>
          </p:sp>
          <p:grpSp>
            <p:nvGrpSpPr>
              <p:cNvPr id="22" name="Group 21">
                <a:extLst>
                  <a:ext uri="{FF2B5EF4-FFF2-40B4-BE49-F238E27FC236}">
                    <a16:creationId xmlns:a16="http://schemas.microsoft.com/office/drawing/2014/main" id="{812358D9-87FE-10F3-22D5-DB4C157A38C0}"/>
                  </a:ext>
                </a:extLst>
              </p:cNvPr>
              <p:cNvGrpSpPr/>
              <p:nvPr/>
            </p:nvGrpSpPr>
            <p:grpSpPr>
              <a:xfrm>
                <a:off x="1909458" y="4736855"/>
                <a:ext cx="538596" cy="1804808"/>
                <a:chOff x="1909458" y="4736855"/>
                <a:chExt cx="538596" cy="1804808"/>
              </a:xfrm>
            </p:grpSpPr>
            <p:sp>
              <p:nvSpPr>
                <p:cNvPr id="63" name="TextBox 62">
                  <a:extLst>
                    <a:ext uri="{FF2B5EF4-FFF2-40B4-BE49-F238E27FC236}">
                      <a16:creationId xmlns:a16="http://schemas.microsoft.com/office/drawing/2014/main" id="{87F7C788-CDE4-8E6B-2396-8A48E8FCEC69}"/>
                    </a:ext>
                  </a:extLst>
                </p:cNvPr>
                <p:cNvSpPr txBox="1"/>
                <p:nvPr/>
              </p:nvSpPr>
              <p:spPr bwMode="auto">
                <a:xfrm>
                  <a:off x="2050964" y="4736855"/>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16" name="TextBox 9215">
                  <a:extLst>
                    <a:ext uri="{FF2B5EF4-FFF2-40B4-BE49-F238E27FC236}">
                      <a16:creationId xmlns:a16="http://schemas.microsoft.com/office/drawing/2014/main" id="{C7684599-C016-BE1D-F0C9-FF0DE1AB1C02}"/>
                    </a:ext>
                  </a:extLst>
                </p:cNvPr>
                <p:cNvSpPr txBox="1"/>
                <p:nvPr/>
              </p:nvSpPr>
              <p:spPr bwMode="auto">
                <a:xfrm>
                  <a:off x="1909458" y="5193784"/>
                  <a:ext cx="538596" cy="1347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77</a:t>
                  </a:r>
                </a:p>
                <a:p>
                  <a:pPr algn="ctr">
                    <a:lnSpc>
                      <a:spcPct val="100000"/>
                    </a:lnSpc>
                    <a:spcBef>
                      <a:spcPts val="0"/>
                    </a:spcBef>
                    <a:spcAft>
                      <a:spcPct val="0"/>
                    </a:spcAft>
                    <a:buClrTx/>
                    <a:buFontTx/>
                    <a:buNone/>
                  </a:pPr>
                  <a:endParaRPr lang="en-US" sz="12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50</a:t>
                  </a:r>
                </a:p>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13</a:t>
                  </a:r>
                </a:p>
                <a:p>
                  <a:pPr algn="ctr">
                    <a:lnSpc>
                      <a:spcPct val="100000"/>
                    </a:lnSpc>
                    <a:spcBef>
                      <a:spcPts val="0"/>
                    </a:spcBef>
                    <a:spcAft>
                      <a:spcPct val="0"/>
                    </a:spcAft>
                    <a:buClrTx/>
                    <a:buFontTx/>
                    <a:buNone/>
                  </a:pP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2</a:t>
                  </a:r>
                </a:p>
              </p:txBody>
            </p:sp>
          </p:grpSp>
          <p:grpSp>
            <p:nvGrpSpPr>
              <p:cNvPr id="23" name="Group 22">
                <a:extLst>
                  <a:ext uri="{FF2B5EF4-FFF2-40B4-BE49-F238E27FC236}">
                    <a16:creationId xmlns:a16="http://schemas.microsoft.com/office/drawing/2014/main" id="{D6F0260E-FAC7-E670-03FF-567F87C7D541}"/>
                  </a:ext>
                </a:extLst>
              </p:cNvPr>
              <p:cNvGrpSpPr/>
              <p:nvPr/>
            </p:nvGrpSpPr>
            <p:grpSpPr>
              <a:xfrm>
                <a:off x="3048357" y="4713604"/>
                <a:ext cx="503077" cy="1828059"/>
                <a:chOff x="2921491" y="4713604"/>
                <a:chExt cx="503077" cy="1828059"/>
              </a:xfrm>
            </p:grpSpPr>
            <p:grpSp>
              <p:nvGrpSpPr>
                <p:cNvPr id="59" name="Group 58">
                  <a:extLst>
                    <a:ext uri="{FF2B5EF4-FFF2-40B4-BE49-F238E27FC236}">
                      <a16:creationId xmlns:a16="http://schemas.microsoft.com/office/drawing/2014/main" id="{993C3AC6-22FD-585F-5C44-FA3B43892443}"/>
                    </a:ext>
                  </a:extLst>
                </p:cNvPr>
                <p:cNvGrpSpPr/>
                <p:nvPr/>
              </p:nvGrpSpPr>
              <p:grpSpPr>
                <a:xfrm>
                  <a:off x="2973863" y="4713604"/>
                  <a:ext cx="450705" cy="361805"/>
                  <a:chOff x="2402162" y="4713604"/>
                  <a:chExt cx="495775" cy="361805"/>
                </a:xfrm>
              </p:grpSpPr>
              <p:cxnSp>
                <p:nvCxnSpPr>
                  <p:cNvPr id="61" name="Straight Connector 60">
                    <a:extLst>
                      <a:ext uri="{FF2B5EF4-FFF2-40B4-BE49-F238E27FC236}">
                        <a16:creationId xmlns:a16="http://schemas.microsoft.com/office/drawing/2014/main" id="{487353EA-3734-D012-4F2B-374E0437C079}"/>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22958FBC-0433-2468-86CF-EE9AE6B00766}"/>
                      </a:ext>
                    </a:extLst>
                  </p:cNvPr>
                  <p:cNvSpPr txBox="1"/>
                  <p:nvPr/>
                </p:nvSpPr>
                <p:spPr bwMode="auto">
                  <a:xfrm>
                    <a:off x="2402162" y="4736855"/>
                    <a:ext cx="495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sp>
              <p:nvSpPr>
                <p:cNvPr id="60" name="TextBox 59">
                  <a:extLst>
                    <a:ext uri="{FF2B5EF4-FFF2-40B4-BE49-F238E27FC236}">
                      <a16:creationId xmlns:a16="http://schemas.microsoft.com/office/drawing/2014/main" id="{567C111B-5EA5-0DB4-D077-6C80E756CE29}"/>
                    </a:ext>
                  </a:extLst>
                </p:cNvPr>
                <p:cNvSpPr txBox="1"/>
                <p:nvPr/>
              </p:nvSpPr>
              <p:spPr bwMode="auto">
                <a:xfrm>
                  <a:off x="2921491" y="5193784"/>
                  <a:ext cx="489633" cy="1347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73</a:t>
                  </a:r>
                </a:p>
                <a:p>
                  <a:pPr algn="ctr">
                    <a:lnSpc>
                      <a:spcPct val="100000"/>
                    </a:lnSpc>
                    <a:spcBef>
                      <a:spcPts val="0"/>
                    </a:spcBef>
                    <a:spcAft>
                      <a:spcPct val="0"/>
                    </a:spcAft>
                    <a:buClrTx/>
                    <a:buFontTx/>
                    <a:buNone/>
                  </a:pPr>
                  <a:endParaRPr lang="en-US" sz="12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30</a:t>
                  </a:r>
                </a:p>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8</a:t>
                  </a:r>
                </a:p>
                <a:p>
                  <a:pPr algn="ctr">
                    <a:lnSpc>
                      <a:spcPct val="100000"/>
                    </a:lnSpc>
                    <a:spcBef>
                      <a:spcPts val="0"/>
                    </a:spcBef>
                    <a:spcAft>
                      <a:spcPct val="0"/>
                    </a:spcAft>
                    <a:buClrTx/>
                    <a:buFontTx/>
                    <a:buNone/>
                  </a:pP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0</a:t>
                  </a:r>
                </a:p>
              </p:txBody>
            </p:sp>
          </p:grpSp>
          <p:grpSp>
            <p:nvGrpSpPr>
              <p:cNvPr id="24" name="Group 23">
                <a:extLst>
                  <a:ext uri="{FF2B5EF4-FFF2-40B4-BE49-F238E27FC236}">
                    <a16:creationId xmlns:a16="http://schemas.microsoft.com/office/drawing/2014/main" id="{F5D13A07-3C19-E07E-C3CB-E6A15B0E7950}"/>
                  </a:ext>
                </a:extLst>
              </p:cNvPr>
              <p:cNvGrpSpPr/>
              <p:nvPr/>
            </p:nvGrpSpPr>
            <p:grpSpPr>
              <a:xfrm>
                <a:off x="4162775" y="4713604"/>
                <a:ext cx="489633" cy="1828059"/>
                <a:chOff x="4040918" y="4713604"/>
                <a:chExt cx="489633" cy="1828059"/>
              </a:xfrm>
            </p:grpSpPr>
            <p:grpSp>
              <p:nvGrpSpPr>
                <p:cNvPr id="55" name="Group 54">
                  <a:extLst>
                    <a:ext uri="{FF2B5EF4-FFF2-40B4-BE49-F238E27FC236}">
                      <a16:creationId xmlns:a16="http://schemas.microsoft.com/office/drawing/2014/main" id="{5D1C1C41-9BDB-13BC-D11E-62BD3CAF01F2}"/>
                    </a:ext>
                  </a:extLst>
                </p:cNvPr>
                <p:cNvGrpSpPr/>
                <p:nvPr/>
              </p:nvGrpSpPr>
              <p:grpSpPr>
                <a:xfrm>
                  <a:off x="4060384" y="4713604"/>
                  <a:ext cx="450705" cy="361805"/>
                  <a:chOff x="2402162" y="4713604"/>
                  <a:chExt cx="495775" cy="361805"/>
                </a:xfrm>
              </p:grpSpPr>
              <p:cxnSp>
                <p:nvCxnSpPr>
                  <p:cNvPr id="57" name="Straight Connector 56">
                    <a:extLst>
                      <a:ext uri="{FF2B5EF4-FFF2-40B4-BE49-F238E27FC236}">
                        <a16:creationId xmlns:a16="http://schemas.microsoft.com/office/drawing/2014/main" id="{1419D4F2-25CA-F3B4-E1EE-37C619F604D2}"/>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58" name="TextBox 57">
                    <a:extLst>
                      <a:ext uri="{FF2B5EF4-FFF2-40B4-BE49-F238E27FC236}">
                        <a16:creationId xmlns:a16="http://schemas.microsoft.com/office/drawing/2014/main" id="{8B4C3B18-FD07-CB4B-924C-3520AFD16B51}"/>
                      </a:ext>
                    </a:extLst>
                  </p:cNvPr>
                  <p:cNvSpPr txBox="1"/>
                  <p:nvPr/>
                </p:nvSpPr>
                <p:spPr bwMode="auto">
                  <a:xfrm>
                    <a:off x="2402162" y="4736855"/>
                    <a:ext cx="495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grpSp>
            <p:sp>
              <p:nvSpPr>
                <p:cNvPr id="56" name="TextBox 55">
                  <a:extLst>
                    <a:ext uri="{FF2B5EF4-FFF2-40B4-BE49-F238E27FC236}">
                      <a16:creationId xmlns:a16="http://schemas.microsoft.com/office/drawing/2014/main" id="{BC58B3B4-5134-CA22-4092-4DA72E9C4C03}"/>
                    </a:ext>
                  </a:extLst>
                </p:cNvPr>
                <p:cNvSpPr txBox="1"/>
                <p:nvPr/>
              </p:nvSpPr>
              <p:spPr bwMode="auto">
                <a:xfrm>
                  <a:off x="4040918" y="5193784"/>
                  <a:ext cx="489633" cy="1347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69</a:t>
                  </a:r>
                </a:p>
                <a:p>
                  <a:pPr algn="ctr">
                    <a:lnSpc>
                      <a:spcPct val="100000"/>
                    </a:lnSpc>
                    <a:spcBef>
                      <a:spcPts val="0"/>
                    </a:spcBef>
                    <a:spcAft>
                      <a:spcPct val="0"/>
                    </a:spcAft>
                    <a:buClrTx/>
                    <a:buFontTx/>
                    <a:buNone/>
                  </a:pPr>
                  <a:endParaRPr lang="en-US" sz="12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28</a:t>
                  </a:r>
                </a:p>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6</a:t>
                  </a:r>
                </a:p>
                <a:p>
                  <a:pPr algn="ctr">
                    <a:lnSpc>
                      <a:spcPct val="100000"/>
                    </a:lnSpc>
                    <a:spcBef>
                      <a:spcPts val="0"/>
                    </a:spcBef>
                    <a:spcAft>
                      <a:spcPct val="0"/>
                    </a:spcAft>
                    <a:buClrTx/>
                    <a:buFontTx/>
                    <a:buNone/>
                  </a:pP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0</a:t>
                  </a:r>
                </a:p>
              </p:txBody>
            </p:sp>
          </p:grpSp>
          <p:grpSp>
            <p:nvGrpSpPr>
              <p:cNvPr id="25" name="Group 24">
                <a:extLst>
                  <a:ext uri="{FF2B5EF4-FFF2-40B4-BE49-F238E27FC236}">
                    <a16:creationId xmlns:a16="http://schemas.microsoft.com/office/drawing/2014/main" id="{E21524C5-9FEF-AE86-F743-AF7BE9691271}"/>
                  </a:ext>
                </a:extLst>
              </p:cNvPr>
              <p:cNvGrpSpPr/>
              <p:nvPr/>
            </p:nvGrpSpPr>
            <p:grpSpPr>
              <a:xfrm>
                <a:off x="5277193" y="4713604"/>
                <a:ext cx="489633" cy="1828060"/>
                <a:chOff x="5152087" y="4713604"/>
                <a:chExt cx="489633" cy="1828060"/>
              </a:xfrm>
            </p:grpSpPr>
            <p:grpSp>
              <p:nvGrpSpPr>
                <p:cNvPr id="51" name="Group 50">
                  <a:extLst>
                    <a:ext uri="{FF2B5EF4-FFF2-40B4-BE49-F238E27FC236}">
                      <a16:creationId xmlns:a16="http://schemas.microsoft.com/office/drawing/2014/main" id="{B370EF4E-83D0-3BCD-C05B-A1FECEEAAE93}"/>
                    </a:ext>
                  </a:extLst>
                </p:cNvPr>
                <p:cNvGrpSpPr/>
                <p:nvPr/>
              </p:nvGrpSpPr>
              <p:grpSpPr>
                <a:xfrm>
                  <a:off x="5171552" y="4713604"/>
                  <a:ext cx="450705" cy="361805"/>
                  <a:chOff x="2402162" y="4713604"/>
                  <a:chExt cx="495775" cy="361805"/>
                </a:xfrm>
              </p:grpSpPr>
              <p:cxnSp>
                <p:nvCxnSpPr>
                  <p:cNvPr id="53" name="Straight Connector 52">
                    <a:extLst>
                      <a:ext uri="{FF2B5EF4-FFF2-40B4-BE49-F238E27FC236}">
                        <a16:creationId xmlns:a16="http://schemas.microsoft.com/office/drawing/2014/main" id="{75C2255D-C75B-E23C-D533-6C19126DBAA6}"/>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21100838-36CE-F4B3-9460-035A740B0C72}"/>
                      </a:ext>
                    </a:extLst>
                  </p:cNvPr>
                  <p:cNvSpPr txBox="1"/>
                  <p:nvPr/>
                </p:nvSpPr>
                <p:spPr bwMode="auto">
                  <a:xfrm>
                    <a:off x="2402162" y="4736855"/>
                    <a:ext cx="495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grpSp>
            <p:sp>
              <p:nvSpPr>
                <p:cNvPr id="52" name="TextBox 51">
                  <a:extLst>
                    <a:ext uri="{FF2B5EF4-FFF2-40B4-BE49-F238E27FC236}">
                      <a16:creationId xmlns:a16="http://schemas.microsoft.com/office/drawing/2014/main" id="{79B9DA85-F255-A298-30F1-7A439828C44B}"/>
                    </a:ext>
                  </a:extLst>
                </p:cNvPr>
                <p:cNvSpPr txBox="1"/>
                <p:nvPr/>
              </p:nvSpPr>
              <p:spPr bwMode="auto">
                <a:xfrm>
                  <a:off x="5152087" y="5193784"/>
                  <a:ext cx="489633" cy="134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57</a:t>
                  </a:r>
                </a:p>
                <a:p>
                  <a:pPr algn="ctr">
                    <a:lnSpc>
                      <a:spcPct val="100000"/>
                    </a:lnSpc>
                    <a:spcBef>
                      <a:spcPts val="0"/>
                    </a:spcBef>
                    <a:spcAft>
                      <a:spcPct val="0"/>
                    </a:spcAft>
                    <a:buClrTx/>
                    <a:buFontTx/>
                    <a:buNone/>
                  </a:pPr>
                  <a:endParaRPr lang="en-US" sz="12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26</a:t>
                  </a:r>
                </a:p>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5</a:t>
                  </a:r>
                </a:p>
                <a:p>
                  <a:pPr algn="ctr">
                    <a:lnSpc>
                      <a:spcPct val="100000"/>
                    </a:lnSpc>
                    <a:spcBef>
                      <a:spcPts val="0"/>
                    </a:spcBef>
                    <a:spcAft>
                      <a:spcPct val="0"/>
                    </a:spcAft>
                    <a:buClrTx/>
                    <a:buFontTx/>
                    <a:buNone/>
                  </a:pP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0</a:t>
                  </a:r>
                </a:p>
              </p:txBody>
            </p:sp>
          </p:grpSp>
          <p:grpSp>
            <p:nvGrpSpPr>
              <p:cNvPr id="26" name="Group 25">
                <a:extLst>
                  <a:ext uri="{FF2B5EF4-FFF2-40B4-BE49-F238E27FC236}">
                    <a16:creationId xmlns:a16="http://schemas.microsoft.com/office/drawing/2014/main" id="{E0775A34-39E6-E1EE-8ACE-C960B5CBDB2D}"/>
                  </a:ext>
                </a:extLst>
              </p:cNvPr>
              <p:cNvGrpSpPr/>
              <p:nvPr/>
            </p:nvGrpSpPr>
            <p:grpSpPr>
              <a:xfrm>
                <a:off x="6391611" y="4713604"/>
                <a:ext cx="489633" cy="1828060"/>
                <a:chOff x="6193809" y="4713604"/>
                <a:chExt cx="489633" cy="1828060"/>
              </a:xfrm>
            </p:grpSpPr>
            <p:grpSp>
              <p:nvGrpSpPr>
                <p:cNvPr id="47" name="Group 46">
                  <a:extLst>
                    <a:ext uri="{FF2B5EF4-FFF2-40B4-BE49-F238E27FC236}">
                      <a16:creationId xmlns:a16="http://schemas.microsoft.com/office/drawing/2014/main" id="{DDBD8963-8020-D679-1030-0D8CAA577C23}"/>
                    </a:ext>
                  </a:extLst>
                </p:cNvPr>
                <p:cNvGrpSpPr/>
                <p:nvPr/>
              </p:nvGrpSpPr>
              <p:grpSpPr>
                <a:xfrm>
                  <a:off x="6213274" y="4713604"/>
                  <a:ext cx="450705" cy="361805"/>
                  <a:chOff x="2402162" y="4713604"/>
                  <a:chExt cx="495775" cy="361805"/>
                </a:xfrm>
              </p:grpSpPr>
              <p:cxnSp>
                <p:nvCxnSpPr>
                  <p:cNvPr id="49" name="Straight Connector 48">
                    <a:extLst>
                      <a:ext uri="{FF2B5EF4-FFF2-40B4-BE49-F238E27FC236}">
                        <a16:creationId xmlns:a16="http://schemas.microsoft.com/office/drawing/2014/main" id="{82835604-1FB4-E7DC-51CD-0DE41EEA48DF}"/>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F31D6258-2EE5-BB09-0EEB-3ABE9A2E2DD4}"/>
                      </a:ext>
                    </a:extLst>
                  </p:cNvPr>
                  <p:cNvSpPr txBox="1"/>
                  <p:nvPr/>
                </p:nvSpPr>
                <p:spPr bwMode="auto">
                  <a:xfrm>
                    <a:off x="2402162" y="4736855"/>
                    <a:ext cx="495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grpSp>
            <p:sp>
              <p:nvSpPr>
                <p:cNvPr id="48" name="TextBox 47">
                  <a:extLst>
                    <a:ext uri="{FF2B5EF4-FFF2-40B4-BE49-F238E27FC236}">
                      <a16:creationId xmlns:a16="http://schemas.microsoft.com/office/drawing/2014/main" id="{82238E5F-8D1F-A259-92F3-E58130B29B03}"/>
                    </a:ext>
                  </a:extLst>
                </p:cNvPr>
                <p:cNvSpPr txBox="1"/>
                <p:nvPr/>
              </p:nvSpPr>
              <p:spPr bwMode="auto">
                <a:xfrm>
                  <a:off x="6193809" y="5193784"/>
                  <a:ext cx="489633" cy="134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38</a:t>
                  </a:r>
                </a:p>
                <a:p>
                  <a:pPr algn="ctr">
                    <a:lnSpc>
                      <a:spcPct val="100000"/>
                    </a:lnSpc>
                    <a:spcBef>
                      <a:spcPts val="0"/>
                    </a:spcBef>
                    <a:spcAft>
                      <a:spcPct val="0"/>
                    </a:spcAft>
                    <a:buClrTx/>
                    <a:buFontTx/>
                    <a:buNone/>
                  </a:pPr>
                  <a:endParaRPr lang="en-US" sz="12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18</a:t>
                  </a:r>
                </a:p>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3</a:t>
                  </a:r>
                </a:p>
                <a:p>
                  <a:pPr algn="ctr">
                    <a:lnSpc>
                      <a:spcPct val="100000"/>
                    </a:lnSpc>
                    <a:spcBef>
                      <a:spcPts val="0"/>
                    </a:spcBef>
                    <a:spcAft>
                      <a:spcPct val="0"/>
                    </a:spcAft>
                    <a:buClrTx/>
                    <a:buFontTx/>
                    <a:buNone/>
                  </a:pP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0</a:t>
                  </a:r>
                </a:p>
              </p:txBody>
            </p:sp>
          </p:grpSp>
          <p:grpSp>
            <p:nvGrpSpPr>
              <p:cNvPr id="27" name="Group 26">
                <a:extLst>
                  <a:ext uri="{FF2B5EF4-FFF2-40B4-BE49-F238E27FC236}">
                    <a16:creationId xmlns:a16="http://schemas.microsoft.com/office/drawing/2014/main" id="{1FC6E0D4-FE0B-DE20-79EB-CD11A9A15ADE}"/>
                  </a:ext>
                </a:extLst>
              </p:cNvPr>
              <p:cNvGrpSpPr/>
              <p:nvPr/>
            </p:nvGrpSpPr>
            <p:grpSpPr>
              <a:xfrm>
                <a:off x="7480686" y="4713604"/>
                <a:ext cx="557566" cy="1828060"/>
                <a:chOff x="7323464" y="4713604"/>
                <a:chExt cx="557566" cy="1828060"/>
              </a:xfrm>
            </p:grpSpPr>
            <p:grpSp>
              <p:nvGrpSpPr>
                <p:cNvPr id="43" name="Group 42">
                  <a:extLst>
                    <a:ext uri="{FF2B5EF4-FFF2-40B4-BE49-F238E27FC236}">
                      <a16:creationId xmlns:a16="http://schemas.microsoft.com/office/drawing/2014/main" id="{77D4B8F6-9D9A-47AB-BB77-3487EE9D4F5B}"/>
                    </a:ext>
                  </a:extLst>
                </p:cNvPr>
                <p:cNvGrpSpPr/>
                <p:nvPr/>
              </p:nvGrpSpPr>
              <p:grpSpPr>
                <a:xfrm>
                  <a:off x="7323464" y="4713604"/>
                  <a:ext cx="557566" cy="361805"/>
                  <a:chOff x="2361071" y="4713604"/>
                  <a:chExt cx="557566" cy="361805"/>
                </a:xfrm>
              </p:grpSpPr>
              <p:cxnSp>
                <p:nvCxnSpPr>
                  <p:cNvPr id="45" name="Straight Connector 44">
                    <a:extLst>
                      <a:ext uri="{FF2B5EF4-FFF2-40B4-BE49-F238E27FC236}">
                        <a16:creationId xmlns:a16="http://schemas.microsoft.com/office/drawing/2014/main" id="{733B4DD5-8727-BD06-FE42-72462E6DF92C}"/>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4BEA044A-2AD2-1B52-5333-C66553CEF436}"/>
                      </a:ext>
                    </a:extLst>
                  </p:cNvPr>
                  <p:cNvSpPr txBox="1"/>
                  <p:nvPr/>
                </p:nvSpPr>
                <p:spPr bwMode="auto">
                  <a:xfrm>
                    <a:off x="2361071" y="4736855"/>
                    <a:ext cx="5575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sp>
              <p:nvSpPr>
                <p:cNvPr id="44" name="TextBox 43">
                  <a:extLst>
                    <a:ext uri="{FF2B5EF4-FFF2-40B4-BE49-F238E27FC236}">
                      <a16:creationId xmlns:a16="http://schemas.microsoft.com/office/drawing/2014/main" id="{79F239EB-6C60-C74F-C714-81A0016C2058}"/>
                    </a:ext>
                  </a:extLst>
                </p:cNvPr>
                <p:cNvSpPr txBox="1"/>
                <p:nvPr/>
              </p:nvSpPr>
              <p:spPr bwMode="auto">
                <a:xfrm>
                  <a:off x="7357430" y="5193784"/>
                  <a:ext cx="489634" cy="134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18</a:t>
                  </a:r>
                </a:p>
                <a:p>
                  <a:pPr algn="ctr">
                    <a:lnSpc>
                      <a:spcPct val="100000"/>
                    </a:lnSpc>
                    <a:spcBef>
                      <a:spcPts val="0"/>
                    </a:spcBef>
                    <a:spcAft>
                      <a:spcPct val="0"/>
                    </a:spcAft>
                    <a:buClrTx/>
                    <a:buFontTx/>
                    <a:buNone/>
                  </a:pPr>
                  <a:endParaRPr lang="en-US" sz="12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7</a:t>
                  </a:r>
                </a:p>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1</a:t>
                  </a:r>
                </a:p>
                <a:p>
                  <a:pPr algn="ctr">
                    <a:lnSpc>
                      <a:spcPct val="100000"/>
                    </a:lnSpc>
                    <a:spcBef>
                      <a:spcPts val="0"/>
                    </a:spcBef>
                    <a:spcAft>
                      <a:spcPct val="0"/>
                    </a:spcAft>
                    <a:buClrTx/>
                    <a:buFontTx/>
                    <a:buNone/>
                  </a:pP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0</a:t>
                  </a:r>
                </a:p>
              </p:txBody>
            </p:sp>
          </p:grpSp>
          <p:grpSp>
            <p:nvGrpSpPr>
              <p:cNvPr id="28" name="Group 27">
                <a:extLst>
                  <a:ext uri="{FF2B5EF4-FFF2-40B4-BE49-F238E27FC236}">
                    <a16:creationId xmlns:a16="http://schemas.microsoft.com/office/drawing/2014/main" id="{351639A2-1FFC-6415-4C45-0FCD4A9F8FD6}"/>
                  </a:ext>
                </a:extLst>
              </p:cNvPr>
              <p:cNvGrpSpPr/>
              <p:nvPr/>
            </p:nvGrpSpPr>
            <p:grpSpPr>
              <a:xfrm>
                <a:off x="8612350" y="4713604"/>
                <a:ext cx="557566" cy="1828060"/>
                <a:chOff x="8517181" y="4713604"/>
                <a:chExt cx="557566" cy="1828060"/>
              </a:xfrm>
            </p:grpSpPr>
            <p:grpSp>
              <p:nvGrpSpPr>
                <p:cNvPr id="39" name="Group 38">
                  <a:extLst>
                    <a:ext uri="{FF2B5EF4-FFF2-40B4-BE49-F238E27FC236}">
                      <a16:creationId xmlns:a16="http://schemas.microsoft.com/office/drawing/2014/main" id="{E966C7C8-BB39-38E2-8456-28FEF70FB6EE}"/>
                    </a:ext>
                  </a:extLst>
                </p:cNvPr>
                <p:cNvGrpSpPr/>
                <p:nvPr/>
              </p:nvGrpSpPr>
              <p:grpSpPr>
                <a:xfrm>
                  <a:off x="8517181" y="4713604"/>
                  <a:ext cx="557566" cy="361805"/>
                  <a:chOff x="2361071" y="4713604"/>
                  <a:chExt cx="557566" cy="361805"/>
                </a:xfrm>
              </p:grpSpPr>
              <p:cxnSp>
                <p:nvCxnSpPr>
                  <p:cNvPr id="41" name="Straight Connector 40">
                    <a:extLst>
                      <a:ext uri="{FF2B5EF4-FFF2-40B4-BE49-F238E27FC236}">
                        <a16:creationId xmlns:a16="http://schemas.microsoft.com/office/drawing/2014/main" id="{36BF054B-59FD-48EB-6C69-D8A611FA39D3}"/>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0682B4A4-0D8E-E78E-F2B2-51EDEDBE6445}"/>
                      </a:ext>
                    </a:extLst>
                  </p:cNvPr>
                  <p:cNvSpPr txBox="1"/>
                  <p:nvPr/>
                </p:nvSpPr>
                <p:spPr bwMode="auto">
                  <a:xfrm>
                    <a:off x="2361071" y="4736855"/>
                    <a:ext cx="5575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p>
                </p:txBody>
              </p:sp>
            </p:grpSp>
            <p:sp>
              <p:nvSpPr>
                <p:cNvPr id="40" name="TextBox 39">
                  <a:extLst>
                    <a:ext uri="{FF2B5EF4-FFF2-40B4-BE49-F238E27FC236}">
                      <a16:creationId xmlns:a16="http://schemas.microsoft.com/office/drawing/2014/main" id="{78F515E8-317C-7138-648F-E1BEE7C00162}"/>
                    </a:ext>
                  </a:extLst>
                </p:cNvPr>
                <p:cNvSpPr txBox="1"/>
                <p:nvPr/>
              </p:nvSpPr>
              <p:spPr bwMode="auto">
                <a:xfrm>
                  <a:off x="8551147" y="5193784"/>
                  <a:ext cx="489634" cy="134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15</a:t>
                  </a:r>
                </a:p>
                <a:p>
                  <a:pPr algn="ctr">
                    <a:lnSpc>
                      <a:spcPct val="100000"/>
                    </a:lnSpc>
                    <a:spcBef>
                      <a:spcPts val="0"/>
                    </a:spcBef>
                    <a:spcAft>
                      <a:spcPct val="0"/>
                    </a:spcAft>
                    <a:buClrTx/>
                    <a:buFontTx/>
                    <a:buNone/>
                  </a:pPr>
                  <a:endParaRPr lang="en-US" sz="12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4</a:t>
                  </a:r>
                </a:p>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1</a:t>
                  </a:r>
                </a:p>
                <a:p>
                  <a:pPr algn="ctr">
                    <a:lnSpc>
                      <a:spcPct val="100000"/>
                    </a:lnSpc>
                    <a:spcBef>
                      <a:spcPts val="0"/>
                    </a:spcBef>
                    <a:spcAft>
                      <a:spcPct val="0"/>
                    </a:spcAft>
                    <a:buClrTx/>
                    <a:buFontTx/>
                    <a:buNone/>
                  </a:pP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0</a:t>
                  </a:r>
                </a:p>
              </p:txBody>
            </p:sp>
          </p:grpSp>
          <p:grpSp>
            <p:nvGrpSpPr>
              <p:cNvPr id="29" name="Group 28">
                <a:extLst>
                  <a:ext uri="{FF2B5EF4-FFF2-40B4-BE49-F238E27FC236}">
                    <a16:creationId xmlns:a16="http://schemas.microsoft.com/office/drawing/2014/main" id="{0F6BF30D-F69B-D5D8-711E-CAE10415A776}"/>
                  </a:ext>
                </a:extLst>
              </p:cNvPr>
              <p:cNvGrpSpPr/>
              <p:nvPr/>
            </p:nvGrpSpPr>
            <p:grpSpPr>
              <a:xfrm>
                <a:off x="9744014" y="4713604"/>
                <a:ext cx="557566" cy="1828060"/>
                <a:chOff x="9699324" y="4713604"/>
                <a:chExt cx="557566" cy="1828060"/>
              </a:xfrm>
            </p:grpSpPr>
            <p:grpSp>
              <p:nvGrpSpPr>
                <p:cNvPr id="35" name="Group 34">
                  <a:extLst>
                    <a:ext uri="{FF2B5EF4-FFF2-40B4-BE49-F238E27FC236}">
                      <a16:creationId xmlns:a16="http://schemas.microsoft.com/office/drawing/2014/main" id="{50CC4B1D-BD2D-3665-B5DD-533425E5FA69}"/>
                    </a:ext>
                  </a:extLst>
                </p:cNvPr>
                <p:cNvGrpSpPr/>
                <p:nvPr/>
              </p:nvGrpSpPr>
              <p:grpSpPr>
                <a:xfrm>
                  <a:off x="9699324" y="4713604"/>
                  <a:ext cx="557566" cy="361805"/>
                  <a:chOff x="2361071" y="4713604"/>
                  <a:chExt cx="557566" cy="361805"/>
                </a:xfrm>
              </p:grpSpPr>
              <p:cxnSp>
                <p:nvCxnSpPr>
                  <p:cNvPr id="37" name="Straight Connector 36">
                    <a:extLst>
                      <a:ext uri="{FF2B5EF4-FFF2-40B4-BE49-F238E27FC236}">
                        <a16:creationId xmlns:a16="http://schemas.microsoft.com/office/drawing/2014/main" id="{AE10886D-E4C7-9904-F30B-8D5176EAC221}"/>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A451AF35-3E7E-7329-0F8B-7918794216A8}"/>
                      </a:ext>
                    </a:extLst>
                  </p:cNvPr>
                  <p:cNvSpPr txBox="1"/>
                  <p:nvPr/>
                </p:nvSpPr>
                <p:spPr bwMode="auto">
                  <a:xfrm>
                    <a:off x="2361071" y="4736855"/>
                    <a:ext cx="5575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140</a:t>
                    </a:r>
                  </a:p>
                </p:txBody>
              </p:sp>
            </p:grpSp>
            <p:sp>
              <p:nvSpPr>
                <p:cNvPr id="36" name="TextBox 35">
                  <a:extLst>
                    <a:ext uri="{FF2B5EF4-FFF2-40B4-BE49-F238E27FC236}">
                      <a16:creationId xmlns:a16="http://schemas.microsoft.com/office/drawing/2014/main" id="{C1E48CEB-3DD5-A4C1-F413-A8E923399374}"/>
                    </a:ext>
                  </a:extLst>
                </p:cNvPr>
                <p:cNvSpPr txBox="1"/>
                <p:nvPr/>
              </p:nvSpPr>
              <p:spPr bwMode="auto">
                <a:xfrm>
                  <a:off x="9733290" y="5193784"/>
                  <a:ext cx="489634" cy="134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6</a:t>
                  </a:r>
                </a:p>
                <a:p>
                  <a:pPr algn="ctr">
                    <a:lnSpc>
                      <a:spcPct val="100000"/>
                    </a:lnSpc>
                    <a:spcBef>
                      <a:spcPts val="0"/>
                    </a:spcBef>
                    <a:spcAft>
                      <a:spcPct val="0"/>
                    </a:spcAft>
                    <a:buClrTx/>
                    <a:buFontTx/>
                    <a:buNone/>
                  </a:pPr>
                  <a:endParaRPr lang="en-US" sz="12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1</a:t>
                  </a:r>
                </a:p>
                <a:p>
                  <a:pPr algn="ctr">
                    <a:lnSpc>
                      <a:spcPct val="100000"/>
                    </a:lnSpc>
                    <a:spcBef>
                      <a:spcPts val="0"/>
                    </a:spcBef>
                    <a:spcAft>
                      <a:spcPct val="0"/>
                    </a:spcAft>
                    <a:buClrTx/>
                    <a:buFontTx/>
                    <a:buNone/>
                  </a:pP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0</a:t>
                  </a:r>
                </a:p>
              </p:txBody>
            </p:sp>
          </p:grpSp>
          <p:grpSp>
            <p:nvGrpSpPr>
              <p:cNvPr id="30" name="Group 29">
                <a:extLst>
                  <a:ext uri="{FF2B5EF4-FFF2-40B4-BE49-F238E27FC236}">
                    <a16:creationId xmlns:a16="http://schemas.microsoft.com/office/drawing/2014/main" id="{08461D40-F61A-86E9-2379-E00E52169751}"/>
                  </a:ext>
                </a:extLst>
              </p:cNvPr>
              <p:cNvGrpSpPr/>
              <p:nvPr/>
            </p:nvGrpSpPr>
            <p:grpSpPr>
              <a:xfrm>
                <a:off x="10875680" y="4713604"/>
                <a:ext cx="557566" cy="1620693"/>
                <a:chOff x="10875680" y="4713604"/>
                <a:chExt cx="557566" cy="1620693"/>
              </a:xfrm>
            </p:grpSpPr>
            <p:grpSp>
              <p:nvGrpSpPr>
                <p:cNvPr id="31" name="Group 30">
                  <a:extLst>
                    <a:ext uri="{FF2B5EF4-FFF2-40B4-BE49-F238E27FC236}">
                      <a16:creationId xmlns:a16="http://schemas.microsoft.com/office/drawing/2014/main" id="{D351B3F3-AC13-9B5D-10D1-A996511412EF}"/>
                    </a:ext>
                  </a:extLst>
                </p:cNvPr>
                <p:cNvGrpSpPr/>
                <p:nvPr/>
              </p:nvGrpSpPr>
              <p:grpSpPr>
                <a:xfrm>
                  <a:off x="10875680" y="4713604"/>
                  <a:ext cx="557566" cy="361805"/>
                  <a:chOff x="2361071" y="4713604"/>
                  <a:chExt cx="557566" cy="361805"/>
                </a:xfrm>
              </p:grpSpPr>
              <p:cxnSp>
                <p:nvCxnSpPr>
                  <p:cNvPr id="33" name="Straight Connector 32">
                    <a:extLst>
                      <a:ext uri="{FF2B5EF4-FFF2-40B4-BE49-F238E27FC236}">
                        <a16:creationId xmlns:a16="http://schemas.microsoft.com/office/drawing/2014/main" id="{AFDCB1D4-6BF0-EE2E-9F51-13501DF6BD37}"/>
                      </a:ext>
                    </a:extLst>
                  </p:cNvPr>
                  <p:cNvCxnSpPr>
                    <a:cxnSpLocks/>
                  </p:cNvCxnSpPr>
                  <p:nvPr/>
                </p:nvCxnSpPr>
                <p:spPr bwMode="auto">
                  <a:xfrm>
                    <a:off x="2650049" y="4713604"/>
                    <a:ext cx="0" cy="94679"/>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94671F20-F84F-1D0B-416C-0B699030D6EF}"/>
                      </a:ext>
                    </a:extLst>
                  </p:cNvPr>
                  <p:cNvSpPr txBox="1"/>
                  <p:nvPr/>
                </p:nvSpPr>
                <p:spPr bwMode="auto">
                  <a:xfrm>
                    <a:off x="2361071" y="4736855"/>
                    <a:ext cx="5575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160</a:t>
                    </a:r>
                  </a:p>
                </p:txBody>
              </p:sp>
            </p:grpSp>
            <p:sp>
              <p:nvSpPr>
                <p:cNvPr id="32" name="TextBox 31">
                  <a:extLst>
                    <a:ext uri="{FF2B5EF4-FFF2-40B4-BE49-F238E27FC236}">
                      <a16:creationId xmlns:a16="http://schemas.microsoft.com/office/drawing/2014/main" id="{403ED6CF-0CA3-0667-54F2-2355DA51FB00}"/>
                    </a:ext>
                  </a:extLst>
                </p:cNvPr>
                <p:cNvSpPr txBox="1"/>
                <p:nvPr/>
              </p:nvSpPr>
              <p:spPr bwMode="auto">
                <a:xfrm>
                  <a:off x="10909646" y="5193784"/>
                  <a:ext cx="489634" cy="114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1</a:t>
                  </a:r>
                </a:p>
                <a:p>
                  <a:pPr algn="ctr">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0</a:t>
                  </a:r>
                </a:p>
                <a:p>
                  <a:pPr algn="ctr">
                    <a:lnSpc>
                      <a:spcPct val="100000"/>
                    </a:lnSpc>
                    <a:spcBef>
                      <a:spcPts val="0"/>
                    </a:spcBef>
                    <a:spcAft>
                      <a:spcPct val="0"/>
                    </a:spcAft>
                    <a:buClrTx/>
                    <a:buFontTx/>
                    <a:buNone/>
                  </a:pPr>
                  <a:endParaRPr lang="en-US" sz="1200" b="0" dirty="0">
                    <a:solidFill>
                      <a:schemeClr val="accent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0</a:t>
                  </a:r>
                </a:p>
              </p:txBody>
            </p:sp>
          </p:grpSp>
        </p:grpSp>
      </p:grpSp>
      <p:sp>
        <p:nvSpPr>
          <p:cNvPr id="9217" name="Freeform 9216">
            <a:extLst>
              <a:ext uri="{FF2B5EF4-FFF2-40B4-BE49-F238E27FC236}">
                <a16:creationId xmlns:a16="http://schemas.microsoft.com/office/drawing/2014/main" id="{2EFBC518-0028-AE45-53D5-A0111FE48954}"/>
              </a:ext>
            </a:extLst>
          </p:cNvPr>
          <p:cNvSpPr/>
          <p:nvPr/>
        </p:nvSpPr>
        <p:spPr>
          <a:xfrm>
            <a:off x="2915585" y="1882624"/>
            <a:ext cx="7664697" cy="2633317"/>
          </a:xfrm>
          <a:custGeom>
            <a:avLst/>
            <a:gdLst>
              <a:gd name="connsiteX0" fmla="*/ 8531803 w 8531802"/>
              <a:gd name="connsiteY0" fmla="*/ 2957017 h 2957017"/>
              <a:gd name="connsiteX1" fmla="*/ 8531803 w 8531802"/>
              <a:gd name="connsiteY1" fmla="*/ 1725487 h 2957017"/>
              <a:gd name="connsiteX2" fmla="*/ 2962998 w 8531802"/>
              <a:gd name="connsiteY2" fmla="*/ 1725487 h 2957017"/>
              <a:gd name="connsiteX3" fmla="*/ 2962998 w 8531802"/>
              <a:gd name="connsiteY3" fmla="*/ 1470164 h 2957017"/>
              <a:gd name="connsiteX4" fmla="*/ 1968645 w 8531802"/>
              <a:gd name="connsiteY4" fmla="*/ 1470164 h 2957017"/>
              <a:gd name="connsiteX5" fmla="*/ 1968645 w 8531802"/>
              <a:gd name="connsiteY5" fmla="*/ 1221442 h 2957017"/>
              <a:gd name="connsiteX6" fmla="*/ 1475947 w 8531802"/>
              <a:gd name="connsiteY6" fmla="*/ 1221442 h 2957017"/>
              <a:gd name="connsiteX7" fmla="*/ 1475947 w 8531802"/>
              <a:gd name="connsiteY7" fmla="*/ 957275 h 2957017"/>
              <a:gd name="connsiteX8" fmla="*/ 715641 w 8531802"/>
              <a:gd name="connsiteY8" fmla="*/ 957275 h 2957017"/>
              <a:gd name="connsiteX9" fmla="*/ 715641 w 8531802"/>
              <a:gd name="connsiteY9" fmla="*/ 715279 h 2957017"/>
              <a:gd name="connsiteX10" fmla="*/ 684351 w 8531802"/>
              <a:gd name="connsiteY10" fmla="*/ 715279 h 2957017"/>
              <a:gd name="connsiteX11" fmla="*/ 684351 w 8531802"/>
              <a:gd name="connsiteY11" fmla="*/ 264042 h 2957017"/>
              <a:gd name="connsiteX12" fmla="*/ 657603 w 8531802"/>
              <a:gd name="connsiteY12" fmla="*/ 264042 h 2957017"/>
              <a:gd name="connsiteX13" fmla="*/ 657603 w 8531802"/>
              <a:gd name="connsiteY13" fmla="*/ 0 h 2957017"/>
              <a:gd name="connsiteX14" fmla="*/ 0 w 8531802"/>
              <a:gd name="connsiteY14" fmla="*/ 0 h 295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31802" h="2957017">
                <a:moveTo>
                  <a:pt x="8531803" y="2957017"/>
                </a:moveTo>
                <a:lnTo>
                  <a:pt x="8531803" y="1725487"/>
                </a:lnTo>
                <a:lnTo>
                  <a:pt x="2962998" y="1725487"/>
                </a:lnTo>
                <a:lnTo>
                  <a:pt x="2962998" y="1470164"/>
                </a:lnTo>
                <a:lnTo>
                  <a:pt x="1968645" y="1470164"/>
                </a:lnTo>
                <a:lnTo>
                  <a:pt x="1968645" y="1221442"/>
                </a:lnTo>
                <a:lnTo>
                  <a:pt x="1475947" y="1221442"/>
                </a:lnTo>
                <a:lnTo>
                  <a:pt x="1475947" y="957275"/>
                </a:lnTo>
                <a:lnTo>
                  <a:pt x="715641" y="957275"/>
                </a:lnTo>
                <a:lnTo>
                  <a:pt x="715641" y="715279"/>
                </a:lnTo>
                <a:lnTo>
                  <a:pt x="684351" y="715279"/>
                </a:lnTo>
                <a:lnTo>
                  <a:pt x="684351" y="264042"/>
                </a:lnTo>
                <a:lnTo>
                  <a:pt x="657603" y="264042"/>
                </a:lnTo>
                <a:lnTo>
                  <a:pt x="657603" y="0"/>
                </a:lnTo>
                <a:lnTo>
                  <a:pt x="0" y="0"/>
                </a:lnTo>
              </a:path>
            </a:pathLst>
          </a:custGeom>
          <a:noFill/>
          <a:ln w="28369" cap="flat">
            <a:solidFill>
              <a:srgbClr val="015873"/>
            </a:solidFill>
            <a:prstDash val="solid"/>
            <a:miter/>
          </a:ln>
        </p:spPr>
        <p:txBody>
          <a:bodyPr rtlCol="0" anchor="ctr"/>
          <a:lstStyle/>
          <a:p>
            <a:endParaRPr lang="en-US" dirty="0"/>
          </a:p>
        </p:txBody>
      </p:sp>
      <p:sp>
        <p:nvSpPr>
          <p:cNvPr id="9219" name="Freeform 9218">
            <a:extLst>
              <a:ext uri="{FF2B5EF4-FFF2-40B4-BE49-F238E27FC236}">
                <a16:creationId xmlns:a16="http://schemas.microsoft.com/office/drawing/2014/main" id="{7EA8BD31-EA61-ADC3-8B9A-ECBF2298298B}"/>
              </a:ext>
            </a:extLst>
          </p:cNvPr>
          <p:cNvSpPr/>
          <p:nvPr/>
        </p:nvSpPr>
        <p:spPr>
          <a:xfrm>
            <a:off x="10985783" y="1920557"/>
            <a:ext cx="67415" cy="11091"/>
          </a:xfrm>
          <a:custGeom>
            <a:avLst/>
            <a:gdLst>
              <a:gd name="connsiteX0" fmla="*/ 75703 w 75702"/>
              <a:gd name="connsiteY0" fmla="*/ 0 h 12454"/>
              <a:gd name="connsiteX1" fmla="*/ 0 w 75702"/>
              <a:gd name="connsiteY1" fmla="*/ 0 h 12454"/>
            </a:gdLst>
            <a:ahLst/>
            <a:cxnLst>
              <a:cxn ang="0">
                <a:pos x="connsiteX0" y="connsiteY0"/>
              </a:cxn>
              <a:cxn ang="0">
                <a:pos x="connsiteX1" y="connsiteY1"/>
              </a:cxn>
            </a:cxnLst>
            <a:rect l="l" t="t" r="r" b="b"/>
            <a:pathLst>
              <a:path w="75702" h="12454">
                <a:moveTo>
                  <a:pt x="75703" y="0"/>
                </a:moveTo>
                <a:lnTo>
                  <a:pt x="0" y="0"/>
                </a:lnTo>
              </a:path>
            </a:pathLst>
          </a:custGeom>
          <a:ln w="28369" cap="flat">
            <a:solidFill>
              <a:srgbClr val="015873"/>
            </a:solidFill>
            <a:prstDash val="solid"/>
            <a:miter/>
          </a:ln>
        </p:spPr>
        <p:txBody>
          <a:bodyPr rtlCol="0" anchor="ctr"/>
          <a:lstStyle/>
          <a:p>
            <a:endParaRPr lang="en-US"/>
          </a:p>
        </p:txBody>
      </p:sp>
      <p:sp>
        <p:nvSpPr>
          <p:cNvPr id="9220" name="Freeform 9219">
            <a:extLst>
              <a:ext uri="{FF2B5EF4-FFF2-40B4-BE49-F238E27FC236}">
                <a16:creationId xmlns:a16="http://schemas.microsoft.com/office/drawing/2014/main" id="{D4BDDE6A-FFBF-5615-79AB-2E9B1DEA2E24}"/>
              </a:ext>
            </a:extLst>
          </p:cNvPr>
          <p:cNvSpPr/>
          <p:nvPr/>
        </p:nvSpPr>
        <p:spPr>
          <a:xfrm>
            <a:off x="4147603" y="1920557"/>
            <a:ext cx="6702787" cy="11091"/>
          </a:xfrm>
          <a:custGeom>
            <a:avLst/>
            <a:gdLst>
              <a:gd name="connsiteX0" fmla="*/ 7526725 w 7526725"/>
              <a:gd name="connsiteY0" fmla="*/ 0 h 12454"/>
              <a:gd name="connsiteX1" fmla="*/ 0 w 7526725"/>
              <a:gd name="connsiteY1" fmla="*/ 0 h 12454"/>
            </a:gdLst>
            <a:ahLst/>
            <a:cxnLst>
              <a:cxn ang="0">
                <a:pos x="connsiteX0" y="connsiteY0"/>
              </a:cxn>
              <a:cxn ang="0">
                <a:pos x="connsiteX1" y="connsiteY1"/>
              </a:cxn>
            </a:cxnLst>
            <a:rect l="l" t="t" r="r" b="b"/>
            <a:pathLst>
              <a:path w="7526725" h="12454">
                <a:moveTo>
                  <a:pt x="7526725" y="0"/>
                </a:moveTo>
                <a:lnTo>
                  <a:pt x="0" y="0"/>
                </a:lnTo>
              </a:path>
            </a:pathLst>
          </a:custGeom>
          <a:ln w="28369" cap="flat">
            <a:solidFill>
              <a:srgbClr val="015873"/>
            </a:solidFill>
            <a:prstDash val="dash"/>
            <a:miter/>
          </a:ln>
        </p:spPr>
        <p:txBody>
          <a:bodyPr rtlCol="0" anchor="ctr"/>
          <a:lstStyle/>
          <a:p>
            <a:endParaRPr lang="en-US"/>
          </a:p>
        </p:txBody>
      </p:sp>
      <p:sp>
        <p:nvSpPr>
          <p:cNvPr id="9222" name="Freeform 9221">
            <a:extLst>
              <a:ext uri="{FF2B5EF4-FFF2-40B4-BE49-F238E27FC236}">
                <a16:creationId xmlns:a16="http://schemas.microsoft.com/office/drawing/2014/main" id="{F186E26A-BD87-9EEC-68E4-89B065FF654E}"/>
              </a:ext>
            </a:extLst>
          </p:cNvPr>
          <p:cNvSpPr/>
          <p:nvPr/>
        </p:nvSpPr>
        <p:spPr>
          <a:xfrm>
            <a:off x="3926770" y="1890340"/>
            <a:ext cx="134831" cy="37932"/>
          </a:xfrm>
          <a:custGeom>
            <a:avLst/>
            <a:gdLst>
              <a:gd name="connsiteX0" fmla="*/ 151405 w 151405"/>
              <a:gd name="connsiteY0" fmla="*/ 42595 h 42595"/>
              <a:gd name="connsiteX1" fmla="*/ 75703 w 151405"/>
              <a:gd name="connsiteY1" fmla="*/ 42595 h 42595"/>
              <a:gd name="connsiteX2" fmla="*/ 75703 w 151405"/>
              <a:gd name="connsiteY2" fmla="*/ 0 h 42595"/>
              <a:gd name="connsiteX3" fmla="*/ 0 w 151405"/>
              <a:gd name="connsiteY3" fmla="*/ 0 h 42595"/>
            </a:gdLst>
            <a:ahLst/>
            <a:cxnLst>
              <a:cxn ang="0">
                <a:pos x="connsiteX0" y="connsiteY0"/>
              </a:cxn>
              <a:cxn ang="0">
                <a:pos x="connsiteX1" y="connsiteY1"/>
              </a:cxn>
              <a:cxn ang="0">
                <a:pos x="connsiteX2" y="connsiteY2"/>
              </a:cxn>
              <a:cxn ang="0">
                <a:pos x="connsiteX3" y="connsiteY3"/>
              </a:cxn>
            </a:cxnLst>
            <a:rect l="l" t="t" r="r" b="b"/>
            <a:pathLst>
              <a:path w="151405" h="42595">
                <a:moveTo>
                  <a:pt x="151405" y="42595"/>
                </a:moveTo>
                <a:lnTo>
                  <a:pt x="75703" y="42595"/>
                </a:lnTo>
                <a:lnTo>
                  <a:pt x="75703" y="0"/>
                </a:lnTo>
                <a:lnTo>
                  <a:pt x="0" y="0"/>
                </a:lnTo>
              </a:path>
            </a:pathLst>
          </a:custGeom>
          <a:noFill/>
          <a:ln w="28369" cap="flat">
            <a:solidFill>
              <a:srgbClr val="015873"/>
            </a:solidFill>
            <a:prstDash val="solid"/>
            <a:miter/>
          </a:ln>
        </p:spPr>
        <p:txBody>
          <a:bodyPr rtlCol="0" anchor="ctr"/>
          <a:lstStyle/>
          <a:p>
            <a:endParaRPr lang="en-US"/>
          </a:p>
        </p:txBody>
      </p:sp>
      <p:sp>
        <p:nvSpPr>
          <p:cNvPr id="9223" name="Freeform 9222">
            <a:extLst>
              <a:ext uri="{FF2B5EF4-FFF2-40B4-BE49-F238E27FC236}">
                <a16:creationId xmlns:a16="http://schemas.microsoft.com/office/drawing/2014/main" id="{C7350E86-E2AA-03DA-1C25-C65A585B0453}"/>
              </a:ext>
            </a:extLst>
          </p:cNvPr>
          <p:cNvSpPr/>
          <p:nvPr/>
        </p:nvSpPr>
        <p:spPr>
          <a:xfrm>
            <a:off x="3548878" y="1882624"/>
            <a:ext cx="233145" cy="11091"/>
          </a:xfrm>
          <a:custGeom>
            <a:avLst/>
            <a:gdLst>
              <a:gd name="connsiteX0" fmla="*/ 261805 w 261804"/>
              <a:gd name="connsiteY0" fmla="*/ 0 h 12454"/>
              <a:gd name="connsiteX1" fmla="*/ 0 w 261804"/>
              <a:gd name="connsiteY1" fmla="*/ 0 h 12454"/>
            </a:gdLst>
            <a:ahLst/>
            <a:cxnLst>
              <a:cxn ang="0">
                <a:pos x="connsiteX0" y="connsiteY0"/>
              </a:cxn>
              <a:cxn ang="0">
                <a:pos x="connsiteX1" y="connsiteY1"/>
              </a:cxn>
            </a:cxnLst>
            <a:rect l="l" t="t" r="r" b="b"/>
            <a:pathLst>
              <a:path w="261804" h="12454">
                <a:moveTo>
                  <a:pt x="261805" y="0"/>
                </a:moveTo>
                <a:lnTo>
                  <a:pt x="0" y="0"/>
                </a:lnTo>
              </a:path>
            </a:pathLst>
          </a:custGeom>
          <a:ln w="28369" cap="flat">
            <a:solidFill>
              <a:srgbClr val="015873"/>
            </a:solidFill>
            <a:custDash>
              <a:ds d="0" sp="0"/>
              <a:ds d="1037250" sp="1037250"/>
            </a:custDash>
            <a:miter/>
          </a:ln>
        </p:spPr>
        <p:txBody>
          <a:bodyPr rtlCol="0" anchor="ctr"/>
          <a:lstStyle/>
          <a:p>
            <a:endParaRPr lang="en-US"/>
          </a:p>
        </p:txBody>
      </p:sp>
      <p:sp>
        <p:nvSpPr>
          <p:cNvPr id="9224" name="Freeform 9223">
            <a:extLst>
              <a:ext uri="{FF2B5EF4-FFF2-40B4-BE49-F238E27FC236}">
                <a16:creationId xmlns:a16="http://schemas.microsoft.com/office/drawing/2014/main" id="{1A7061AA-E807-7AD1-989B-E67B286FF224}"/>
              </a:ext>
            </a:extLst>
          </p:cNvPr>
          <p:cNvSpPr/>
          <p:nvPr/>
        </p:nvSpPr>
        <p:spPr>
          <a:xfrm>
            <a:off x="3419750" y="1882624"/>
            <a:ext cx="67415" cy="11091"/>
          </a:xfrm>
          <a:custGeom>
            <a:avLst/>
            <a:gdLst>
              <a:gd name="connsiteX0" fmla="*/ 75703 w 75702"/>
              <a:gd name="connsiteY0" fmla="*/ 0 h 12454"/>
              <a:gd name="connsiteX1" fmla="*/ 0 w 75702"/>
              <a:gd name="connsiteY1" fmla="*/ 0 h 12454"/>
            </a:gdLst>
            <a:ahLst/>
            <a:cxnLst>
              <a:cxn ang="0">
                <a:pos x="connsiteX0" y="connsiteY0"/>
              </a:cxn>
              <a:cxn ang="0">
                <a:pos x="connsiteX1" y="connsiteY1"/>
              </a:cxn>
            </a:cxnLst>
            <a:rect l="l" t="t" r="r" b="b"/>
            <a:pathLst>
              <a:path w="75702" h="12454">
                <a:moveTo>
                  <a:pt x="75703" y="0"/>
                </a:moveTo>
                <a:lnTo>
                  <a:pt x="0" y="0"/>
                </a:lnTo>
              </a:path>
            </a:pathLst>
          </a:custGeom>
          <a:ln w="28369" cap="flat">
            <a:solidFill>
              <a:srgbClr val="015873"/>
            </a:solidFill>
            <a:prstDash val="solid"/>
            <a:miter/>
          </a:ln>
        </p:spPr>
        <p:txBody>
          <a:bodyPr rtlCol="0" anchor="ctr"/>
          <a:lstStyle/>
          <a:p>
            <a:endParaRPr lang="en-US"/>
          </a:p>
        </p:txBody>
      </p:sp>
      <p:sp>
        <p:nvSpPr>
          <p:cNvPr id="9225" name="Freeform 9224">
            <a:extLst>
              <a:ext uri="{FF2B5EF4-FFF2-40B4-BE49-F238E27FC236}">
                <a16:creationId xmlns:a16="http://schemas.microsoft.com/office/drawing/2014/main" id="{EEFD6AEA-472A-D0F3-CA89-72DD7CB4A802}"/>
              </a:ext>
            </a:extLst>
          </p:cNvPr>
          <p:cNvSpPr/>
          <p:nvPr/>
        </p:nvSpPr>
        <p:spPr>
          <a:xfrm>
            <a:off x="3425358" y="1882624"/>
            <a:ext cx="5961441" cy="1174245"/>
          </a:xfrm>
          <a:custGeom>
            <a:avLst/>
            <a:gdLst>
              <a:gd name="connsiteX0" fmla="*/ 6694250 w 6694249"/>
              <a:gd name="connsiteY0" fmla="*/ 1318589 h 1318589"/>
              <a:gd name="connsiteX1" fmla="*/ 5981384 w 6694249"/>
              <a:gd name="connsiteY1" fmla="*/ 1318589 h 1318589"/>
              <a:gd name="connsiteX2" fmla="*/ 5981384 w 6694249"/>
              <a:gd name="connsiteY2" fmla="*/ 890020 h 1318589"/>
              <a:gd name="connsiteX3" fmla="*/ 4694820 w 6694249"/>
              <a:gd name="connsiteY3" fmla="*/ 890020 h 1318589"/>
              <a:gd name="connsiteX4" fmla="*/ 4694820 w 6694249"/>
              <a:gd name="connsiteY4" fmla="*/ 731346 h 1318589"/>
              <a:gd name="connsiteX5" fmla="*/ 3504775 w 6694249"/>
              <a:gd name="connsiteY5" fmla="*/ 731346 h 1318589"/>
              <a:gd name="connsiteX6" fmla="*/ 3504775 w 6694249"/>
              <a:gd name="connsiteY6" fmla="*/ 498441 h 1318589"/>
              <a:gd name="connsiteX7" fmla="*/ 2979526 w 6694249"/>
              <a:gd name="connsiteY7" fmla="*/ 498441 h 1318589"/>
              <a:gd name="connsiteX8" fmla="*/ 2979526 w 6694249"/>
              <a:gd name="connsiteY8" fmla="*/ 371526 h 1318589"/>
              <a:gd name="connsiteX9" fmla="*/ 2850832 w 6694249"/>
              <a:gd name="connsiteY9" fmla="*/ 371526 h 1318589"/>
              <a:gd name="connsiteX10" fmla="*/ 2850832 w 6694249"/>
              <a:gd name="connsiteY10" fmla="*/ 270892 h 1318589"/>
              <a:gd name="connsiteX11" fmla="*/ 1728037 w 6694249"/>
              <a:gd name="connsiteY11" fmla="*/ 270892 h 1318589"/>
              <a:gd name="connsiteX12" fmla="*/ 1728037 w 6694249"/>
              <a:gd name="connsiteY12" fmla="*/ 176360 h 1318589"/>
              <a:gd name="connsiteX13" fmla="*/ 177522 w 6694249"/>
              <a:gd name="connsiteY13" fmla="*/ 176360 h 1318589"/>
              <a:gd name="connsiteX14" fmla="*/ 177522 w 6694249"/>
              <a:gd name="connsiteY14" fmla="*/ 0 h 1318589"/>
              <a:gd name="connsiteX15" fmla="*/ 0 w 6694249"/>
              <a:gd name="connsiteY15" fmla="*/ 0 h 1318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694249" h="1318589">
                <a:moveTo>
                  <a:pt x="6694250" y="1318589"/>
                </a:moveTo>
                <a:lnTo>
                  <a:pt x="5981384" y="1318589"/>
                </a:lnTo>
                <a:lnTo>
                  <a:pt x="5981384" y="890020"/>
                </a:lnTo>
                <a:lnTo>
                  <a:pt x="4694820" y="890020"/>
                </a:lnTo>
                <a:lnTo>
                  <a:pt x="4694820" y="731346"/>
                </a:lnTo>
                <a:lnTo>
                  <a:pt x="3504775" y="731346"/>
                </a:lnTo>
                <a:lnTo>
                  <a:pt x="3504775" y="498441"/>
                </a:lnTo>
                <a:lnTo>
                  <a:pt x="2979526" y="498441"/>
                </a:lnTo>
                <a:lnTo>
                  <a:pt x="2979526" y="371526"/>
                </a:lnTo>
                <a:lnTo>
                  <a:pt x="2850832" y="371526"/>
                </a:lnTo>
                <a:lnTo>
                  <a:pt x="2850832" y="270892"/>
                </a:lnTo>
                <a:lnTo>
                  <a:pt x="1728037" y="270892"/>
                </a:lnTo>
                <a:lnTo>
                  <a:pt x="1728037" y="176360"/>
                </a:lnTo>
                <a:lnTo>
                  <a:pt x="177522" y="176360"/>
                </a:lnTo>
                <a:lnTo>
                  <a:pt x="177522" y="0"/>
                </a:lnTo>
                <a:lnTo>
                  <a:pt x="0" y="0"/>
                </a:lnTo>
              </a:path>
            </a:pathLst>
          </a:custGeom>
          <a:noFill/>
          <a:ln w="25400" cap="flat">
            <a:solidFill>
              <a:schemeClr val="accent3"/>
            </a:solidFill>
            <a:prstDash val="dash"/>
            <a:miter/>
          </a:ln>
        </p:spPr>
        <p:txBody>
          <a:bodyPr rtlCol="0" anchor="ctr"/>
          <a:lstStyle/>
          <a:p>
            <a:endParaRPr lang="en-US" dirty="0"/>
          </a:p>
        </p:txBody>
      </p:sp>
      <p:sp>
        <p:nvSpPr>
          <p:cNvPr id="9226" name="Freeform 9225">
            <a:extLst>
              <a:ext uri="{FF2B5EF4-FFF2-40B4-BE49-F238E27FC236}">
                <a16:creationId xmlns:a16="http://schemas.microsoft.com/office/drawing/2014/main" id="{79729C1D-B011-953A-9ADB-CF2EA210DFA2}"/>
              </a:ext>
            </a:extLst>
          </p:cNvPr>
          <p:cNvSpPr/>
          <p:nvPr/>
        </p:nvSpPr>
        <p:spPr>
          <a:xfrm>
            <a:off x="2915585" y="1882624"/>
            <a:ext cx="463032" cy="2608915"/>
          </a:xfrm>
          <a:custGeom>
            <a:avLst/>
            <a:gdLst>
              <a:gd name="connsiteX0" fmla="*/ 519950 w 519950"/>
              <a:gd name="connsiteY0" fmla="*/ 2929617 h 2929616"/>
              <a:gd name="connsiteX1" fmla="*/ 519950 w 519950"/>
              <a:gd name="connsiteY1" fmla="*/ 1459204 h 2929616"/>
              <a:gd name="connsiteX2" fmla="*/ 289688 w 519950"/>
              <a:gd name="connsiteY2" fmla="*/ 1459204 h 2929616"/>
              <a:gd name="connsiteX3" fmla="*/ 289688 w 519950"/>
              <a:gd name="connsiteY3" fmla="*/ 0 h 2929616"/>
              <a:gd name="connsiteX4" fmla="*/ 0 w 519950"/>
              <a:gd name="connsiteY4" fmla="*/ 0 h 2929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950" h="2929616">
                <a:moveTo>
                  <a:pt x="519950" y="2929617"/>
                </a:moveTo>
                <a:lnTo>
                  <a:pt x="519950" y="1459204"/>
                </a:lnTo>
                <a:lnTo>
                  <a:pt x="289688" y="1459204"/>
                </a:lnTo>
                <a:lnTo>
                  <a:pt x="289688" y="0"/>
                </a:lnTo>
                <a:lnTo>
                  <a:pt x="0" y="0"/>
                </a:lnTo>
              </a:path>
            </a:pathLst>
          </a:custGeom>
          <a:noFill/>
          <a:ln w="28369" cap="flat">
            <a:solidFill>
              <a:schemeClr val="accent3"/>
            </a:solidFill>
            <a:prstDash val="solid"/>
            <a:miter/>
          </a:ln>
        </p:spPr>
        <p:txBody>
          <a:bodyPr rtlCol="0" anchor="ctr"/>
          <a:lstStyle/>
          <a:p>
            <a:endParaRPr lang="en-US"/>
          </a:p>
        </p:txBody>
      </p:sp>
      <p:sp>
        <p:nvSpPr>
          <p:cNvPr id="9227" name="Freeform 9226">
            <a:extLst>
              <a:ext uri="{FF2B5EF4-FFF2-40B4-BE49-F238E27FC236}">
                <a16:creationId xmlns:a16="http://schemas.microsoft.com/office/drawing/2014/main" id="{1A38FAF3-56E8-BC85-61F9-8B37E4984974}"/>
              </a:ext>
            </a:extLst>
          </p:cNvPr>
          <p:cNvSpPr/>
          <p:nvPr/>
        </p:nvSpPr>
        <p:spPr>
          <a:xfrm>
            <a:off x="9371631" y="301139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28" name="Freeform 9227">
            <a:extLst>
              <a:ext uri="{FF2B5EF4-FFF2-40B4-BE49-F238E27FC236}">
                <a16:creationId xmlns:a16="http://schemas.microsoft.com/office/drawing/2014/main" id="{43AA4617-31F9-B896-524D-06BB0DBA6E7F}"/>
              </a:ext>
            </a:extLst>
          </p:cNvPr>
          <p:cNvSpPr/>
          <p:nvPr/>
        </p:nvSpPr>
        <p:spPr>
          <a:xfrm>
            <a:off x="9325451" y="305686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29" name="Freeform 9228">
            <a:extLst>
              <a:ext uri="{FF2B5EF4-FFF2-40B4-BE49-F238E27FC236}">
                <a16:creationId xmlns:a16="http://schemas.microsoft.com/office/drawing/2014/main" id="{0261870E-9102-5A93-07D2-19C5C8DD14A6}"/>
              </a:ext>
            </a:extLst>
          </p:cNvPr>
          <p:cNvSpPr/>
          <p:nvPr/>
        </p:nvSpPr>
        <p:spPr>
          <a:xfrm>
            <a:off x="9296800" y="301139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30" name="Freeform 9229">
            <a:extLst>
              <a:ext uri="{FF2B5EF4-FFF2-40B4-BE49-F238E27FC236}">
                <a16:creationId xmlns:a16="http://schemas.microsoft.com/office/drawing/2014/main" id="{BB8A8097-0830-66FD-CCB2-8EBB2BC70127}"/>
              </a:ext>
            </a:extLst>
          </p:cNvPr>
          <p:cNvSpPr/>
          <p:nvPr/>
        </p:nvSpPr>
        <p:spPr>
          <a:xfrm>
            <a:off x="9250620" y="3056869"/>
            <a:ext cx="92359" cy="11091"/>
          </a:xfrm>
          <a:custGeom>
            <a:avLst/>
            <a:gdLst>
              <a:gd name="connsiteX0" fmla="*/ 103713 w 103712"/>
              <a:gd name="connsiteY0" fmla="*/ 0 h 12454"/>
              <a:gd name="connsiteX1" fmla="*/ 0 w 103712"/>
              <a:gd name="connsiteY1" fmla="*/ 0 h 12454"/>
            </a:gdLst>
            <a:ahLst/>
            <a:cxnLst>
              <a:cxn ang="0">
                <a:pos x="connsiteX0" y="connsiteY0"/>
              </a:cxn>
              <a:cxn ang="0">
                <a:pos x="connsiteX1" y="connsiteY1"/>
              </a:cxn>
            </a:cxnLst>
            <a:rect l="l" t="t" r="r" b="b"/>
            <a:pathLst>
              <a:path w="103712" h="12454">
                <a:moveTo>
                  <a:pt x="103713" y="0"/>
                </a:moveTo>
                <a:lnTo>
                  <a:pt x="0" y="0"/>
                </a:lnTo>
              </a:path>
            </a:pathLst>
          </a:custGeom>
          <a:ln w="28369" cap="flat">
            <a:solidFill>
              <a:srgbClr val="E1471D"/>
            </a:solidFill>
            <a:prstDash val="solid"/>
            <a:miter/>
          </a:ln>
        </p:spPr>
        <p:txBody>
          <a:bodyPr rtlCol="0" anchor="ctr"/>
          <a:lstStyle/>
          <a:p>
            <a:endParaRPr lang="en-US"/>
          </a:p>
        </p:txBody>
      </p:sp>
      <p:sp>
        <p:nvSpPr>
          <p:cNvPr id="9231" name="Freeform 9230">
            <a:extLst>
              <a:ext uri="{FF2B5EF4-FFF2-40B4-BE49-F238E27FC236}">
                <a16:creationId xmlns:a16="http://schemas.microsoft.com/office/drawing/2014/main" id="{D8CEE9CB-92FD-260C-B2AD-2147D0DFC577}"/>
              </a:ext>
            </a:extLst>
          </p:cNvPr>
          <p:cNvSpPr/>
          <p:nvPr/>
        </p:nvSpPr>
        <p:spPr>
          <a:xfrm>
            <a:off x="9177811" y="301139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32" name="Freeform 9231">
            <a:extLst>
              <a:ext uri="{FF2B5EF4-FFF2-40B4-BE49-F238E27FC236}">
                <a16:creationId xmlns:a16="http://schemas.microsoft.com/office/drawing/2014/main" id="{F2EEA24A-09E9-726E-D3C9-9B77A89F836A}"/>
              </a:ext>
            </a:extLst>
          </p:cNvPr>
          <p:cNvSpPr/>
          <p:nvPr/>
        </p:nvSpPr>
        <p:spPr>
          <a:xfrm>
            <a:off x="9131744" y="305686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33" name="Freeform 9232">
            <a:extLst>
              <a:ext uri="{FF2B5EF4-FFF2-40B4-BE49-F238E27FC236}">
                <a16:creationId xmlns:a16="http://schemas.microsoft.com/office/drawing/2014/main" id="{EB27A409-6FAA-113E-CB50-D7CEF9E0AEDF}"/>
              </a:ext>
            </a:extLst>
          </p:cNvPr>
          <p:cNvSpPr/>
          <p:nvPr/>
        </p:nvSpPr>
        <p:spPr>
          <a:xfrm>
            <a:off x="8637700" y="26387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34" name="Freeform 9233">
            <a:extLst>
              <a:ext uri="{FF2B5EF4-FFF2-40B4-BE49-F238E27FC236}">
                <a16:creationId xmlns:a16="http://schemas.microsoft.com/office/drawing/2014/main" id="{A0402DFB-9F3F-8974-B431-B7DFB555593D}"/>
              </a:ext>
            </a:extLst>
          </p:cNvPr>
          <p:cNvSpPr/>
          <p:nvPr/>
        </p:nvSpPr>
        <p:spPr>
          <a:xfrm>
            <a:off x="8591633" y="26841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35" name="Freeform 9234">
            <a:extLst>
              <a:ext uri="{FF2B5EF4-FFF2-40B4-BE49-F238E27FC236}">
                <a16:creationId xmlns:a16="http://schemas.microsoft.com/office/drawing/2014/main" id="{7AC1FBD8-A943-FAC9-65FF-937D11D5EEB5}"/>
              </a:ext>
            </a:extLst>
          </p:cNvPr>
          <p:cNvSpPr/>
          <p:nvPr/>
        </p:nvSpPr>
        <p:spPr>
          <a:xfrm>
            <a:off x="8439387" y="26387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36" name="Freeform 9235">
            <a:extLst>
              <a:ext uri="{FF2B5EF4-FFF2-40B4-BE49-F238E27FC236}">
                <a16:creationId xmlns:a16="http://schemas.microsoft.com/office/drawing/2014/main" id="{7E882BAB-A2AB-8AC3-E661-179A4590C085}"/>
              </a:ext>
            </a:extLst>
          </p:cNvPr>
          <p:cNvSpPr/>
          <p:nvPr/>
        </p:nvSpPr>
        <p:spPr>
          <a:xfrm>
            <a:off x="8393320" y="26841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37" name="Freeform 9236">
            <a:extLst>
              <a:ext uri="{FF2B5EF4-FFF2-40B4-BE49-F238E27FC236}">
                <a16:creationId xmlns:a16="http://schemas.microsoft.com/office/drawing/2014/main" id="{E9A983D8-3795-C509-CCC0-AF8E3EDE4C93}"/>
              </a:ext>
            </a:extLst>
          </p:cNvPr>
          <p:cNvSpPr/>
          <p:nvPr/>
        </p:nvSpPr>
        <p:spPr>
          <a:xfrm>
            <a:off x="7803321" y="26387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38" name="Freeform 9237">
            <a:extLst>
              <a:ext uri="{FF2B5EF4-FFF2-40B4-BE49-F238E27FC236}">
                <a16:creationId xmlns:a16="http://schemas.microsoft.com/office/drawing/2014/main" id="{7CDB4309-E192-046D-A550-2982FC2145E3}"/>
              </a:ext>
            </a:extLst>
          </p:cNvPr>
          <p:cNvSpPr/>
          <p:nvPr/>
        </p:nvSpPr>
        <p:spPr>
          <a:xfrm>
            <a:off x="7757254" y="26841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39" name="Freeform 9238">
            <a:extLst>
              <a:ext uri="{FF2B5EF4-FFF2-40B4-BE49-F238E27FC236}">
                <a16:creationId xmlns:a16="http://schemas.microsoft.com/office/drawing/2014/main" id="{C8D4430D-1E91-B073-877D-9DA7C3C05295}"/>
              </a:ext>
            </a:extLst>
          </p:cNvPr>
          <p:cNvSpPr/>
          <p:nvPr/>
        </p:nvSpPr>
        <p:spPr>
          <a:xfrm>
            <a:off x="7784332" y="26387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40" name="Freeform 9239">
            <a:extLst>
              <a:ext uri="{FF2B5EF4-FFF2-40B4-BE49-F238E27FC236}">
                <a16:creationId xmlns:a16="http://schemas.microsoft.com/office/drawing/2014/main" id="{F2CAEBEE-9A02-A297-3D38-F0A9A326643B}"/>
              </a:ext>
            </a:extLst>
          </p:cNvPr>
          <p:cNvSpPr/>
          <p:nvPr/>
        </p:nvSpPr>
        <p:spPr>
          <a:xfrm>
            <a:off x="7738153" y="26841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41" name="Freeform 9240">
            <a:extLst>
              <a:ext uri="{FF2B5EF4-FFF2-40B4-BE49-F238E27FC236}">
                <a16:creationId xmlns:a16="http://schemas.microsoft.com/office/drawing/2014/main" id="{5675D043-D3E4-D9A9-794B-D74AA008B443}"/>
              </a:ext>
            </a:extLst>
          </p:cNvPr>
          <p:cNvSpPr/>
          <p:nvPr/>
        </p:nvSpPr>
        <p:spPr>
          <a:xfrm>
            <a:off x="7727254" y="26387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42" name="Freeform 9241">
            <a:extLst>
              <a:ext uri="{FF2B5EF4-FFF2-40B4-BE49-F238E27FC236}">
                <a16:creationId xmlns:a16="http://schemas.microsoft.com/office/drawing/2014/main" id="{481DDBA1-0E6F-37A3-3D07-A1576DA5377E}"/>
              </a:ext>
            </a:extLst>
          </p:cNvPr>
          <p:cNvSpPr/>
          <p:nvPr/>
        </p:nvSpPr>
        <p:spPr>
          <a:xfrm>
            <a:off x="7681074" y="26841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43" name="Freeform 9242">
            <a:extLst>
              <a:ext uri="{FF2B5EF4-FFF2-40B4-BE49-F238E27FC236}">
                <a16:creationId xmlns:a16="http://schemas.microsoft.com/office/drawing/2014/main" id="{6648810D-9373-E3B3-282B-2E43329E6622}"/>
              </a:ext>
            </a:extLst>
          </p:cNvPr>
          <p:cNvSpPr/>
          <p:nvPr/>
        </p:nvSpPr>
        <p:spPr>
          <a:xfrm>
            <a:off x="7692086" y="26387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44" name="Freeform 9243">
            <a:extLst>
              <a:ext uri="{FF2B5EF4-FFF2-40B4-BE49-F238E27FC236}">
                <a16:creationId xmlns:a16="http://schemas.microsoft.com/office/drawing/2014/main" id="{6BB174DD-F324-58AF-6DDF-5F39DDEFB5FB}"/>
              </a:ext>
            </a:extLst>
          </p:cNvPr>
          <p:cNvSpPr/>
          <p:nvPr/>
        </p:nvSpPr>
        <p:spPr>
          <a:xfrm>
            <a:off x="7645906" y="26841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45" name="Freeform 9244">
            <a:extLst>
              <a:ext uri="{FF2B5EF4-FFF2-40B4-BE49-F238E27FC236}">
                <a16:creationId xmlns:a16="http://schemas.microsoft.com/office/drawing/2014/main" id="{4B49AEA4-93BF-7F28-FF09-C94D462A5C09}"/>
              </a:ext>
            </a:extLst>
          </p:cNvPr>
          <p:cNvSpPr/>
          <p:nvPr/>
        </p:nvSpPr>
        <p:spPr>
          <a:xfrm>
            <a:off x="7614558" y="26387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46" name="Freeform 9245">
            <a:extLst>
              <a:ext uri="{FF2B5EF4-FFF2-40B4-BE49-F238E27FC236}">
                <a16:creationId xmlns:a16="http://schemas.microsoft.com/office/drawing/2014/main" id="{72979978-8521-B312-ABDD-EAFF4D4F1419}"/>
              </a:ext>
            </a:extLst>
          </p:cNvPr>
          <p:cNvSpPr/>
          <p:nvPr/>
        </p:nvSpPr>
        <p:spPr>
          <a:xfrm>
            <a:off x="7568491" y="26841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47" name="Freeform 9246">
            <a:extLst>
              <a:ext uri="{FF2B5EF4-FFF2-40B4-BE49-F238E27FC236}">
                <a16:creationId xmlns:a16="http://schemas.microsoft.com/office/drawing/2014/main" id="{11EEE894-DDA6-CF00-ABD0-5890042520CD}"/>
              </a:ext>
            </a:extLst>
          </p:cNvPr>
          <p:cNvSpPr/>
          <p:nvPr/>
        </p:nvSpPr>
        <p:spPr>
          <a:xfrm>
            <a:off x="7332200" y="2489988"/>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48" name="Freeform 9247">
            <a:extLst>
              <a:ext uri="{FF2B5EF4-FFF2-40B4-BE49-F238E27FC236}">
                <a16:creationId xmlns:a16="http://schemas.microsoft.com/office/drawing/2014/main" id="{5A2083E1-A9CD-480E-E1F4-5846FF36ED6E}"/>
              </a:ext>
            </a:extLst>
          </p:cNvPr>
          <p:cNvSpPr/>
          <p:nvPr/>
        </p:nvSpPr>
        <p:spPr>
          <a:xfrm>
            <a:off x="7286132" y="2535463"/>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49" name="Freeform 9248">
            <a:extLst>
              <a:ext uri="{FF2B5EF4-FFF2-40B4-BE49-F238E27FC236}">
                <a16:creationId xmlns:a16="http://schemas.microsoft.com/office/drawing/2014/main" id="{1964E9AA-E931-D7DA-5EA7-E07E2687D19B}"/>
              </a:ext>
            </a:extLst>
          </p:cNvPr>
          <p:cNvSpPr/>
          <p:nvPr/>
        </p:nvSpPr>
        <p:spPr>
          <a:xfrm>
            <a:off x="7113324" y="2489988"/>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50" name="Freeform 9249">
            <a:extLst>
              <a:ext uri="{FF2B5EF4-FFF2-40B4-BE49-F238E27FC236}">
                <a16:creationId xmlns:a16="http://schemas.microsoft.com/office/drawing/2014/main" id="{3F45F7F7-2E1A-51A3-897D-623D049C0339}"/>
              </a:ext>
            </a:extLst>
          </p:cNvPr>
          <p:cNvSpPr/>
          <p:nvPr/>
        </p:nvSpPr>
        <p:spPr>
          <a:xfrm>
            <a:off x="7067257" y="2535463"/>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51" name="Freeform 9250">
            <a:extLst>
              <a:ext uri="{FF2B5EF4-FFF2-40B4-BE49-F238E27FC236}">
                <a16:creationId xmlns:a16="http://schemas.microsoft.com/office/drawing/2014/main" id="{8DB51645-E8A4-2FB0-9C11-07507DA2C9BE}"/>
              </a:ext>
            </a:extLst>
          </p:cNvPr>
          <p:cNvSpPr/>
          <p:nvPr/>
        </p:nvSpPr>
        <p:spPr>
          <a:xfrm>
            <a:off x="7075234" y="2489988"/>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52" name="Freeform 9251">
            <a:extLst>
              <a:ext uri="{FF2B5EF4-FFF2-40B4-BE49-F238E27FC236}">
                <a16:creationId xmlns:a16="http://schemas.microsoft.com/office/drawing/2014/main" id="{C5233686-1D5A-5AE7-616F-C58373698602}"/>
              </a:ext>
            </a:extLst>
          </p:cNvPr>
          <p:cNvSpPr/>
          <p:nvPr/>
        </p:nvSpPr>
        <p:spPr>
          <a:xfrm>
            <a:off x="7029167" y="2535463"/>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53" name="Freeform 9252">
            <a:extLst>
              <a:ext uri="{FF2B5EF4-FFF2-40B4-BE49-F238E27FC236}">
                <a16:creationId xmlns:a16="http://schemas.microsoft.com/office/drawing/2014/main" id="{0EA7E9C2-72E8-096E-AEC5-0324226F3F19}"/>
              </a:ext>
            </a:extLst>
          </p:cNvPr>
          <p:cNvSpPr/>
          <p:nvPr/>
        </p:nvSpPr>
        <p:spPr>
          <a:xfrm>
            <a:off x="7054672" y="2489988"/>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54" name="Freeform 9253">
            <a:extLst>
              <a:ext uri="{FF2B5EF4-FFF2-40B4-BE49-F238E27FC236}">
                <a16:creationId xmlns:a16="http://schemas.microsoft.com/office/drawing/2014/main" id="{C85F253A-7724-6D91-9674-37C2A324673B}"/>
              </a:ext>
            </a:extLst>
          </p:cNvPr>
          <p:cNvSpPr/>
          <p:nvPr/>
        </p:nvSpPr>
        <p:spPr>
          <a:xfrm>
            <a:off x="7008492" y="2535463"/>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55" name="Freeform 9254">
            <a:extLst>
              <a:ext uri="{FF2B5EF4-FFF2-40B4-BE49-F238E27FC236}">
                <a16:creationId xmlns:a16="http://schemas.microsoft.com/office/drawing/2014/main" id="{77373408-3368-54D3-91AB-6EB44A6BF974}"/>
              </a:ext>
            </a:extLst>
          </p:cNvPr>
          <p:cNvSpPr/>
          <p:nvPr/>
        </p:nvSpPr>
        <p:spPr>
          <a:xfrm>
            <a:off x="6803999" y="2489988"/>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56" name="Freeform 9255">
            <a:extLst>
              <a:ext uri="{FF2B5EF4-FFF2-40B4-BE49-F238E27FC236}">
                <a16:creationId xmlns:a16="http://schemas.microsoft.com/office/drawing/2014/main" id="{48CAB7C3-ADF8-4029-0608-A2E6E59959C9}"/>
              </a:ext>
            </a:extLst>
          </p:cNvPr>
          <p:cNvSpPr/>
          <p:nvPr/>
        </p:nvSpPr>
        <p:spPr>
          <a:xfrm>
            <a:off x="6757931" y="2535463"/>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57" name="Freeform 9256">
            <a:extLst>
              <a:ext uri="{FF2B5EF4-FFF2-40B4-BE49-F238E27FC236}">
                <a16:creationId xmlns:a16="http://schemas.microsoft.com/office/drawing/2014/main" id="{61A6372E-47EB-FFDC-CAFD-26588F08C486}"/>
              </a:ext>
            </a:extLst>
          </p:cNvPr>
          <p:cNvSpPr/>
          <p:nvPr/>
        </p:nvSpPr>
        <p:spPr>
          <a:xfrm>
            <a:off x="6553438" y="2398928"/>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58" name="Freeform 9257">
            <a:extLst>
              <a:ext uri="{FF2B5EF4-FFF2-40B4-BE49-F238E27FC236}">
                <a16:creationId xmlns:a16="http://schemas.microsoft.com/office/drawing/2014/main" id="{F6AB0560-6276-A4FB-4969-669C81BC3AFE}"/>
              </a:ext>
            </a:extLst>
          </p:cNvPr>
          <p:cNvSpPr/>
          <p:nvPr/>
        </p:nvSpPr>
        <p:spPr>
          <a:xfrm>
            <a:off x="6507258" y="2444403"/>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59" name="Freeform 9258">
            <a:extLst>
              <a:ext uri="{FF2B5EF4-FFF2-40B4-BE49-F238E27FC236}">
                <a16:creationId xmlns:a16="http://schemas.microsoft.com/office/drawing/2014/main" id="{08A39A9F-93A2-3F25-C907-5CBBD4744805}"/>
              </a:ext>
            </a:extLst>
          </p:cNvPr>
          <p:cNvSpPr/>
          <p:nvPr/>
        </p:nvSpPr>
        <p:spPr>
          <a:xfrm>
            <a:off x="5966473" y="2182868"/>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60" name="Freeform 9259">
            <a:extLst>
              <a:ext uri="{FF2B5EF4-FFF2-40B4-BE49-F238E27FC236}">
                <a16:creationId xmlns:a16="http://schemas.microsoft.com/office/drawing/2014/main" id="{8C261D64-CA10-DCFD-ED96-FDC1972A7B31}"/>
              </a:ext>
            </a:extLst>
          </p:cNvPr>
          <p:cNvSpPr/>
          <p:nvPr/>
        </p:nvSpPr>
        <p:spPr>
          <a:xfrm>
            <a:off x="5920406" y="2228343"/>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61" name="Freeform 9260">
            <a:extLst>
              <a:ext uri="{FF2B5EF4-FFF2-40B4-BE49-F238E27FC236}">
                <a16:creationId xmlns:a16="http://schemas.microsoft.com/office/drawing/2014/main" id="{86B0C975-4803-4DA9-DBB7-F57F3FC6EF33}"/>
              </a:ext>
            </a:extLst>
          </p:cNvPr>
          <p:cNvSpPr/>
          <p:nvPr/>
        </p:nvSpPr>
        <p:spPr>
          <a:xfrm>
            <a:off x="5952203" y="2076391"/>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62" name="Freeform 9261">
            <a:extLst>
              <a:ext uri="{FF2B5EF4-FFF2-40B4-BE49-F238E27FC236}">
                <a16:creationId xmlns:a16="http://schemas.microsoft.com/office/drawing/2014/main" id="{2B79925D-C3E8-43A5-0005-3D5B27D87BA9}"/>
              </a:ext>
            </a:extLst>
          </p:cNvPr>
          <p:cNvSpPr/>
          <p:nvPr/>
        </p:nvSpPr>
        <p:spPr>
          <a:xfrm>
            <a:off x="5906024" y="2121866"/>
            <a:ext cx="92359" cy="11091"/>
          </a:xfrm>
          <a:custGeom>
            <a:avLst/>
            <a:gdLst>
              <a:gd name="connsiteX0" fmla="*/ 103712 w 103712"/>
              <a:gd name="connsiteY0" fmla="*/ 0 h 12454"/>
              <a:gd name="connsiteX1" fmla="*/ 0 w 103712"/>
              <a:gd name="connsiteY1" fmla="*/ 0 h 12454"/>
            </a:gdLst>
            <a:ahLst/>
            <a:cxnLst>
              <a:cxn ang="0">
                <a:pos x="connsiteX0" y="connsiteY0"/>
              </a:cxn>
              <a:cxn ang="0">
                <a:pos x="connsiteX1" y="connsiteY1"/>
              </a:cxn>
            </a:cxnLst>
            <a:rect l="l" t="t" r="r" b="b"/>
            <a:pathLst>
              <a:path w="103712" h="12454">
                <a:moveTo>
                  <a:pt x="103712" y="0"/>
                </a:moveTo>
                <a:lnTo>
                  <a:pt x="0" y="0"/>
                </a:lnTo>
              </a:path>
            </a:pathLst>
          </a:custGeom>
          <a:ln w="28369" cap="flat">
            <a:solidFill>
              <a:srgbClr val="E1471D"/>
            </a:solidFill>
            <a:prstDash val="solid"/>
            <a:miter/>
          </a:ln>
        </p:spPr>
        <p:txBody>
          <a:bodyPr rtlCol="0" anchor="ctr"/>
          <a:lstStyle/>
          <a:p>
            <a:endParaRPr lang="en-US"/>
          </a:p>
        </p:txBody>
      </p:sp>
      <p:sp>
        <p:nvSpPr>
          <p:cNvPr id="9263" name="Freeform 9262">
            <a:extLst>
              <a:ext uri="{FF2B5EF4-FFF2-40B4-BE49-F238E27FC236}">
                <a16:creationId xmlns:a16="http://schemas.microsoft.com/office/drawing/2014/main" id="{461A8E85-9F56-BD20-31FF-D2CAFE16A3CD}"/>
              </a:ext>
            </a:extLst>
          </p:cNvPr>
          <p:cNvSpPr/>
          <p:nvPr/>
        </p:nvSpPr>
        <p:spPr>
          <a:xfrm>
            <a:off x="5084566" y="2076391"/>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64" name="Freeform 9263">
            <a:extLst>
              <a:ext uri="{FF2B5EF4-FFF2-40B4-BE49-F238E27FC236}">
                <a16:creationId xmlns:a16="http://schemas.microsoft.com/office/drawing/2014/main" id="{FA827C25-65BD-6B08-5C40-79F77225F3CC}"/>
              </a:ext>
            </a:extLst>
          </p:cNvPr>
          <p:cNvSpPr/>
          <p:nvPr/>
        </p:nvSpPr>
        <p:spPr>
          <a:xfrm>
            <a:off x="5038386" y="2121866"/>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65" name="Freeform 9264">
            <a:extLst>
              <a:ext uri="{FF2B5EF4-FFF2-40B4-BE49-F238E27FC236}">
                <a16:creationId xmlns:a16="http://schemas.microsoft.com/office/drawing/2014/main" id="{8A4E3886-44AB-81BA-5356-7960DDE01C25}"/>
              </a:ext>
            </a:extLst>
          </p:cNvPr>
          <p:cNvSpPr/>
          <p:nvPr/>
        </p:nvSpPr>
        <p:spPr>
          <a:xfrm>
            <a:off x="4721309" y="199653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66" name="Freeform 9265">
            <a:extLst>
              <a:ext uri="{FF2B5EF4-FFF2-40B4-BE49-F238E27FC236}">
                <a16:creationId xmlns:a16="http://schemas.microsoft.com/office/drawing/2014/main" id="{C1112ABF-6FCF-65AF-A304-631A19642FB0}"/>
              </a:ext>
            </a:extLst>
          </p:cNvPr>
          <p:cNvSpPr/>
          <p:nvPr/>
        </p:nvSpPr>
        <p:spPr>
          <a:xfrm>
            <a:off x="4675129" y="204200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67" name="Freeform 9266">
            <a:extLst>
              <a:ext uri="{FF2B5EF4-FFF2-40B4-BE49-F238E27FC236}">
                <a16:creationId xmlns:a16="http://schemas.microsoft.com/office/drawing/2014/main" id="{1D9DD442-689C-F5B0-8D26-804F6ECAB54A}"/>
              </a:ext>
            </a:extLst>
          </p:cNvPr>
          <p:cNvSpPr/>
          <p:nvPr/>
        </p:nvSpPr>
        <p:spPr>
          <a:xfrm>
            <a:off x="4108951" y="199653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E1471D"/>
            </a:solidFill>
            <a:prstDash val="solid"/>
            <a:miter/>
          </a:ln>
        </p:spPr>
        <p:txBody>
          <a:bodyPr rtlCol="0" anchor="ctr"/>
          <a:lstStyle/>
          <a:p>
            <a:endParaRPr lang="en-US"/>
          </a:p>
        </p:txBody>
      </p:sp>
      <p:sp>
        <p:nvSpPr>
          <p:cNvPr id="9268" name="Freeform 9267">
            <a:extLst>
              <a:ext uri="{FF2B5EF4-FFF2-40B4-BE49-F238E27FC236}">
                <a16:creationId xmlns:a16="http://schemas.microsoft.com/office/drawing/2014/main" id="{465E262A-E52C-BA61-B093-B7D964462A90}"/>
              </a:ext>
            </a:extLst>
          </p:cNvPr>
          <p:cNvSpPr/>
          <p:nvPr/>
        </p:nvSpPr>
        <p:spPr>
          <a:xfrm>
            <a:off x="4062884" y="204200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E1471D"/>
            </a:solidFill>
            <a:prstDash val="solid"/>
            <a:miter/>
          </a:ln>
        </p:spPr>
        <p:txBody>
          <a:bodyPr rtlCol="0" anchor="ctr"/>
          <a:lstStyle/>
          <a:p>
            <a:endParaRPr lang="en-US"/>
          </a:p>
        </p:txBody>
      </p:sp>
      <p:sp>
        <p:nvSpPr>
          <p:cNvPr id="9269" name="Freeform 9268">
            <a:extLst>
              <a:ext uri="{FF2B5EF4-FFF2-40B4-BE49-F238E27FC236}">
                <a16:creationId xmlns:a16="http://schemas.microsoft.com/office/drawing/2014/main" id="{FA60D6AA-B965-5CFF-BAA7-2A51F4510CD5}"/>
              </a:ext>
            </a:extLst>
          </p:cNvPr>
          <p:cNvSpPr/>
          <p:nvPr/>
        </p:nvSpPr>
        <p:spPr>
          <a:xfrm>
            <a:off x="3500414" y="2036018"/>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70" name="Freeform 9269">
            <a:extLst>
              <a:ext uri="{FF2B5EF4-FFF2-40B4-BE49-F238E27FC236}">
                <a16:creationId xmlns:a16="http://schemas.microsoft.com/office/drawing/2014/main" id="{8A3D079C-7A4E-6019-6ECC-878E8284F2E8}"/>
              </a:ext>
            </a:extLst>
          </p:cNvPr>
          <p:cNvSpPr/>
          <p:nvPr/>
        </p:nvSpPr>
        <p:spPr>
          <a:xfrm>
            <a:off x="3454234" y="2081604"/>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271" name="Freeform 9270">
            <a:extLst>
              <a:ext uri="{FF2B5EF4-FFF2-40B4-BE49-F238E27FC236}">
                <a16:creationId xmlns:a16="http://schemas.microsoft.com/office/drawing/2014/main" id="{15261F09-EA29-6E9B-F409-2E7C127A7F0F}"/>
              </a:ext>
            </a:extLst>
          </p:cNvPr>
          <p:cNvSpPr/>
          <p:nvPr/>
        </p:nvSpPr>
        <p:spPr>
          <a:xfrm>
            <a:off x="3314496" y="1840255"/>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72" name="Freeform 9271">
            <a:extLst>
              <a:ext uri="{FF2B5EF4-FFF2-40B4-BE49-F238E27FC236}">
                <a16:creationId xmlns:a16="http://schemas.microsoft.com/office/drawing/2014/main" id="{3E52B898-0AEB-CBBE-85C0-33F84870609F}"/>
              </a:ext>
            </a:extLst>
          </p:cNvPr>
          <p:cNvSpPr/>
          <p:nvPr/>
        </p:nvSpPr>
        <p:spPr>
          <a:xfrm>
            <a:off x="3268317" y="1885841"/>
            <a:ext cx="92359" cy="11091"/>
          </a:xfrm>
          <a:custGeom>
            <a:avLst/>
            <a:gdLst>
              <a:gd name="connsiteX0" fmla="*/ 103713 w 103712"/>
              <a:gd name="connsiteY0" fmla="*/ 0 h 12454"/>
              <a:gd name="connsiteX1" fmla="*/ 0 w 103712"/>
              <a:gd name="connsiteY1" fmla="*/ 0 h 12454"/>
            </a:gdLst>
            <a:ahLst/>
            <a:cxnLst>
              <a:cxn ang="0">
                <a:pos x="connsiteX0" y="connsiteY0"/>
              </a:cxn>
              <a:cxn ang="0">
                <a:pos x="connsiteX1" y="connsiteY1"/>
              </a:cxn>
            </a:cxnLst>
            <a:rect l="l" t="t" r="r" b="b"/>
            <a:pathLst>
              <a:path w="103712" h="12454">
                <a:moveTo>
                  <a:pt x="103713" y="0"/>
                </a:moveTo>
                <a:lnTo>
                  <a:pt x="0" y="0"/>
                </a:lnTo>
              </a:path>
            </a:pathLst>
          </a:custGeom>
          <a:ln w="28369" cap="flat">
            <a:solidFill>
              <a:srgbClr val="015873"/>
            </a:solidFill>
            <a:prstDash val="solid"/>
            <a:miter/>
          </a:ln>
        </p:spPr>
        <p:txBody>
          <a:bodyPr rtlCol="0" anchor="ctr"/>
          <a:lstStyle/>
          <a:p>
            <a:endParaRPr lang="en-US"/>
          </a:p>
        </p:txBody>
      </p:sp>
      <p:sp>
        <p:nvSpPr>
          <p:cNvPr id="9273" name="Freeform 9272">
            <a:extLst>
              <a:ext uri="{FF2B5EF4-FFF2-40B4-BE49-F238E27FC236}">
                <a16:creationId xmlns:a16="http://schemas.microsoft.com/office/drawing/2014/main" id="{7113F6AC-C831-C7FB-B1FA-3C86D575FB17}"/>
              </a:ext>
            </a:extLst>
          </p:cNvPr>
          <p:cNvSpPr/>
          <p:nvPr/>
        </p:nvSpPr>
        <p:spPr>
          <a:xfrm>
            <a:off x="2917194" y="1837039"/>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74" name="Freeform 9273">
            <a:extLst>
              <a:ext uri="{FF2B5EF4-FFF2-40B4-BE49-F238E27FC236}">
                <a16:creationId xmlns:a16="http://schemas.microsoft.com/office/drawing/2014/main" id="{D50A200E-A9A8-0C6D-BEDE-2FC0C251E2BB}"/>
              </a:ext>
            </a:extLst>
          </p:cNvPr>
          <p:cNvSpPr/>
          <p:nvPr/>
        </p:nvSpPr>
        <p:spPr>
          <a:xfrm>
            <a:off x="2871015" y="1882624"/>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275" name="Freeform 9274">
            <a:extLst>
              <a:ext uri="{FF2B5EF4-FFF2-40B4-BE49-F238E27FC236}">
                <a16:creationId xmlns:a16="http://schemas.microsoft.com/office/drawing/2014/main" id="{3A897B49-CE7F-3283-BB66-E56D318D020F}"/>
              </a:ext>
            </a:extLst>
          </p:cNvPr>
          <p:cNvSpPr/>
          <p:nvPr/>
        </p:nvSpPr>
        <p:spPr>
          <a:xfrm>
            <a:off x="3487614" y="1840255"/>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76" name="Freeform 9275">
            <a:extLst>
              <a:ext uri="{FF2B5EF4-FFF2-40B4-BE49-F238E27FC236}">
                <a16:creationId xmlns:a16="http://schemas.microsoft.com/office/drawing/2014/main" id="{5940677B-8542-16EA-7927-3F476BD7C01C}"/>
              </a:ext>
            </a:extLst>
          </p:cNvPr>
          <p:cNvSpPr/>
          <p:nvPr/>
        </p:nvSpPr>
        <p:spPr>
          <a:xfrm>
            <a:off x="3441435" y="1885841"/>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277" name="Freeform 9276">
            <a:extLst>
              <a:ext uri="{FF2B5EF4-FFF2-40B4-BE49-F238E27FC236}">
                <a16:creationId xmlns:a16="http://schemas.microsoft.com/office/drawing/2014/main" id="{27BCC289-0466-0AB0-97C0-D089190448BF}"/>
              </a:ext>
            </a:extLst>
          </p:cNvPr>
          <p:cNvSpPr/>
          <p:nvPr/>
        </p:nvSpPr>
        <p:spPr>
          <a:xfrm>
            <a:off x="3533682" y="1840255"/>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78" name="Freeform 9277">
            <a:extLst>
              <a:ext uri="{FF2B5EF4-FFF2-40B4-BE49-F238E27FC236}">
                <a16:creationId xmlns:a16="http://schemas.microsoft.com/office/drawing/2014/main" id="{82D4B08A-557D-B328-6658-9638E519DC15}"/>
              </a:ext>
            </a:extLst>
          </p:cNvPr>
          <p:cNvSpPr/>
          <p:nvPr/>
        </p:nvSpPr>
        <p:spPr>
          <a:xfrm>
            <a:off x="3487614" y="1885841"/>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279" name="Freeform 9278">
            <a:extLst>
              <a:ext uri="{FF2B5EF4-FFF2-40B4-BE49-F238E27FC236}">
                <a16:creationId xmlns:a16="http://schemas.microsoft.com/office/drawing/2014/main" id="{57B161CD-E36A-F75A-31E3-E49D311DC5BE}"/>
              </a:ext>
            </a:extLst>
          </p:cNvPr>
          <p:cNvSpPr/>
          <p:nvPr/>
        </p:nvSpPr>
        <p:spPr>
          <a:xfrm>
            <a:off x="3585929" y="1837039"/>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80" name="Freeform 9279">
            <a:extLst>
              <a:ext uri="{FF2B5EF4-FFF2-40B4-BE49-F238E27FC236}">
                <a16:creationId xmlns:a16="http://schemas.microsoft.com/office/drawing/2014/main" id="{37A635B1-A5DD-2AE2-7D3E-525E050CB44E}"/>
              </a:ext>
            </a:extLst>
          </p:cNvPr>
          <p:cNvSpPr/>
          <p:nvPr/>
        </p:nvSpPr>
        <p:spPr>
          <a:xfrm>
            <a:off x="3539749" y="1882624"/>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281" name="Freeform 9280">
            <a:extLst>
              <a:ext uri="{FF2B5EF4-FFF2-40B4-BE49-F238E27FC236}">
                <a16:creationId xmlns:a16="http://schemas.microsoft.com/office/drawing/2014/main" id="{47F33A29-7CCD-EF70-55D1-451D1873C0C0}"/>
              </a:ext>
            </a:extLst>
          </p:cNvPr>
          <p:cNvSpPr/>
          <p:nvPr/>
        </p:nvSpPr>
        <p:spPr>
          <a:xfrm>
            <a:off x="3960590" y="1844755"/>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82" name="Freeform 9281">
            <a:extLst>
              <a:ext uri="{FF2B5EF4-FFF2-40B4-BE49-F238E27FC236}">
                <a16:creationId xmlns:a16="http://schemas.microsoft.com/office/drawing/2014/main" id="{DA59BA8B-2251-25D3-F769-E77DE33B2C76}"/>
              </a:ext>
            </a:extLst>
          </p:cNvPr>
          <p:cNvSpPr/>
          <p:nvPr/>
        </p:nvSpPr>
        <p:spPr>
          <a:xfrm>
            <a:off x="3914410" y="1890340"/>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283" name="Freeform 9282">
            <a:extLst>
              <a:ext uri="{FF2B5EF4-FFF2-40B4-BE49-F238E27FC236}">
                <a16:creationId xmlns:a16="http://schemas.microsoft.com/office/drawing/2014/main" id="{0A6EBC0A-6EED-E339-D77E-148CC5AB6FDE}"/>
              </a:ext>
            </a:extLst>
          </p:cNvPr>
          <p:cNvSpPr/>
          <p:nvPr/>
        </p:nvSpPr>
        <p:spPr>
          <a:xfrm>
            <a:off x="4143510" y="1890340"/>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84" name="Freeform 9283">
            <a:extLst>
              <a:ext uri="{FF2B5EF4-FFF2-40B4-BE49-F238E27FC236}">
                <a16:creationId xmlns:a16="http://schemas.microsoft.com/office/drawing/2014/main" id="{C4550B95-E428-34E6-0E07-8D782889F658}"/>
              </a:ext>
            </a:extLst>
          </p:cNvPr>
          <p:cNvSpPr/>
          <p:nvPr/>
        </p:nvSpPr>
        <p:spPr>
          <a:xfrm>
            <a:off x="4097331" y="1935815"/>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285" name="Freeform 9284">
            <a:extLst>
              <a:ext uri="{FF2B5EF4-FFF2-40B4-BE49-F238E27FC236}">
                <a16:creationId xmlns:a16="http://schemas.microsoft.com/office/drawing/2014/main" id="{DD19A2E7-EDE2-D3D3-A674-F716481EECB5}"/>
              </a:ext>
            </a:extLst>
          </p:cNvPr>
          <p:cNvSpPr/>
          <p:nvPr/>
        </p:nvSpPr>
        <p:spPr>
          <a:xfrm>
            <a:off x="4182836" y="1890340"/>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86" name="Freeform 9285">
            <a:extLst>
              <a:ext uri="{FF2B5EF4-FFF2-40B4-BE49-F238E27FC236}">
                <a16:creationId xmlns:a16="http://schemas.microsoft.com/office/drawing/2014/main" id="{DC943878-4B29-9813-FD58-45285AEC7C49}"/>
              </a:ext>
            </a:extLst>
          </p:cNvPr>
          <p:cNvSpPr/>
          <p:nvPr/>
        </p:nvSpPr>
        <p:spPr>
          <a:xfrm>
            <a:off x="4136769" y="1935815"/>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287" name="Freeform 9286">
            <a:extLst>
              <a:ext uri="{FF2B5EF4-FFF2-40B4-BE49-F238E27FC236}">
                <a16:creationId xmlns:a16="http://schemas.microsoft.com/office/drawing/2014/main" id="{ECB06693-0A40-0D48-4087-13DC627A8A11}"/>
              </a:ext>
            </a:extLst>
          </p:cNvPr>
          <p:cNvSpPr/>
          <p:nvPr/>
        </p:nvSpPr>
        <p:spPr>
          <a:xfrm>
            <a:off x="5262380"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88" name="Freeform 9287">
            <a:extLst>
              <a:ext uri="{FF2B5EF4-FFF2-40B4-BE49-F238E27FC236}">
                <a16:creationId xmlns:a16="http://schemas.microsoft.com/office/drawing/2014/main" id="{575432C3-43D7-3D49-1A2C-0D2930E0114B}"/>
              </a:ext>
            </a:extLst>
          </p:cNvPr>
          <p:cNvSpPr/>
          <p:nvPr/>
        </p:nvSpPr>
        <p:spPr>
          <a:xfrm>
            <a:off x="5216313" y="19280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289" name="Freeform 9288">
            <a:extLst>
              <a:ext uri="{FF2B5EF4-FFF2-40B4-BE49-F238E27FC236}">
                <a16:creationId xmlns:a16="http://schemas.microsoft.com/office/drawing/2014/main" id="{5B6F6514-F73C-BBAB-8980-AFD705EA4FD2}"/>
              </a:ext>
            </a:extLst>
          </p:cNvPr>
          <p:cNvSpPr/>
          <p:nvPr/>
        </p:nvSpPr>
        <p:spPr>
          <a:xfrm>
            <a:off x="5308559"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90" name="Freeform 9289">
            <a:extLst>
              <a:ext uri="{FF2B5EF4-FFF2-40B4-BE49-F238E27FC236}">
                <a16:creationId xmlns:a16="http://schemas.microsoft.com/office/drawing/2014/main" id="{A074325C-C265-5E2B-0173-E95B44122EF9}"/>
              </a:ext>
            </a:extLst>
          </p:cNvPr>
          <p:cNvSpPr/>
          <p:nvPr/>
        </p:nvSpPr>
        <p:spPr>
          <a:xfrm>
            <a:off x="5262380" y="19280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291" name="Freeform 9290">
            <a:extLst>
              <a:ext uri="{FF2B5EF4-FFF2-40B4-BE49-F238E27FC236}">
                <a16:creationId xmlns:a16="http://schemas.microsoft.com/office/drawing/2014/main" id="{D838D6EB-7FC9-8D8A-19ED-6D2F4EC02B52}"/>
              </a:ext>
            </a:extLst>
          </p:cNvPr>
          <p:cNvSpPr/>
          <p:nvPr/>
        </p:nvSpPr>
        <p:spPr>
          <a:xfrm>
            <a:off x="5354627"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92" name="Freeform 9291">
            <a:extLst>
              <a:ext uri="{FF2B5EF4-FFF2-40B4-BE49-F238E27FC236}">
                <a16:creationId xmlns:a16="http://schemas.microsoft.com/office/drawing/2014/main" id="{3B529431-419D-0382-463E-B3E56B89EA27}"/>
              </a:ext>
            </a:extLst>
          </p:cNvPr>
          <p:cNvSpPr/>
          <p:nvPr/>
        </p:nvSpPr>
        <p:spPr>
          <a:xfrm>
            <a:off x="5308559" y="19280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293" name="Freeform 9292">
            <a:extLst>
              <a:ext uri="{FF2B5EF4-FFF2-40B4-BE49-F238E27FC236}">
                <a16:creationId xmlns:a16="http://schemas.microsoft.com/office/drawing/2014/main" id="{1387D91D-DC53-51D4-9FCD-87F3AC748A1A}"/>
              </a:ext>
            </a:extLst>
          </p:cNvPr>
          <p:cNvSpPr/>
          <p:nvPr/>
        </p:nvSpPr>
        <p:spPr>
          <a:xfrm>
            <a:off x="5774294"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94" name="Freeform 9293">
            <a:extLst>
              <a:ext uri="{FF2B5EF4-FFF2-40B4-BE49-F238E27FC236}">
                <a16:creationId xmlns:a16="http://schemas.microsoft.com/office/drawing/2014/main" id="{FF8A66D8-9B5F-B548-DA52-401E9DA36626}"/>
              </a:ext>
            </a:extLst>
          </p:cNvPr>
          <p:cNvSpPr/>
          <p:nvPr/>
        </p:nvSpPr>
        <p:spPr>
          <a:xfrm>
            <a:off x="5728227" y="19280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295" name="Freeform 9294">
            <a:extLst>
              <a:ext uri="{FF2B5EF4-FFF2-40B4-BE49-F238E27FC236}">
                <a16:creationId xmlns:a16="http://schemas.microsoft.com/office/drawing/2014/main" id="{9DF083FA-EDC3-6FC6-66A4-E8A06CD79AF9}"/>
              </a:ext>
            </a:extLst>
          </p:cNvPr>
          <p:cNvSpPr/>
          <p:nvPr/>
        </p:nvSpPr>
        <p:spPr>
          <a:xfrm>
            <a:off x="5820474"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96" name="Freeform 9295">
            <a:extLst>
              <a:ext uri="{FF2B5EF4-FFF2-40B4-BE49-F238E27FC236}">
                <a16:creationId xmlns:a16="http://schemas.microsoft.com/office/drawing/2014/main" id="{E77B6A43-9DC3-21D7-55F2-0C3DBD5752C8}"/>
              </a:ext>
            </a:extLst>
          </p:cNvPr>
          <p:cNvSpPr/>
          <p:nvPr/>
        </p:nvSpPr>
        <p:spPr>
          <a:xfrm>
            <a:off x="5774294" y="1928099"/>
            <a:ext cx="92359" cy="11091"/>
          </a:xfrm>
          <a:custGeom>
            <a:avLst/>
            <a:gdLst>
              <a:gd name="connsiteX0" fmla="*/ 103712 w 103712"/>
              <a:gd name="connsiteY0" fmla="*/ 0 h 12454"/>
              <a:gd name="connsiteX1" fmla="*/ 0 w 103712"/>
              <a:gd name="connsiteY1" fmla="*/ 0 h 12454"/>
            </a:gdLst>
            <a:ahLst/>
            <a:cxnLst>
              <a:cxn ang="0">
                <a:pos x="connsiteX0" y="connsiteY0"/>
              </a:cxn>
              <a:cxn ang="0">
                <a:pos x="connsiteX1" y="connsiteY1"/>
              </a:cxn>
            </a:cxnLst>
            <a:rect l="l" t="t" r="r" b="b"/>
            <a:pathLst>
              <a:path w="103712" h="12454">
                <a:moveTo>
                  <a:pt x="103712" y="0"/>
                </a:moveTo>
                <a:lnTo>
                  <a:pt x="0" y="0"/>
                </a:lnTo>
              </a:path>
            </a:pathLst>
          </a:custGeom>
          <a:ln w="28369" cap="flat">
            <a:solidFill>
              <a:srgbClr val="015873"/>
            </a:solidFill>
            <a:prstDash val="solid"/>
            <a:miter/>
          </a:ln>
        </p:spPr>
        <p:txBody>
          <a:bodyPr rtlCol="0" anchor="ctr"/>
          <a:lstStyle/>
          <a:p>
            <a:endParaRPr lang="en-US"/>
          </a:p>
        </p:txBody>
      </p:sp>
      <p:sp>
        <p:nvSpPr>
          <p:cNvPr id="9297" name="Freeform 9296">
            <a:extLst>
              <a:ext uri="{FF2B5EF4-FFF2-40B4-BE49-F238E27FC236}">
                <a16:creationId xmlns:a16="http://schemas.microsoft.com/office/drawing/2014/main" id="{9F78436F-B463-4E58-6377-823DA3FC4D39}"/>
              </a:ext>
            </a:extLst>
          </p:cNvPr>
          <p:cNvSpPr/>
          <p:nvPr/>
        </p:nvSpPr>
        <p:spPr>
          <a:xfrm>
            <a:off x="5843395"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298" name="Freeform 9297">
            <a:extLst>
              <a:ext uri="{FF2B5EF4-FFF2-40B4-BE49-F238E27FC236}">
                <a16:creationId xmlns:a16="http://schemas.microsoft.com/office/drawing/2014/main" id="{1A192486-8549-E083-7768-B09F289354A4}"/>
              </a:ext>
            </a:extLst>
          </p:cNvPr>
          <p:cNvSpPr/>
          <p:nvPr/>
        </p:nvSpPr>
        <p:spPr>
          <a:xfrm>
            <a:off x="5797216" y="19280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299" name="Freeform 9298">
            <a:extLst>
              <a:ext uri="{FF2B5EF4-FFF2-40B4-BE49-F238E27FC236}">
                <a16:creationId xmlns:a16="http://schemas.microsoft.com/office/drawing/2014/main" id="{DA131F6A-1EF7-1BF5-37E4-BE161F021C94}"/>
              </a:ext>
            </a:extLst>
          </p:cNvPr>
          <p:cNvSpPr/>
          <p:nvPr/>
        </p:nvSpPr>
        <p:spPr>
          <a:xfrm>
            <a:off x="5889462"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00" name="Freeform 9299">
            <a:extLst>
              <a:ext uri="{FF2B5EF4-FFF2-40B4-BE49-F238E27FC236}">
                <a16:creationId xmlns:a16="http://schemas.microsoft.com/office/drawing/2014/main" id="{A4920EE1-1612-AF5D-2939-E01FE926F6D8}"/>
              </a:ext>
            </a:extLst>
          </p:cNvPr>
          <p:cNvSpPr/>
          <p:nvPr/>
        </p:nvSpPr>
        <p:spPr>
          <a:xfrm>
            <a:off x="5843395" y="19280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01" name="Freeform 9300">
            <a:extLst>
              <a:ext uri="{FF2B5EF4-FFF2-40B4-BE49-F238E27FC236}">
                <a16:creationId xmlns:a16="http://schemas.microsoft.com/office/drawing/2014/main" id="{0CD0B8B2-6D8A-FDD6-6E39-E29B489A8431}"/>
              </a:ext>
            </a:extLst>
          </p:cNvPr>
          <p:cNvSpPr/>
          <p:nvPr/>
        </p:nvSpPr>
        <p:spPr>
          <a:xfrm>
            <a:off x="5944069"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02" name="Freeform 9301">
            <a:extLst>
              <a:ext uri="{FF2B5EF4-FFF2-40B4-BE49-F238E27FC236}">
                <a16:creationId xmlns:a16="http://schemas.microsoft.com/office/drawing/2014/main" id="{AA5D92BE-B843-A478-6F85-A57627BBB655}"/>
              </a:ext>
            </a:extLst>
          </p:cNvPr>
          <p:cNvSpPr/>
          <p:nvPr/>
        </p:nvSpPr>
        <p:spPr>
          <a:xfrm>
            <a:off x="5898002" y="19280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03" name="Freeform 9302">
            <a:extLst>
              <a:ext uri="{FF2B5EF4-FFF2-40B4-BE49-F238E27FC236}">
                <a16:creationId xmlns:a16="http://schemas.microsoft.com/office/drawing/2014/main" id="{C13754B8-5090-A0EE-CB05-E011406D7E46}"/>
              </a:ext>
            </a:extLst>
          </p:cNvPr>
          <p:cNvSpPr/>
          <p:nvPr/>
        </p:nvSpPr>
        <p:spPr>
          <a:xfrm>
            <a:off x="6148226"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04" name="Freeform 9303">
            <a:extLst>
              <a:ext uri="{FF2B5EF4-FFF2-40B4-BE49-F238E27FC236}">
                <a16:creationId xmlns:a16="http://schemas.microsoft.com/office/drawing/2014/main" id="{0AC6961F-3ECB-577D-A27F-C4D42B3D9271}"/>
              </a:ext>
            </a:extLst>
          </p:cNvPr>
          <p:cNvSpPr/>
          <p:nvPr/>
        </p:nvSpPr>
        <p:spPr>
          <a:xfrm>
            <a:off x="6102046" y="19280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05" name="Freeform 9304">
            <a:extLst>
              <a:ext uri="{FF2B5EF4-FFF2-40B4-BE49-F238E27FC236}">
                <a16:creationId xmlns:a16="http://schemas.microsoft.com/office/drawing/2014/main" id="{15AADC24-05A3-C945-90D6-EC7C67CC4D5D}"/>
              </a:ext>
            </a:extLst>
          </p:cNvPr>
          <p:cNvSpPr/>
          <p:nvPr/>
        </p:nvSpPr>
        <p:spPr>
          <a:xfrm>
            <a:off x="6409253"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06" name="Freeform 9305">
            <a:extLst>
              <a:ext uri="{FF2B5EF4-FFF2-40B4-BE49-F238E27FC236}">
                <a16:creationId xmlns:a16="http://schemas.microsoft.com/office/drawing/2014/main" id="{00A6DF93-9DA9-5BEE-8353-1FE78F6B5A09}"/>
              </a:ext>
            </a:extLst>
          </p:cNvPr>
          <p:cNvSpPr/>
          <p:nvPr/>
        </p:nvSpPr>
        <p:spPr>
          <a:xfrm>
            <a:off x="6363074" y="1928099"/>
            <a:ext cx="92247" cy="11091"/>
          </a:xfrm>
          <a:custGeom>
            <a:avLst/>
            <a:gdLst>
              <a:gd name="connsiteX0" fmla="*/ 103587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7" y="0"/>
                </a:moveTo>
                <a:lnTo>
                  <a:pt x="0" y="0"/>
                </a:lnTo>
              </a:path>
            </a:pathLst>
          </a:custGeom>
          <a:ln w="28369" cap="flat">
            <a:solidFill>
              <a:srgbClr val="015873"/>
            </a:solidFill>
            <a:prstDash val="solid"/>
            <a:miter/>
          </a:ln>
        </p:spPr>
        <p:txBody>
          <a:bodyPr rtlCol="0" anchor="ctr"/>
          <a:lstStyle/>
          <a:p>
            <a:endParaRPr lang="en-US"/>
          </a:p>
        </p:txBody>
      </p:sp>
      <p:sp>
        <p:nvSpPr>
          <p:cNvPr id="9307" name="Freeform 9306">
            <a:extLst>
              <a:ext uri="{FF2B5EF4-FFF2-40B4-BE49-F238E27FC236}">
                <a16:creationId xmlns:a16="http://schemas.microsoft.com/office/drawing/2014/main" id="{165044D1-B665-AFBF-93A6-8B31C41E3BA1}"/>
              </a:ext>
            </a:extLst>
          </p:cNvPr>
          <p:cNvSpPr/>
          <p:nvPr/>
        </p:nvSpPr>
        <p:spPr>
          <a:xfrm>
            <a:off x="6455320"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08" name="Freeform 9307">
            <a:extLst>
              <a:ext uri="{FF2B5EF4-FFF2-40B4-BE49-F238E27FC236}">
                <a16:creationId xmlns:a16="http://schemas.microsoft.com/office/drawing/2014/main" id="{206D1D2A-8DF0-FCC9-3A37-78CC452FF693}"/>
              </a:ext>
            </a:extLst>
          </p:cNvPr>
          <p:cNvSpPr/>
          <p:nvPr/>
        </p:nvSpPr>
        <p:spPr>
          <a:xfrm>
            <a:off x="6409253"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09" name="Freeform 9308">
            <a:extLst>
              <a:ext uri="{FF2B5EF4-FFF2-40B4-BE49-F238E27FC236}">
                <a16:creationId xmlns:a16="http://schemas.microsoft.com/office/drawing/2014/main" id="{F97DD41F-E687-DDC0-B267-6CBB1D94B0E7}"/>
              </a:ext>
            </a:extLst>
          </p:cNvPr>
          <p:cNvSpPr/>
          <p:nvPr/>
        </p:nvSpPr>
        <p:spPr>
          <a:xfrm>
            <a:off x="6491725"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10" name="Freeform 9309">
            <a:extLst>
              <a:ext uri="{FF2B5EF4-FFF2-40B4-BE49-F238E27FC236}">
                <a16:creationId xmlns:a16="http://schemas.microsoft.com/office/drawing/2014/main" id="{655F0F61-B476-2E36-3FAC-01899C5ACC9A}"/>
              </a:ext>
            </a:extLst>
          </p:cNvPr>
          <p:cNvSpPr/>
          <p:nvPr/>
        </p:nvSpPr>
        <p:spPr>
          <a:xfrm>
            <a:off x="6445545"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11" name="Freeform 9310">
            <a:extLst>
              <a:ext uri="{FF2B5EF4-FFF2-40B4-BE49-F238E27FC236}">
                <a16:creationId xmlns:a16="http://schemas.microsoft.com/office/drawing/2014/main" id="{4491DB31-6391-1C92-DC97-68EBA1A729E4}"/>
              </a:ext>
            </a:extLst>
          </p:cNvPr>
          <p:cNvSpPr/>
          <p:nvPr/>
        </p:nvSpPr>
        <p:spPr>
          <a:xfrm>
            <a:off x="6501501"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12" name="Freeform 9311">
            <a:extLst>
              <a:ext uri="{FF2B5EF4-FFF2-40B4-BE49-F238E27FC236}">
                <a16:creationId xmlns:a16="http://schemas.microsoft.com/office/drawing/2014/main" id="{BCA75408-350A-80E0-A33F-4771F27CC7FA}"/>
              </a:ext>
            </a:extLst>
          </p:cNvPr>
          <p:cNvSpPr/>
          <p:nvPr/>
        </p:nvSpPr>
        <p:spPr>
          <a:xfrm>
            <a:off x="6455320"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13" name="Freeform 9312">
            <a:extLst>
              <a:ext uri="{FF2B5EF4-FFF2-40B4-BE49-F238E27FC236}">
                <a16:creationId xmlns:a16="http://schemas.microsoft.com/office/drawing/2014/main" id="{FFBF9E2F-3126-5A17-1CE1-F495C5CB4A30}"/>
              </a:ext>
            </a:extLst>
          </p:cNvPr>
          <p:cNvSpPr/>
          <p:nvPr/>
        </p:nvSpPr>
        <p:spPr>
          <a:xfrm>
            <a:off x="6530264"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14" name="Freeform 9313">
            <a:extLst>
              <a:ext uri="{FF2B5EF4-FFF2-40B4-BE49-F238E27FC236}">
                <a16:creationId xmlns:a16="http://schemas.microsoft.com/office/drawing/2014/main" id="{86D52FA9-3A29-5798-7683-B53FE22611ED}"/>
              </a:ext>
            </a:extLst>
          </p:cNvPr>
          <p:cNvSpPr/>
          <p:nvPr/>
        </p:nvSpPr>
        <p:spPr>
          <a:xfrm>
            <a:off x="6484197"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15" name="Freeform 9314">
            <a:extLst>
              <a:ext uri="{FF2B5EF4-FFF2-40B4-BE49-F238E27FC236}">
                <a16:creationId xmlns:a16="http://schemas.microsoft.com/office/drawing/2014/main" id="{2C604C6C-7B24-F5FB-76E6-70D7739B7A12}"/>
              </a:ext>
            </a:extLst>
          </p:cNvPr>
          <p:cNvSpPr/>
          <p:nvPr/>
        </p:nvSpPr>
        <p:spPr>
          <a:xfrm>
            <a:off x="6547568"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16" name="Freeform 9315">
            <a:extLst>
              <a:ext uri="{FF2B5EF4-FFF2-40B4-BE49-F238E27FC236}">
                <a16:creationId xmlns:a16="http://schemas.microsoft.com/office/drawing/2014/main" id="{BEAE1E06-42A6-2A66-53B5-F30BD2BF3463}"/>
              </a:ext>
            </a:extLst>
          </p:cNvPr>
          <p:cNvSpPr/>
          <p:nvPr/>
        </p:nvSpPr>
        <p:spPr>
          <a:xfrm>
            <a:off x="6501501"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17" name="Freeform 9316">
            <a:extLst>
              <a:ext uri="{FF2B5EF4-FFF2-40B4-BE49-F238E27FC236}">
                <a16:creationId xmlns:a16="http://schemas.microsoft.com/office/drawing/2014/main" id="{085D56CF-8C7A-958C-4B19-77F2E211F01A}"/>
              </a:ext>
            </a:extLst>
          </p:cNvPr>
          <p:cNvSpPr/>
          <p:nvPr/>
        </p:nvSpPr>
        <p:spPr>
          <a:xfrm>
            <a:off x="6991387"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18" name="Freeform 9317">
            <a:extLst>
              <a:ext uri="{FF2B5EF4-FFF2-40B4-BE49-F238E27FC236}">
                <a16:creationId xmlns:a16="http://schemas.microsoft.com/office/drawing/2014/main" id="{B12B69DC-F40C-6E4E-64C5-F19949C78F15}"/>
              </a:ext>
            </a:extLst>
          </p:cNvPr>
          <p:cNvSpPr/>
          <p:nvPr/>
        </p:nvSpPr>
        <p:spPr>
          <a:xfrm>
            <a:off x="6945206"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19" name="Freeform 9318">
            <a:extLst>
              <a:ext uri="{FF2B5EF4-FFF2-40B4-BE49-F238E27FC236}">
                <a16:creationId xmlns:a16="http://schemas.microsoft.com/office/drawing/2014/main" id="{67E6DEA4-65FF-FD23-DE32-1484B6E9997D}"/>
              </a:ext>
            </a:extLst>
          </p:cNvPr>
          <p:cNvSpPr/>
          <p:nvPr/>
        </p:nvSpPr>
        <p:spPr>
          <a:xfrm>
            <a:off x="7037454"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20" name="Freeform 9319">
            <a:extLst>
              <a:ext uri="{FF2B5EF4-FFF2-40B4-BE49-F238E27FC236}">
                <a16:creationId xmlns:a16="http://schemas.microsoft.com/office/drawing/2014/main" id="{F1066411-81BE-8C36-38DA-C96AC8DD2E65}"/>
              </a:ext>
            </a:extLst>
          </p:cNvPr>
          <p:cNvSpPr/>
          <p:nvPr/>
        </p:nvSpPr>
        <p:spPr>
          <a:xfrm>
            <a:off x="6991387"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21" name="Freeform 9320">
            <a:extLst>
              <a:ext uri="{FF2B5EF4-FFF2-40B4-BE49-F238E27FC236}">
                <a16:creationId xmlns:a16="http://schemas.microsoft.com/office/drawing/2014/main" id="{BCAFFAD9-C51F-8039-50B1-B1BB643095F4}"/>
              </a:ext>
            </a:extLst>
          </p:cNvPr>
          <p:cNvSpPr/>
          <p:nvPr/>
        </p:nvSpPr>
        <p:spPr>
          <a:xfrm>
            <a:off x="7070712"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22" name="Freeform 9321">
            <a:extLst>
              <a:ext uri="{FF2B5EF4-FFF2-40B4-BE49-F238E27FC236}">
                <a16:creationId xmlns:a16="http://schemas.microsoft.com/office/drawing/2014/main" id="{663BD3A0-432F-9A05-861B-86528E54E7DC}"/>
              </a:ext>
            </a:extLst>
          </p:cNvPr>
          <p:cNvSpPr/>
          <p:nvPr/>
        </p:nvSpPr>
        <p:spPr>
          <a:xfrm>
            <a:off x="7024532"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23" name="Freeform 9322">
            <a:extLst>
              <a:ext uri="{FF2B5EF4-FFF2-40B4-BE49-F238E27FC236}">
                <a16:creationId xmlns:a16="http://schemas.microsoft.com/office/drawing/2014/main" id="{F8C018CB-7E99-B408-5D73-C8E79B717386}"/>
              </a:ext>
            </a:extLst>
          </p:cNvPr>
          <p:cNvSpPr/>
          <p:nvPr/>
        </p:nvSpPr>
        <p:spPr>
          <a:xfrm>
            <a:off x="7105543"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24" name="Freeform 9323">
            <a:extLst>
              <a:ext uri="{FF2B5EF4-FFF2-40B4-BE49-F238E27FC236}">
                <a16:creationId xmlns:a16="http://schemas.microsoft.com/office/drawing/2014/main" id="{7E2A6695-077F-EE6A-D7F7-2D9E9004363D}"/>
              </a:ext>
            </a:extLst>
          </p:cNvPr>
          <p:cNvSpPr/>
          <p:nvPr/>
        </p:nvSpPr>
        <p:spPr>
          <a:xfrm>
            <a:off x="7059476"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25" name="Freeform 9324">
            <a:extLst>
              <a:ext uri="{FF2B5EF4-FFF2-40B4-BE49-F238E27FC236}">
                <a16:creationId xmlns:a16="http://schemas.microsoft.com/office/drawing/2014/main" id="{17958BE6-E8B2-D04E-D6CD-884E7D05C07C}"/>
              </a:ext>
            </a:extLst>
          </p:cNvPr>
          <p:cNvSpPr/>
          <p:nvPr/>
        </p:nvSpPr>
        <p:spPr>
          <a:xfrm>
            <a:off x="7175543"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26" name="Freeform 9325">
            <a:extLst>
              <a:ext uri="{FF2B5EF4-FFF2-40B4-BE49-F238E27FC236}">
                <a16:creationId xmlns:a16="http://schemas.microsoft.com/office/drawing/2014/main" id="{10B1CA7C-43C7-F3F6-305C-904A618ADBE1}"/>
              </a:ext>
            </a:extLst>
          </p:cNvPr>
          <p:cNvSpPr/>
          <p:nvPr/>
        </p:nvSpPr>
        <p:spPr>
          <a:xfrm>
            <a:off x="7129364"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27" name="Freeform 9326">
            <a:extLst>
              <a:ext uri="{FF2B5EF4-FFF2-40B4-BE49-F238E27FC236}">
                <a16:creationId xmlns:a16="http://schemas.microsoft.com/office/drawing/2014/main" id="{9067CC60-EC4C-EC6A-05AB-0AB9A57DECE4}"/>
              </a:ext>
            </a:extLst>
          </p:cNvPr>
          <p:cNvSpPr/>
          <p:nvPr/>
        </p:nvSpPr>
        <p:spPr>
          <a:xfrm>
            <a:off x="7543407"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28" name="Freeform 9327">
            <a:extLst>
              <a:ext uri="{FF2B5EF4-FFF2-40B4-BE49-F238E27FC236}">
                <a16:creationId xmlns:a16="http://schemas.microsoft.com/office/drawing/2014/main" id="{FBB57243-C66F-A4E1-39E8-23610F578F6E}"/>
              </a:ext>
            </a:extLst>
          </p:cNvPr>
          <p:cNvSpPr/>
          <p:nvPr/>
        </p:nvSpPr>
        <p:spPr>
          <a:xfrm>
            <a:off x="7497227"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29" name="Freeform 9328">
            <a:extLst>
              <a:ext uri="{FF2B5EF4-FFF2-40B4-BE49-F238E27FC236}">
                <a16:creationId xmlns:a16="http://schemas.microsoft.com/office/drawing/2014/main" id="{622FA5C0-0912-9ADC-04F7-FEE1AC817D42}"/>
              </a:ext>
            </a:extLst>
          </p:cNvPr>
          <p:cNvSpPr/>
          <p:nvPr/>
        </p:nvSpPr>
        <p:spPr>
          <a:xfrm>
            <a:off x="7652845"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30" name="Freeform 9329">
            <a:extLst>
              <a:ext uri="{FF2B5EF4-FFF2-40B4-BE49-F238E27FC236}">
                <a16:creationId xmlns:a16="http://schemas.microsoft.com/office/drawing/2014/main" id="{FADEC35E-B69E-D82E-ABE2-48ECF42661B4}"/>
              </a:ext>
            </a:extLst>
          </p:cNvPr>
          <p:cNvSpPr/>
          <p:nvPr/>
        </p:nvSpPr>
        <p:spPr>
          <a:xfrm>
            <a:off x="7606666"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31" name="Freeform 9330">
            <a:extLst>
              <a:ext uri="{FF2B5EF4-FFF2-40B4-BE49-F238E27FC236}">
                <a16:creationId xmlns:a16="http://schemas.microsoft.com/office/drawing/2014/main" id="{033041B4-271E-6D66-7B5F-AC3BB9A5A547}"/>
              </a:ext>
            </a:extLst>
          </p:cNvPr>
          <p:cNvSpPr/>
          <p:nvPr/>
        </p:nvSpPr>
        <p:spPr>
          <a:xfrm>
            <a:off x="7689361"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32" name="Freeform 9331">
            <a:extLst>
              <a:ext uri="{FF2B5EF4-FFF2-40B4-BE49-F238E27FC236}">
                <a16:creationId xmlns:a16="http://schemas.microsoft.com/office/drawing/2014/main" id="{6179B5E3-C865-10F5-5D59-AA91E8309A36}"/>
              </a:ext>
            </a:extLst>
          </p:cNvPr>
          <p:cNvSpPr/>
          <p:nvPr/>
        </p:nvSpPr>
        <p:spPr>
          <a:xfrm>
            <a:off x="7643182"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33" name="Freeform 9332">
            <a:extLst>
              <a:ext uri="{FF2B5EF4-FFF2-40B4-BE49-F238E27FC236}">
                <a16:creationId xmlns:a16="http://schemas.microsoft.com/office/drawing/2014/main" id="{400632F5-1E6D-A123-93B4-705218BC8808}"/>
              </a:ext>
            </a:extLst>
          </p:cNvPr>
          <p:cNvSpPr/>
          <p:nvPr/>
        </p:nvSpPr>
        <p:spPr>
          <a:xfrm>
            <a:off x="7708126"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34" name="Freeform 9333">
            <a:extLst>
              <a:ext uri="{FF2B5EF4-FFF2-40B4-BE49-F238E27FC236}">
                <a16:creationId xmlns:a16="http://schemas.microsoft.com/office/drawing/2014/main" id="{09392308-648D-7393-CFA7-B5625909E572}"/>
              </a:ext>
            </a:extLst>
          </p:cNvPr>
          <p:cNvSpPr/>
          <p:nvPr/>
        </p:nvSpPr>
        <p:spPr>
          <a:xfrm>
            <a:off x="7661946"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35" name="Freeform 9334">
            <a:extLst>
              <a:ext uri="{FF2B5EF4-FFF2-40B4-BE49-F238E27FC236}">
                <a16:creationId xmlns:a16="http://schemas.microsoft.com/office/drawing/2014/main" id="{869E650B-B453-D722-B954-471BD22FC51C}"/>
              </a:ext>
            </a:extLst>
          </p:cNvPr>
          <p:cNvSpPr/>
          <p:nvPr/>
        </p:nvSpPr>
        <p:spPr>
          <a:xfrm>
            <a:off x="7735429"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36" name="Freeform 9335">
            <a:extLst>
              <a:ext uri="{FF2B5EF4-FFF2-40B4-BE49-F238E27FC236}">
                <a16:creationId xmlns:a16="http://schemas.microsoft.com/office/drawing/2014/main" id="{AACF7617-83BD-A912-6CE4-A2E9EC853DD7}"/>
              </a:ext>
            </a:extLst>
          </p:cNvPr>
          <p:cNvSpPr/>
          <p:nvPr/>
        </p:nvSpPr>
        <p:spPr>
          <a:xfrm>
            <a:off x="7689361"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37" name="Freeform 9336">
            <a:extLst>
              <a:ext uri="{FF2B5EF4-FFF2-40B4-BE49-F238E27FC236}">
                <a16:creationId xmlns:a16="http://schemas.microsoft.com/office/drawing/2014/main" id="{B9DD0A36-83D4-AA8C-6FC8-BA20C321E38D}"/>
              </a:ext>
            </a:extLst>
          </p:cNvPr>
          <p:cNvSpPr/>
          <p:nvPr/>
        </p:nvSpPr>
        <p:spPr>
          <a:xfrm>
            <a:off x="7773294"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38" name="Freeform 9337">
            <a:extLst>
              <a:ext uri="{FF2B5EF4-FFF2-40B4-BE49-F238E27FC236}">
                <a16:creationId xmlns:a16="http://schemas.microsoft.com/office/drawing/2014/main" id="{032B495F-961D-B9C8-C5E6-D6BFF149C475}"/>
              </a:ext>
            </a:extLst>
          </p:cNvPr>
          <p:cNvSpPr/>
          <p:nvPr/>
        </p:nvSpPr>
        <p:spPr>
          <a:xfrm>
            <a:off x="7727115"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39" name="Freeform 9338">
            <a:extLst>
              <a:ext uri="{FF2B5EF4-FFF2-40B4-BE49-F238E27FC236}">
                <a16:creationId xmlns:a16="http://schemas.microsoft.com/office/drawing/2014/main" id="{E20D3B63-1693-CB57-432D-B1CBA0A29CB8}"/>
              </a:ext>
            </a:extLst>
          </p:cNvPr>
          <p:cNvSpPr/>
          <p:nvPr/>
        </p:nvSpPr>
        <p:spPr>
          <a:xfrm>
            <a:off x="8184191"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40" name="Freeform 9339">
            <a:extLst>
              <a:ext uri="{FF2B5EF4-FFF2-40B4-BE49-F238E27FC236}">
                <a16:creationId xmlns:a16="http://schemas.microsoft.com/office/drawing/2014/main" id="{9563851C-489F-8D39-496D-9A801B505A58}"/>
              </a:ext>
            </a:extLst>
          </p:cNvPr>
          <p:cNvSpPr/>
          <p:nvPr/>
        </p:nvSpPr>
        <p:spPr>
          <a:xfrm>
            <a:off x="8138124"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41" name="Freeform 9340">
            <a:extLst>
              <a:ext uri="{FF2B5EF4-FFF2-40B4-BE49-F238E27FC236}">
                <a16:creationId xmlns:a16="http://schemas.microsoft.com/office/drawing/2014/main" id="{CE397A79-C5E7-D9F7-ACB2-4261BA784684}"/>
              </a:ext>
            </a:extLst>
          </p:cNvPr>
          <p:cNvSpPr/>
          <p:nvPr/>
        </p:nvSpPr>
        <p:spPr>
          <a:xfrm>
            <a:off x="8296887"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42" name="Freeform 9341">
            <a:extLst>
              <a:ext uri="{FF2B5EF4-FFF2-40B4-BE49-F238E27FC236}">
                <a16:creationId xmlns:a16="http://schemas.microsoft.com/office/drawing/2014/main" id="{908A232E-54FD-F0B6-5022-594DD951426A}"/>
              </a:ext>
            </a:extLst>
          </p:cNvPr>
          <p:cNvSpPr/>
          <p:nvPr/>
        </p:nvSpPr>
        <p:spPr>
          <a:xfrm>
            <a:off x="8250708" y="1920557"/>
            <a:ext cx="92247" cy="11091"/>
          </a:xfrm>
          <a:custGeom>
            <a:avLst/>
            <a:gdLst>
              <a:gd name="connsiteX0" fmla="*/ 103587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7" y="0"/>
                </a:moveTo>
                <a:lnTo>
                  <a:pt x="0" y="0"/>
                </a:lnTo>
              </a:path>
            </a:pathLst>
          </a:custGeom>
          <a:ln w="28369" cap="flat">
            <a:solidFill>
              <a:srgbClr val="015873"/>
            </a:solidFill>
            <a:prstDash val="solid"/>
            <a:miter/>
          </a:ln>
        </p:spPr>
        <p:txBody>
          <a:bodyPr rtlCol="0" anchor="ctr"/>
          <a:lstStyle/>
          <a:p>
            <a:endParaRPr lang="en-US"/>
          </a:p>
        </p:txBody>
      </p:sp>
      <p:sp>
        <p:nvSpPr>
          <p:cNvPr id="9343" name="Freeform 9342">
            <a:extLst>
              <a:ext uri="{FF2B5EF4-FFF2-40B4-BE49-F238E27FC236}">
                <a16:creationId xmlns:a16="http://schemas.microsoft.com/office/drawing/2014/main" id="{80FB26B5-DC2C-113B-2481-B0FA5C06545A}"/>
              </a:ext>
            </a:extLst>
          </p:cNvPr>
          <p:cNvSpPr/>
          <p:nvPr/>
        </p:nvSpPr>
        <p:spPr>
          <a:xfrm>
            <a:off x="8445988"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44" name="Freeform 9343">
            <a:extLst>
              <a:ext uri="{FF2B5EF4-FFF2-40B4-BE49-F238E27FC236}">
                <a16:creationId xmlns:a16="http://schemas.microsoft.com/office/drawing/2014/main" id="{A57D856B-6586-C76F-527E-6D5F60DEB3E6}"/>
              </a:ext>
            </a:extLst>
          </p:cNvPr>
          <p:cNvSpPr/>
          <p:nvPr/>
        </p:nvSpPr>
        <p:spPr>
          <a:xfrm>
            <a:off x="8399809"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45" name="Freeform 9344">
            <a:extLst>
              <a:ext uri="{FF2B5EF4-FFF2-40B4-BE49-F238E27FC236}">
                <a16:creationId xmlns:a16="http://schemas.microsoft.com/office/drawing/2014/main" id="{50A8D72D-41C6-7B7B-BEB9-AD0439E01DBC}"/>
              </a:ext>
            </a:extLst>
          </p:cNvPr>
          <p:cNvSpPr/>
          <p:nvPr/>
        </p:nvSpPr>
        <p:spPr>
          <a:xfrm>
            <a:off x="8972616"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46" name="Freeform 9345">
            <a:extLst>
              <a:ext uri="{FF2B5EF4-FFF2-40B4-BE49-F238E27FC236}">
                <a16:creationId xmlns:a16="http://schemas.microsoft.com/office/drawing/2014/main" id="{E9BC7A2C-B2A7-8348-D5A0-AB3E5F1CDA92}"/>
              </a:ext>
            </a:extLst>
          </p:cNvPr>
          <p:cNvSpPr/>
          <p:nvPr/>
        </p:nvSpPr>
        <p:spPr>
          <a:xfrm>
            <a:off x="8926436" y="1920557"/>
            <a:ext cx="92247" cy="11091"/>
          </a:xfrm>
          <a:custGeom>
            <a:avLst/>
            <a:gdLst>
              <a:gd name="connsiteX0" fmla="*/ 103587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7" y="0"/>
                </a:moveTo>
                <a:lnTo>
                  <a:pt x="0" y="0"/>
                </a:lnTo>
              </a:path>
            </a:pathLst>
          </a:custGeom>
          <a:ln w="28369" cap="flat">
            <a:solidFill>
              <a:srgbClr val="015873"/>
            </a:solidFill>
            <a:prstDash val="solid"/>
            <a:miter/>
          </a:ln>
        </p:spPr>
        <p:txBody>
          <a:bodyPr rtlCol="0" anchor="ctr"/>
          <a:lstStyle/>
          <a:p>
            <a:endParaRPr lang="en-US"/>
          </a:p>
        </p:txBody>
      </p:sp>
      <p:sp>
        <p:nvSpPr>
          <p:cNvPr id="9347" name="Freeform 9346">
            <a:extLst>
              <a:ext uri="{FF2B5EF4-FFF2-40B4-BE49-F238E27FC236}">
                <a16:creationId xmlns:a16="http://schemas.microsoft.com/office/drawing/2014/main" id="{4F66C177-87FD-A1D3-4E9E-BB7B3CA598FA}"/>
              </a:ext>
            </a:extLst>
          </p:cNvPr>
          <p:cNvSpPr/>
          <p:nvPr/>
        </p:nvSpPr>
        <p:spPr>
          <a:xfrm>
            <a:off x="9018683"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48" name="Freeform 9347">
            <a:extLst>
              <a:ext uri="{FF2B5EF4-FFF2-40B4-BE49-F238E27FC236}">
                <a16:creationId xmlns:a16="http://schemas.microsoft.com/office/drawing/2014/main" id="{636F6AAC-7068-746B-6597-8D5B94DC7DD3}"/>
              </a:ext>
            </a:extLst>
          </p:cNvPr>
          <p:cNvSpPr/>
          <p:nvPr/>
        </p:nvSpPr>
        <p:spPr>
          <a:xfrm>
            <a:off x="8972616" y="1920557"/>
            <a:ext cx="92247" cy="11091"/>
          </a:xfrm>
          <a:custGeom>
            <a:avLst/>
            <a:gdLst>
              <a:gd name="connsiteX0" fmla="*/ 103587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7" y="0"/>
                </a:moveTo>
                <a:lnTo>
                  <a:pt x="0" y="0"/>
                </a:lnTo>
              </a:path>
            </a:pathLst>
          </a:custGeom>
          <a:ln w="28369" cap="flat">
            <a:solidFill>
              <a:srgbClr val="015873"/>
            </a:solidFill>
            <a:prstDash val="solid"/>
            <a:miter/>
          </a:ln>
        </p:spPr>
        <p:txBody>
          <a:bodyPr rtlCol="0" anchor="ctr"/>
          <a:lstStyle/>
          <a:p>
            <a:endParaRPr lang="en-US"/>
          </a:p>
        </p:txBody>
      </p:sp>
      <p:sp>
        <p:nvSpPr>
          <p:cNvPr id="9349" name="Freeform 9348">
            <a:extLst>
              <a:ext uri="{FF2B5EF4-FFF2-40B4-BE49-F238E27FC236}">
                <a16:creationId xmlns:a16="http://schemas.microsoft.com/office/drawing/2014/main" id="{0F16854A-EC48-E1F9-AE57-6CA92C6AAF00}"/>
              </a:ext>
            </a:extLst>
          </p:cNvPr>
          <p:cNvSpPr/>
          <p:nvPr/>
        </p:nvSpPr>
        <p:spPr>
          <a:xfrm>
            <a:off x="9110930"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50" name="Freeform 9349">
            <a:extLst>
              <a:ext uri="{FF2B5EF4-FFF2-40B4-BE49-F238E27FC236}">
                <a16:creationId xmlns:a16="http://schemas.microsoft.com/office/drawing/2014/main" id="{7C7EA295-FA83-6978-DE9D-9B8C6D69EFD7}"/>
              </a:ext>
            </a:extLst>
          </p:cNvPr>
          <p:cNvSpPr/>
          <p:nvPr/>
        </p:nvSpPr>
        <p:spPr>
          <a:xfrm>
            <a:off x="9064863"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51" name="Freeform 9350">
            <a:extLst>
              <a:ext uri="{FF2B5EF4-FFF2-40B4-BE49-F238E27FC236}">
                <a16:creationId xmlns:a16="http://schemas.microsoft.com/office/drawing/2014/main" id="{B79DE3E7-14D9-561B-54A7-04234951D0A3}"/>
              </a:ext>
            </a:extLst>
          </p:cNvPr>
          <p:cNvSpPr/>
          <p:nvPr/>
        </p:nvSpPr>
        <p:spPr>
          <a:xfrm>
            <a:off x="9168121"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52" name="Freeform 9351">
            <a:extLst>
              <a:ext uri="{FF2B5EF4-FFF2-40B4-BE49-F238E27FC236}">
                <a16:creationId xmlns:a16="http://schemas.microsoft.com/office/drawing/2014/main" id="{16CFB60D-803A-DC29-F0C6-9D6A611AB699}"/>
              </a:ext>
            </a:extLst>
          </p:cNvPr>
          <p:cNvSpPr/>
          <p:nvPr/>
        </p:nvSpPr>
        <p:spPr>
          <a:xfrm>
            <a:off x="9121941"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53" name="Freeform 9352">
            <a:extLst>
              <a:ext uri="{FF2B5EF4-FFF2-40B4-BE49-F238E27FC236}">
                <a16:creationId xmlns:a16="http://schemas.microsoft.com/office/drawing/2014/main" id="{C9A5E244-8857-C765-75D9-A559C4A82CA4}"/>
              </a:ext>
            </a:extLst>
          </p:cNvPr>
          <p:cNvSpPr/>
          <p:nvPr/>
        </p:nvSpPr>
        <p:spPr>
          <a:xfrm>
            <a:off x="9214188"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54" name="Freeform 9353">
            <a:extLst>
              <a:ext uri="{FF2B5EF4-FFF2-40B4-BE49-F238E27FC236}">
                <a16:creationId xmlns:a16="http://schemas.microsoft.com/office/drawing/2014/main" id="{019FFE0E-D108-AF45-8492-179A22F8BDFE}"/>
              </a:ext>
            </a:extLst>
          </p:cNvPr>
          <p:cNvSpPr/>
          <p:nvPr/>
        </p:nvSpPr>
        <p:spPr>
          <a:xfrm>
            <a:off x="9168121" y="19280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55" name="Freeform 9354">
            <a:extLst>
              <a:ext uri="{FF2B5EF4-FFF2-40B4-BE49-F238E27FC236}">
                <a16:creationId xmlns:a16="http://schemas.microsoft.com/office/drawing/2014/main" id="{C0149D55-4703-F6D2-0686-B17E75EACA20}"/>
              </a:ext>
            </a:extLst>
          </p:cNvPr>
          <p:cNvSpPr/>
          <p:nvPr/>
        </p:nvSpPr>
        <p:spPr>
          <a:xfrm>
            <a:off x="9306435"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56" name="Freeform 9355">
            <a:extLst>
              <a:ext uri="{FF2B5EF4-FFF2-40B4-BE49-F238E27FC236}">
                <a16:creationId xmlns:a16="http://schemas.microsoft.com/office/drawing/2014/main" id="{A9E06E6D-0D25-4A00-751E-13B42F77D4C1}"/>
              </a:ext>
            </a:extLst>
          </p:cNvPr>
          <p:cNvSpPr/>
          <p:nvPr/>
        </p:nvSpPr>
        <p:spPr>
          <a:xfrm>
            <a:off x="9260368" y="19280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57" name="Freeform 9356">
            <a:extLst>
              <a:ext uri="{FF2B5EF4-FFF2-40B4-BE49-F238E27FC236}">
                <a16:creationId xmlns:a16="http://schemas.microsoft.com/office/drawing/2014/main" id="{015C2534-C915-BCF3-60CD-2789AFADE906}"/>
              </a:ext>
            </a:extLst>
          </p:cNvPr>
          <p:cNvSpPr/>
          <p:nvPr/>
        </p:nvSpPr>
        <p:spPr>
          <a:xfrm>
            <a:off x="9384975"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58" name="Freeform 9357">
            <a:extLst>
              <a:ext uri="{FF2B5EF4-FFF2-40B4-BE49-F238E27FC236}">
                <a16:creationId xmlns:a16="http://schemas.microsoft.com/office/drawing/2014/main" id="{2BDAAF6D-7A14-AA61-54EF-5A492190E2DB}"/>
              </a:ext>
            </a:extLst>
          </p:cNvPr>
          <p:cNvSpPr/>
          <p:nvPr/>
        </p:nvSpPr>
        <p:spPr>
          <a:xfrm>
            <a:off x="9338906" y="19280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59" name="Freeform 9358">
            <a:extLst>
              <a:ext uri="{FF2B5EF4-FFF2-40B4-BE49-F238E27FC236}">
                <a16:creationId xmlns:a16="http://schemas.microsoft.com/office/drawing/2014/main" id="{E1D9447C-3E87-3179-263C-E9A036F37323}"/>
              </a:ext>
            </a:extLst>
          </p:cNvPr>
          <p:cNvSpPr/>
          <p:nvPr/>
        </p:nvSpPr>
        <p:spPr>
          <a:xfrm>
            <a:off x="9741180"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60" name="Freeform 9359">
            <a:extLst>
              <a:ext uri="{FF2B5EF4-FFF2-40B4-BE49-F238E27FC236}">
                <a16:creationId xmlns:a16="http://schemas.microsoft.com/office/drawing/2014/main" id="{56F7878B-081C-5549-B666-E6D7C4A919D7}"/>
              </a:ext>
            </a:extLst>
          </p:cNvPr>
          <p:cNvSpPr/>
          <p:nvPr/>
        </p:nvSpPr>
        <p:spPr>
          <a:xfrm>
            <a:off x="9695001" y="1928099"/>
            <a:ext cx="92359" cy="11091"/>
          </a:xfrm>
          <a:custGeom>
            <a:avLst/>
            <a:gdLst>
              <a:gd name="connsiteX0" fmla="*/ 103712 w 103712"/>
              <a:gd name="connsiteY0" fmla="*/ 0 h 12454"/>
              <a:gd name="connsiteX1" fmla="*/ 0 w 103712"/>
              <a:gd name="connsiteY1" fmla="*/ 0 h 12454"/>
            </a:gdLst>
            <a:ahLst/>
            <a:cxnLst>
              <a:cxn ang="0">
                <a:pos x="connsiteX0" y="connsiteY0"/>
              </a:cxn>
              <a:cxn ang="0">
                <a:pos x="connsiteX1" y="connsiteY1"/>
              </a:cxn>
            </a:cxnLst>
            <a:rect l="l" t="t" r="r" b="b"/>
            <a:pathLst>
              <a:path w="103712" h="12454">
                <a:moveTo>
                  <a:pt x="103712" y="0"/>
                </a:moveTo>
                <a:lnTo>
                  <a:pt x="0" y="0"/>
                </a:lnTo>
              </a:path>
            </a:pathLst>
          </a:custGeom>
          <a:ln w="28369" cap="flat">
            <a:solidFill>
              <a:srgbClr val="015873"/>
            </a:solidFill>
            <a:prstDash val="solid"/>
            <a:miter/>
          </a:ln>
        </p:spPr>
        <p:txBody>
          <a:bodyPr rtlCol="0" anchor="ctr"/>
          <a:lstStyle/>
          <a:p>
            <a:endParaRPr lang="en-US"/>
          </a:p>
        </p:txBody>
      </p:sp>
      <p:sp>
        <p:nvSpPr>
          <p:cNvPr id="9361" name="Freeform 9360">
            <a:extLst>
              <a:ext uri="{FF2B5EF4-FFF2-40B4-BE49-F238E27FC236}">
                <a16:creationId xmlns:a16="http://schemas.microsoft.com/office/drawing/2014/main" id="{A370EE00-619F-F986-CE86-750965FB14D2}"/>
              </a:ext>
            </a:extLst>
          </p:cNvPr>
          <p:cNvSpPr/>
          <p:nvPr/>
        </p:nvSpPr>
        <p:spPr>
          <a:xfrm>
            <a:off x="10193763" y="1882624"/>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62" name="Freeform 9361">
            <a:extLst>
              <a:ext uri="{FF2B5EF4-FFF2-40B4-BE49-F238E27FC236}">
                <a16:creationId xmlns:a16="http://schemas.microsoft.com/office/drawing/2014/main" id="{868190E8-02A2-B9AF-9604-A0B0B4465B28}"/>
              </a:ext>
            </a:extLst>
          </p:cNvPr>
          <p:cNvSpPr/>
          <p:nvPr/>
        </p:nvSpPr>
        <p:spPr>
          <a:xfrm>
            <a:off x="10147696" y="192809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63" name="Freeform 9362">
            <a:extLst>
              <a:ext uri="{FF2B5EF4-FFF2-40B4-BE49-F238E27FC236}">
                <a16:creationId xmlns:a16="http://schemas.microsoft.com/office/drawing/2014/main" id="{13004A39-E52F-AD8A-D2C3-3611FD0BD733}"/>
              </a:ext>
            </a:extLst>
          </p:cNvPr>
          <p:cNvSpPr/>
          <p:nvPr/>
        </p:nvSpPr>
        <p:spPr>
          <a:xfrm>
            <a:off x="10472989"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64" name="Freeform 9363">
            <a:extLst>
              <a:ext uri="{FF2B5EF4-FFF2-40B4-BE49-F238E27FC236}">
                <a16:creationId xmlns:a16="http://schemas.microsoft.com/office/drawing/2014/main" id="{1745103F-C40B-186F-63AC-808EC63A15F3}"/>
              </a:ext>
            </a:extLst>
          </p:cNvPr>
          <p:cNvSpPr/>
          <p:nvPr/>
        </p:nvSpPr>
        <p:spPr>
          <a:xfrm>
            <a:off x="10426922"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65" name="Freeform 9364">
            <a:extLst>
              <a:ext uri="{FF2B5EF4-FFF2-40B4-BE49-F238E27FC236}">
                <a16:creationId xmlns:a16="http://schemas.microsoft.com/office/drawing/2014/main" id="{D3B34FA4-B192-8735-1F13-84C352858C03}"/>
              </a:ext>
            </a:extLst>
          </p:cNvPr>
          <p:cNvSpPr/>
          <p:nvPr/>
        </p:nvSpPr>
        <p:spPr>
          <a:xfrm>
            <a:off x="10610405"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66" name="Freeform 9365">
            <a:extLst>
              <a:ext uri="{FF2B5EF4-FFF2-40B4-BE49-F238E27FC236}">
                <a16:creationId xmlns:a16="http://schemas.microsoft.com/office/drawing/2014/main" id="{ABAA0136-FBFB-8EE9-A962-30E4A552E311}"/>
              </a:ext>
            </a:extLst>
          </p:cNvPr>
          <p:cNvSpPr/>
          <p:nvPr/>
        </p:nvSpPr>
        <p:spPr>
          <a:xfrm>
            <a:off x="10564224" y="1920557"/>
            <a:ext cx="92359" cy="11091"/>
          </a:xfrm>
          <a:custGeom>
            <a:avLst/>
            <a:gdLst>
              <a:gd name="connsiteX0" fmla="*/ 103713 w 103712"/>
              <a:gd name="connsiteY0" fmla="*/ 0 h 12454"/>
              <a:gd name="connsiteX1" fmla="*/ 0 w 103712"/>
              <a:gd name="connsiteY1" fmla="*/ 0 h 12454"/>
            </a:gdLst>
            <a:ahLst/>
            <a:cxnLst>
              <a:cxn ang="0">
                <a:pos x="connsiteX0" y="connsiteY0"/>
              </a:cxn>
              <a:cxn ang="0">
                <a:pos x="connsiteX1" y="connsiteY1"/>
              </a:cxn>
            </a:cxnLst>
            <a:rect l="l" t="t" r="r" b="b"/>
            <a:pathLst>
              <a:path w="103712" h="12454">
                <a:moveTo>
                  <a:pt x="103713" y="0"/>
                </a:moveTo>
                <a:lnTo>
                  <a:pt x="0" y="0"/>
                </a:lnTo>
              </a:path>
            </a:pathLst>
          </a:custGeom>
          <a:ln w="28369" cap="flat">
            <a:solidFill>
              <a:srgbClr val="015873"/>
            </a:solidFill>
            <a:prstDash val="solid"/>
            <a:miter/>
          </a:ln>
        </p:spPr>
        <p:txBody>
          <a:bodyPr rtlCol="0" anchor="ctr"/>
          <a:lstStyle/>
          <a:p>
            <a:endParaRPr lang="en-US"/>
          </a:p>
        </p:txBody>
      </p:sp>
      <p:sp>
        <p:nvSpPr>
          <p:cNvPr id="9367" name="Freeform 9366">
            <a:extLst>
              <a:ext uri="{FF2B5EF4-FFF2-40B4-BE49-F238E27FC236}">
                <a16:creationId xmlns:a16="http://schemas.microsoft.com/office/drawing/2014/main" id="{49229301-4AD9-FD41-8F72-219A09ED6B48}"/>
              </a:ext>
            </a:extLst>
          </p:cNvPr>
          <p:cNvSpPr/>
          <p:nvPr/>
        </p:nvSpPr>
        <p:spPr>
          <a:xfrm>
            <a:off x="10843158" y="1875082"/>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68" name="Freeform 9367">
            <a:extLst>
              <a:ext uri="{FF2B5EF4-FFF2-40B4-BE49-F238E27FC236}">
                <a16:creationId xmlns:a16="http://schemas.microsoft.com/office/drawing/2014/main" id="{1E2570EC-3980-0A57-2507-A2442A4315D9}"/>
              </a:ext>
            </a:extLst>
          </p:cNvPr>
          <p:cNvSpPr/>
          <p:nvPr/>
        </p:nvSpPr>
        <p:spPr>
          <a:xfrm>
            <a:off x="10797091"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dirty="0"/>
          </a:p>
        </p:txBody>
      </p:sp>
      <p:sp>
        <p:nvSpPr>
          <p:cNvPr id="9369" name="Freeform 9368">
            <a:extLst>
              <a:ext uri="{FF2B5EF4-FFF2-40B4-BE49-F238E27FC236}">
                <a16:creationId xmlns:a16="http://schemas.microsoft.com/office/drawing/2014/main" id="{154695F3-26D0-B6B6-AC41-C713D1DD5368}"/>
              </a:ext>
            </a:extLst>
          </p:cNvPr>
          <p:cNvSpPr/>
          <p:nvPr/>
        </p:nvSpPr>
        <p:spPr>
          <a:xfrm>
            <a:off x="11072181" y="1875083"/>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70" name="Freeform 9369">
            <a:extLst>
              <a:ext uri="{FF2B5EF4-FFF2-40B4-BE49-F238E27FC236}">
                <a16:creationId xmlns:a16="http://schemas.microsoft.com/office/drawing/2014/main" id="{66B6E08C-E752-6871-3C67-60002391DCC5}"/>
              </a:ext>
            </a:extLst>
          </p:cNvPr>
          <p:cNvSpPr/>
          <p:nvPr/>
        </p:nvSpPr>
        <p:spPr>
          <a:xfrm>
            <a:off x="11026112" y="1920557"/>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71" name="Freeform 9370">
            <a:extLst>
              <a:ext uri="{FF2B5EF4-FFF2-40B4-BE49-F238E27FC236}">
                <a16:creationId xmlns:a16="http://schemas.microsoft.com/office/drawing/2014/main" id="{36DA0F32-6882-7E34-8ED2-57E4EFAC9369}"/>
              </a:ext>
            </a:extLst>
          </p:cNvPr>
          <p:cNvSpPr/>
          <p:nvPr/>
        </p:nvSpPr>
        <p:spPr>
          <a:xfrm>
            <a:off x="7121413" y="3372973"/>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72" name="Freeform 9371">
            <a:extLst>
              <a:ext uri="{FF2B5EF4-FFF2-40B4-BE49-F238E27FC236}">
                <a16:creationId xmlns:a16="http://schemas.microsoft.com/office/drawing/2014/main" id="{1DB77EF6-DDC7-7E49-184E-0D1CE69052E5}"/>
              </a:ext>
            </a:extLst>
          </p:cNvPr>
          <p:cNvSpPr/>
          <p:nvPr/>
        </p:nvSpPr>
        <p:spPr>
          <a:xfrm>
            <a:off x="7075234" y="341855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73" name="Freeform 9372">
            <a:extLst>
              <a:ext uri="{FF2B5EF4-FFF2-40B4-BE49-F238E27FC236}">
                <a16:creationId xmlns:a16="http://schemas.microsoft.com/office/drawing/2014/main" id="{434F33F7-3088-D792-C991-4C3A3002B71F}"/>
              </a:ext>
            </a:extLst>
          </p:cNvPr>
          <p:cNvSpPr/>
          <p:nvPr/>
        </p:nvSpPr>
        <p:spPr>
          <a:xfrm>
            <a:off x="7047481" y="3372973"/>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74" name="Freeform 9373">
            <a:extLst>
              <a:ext uri="{FF2B5EF4-FFF2-40B4-BE49-F238E27FC236}">
                <a16:creationId xmlns:a16="http://schemas.microsoft.com/office/drawing/2014/main" id="{45ECC761-7424-9B70-A511-7812B0890D3E}"/>
              </a:ext>
            </a:extLst>
          </p:cNvPr>
          <p:cNvSpPr/>
          <p:nvPr/>
        </p:nvSpPr>
        <p:spPr>
          <a:xfrm>
            <a:off x="7001413" y="341855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75" name="Freeform 9374">
            <a:extLst>
              <a:ext uri="{FF2B5EF4-FFF2-40B4-BE49-F238E27FC236}">
                <a16:creationId xmlns:a16="http://schemas.microsoft.com/office/drawing/2014/main" id="{2B0A4A84-91C4-1AD0-7788-ADBB86BA599E}"/>
              </a:ext>
            </a:extLst>
          </p:cNvPr>
          <p:cNvSpPr/>
          <p:nvPr/>
        </p:nvSpPr>
        <p:spPr>
          <a:xfrm>
            <a:off x="6538045" y="3372973"/>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76" name="Freeform 9375">
            <a:extLst>
              <a:ext uri="{FF2B5EF4-FFF2-40B4-BE49-F238E27FC236}">
                <a16:creationId xmlns:a16="http://schemas.microsoft.com/office/drawing/2014/main" id="{EF001DCF-9880-25BE-9FE0-51D317E6C607}"/>
              </a:ext>
            </a:extLst>
          </p:cNvPr>
          <p:cNvSpPr/>
          <p:nvPr/>
        </p:nvSpPr>
        <p:spPr>
          <a:xfrm>
            <a:off x="6491977" y="341855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77" name="Freeform 9376">
            <a:extLst>
              <a:ext uri="{FF2B5EF4-FFF2-40B4-BE49-F238E27FC236}">
                <a16:creationId xmlns:a16="http://schemas.microsoft.com/office/drawing/2014/main" id="{BF2B2AC6-B57C-FD7A-64EE-D7223BE5684F}"/>
              </a:ext>
            </a:extLst>
          </p:cNvPr>
          <p:cNvSpPr/>
          <p:nvPr/>
        </p:nvSpPr>
        <p:spPr>
          <a:xfrm>
            <a:off x="5918384" y="3372973"/>
            <a:ext cx="11236" cy="91060"/>
          </a:xfrm>
          <a:custGeom>
            <a:avLst/>
            <a:gdLst>
              <a:gd name="connsiteX0" fmla="*/ 0 w 12617"/>
              <a:gd name="connsiteY0" fmla="*/ 0 h 102253"/>
              <a:gd name="connsiteX1" fmla="*/ 0 w 12617"/>
              <a:gd name="connsiteY1" fmla="*/ 102254 h 102253"/>
            </a:gdLst>
            <a:ahLst/>
            <a:cxnLst>
              <a:cxn ang="0">
                <a:pos x="connsiteX0" y="connsiteY0"/>
              </a:cxn>
              <a:cxn ang="0">
                <a:pos x="connsiteX1" y="connsiteY1"/>
              </a:cxn>
            </a:cxnLst>
            <a:rect l="l" t="t" r="r" b="b"/>
            <a:pathLst>
              <a:path w="12617" h="102253">
                <a:moveTo>
                  <a:pt x="0" y="0"/>
                </a:moveTo>
                <a:lnTo>
                  <a:pt x="0" y="102254"/>
                </a:lnTo>
              </a:path>
            </a:pathLst>
          </a:custGeom>
          <a:ln w="28369" cap="flat">
            <a:solidFill>
              <a:srgbClr val="015873"/>
            </a:solidFill>
            <a:prstDash val="solid"/>
            <a:miter/>
          </a:ln>
        </p:spPr>
        <p:txBody>
          <a:bodyPr rtlCol="0" anchor="ctr"/>
          <a:lstStyle/>
          <a:p>
            <a:endParaRPr lang="en-US"/>
          </a:p>
        </p:txBody>
      </p:sp>
      <p:sp>
        <p:nvSpPr>
          <p:cNvPr id="9378" name="Freeform 9377">
            <a:extLst>
              <a:ext uri="{FF2B5EF4-FFF2-40B4-BE49-F238E27FC236}">
                <a16:creationId xmlns:a16="http://schemas.microsoft.com/office/drawing/2014/main" id="{F7C19845-7211-09FB-9C39-8C7C1B28E743}"/>
              </a:ext>
            </a:extLst>
          </p:cNvPr>
          <p:cNvSpPr/>
          <p:nvPr/>
        </p:nvSpPr>
        <p:spPr>
          <a:xfrm>
            <a:off x="5872204" y="3418559"/>
            <a:ext cx="92247" cy="11091"/>
          </a:xfrm>
          <a:custGeom>
            <a:avLst/>
            <a:gdLst>
              <a:gd name="connsiteX0" fmla="*/ 103586 w 103586"/>
              <a:gd name="connsiteY0" fmla="*/ 0 h 12454"/>
              <a:gd name="connsiteX1" fmla="*/ 0 w 103586"/>
              <a:gd name="connsiteY1" fmla="*/ 0 h 12454"/>
            </a:gdLst>
            <a:ahLst/>
            <a:cxnLst>
              <a:cxn ang="0">
                <a:pos x="connsiteX0" y="connsiteY0"/>
              </a:cxn>
              <a:cxn ang="0">
                <a:pos x="connsiteX1" y="connsiteY1"/>
              </a:cxn>
            </a:cxnLst>
            <a:rect l="l" t="t" r="r" b="b"/>
            <a:pathLst>
              <a:path w="103586" h="12454">
                <a:moveTo>
                  <a:pt x="103586" y="0"/>
                </a:moveTo>
                <a:lnTo>
                  <a:pt x="0" y="0"/>
                </a:lnTo>
              </a:path>
            </a:pathLst>
          </a:custGeom>
          <a:ln w="28369" cap="flat">
            <a:solidFill>
              <a:srgbClr val="015873"/>
            </a:solidFill>
            <a:prstDash val="solid"/>
            <a:miter/>
          </a:ln>
        </p:spPr>
        <p:txBody>
          <a:bodyPr rtlCol="0" anchor="ctr"/>
          <a:lstStyle/>
          <a:p>
            <a:endParaRPr lang="en-US"/>
          </a:p>
        </p:txBody>
      </p:sp>
      <p:sp>
        <p:nvSpPr>
          <p:cNvPr id="9379" name="TextBox 9378">
            <a:extLst>
              <a:ext uri="{FF2B5EF4-FFF2-40B4-BE49-F238E27FC236}">
                <a16:creationId xmlns:a16="http://schemas.microsoft.com/office/drawing/2014/main" id="{FD199394-6E99-E472-261B-928299DF033F}"/>
              </a:ext>
            </a:extLst>
          </p:cNvPr>
          <p:cNvSpPr txBox="1"/>
          <p:nvPr/>
        </p:nvSpPr>
        <p:spPr bwMode="auto">
          <a:xfrm>
            <a:off x="10640188" y="4175361"/>
            <a:ext cx="1094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 Censored</a:t>
            </a:r>
          </a:p>
        </p:txBody>
      </p:sp>
      <p:sp>
        <p:nvSpPr>
          <p:cNvPr id="9380" name="Freeform 9379">
            <a:extLst>
              <a:ext uri="{FF2B5EF4-FFF2-40B4-BE49-F238E27FC236}">
                <a16:creationId xmlns:a16="http://schemas.microsoft.com/office/drawing/2014/main" id="{82EC5725-5391-40B1-8F1B-1DB3CB550DEA}"/>
              </a:ext>
            </a:extLst>
          </p:cNvPr>
          <p:cNvSpPr/>
          <p:nvPr/>
        </p:nvSpPr>
        <p:spPr>
          <a:xfrm>
            <a:off x="136121" y="5162811"/>
            <a:ext cx="416968" cy="45719"/>
          </a:xfrm>
          <a:custGeom>
            <a:avLst/>
            <a:gdLst>
              <a:gd name="connsiteX0" fmla="*/ 7526725 w 7526725"/>
              <a:gd name="connsiteY0" fmla="*/ 0 h 12454"/>
              <a:gd name="connsiteX1" fmla="*/ 0 w 7526725"/>
              <a:gd name="connsiteY1" fmla="*/ 0 h 12454"/>
            </a:gdLst>
            <a:ahLst/>
            <a:cxnLst>
              <a:cxn ang="0">
                <a:pos x="connsiteX0" y="connsiteY0"/>
              </a:cxn>
              <a:cxn ang="0">
                <a:pos x="connsiteX1" y="connsiteY1"/>
              </a:cxn>
            </a:cxnLst>
            <a:rect l="l" t="t" r="r" b="b"/>
            <a:pathLst>
              <a:path w="7526725" h="12454">
                <a:moveTo>
                  <a:pt x="7526725" y="0"/>
                </a:moveTo>
                <a:lnTo>
                  <a:pt x="0" y="0"/>
                </a:lnTo>
              </a:path>
            </a:pathLst>
          </a:custGeom>
          <a:ln w="28369" cap="flat">
            <a:solidFill>
              <a:srgbClr val="015873"/>
            </a:solidFill>
            <a:prstDash val="dash"/>
            <a:miter/>
          </a:ln>
        </p:spPr>
        <p:txBody>
          <a:bodyPr rtlCol="0" anchor="ctr"/>
          <a:lstStyle/>
          <a:p>
            <a:endParaRPr lang="en-US"/>
          </a:p>
        </p:txBody>
      </p:sp>
      <p:sp>
        <p:nvSpPr>
          <p:cNvPr id="9381" name="Freeform 9380">
            <a:extLst>
              <a:ext uri="{FF2B5EF4-FFF2-40B4-BE49-F238E27FC236}">
                <a16:creationId xmlns:a16="http://schemas.microsoft.com/office/drawing/2014/main" id="{05FC5F51-0A6A-EB72-3122-CDD73D418B02}"/>
              </a:ext>
            </a:extLst>
          </p:cNvPr>
          <p:cNvSpPr/>
          <p:nvPr/>
        </p:nvSpPr>
        <p:spPr>
          <a:xfrm>
            <a:off x="136121" y="5522360"/>
            <a:ext cx="416968" cy="45719"/>
          </a:xfrm>
          <a:custGeom>
            <a:avLst/>
            <a:gdLst>
              <a:gd name="connsiteX0" fmla="*/ 7526725 w 7526725"/>
              <a:gd name="connsiteY0" fmla="*/ 0 h 12454"/>
              <a:gd name="connsiteX1" fmla="*/ 0 w 7526725"/>
              <a:gd name="connsiteY1" fmla="*/ 0 h 12454"/>
            </a:gdLst>
            <a:ahLst/>
            <a:cxnLst>
              <a:cxn ang="0">
                <a:pos x="connsiteX0" y="connsiteY0"/>
              </a:cxn>
              <a:cxn ang="0">
                <a:pos x="connsiteX1" y="connsiteY1"/>
              </a:cxn>
            </a:cxnLst>
            <a:rect l="l" t="t" r="r" b="b"/>
            <a:pathLst>
              <a:path w="7526725" h="12454">
                <a:moveTo>
                  <a:pt x="7526725" y="0"/>
                </a:moveTo>
                <a:lnTo>
                  <a:pt x="0" y="0"/>
                </a:lnTo>
              </a:path>
            </a:pathLst>
          </a:custGeom>
          <a:ln w="28369" cap="flat">
            <a:solidFill>
              <a:schemeClr val="accent3"/>
            </a:solidFill>
            <a:prstDash val="dash"/>
            <a:miter/>
          </a:ln>
        </p:spPr>
        <p:txBody>
          <a:bodyPr rtlCol="0" anchor="ctr"/>
          <a:lstStyle/>
          <a:p>
            <a:endParaRPr lang="en-US"/>
          </a:p>
        </p:txBody>
      </p:sp>
      <p:sp>
        <p:nvSpPr>
          <p:cNvPr id="9382" name="Freeform 9381">
            <a:extLst>
              <a:ext uri="{FF2B5EF4-FFF2-40B4-BE49-F238E27FC236}">
                <a16:creationId xmlns:a16="http://schemas.microsoft.com/office/drawing/2014/main" id="{FBA6F502-756C-F271-1FD1-DBF2CEEEF71F}"/>
              </a:ext>
            </a:extLst>
          </p:cNvPr>
          <p:cNvSpPr/>
          <p:nvPr/>
        </p:nvSpPr>
        <p:spPr>
          <a:xfrm>
            <a:off x="136121" y="5694825"/>
            <a:ext cx="416968" cy="45719"/>
          </a:xfrm>
          <a:custGeom>
            <a:avLst/>
            <a:gdLst>
              <a:gd name="connsiteX0" fmla="*/ 7526725 w 7526725"/>
              <a:gd name="connsiteY0" fmla="*/ 0 h 12454"/>
              <a:gd name="connsiteX1" fmla="*/ 0 w 7526725"/>
              <a:gd name="connsiteY1" fmla="*/ 0 h 12454"/>
            </a:gdLst>
            <a:ahLst/>
            <a:cxnLst>
              <a:cxn ang="0">
                <a:pos x="connsiteX0" y="connsiteY0"/>
              </a:cxn>
              <a:cxn ang="0">
                <a:pos x="connsiteX1" y="connsiteY1"/>
              </a:cxn>
            </a:cxnLst>
            <a:rect l="l" t="t" r="r" b="b"/>
            <a:pathLst>
              <a:path w="7526725" h="12454">
                <a:moveTo>
                  <a:pt x="7526725" y="0"/>
                </a:moveTo>
                <a:lnTo>
                  <a:pt x="0" y="0"/>
                </a:lnTo>
              </a:path>
            </a:pathLst>
          </a:custGeom>
          <a:ln w="28369" cap="flat">
            <a:solidFill>
              <a:srgbClr val="015873"/>
            </a:solidFill>
            <a:prstDash val="solid"/>
            <a:miter/>
          </a:ln>
        </p:spPr>
        <p:txBody>
          <a:bodyPr rtlCol="0" anchor="ctr"/>
          <a:lstStyle/>
          <a:p>
            <a:endParaRPr lang="en-US"/>
          </a:p>
        </p:txBody>
      </p:sp>
      <p:sp>
        <p:nvSpPr>
          <p:cNvPr id="9383" name="Freeform 9382">
            <a:extLst>
              <a:ext uri="{FF2B5EF4-FFF2-40B4-BE49-F238E27FC236}">
                <a16:creationId xmlns:a16="http://schemas.microsoft.com/office/drawing/2014/main" id="{55A826BE-CB7C-3B04-8484-2E0F72622B40}"/>
              </a:ext>
            </a:extLst>
          </p:cNvPr>
          <p:cNvSpPr/>
          <p:nvPr/>
        </p:nvSpPr>
        <p:spPr>
          <a:xfrm>
            <a:off x="136121" y="6037748"/>
            <a:ext cx="416968" cy="45719"/>
          </a:xfrm>
          <a:custGeom>
            <a:avLst/>
            <a:gdLst>
              <a:gd name="connsiteX0" fmla="*/ 7526725 w 7526725"/>
              <a:gd name="connsiteY0" fmla="*/ 0 h 12454"/>
              <a:gd name="connsiteX1" fmla="*/ 0 w 7526725"/>
              <a:gd name="connsiteY1" fmla="*/ 0 h 12454"/>
            </a:gdLst>
            <a:ahLst/>
            <a:cxnLst>
              <a:cxn ang="0">
                <a:pos x="connsiteX0" y="connsiteY0"/>
              </a:cxn>
              <a:cxn ang="0">
                <a:pos x="connsiteX1" y="connsiteY1"/>
              </a:cxn>
            </a:cxnLst>
            <a:rect l="l" t="t" r="r" b="b"/>
            <a:pathLst>
              <a:path w="7526725" h="12454">
                <a:moveTo>
                  <a:pt x="7526725" y="0"/>
                </a:moveTo>
                <a:lnTo>
                  <a:pt x="0" y="0"/>
                </a:lnTo>
              </a:path>
            </a:pathLst>
          </a:custGeom>
          <a:ln w="28369" cap="flat">
            <a:solidFill>
              <a:schemeClr val="accent3"/>
            </a:solidFill>
            <a:prstDash val="solid"/>
            <a:miter/>
          </a:ln>
        </p:spPr>
        <p:txBody>
          <a:bodyPr rtlCol="0" anchor="ctr"/>
          <a:lstStyle/>
          <a:p>
            <a:endParaRPr lang="en-US"/>
          </a:p>
        </p:txBody>
      </p:sp>
      <p:sp>
        <p:nvSpPr>
          <p:cNvPr id="5" name="TextBox 4">
            <a:extLst>
              <a:ext uri="{FF2B5EF4-FFF2-40B4-BE49-F238E27FC236}">
                <a16:creationId xmlns:a16="http://schemas.microsoft.com/office/drawing/2014/main" id="{37A428B9-2239-C1CB-D063-8A3C5D063365}"/>
              </a:ext>
            </a:extLst>
          </p:cNvPr>
          <p:cNvSpPr txBox="1"/>
          <p:nvPr/>
        </p:nvSpPr>
        <p:spPr bwMode="auto">
          <a:xfrm>
            <a:off x="8218947" y="1957226"/>
            <a:ext cx="344467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dirty="0" err="1">
                <a:solidFill>
                  <a:schemeClr val="accent1"/>
                </a:solidFill>
                <a:latin typeface="Calibri" panose="020F0502020204030204" pitchFamily="34" charset="0"/>
              </a:rPr>
              <a:t>ctDNA</a:t>
            </a:r>
            <a:r>
              <a:rPr lang="en-US" sz="1400" dirty="0">
                <a:solidFill>
                  <a:schemeClr val="accent1"/>
                </a:solidFill>
                <a:latin typeface="Calibri" panose="020F0502020204030204" pitchFamily="34" charset="0"/>
              </a:rPr>
              <a:t>-negative: </a:t>
            </a:r>
            <a:br>
              <a:rPr lang="en-US" sz="1400" dirty="0">
                <a:solidFill>
                  <a:schemeClr val="accent1"/>
                </a:solidFill>
                <a:latin typeface="Calibri" panose="020F0502020204030204" pitchFamily="34" charset="0"/>
              </a:rPr>
            </a:br>
            <a:r>
              <a:rPr lang="en-US" sz="1400" dirty="0">
                <a:solidFill>
                  <a:schemeClr val="accent1"/>
                </a:solidFill>
                <a:latin typeface="Calibri" panose="020F0502020204030204" pitchFamily="34" charset="0"/>
              </a:rPr>
              <a:t>mRNA-4157 (V940) </a:t>
            </a:r>
            <a:r>
              <a:rPr kumimoji="0" lang="en-US" sz="1400" i="0" u="none" strike="noStrike" kern="1200" cap="none" spc="0" normalizeH="0" baseline="0" noProof="0" dirty="0">
                <a:ln>
                  <a:noFill/>
                </a:ln>
                <a:solidFill>
                  <a:schemeClr val="accent1"/>
                </a:solidFill>
                <a:effectLst/>
                <a:uLnTx/>
                <a:uFillTx/>
                <a:latin typeface="Calibri" panose="020F0502020204030204" pitchFamily="34" charset="0"/>
                <a:cs typeface="+mn-cs"/>
              </a:rPr>
              <a:t>+ pembrolizumab</a:t>
            </a:r>
            <a:endParaRPr lang="en-US" sz="1400" dirty="0">
              <a:solidFill>
                <a:schemeClr val="accent1"/>
              </a:solidFill>
              <a:latin typeface="Calibri" panose="020F0502020204030204" pitchFamily="34" charset="0"/>
            </a:endParaRPr>
          </a:p>
        </p:txBody>
      </p:sp>
      <p:sp>
        <p:nvSpPr>
          <p:cNvPr id="9385" name="TextBox 9384">
            <a:extLst>
              <a:ext uri="{FF2B5EF4-FFF2-40B4-BE49-F238E27FC236}">
                <a16:creationId xmlns:a16="http://schemas.microsoft.com/office/drawing/2014/main" id="{6527B53B-3D3C-FB74-89C8-8CC8508DB0CD}"/>
              </a:ext>
            </a:extLst>
          </p:cNvPr>
          <p:cNvSpPr txBox="1"/>
          <p:nvPr/>
        </p:nvSpPr>
        <p:spPr bwMode="auto">
          <a:xfrm>
            <a:off x="9582844" y="2786641"/>
            <a:ext cx="15941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dirty="0" err="1">
                <a:solidFill>
                  <a:schemeClr val="accent3"/>
                </a:solidFill>
                <a:latin typeface="Calibri" panose="020F0502020204030204" pitchFamily="34" charset="0"/>
              </a:rPr>
              <a:t>ctDNA</a:t>
            </a:r>
            <a:r>
              <a:rPr lang="en-US" sz="1400" dirty="0">
                <a:solidFill>
                  <a:schemeClr val="accent3"/>
                </a:solidFill>
                <a:latin typeface="Calibri" panose="020F0502020204030204" pitchFamily="34" charset="0"/>
              </a:rPr>
              <a:t>-negative: </a:t>
            </a:r>
            <a:br>
              <a:rPr lang="en-US" sz="1400" dirty="0">
                <a:solidFill>
                  <a:schemeClr val="accent3"/>
                </a:solidFill>
                <a:latin typeface="Calibri" panose="020F0502020204030204" pitchFamily="34" charset="0"/>
              </a:rPr>
            </a:br>
            <a:r>
              <a:rPr lang="en-US" sz="1400" dirty="0">
                <a:solidFill>
                  <a:schemeClr val="accent3"/>
                </a:solidFill>
                <a:latin typeface="Calibri" panose="020F0502020204030204" pitchFamily="34" charset="0"/>
              </a:rPr>
              <a:t>P</a:t>
            </a:r>
            <a:r>
              <a:rPr kumimoji="0" lang="en-US" sz="1400" i="0" u="none" strike="noStrike" kern="1200" cap="none" spc="0" normalizeH="0" baseline="0" noProof="0" dirty="0" err="1">
                <a:ln>
                  <a:noFill/>
                </a:ln>
                <a:solidFill>
                  <a:schemeClr val="accent3"/>
                </a:solidFill>
                <a:effectLst/>
                <a:uLnTx/>
                <a:uFillTx/>
                <a:latin typeface="Calibri" panose="020F0502020204030204" pitchFamily="34" charset="0"/>
                <a:cs typeface="+mn-cs"/>
              </a:rPr>
              <a:t>embrolizumab</a:t>
            </a:r>
            <a:endParaRPr lang="en-US" sz="1400" dirty="0">
              <a:solidFill>
                <a:schemeClr val="accent3"/>
              </a:solidFill>
              <a:latin typeface="Calibri" panose="020F0502020204030204" pitchFamily="34" charset="0"/>
            </a:endParaRPr>
          </a:p>
        </p:txBody>
      </p:sp>
      <p:sp>
        <p:nvSpPr>
          <p:cNvPr id="9386" name="TextBox 9385">
            <a:extLst>
              <a:ext uri="{FF2B5EF4-FFF2-40B4-BE49-F238E27FC236}">
                <a16:creationId xmlns:a16="http://schemas.microsoft.com/office/drawing/2014/main" id="{0C29B162-2101-69AC-B3D8-BD549E10977C}"/>
              </a:ext>
            </a:extLst>
          </p:cNvPr>
          <p:cNvSpPr txBox="1"/>
          <p:nvPr/>
        </p:nvSpPr>
        <p:spPr bwMode="auto">
          <a:xfrm>
            <a:off x="7307583" y="3500104"/>
            <a:ext cx="344467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dirty="0" err="1">
                <a:solidFill>
                  <a:schemeClr val="accent1"/>
                </a:solidFill>
                <a:latin typeface="Calibri" panose="020F0502020204030204" pitchFamily="34" charset="0"/>
              </a:rPr>
              <a:t>ctDNA</a:t>
            </a:r>
            <a:r>
              <a:rPr lang="en-US" sz="1400" dirty="0">
                <a:solidFill>
                  <a:schemeClr val="accent1"/>
                </a:solidFill>
                <a:latin typeface="Calibri" panose="020F0502020204030204" pitchFamily="34" charset="0"/>
              </a:rPr>
              <a:t>-positive: </a:t>
            </a:r>
            <a:br>
              <a:rPr lang="en-US" sz="1400" dirty="0">
                <a:solidFill>
                  <a:schemeClr val="accent1"/>
                </a:solidFill>
                <a:latin typeface="Calibri" panose="020F0502020204030204" pitchFamily="34" charset="0"/>
              </a:rPr>
            </a:br>
            <a:r>
              <a:rPr lang="en-US" sz="1400" dirty="0">
                <a:solidFill>
                  <a:schemeClr val="accent1"/>
                </a:solidFill>
                <a:latin typeface="Calibri" panose="020F0502020204030204" pitchFamily="34" charset="0"/>
              </a:rPr>
              <a:t>mRNA-4157 (V940) </a:t>
            </a:r>
            <a:r>
              <a:rPr kumimoji="0" lang="en-US" sz="1400" i="0" u="none" strike="noStrike" kern="1200" cap="none" spc="0" normalizeH="0" baseline="0" noProof="0" dirty="0">
                <a:ln>
                  <a:noFill/>
                </a:ln>
                <a:solidFill>
                  <a:schemeClr val="accent1"/>
                </a:solidFill>
                <a:effectLst/>
                <a:uLnTx/>
                <a:uFillTx/>
                <a:latin typeface="Calibri" panose="020F0502020204030204" pitchFamily="34" charset="0"/>
                <a:cs typeface="+mn-cs"/>
              </a:rPr>
              <a:t>+ pembrolizumab</a:t>
            </a:r>
            <a:endParaRPr lang="en-US" sz="1400" dirty="0">
              <a:solidFill>
                <a:schemeClr val="accent1"/>
              </a:solidFill>
              <a:latin typeface="Calibri" panose="020F0502020204030204" pitchFamily="34" charset="0"/>
            </a:endParaRPr>
          </a:p>
        </p:txBody>
      </p:sp>
      <p:sp>
        <p:nvSpPr>
          <p:cNvPr id="9387" name="TextBox 9386">
            <a:extLst>
              <a:ext uri="{FF2B5EF4-FFF2-40B4-BE49-F238E27FC236}">
                <a16:creationId xmlns:a16="http://schemas.microsoft.com/office/drawing/2014/main" id="{DC03E794-24B0-519D-3B9B-E58F7D8D33E7}"/>
              </a:ext>
            </a:extLst>
          </p:cNvPr>
          <p:cNvSpPr txBox="1"/>
          <p:nvPr/>
        </p:nvSpPr>
        <p:spPr bwMode="auto">
          <a:xfrm>
            <a:off x="3456163" y="3896345"/>
            <a:ext cx="15941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dirty="0" err="1">
                <a:solidFill>
                  <a:schemeClr val="accent3"/>
                </a:solidFill>
                <a:latin typeface="Calibri" panose="020F0502020204030204" pitchFamily="34" charset="0"/>
              </a:rPr>
              <a:t>ctDNA</a:t>
            </a:r>
            <a:r>
              <a:rPr lang="en-US" sz="1400" dirty="0">
                <a:solidFill>
                  <a:schemeClr val="accent3"/>
                </a:solidFill>
                <a:latin typeface="Calibri" panose="020F0502020204030204" pitchFamily="34" charset="0"/>
              </a:rPr>
              <a:t>-positive: </a:t>
            </a:r>
            <a:br>
              <a:rPr lang="en-US" sz="1400" dirty="0">
                <a:solidFill>
                  <a:schemeClr val="accent3"/>
                </a:solidFill>
                <a:latin typeface="Calibri" panose="020F0502020204030204" pitchFamily="34" charset="0"/>
              </a:rPr>
            </a:br>
            <a:r>
              <a:rPr lang="en-US" sz="1400" dirty="0">
                <a:solidFill>
                  <a:schemeClr val="accent3"/>
                </a:solidFill>
                <a:latin typeface="Calibri" panose="020F0502020204030204" pitchFamily="34" charset="0"/>
              </a:rPr>
              <a:t>P</a:t>
            </a:r>
            <a:r>
              <a:rPr kumimoji="0" lang="en-US" sz="1400" i="0" u="none" strike="noStrike" kern="1200" cap="none" spc="0" normalizeH="0" baseline="0" noProof="0" dirty="0" err="1">
                <a:ln>
                  <a:noFill/>
                </a:ln>
                <a:solidFill>
                  <a:schemeClr val="accent3"/>
                </a:solidFill>
                <a:effectLst/>
                <a:uLnTx/>
                <a:uFillTx/>
                <a:latin typeface="Calibri" panose="020F0502020204030204" pitchFamily="34" charset="0"/>
                <a:cs typeface="+mn-cs"/>
              </a:rPr>
              <a:t>embrolizumab</a:t>
            </a:r>
            <a:endParaRPr lang="en-US" sz="1400" dirty="0">
              <a:solidFill>
                <a:schemeClr val="accent3"/>
              </a:solidFill>
              <a:latin typeface="Calibri" panose="020F0502020204030204" pitchFamily="34" charset="0"/>
            </a:endParaRPr>
          </a:p>
        </p:txBody>
      </p:sp>
    </p:spTree>
    <p:extLst>
      <p:ext uri="{BB962C8B-B14F-4D97-AF65-F5344CB8AC3E}">
        <p14:creationId xmlns:p14="http://schemas.microsoft.com/office/powerpoint/2010/main" val="2259500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749845"/>
          </a:xfrm>
        </p:spPr>
        <p:txBody>
          <a:bodyPr/>
          <a:lstStyle/>
          <a:p>
            <a:r>
              <a:rPr lang="en-US" altLang="en-US" sz="3600" dirty="0"/>
              <a:t>Phase II KEYNOTE-942:</a:t>
            </a:r>
            <a:r>
              <a:rPr lang="en-US" dirty="0"/>
              <a:t> Safety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Khattak. ASCO 2023. Abstr LBA9503.</a:t>
            </a:r>
          </a:p>
        </p:txBody>
      </p:sp>
      <p:graphicFrame>
        <p:nvGraphicFramePr>
          <p:cNvPr id="2" name="Group 3">
            <a:extLst>
              <a:ext uri="{FF2B5EF4-FFF2-40B4-BE49-F238E27FC236}">
                <a16:creationId xmlns:a16="http://schemas.microsoft.com/office/drawing/2014/main" id="{792EA4E3-DB12-680F-FE5A-078484F60497}"/>
              </a:ext>
            </a:extLst>
          </p:cNvPr>
          <p:cNvGraphicFramePr>
            <a:graphicFrameLocks/>
          </p:cNvGraphicFramePr>
          <p:nvPr>
            <p:extLst>
              <p:ext uri="{D42A27DB-BD31-4B8C-83A1-F6EECF244321}">
                <p14:modId xmlns:p14="http://schemas.microsoft.com/office/powerpoint/2010/main" val="562865127"/>
              </p:ext>
            </p:extLst>
          </p:nvPr>
        </p:nvGraphicFramePr>
        <p:xfrm>
          <a:off x="414339" y="1084508"/>
          <a:ext cx="11363322" cy="5120640"/>
        </p:xfrm>
        <a:graphic>
          <a:graphicData uri="http://schemas.openxmlformats.org/drawingml/2006/table">
            <a:tbl>
              <a:tblPr/>
              <a:tblGrid>
                <a:gridCol w="2738764">
                  <a:extLst>
                    <a:ext uri="{9D8B030D-6E8A-4147-A177-3AD203B41FA5}">
                      <a16:colId xmlns:a16="http://schemas.microsoft.com/office/drawing/2014/main" val="20000"/>
                    </a:ext>
                  </a:extLst>
                </a:gridCol>
                <a:gridCol w="2412125">
                  <a:extLst>
                    <a:ext uri="{9D8B030D-6E8A-4147-A177-3AD203B41FA5}">
                      <a16:colId xmlns:a16="http://schemas.microsoft.com/office/drawing/2014/main" val="20001"/>
                    </a:ext>
                  </a:extLst>
                </a:gridCol>
                <a:gridCol w="2159875">
                  <a:extLst>
                    <a:ext uri="{9D8B030D-6E8A-4147-A177-3AD203B41FA5}">
                      <a16:colId xmlns:a16="http://schemas.microsoft.com/office/drawing/2014/main" val="248375968"/>
                    </a:ext>
                  </a:extLst>
                </a:gridCol>
                <a:gridCol w="2121721">
                  <a:extLst>
                    <a:ext uri="{9D8B030D-6E8A-4147-A177-3AD203B41FA5}">
                      <a16:colId xmlns:a16="http://schemas.microsoft.com/office/drawing/2014/main" val="4095539533"/>
                    </a:ext>
                  </a:extLst>
                </a:gridCol>
                <a:gridCol w="1930837">
                  <a:extLst>
                    <a:ext uri="{9D8B030D-6E8A-4147-A177-3AD203B41FA5}">
                      <a16:colId xmlns:a16="http://schemas.microsoft.com/office/drawing/2014/main" val="3827738303"/>
                    </a:ext>
                  </a:extLst>
                </a:gridCol>
              </a:tblGrid>
              <a:tr h="7183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 n (%)</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mRNA-4157 (V940) + Pembrolizumab (n = 104)</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Pembrolizumab (n = 50)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183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468098029"/>
                  </a:ext>
                </a:extLst>
              </a:tr>
              <a:tr h="215497">
                <a:tc>
                  <a:txBody>
                    <a:bodyPr/>
                    <a:lstStyle/>
                    <a:p>
                      <a:pPr marL="118872" marR="0" lvl="0" indent="-9144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Any AE</a:t>
                      </a:r>
                    </a:p>
                    <a:p>
                      <a:pPr marL="118872" marR="0" lvl="0" indent="-9144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TRAE</a:t>
                      </a:r>
                    </a:p>
                    <a:p>
                      <a:pPr marL="118872" marR="0" lvl="0" indent="-9144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Serious AE</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(14.4)</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(34.6)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(25.0)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 (12.5)</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(94.0)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(82.0)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(10.0)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1832">
                <a:tc gridSpan="5">
                  <a:txBody>
                    <a:bodyPr/>
                    <a:lstStyle/>
                    <a:p>
                      <a:pPr marL="118872" marR="0" lvl="0" indent="-9144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AEs related to mRNA-4157 (V940) or combination occurring in ≥20% of patients</a:t>
                      </a:r>
                      <a:endPar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1832">
                <a:tc>
                  <a:txBody>
                    <a:bodyPr/>
                    <a:lstStyle/>
                    <a:p>
                      <a:pPr marL="118872" marR="0" lvl="0" indent="-9144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(94.2)</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(11.5)</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1832">
                <a:tc>
                  <a:txBody>
                    <a:bodyPr/>
                    <a:lstStyle/>
                    <a:p>
                      <a:pPr marL="118872" marR="0" lvl="0" indent="-9144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(60.6)</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(4.8)</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r h="71832">
                <a:tc>
                  <a:txBody>
                    <a:bodyPr/>
                    <a:lstStyle/>
                    <a:p>
                      <a:pPr marL="118872" marR="0" lvl="0" indent="-9144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Injection-site pain</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(55.8)</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6990995"/>
                  </a:ext>
                </a:extLst>
              </a:tr>
              <a:tr h="71832">
                <a:tc>
                  <a:txBody>
                    <a:bodyPr/>
                    <a:lstStyle/>
                    <a:p>
                      <a:pPr marL="118872" marR="0" lvl="0" indent="-9144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Chills</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(50.0)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5328544"/>
                  </a:ext>
                </a:extLst>
              </a:tr>
              <a:tr h="71832">
                <a:tc>
                  <a:txBody>
                    <a:bodyPr/>
                    <a:lstStyle/>
                    <a:p>
                      <a:pPr marL="118872" marR="0" lvl="0" indent="-9144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Pyrexia</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(48.1)</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3050067"/>
                  </a:ext>
                </a:extLst>
              </a:tr>
              <a:tr h="71832">
                <a:tc>
                  <a:txBody>
                    <a:bodyPr/>
                    <a:lstStyle/>
                    <a:p>
                      <a:pPr marL="118872" marR="0" lvl="0" indent="-9144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Headache</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(31.7)</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2079089"/>
                  </a:ext>
                </a:extLst>
              </a:tr>
              <a:tr h="71832">
                <a:tc>
                  <a:txBody>
                    <a:bodyPr/>
                    <a:lstStyle/>
                    <a:p>
                      <a:pPr marL="118872" marR="0" lvl="0" indent="-9144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Injection-site erythema</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(31.7)</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52671411"/>
                  </a:ext>
                </a:extLst>
              </a:tr>
              <a:tr h="71832">
                <a:tc>
                  <a:txBody>
                    <a:bodyPr/>
                    <a:lstStyle/>
                    <a:p>
                      <a:pPr marL="118872" marR="0" lvl="0" indent="-9144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Influenzalike illness</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(30.8)</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55133682"/>
                  </a:ext>
                </a:extLst>
              </a:tr>
              <a:tr h="71832">
                <a:tc>
                  <a:txBody>
                    <a:bodyPr/>
                    <a:lstStyle/>
                    <a:p>
                      <a:pPr marL="118872" marR="0" lvl="0" indent="-9144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(25.0)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7010059"/>
                  </a:ext>
                </a:extLst>
              </a:tr>
              <a:tr h="71832">
                <a:tc>
                  <a:txBody>
                    <a:bodyPr/>
                    <a:lstStyle/>
                    <a:p>
                      <a:pPr marL="118872" marR="0" lvl="0" indent="-91440" algn="l" defTabSz="914400" rtl="0" eaLnBrk="1" fontAlgn="base" latinLnBrk="0" hangingPunct="1">
                        <a:lnSpc>
                          <a:spcPct val="100000"/>
                        </a:lnSpc>
                        <a:spcBef>
                          <a:spcPct val="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Myalgia</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(21.2)</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29447495"/>
                  </a:ext>
                </a:extLst>
              </a:tr>
              <a:tr h="71832">
                <a:tc gridSpan="5">
                  <a:txBody>
                    <a:bodyPr/>
                    <a:lstStyle/>
                    <a:p>
                      <a:pPr marL="118872" marR="0" lvl="0" indent="-9144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AEs related to pembrolizumab or combination occurring in ≥20% of patients</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0496717"/>
                  </a:ext>
                </a:extLst>
              </a:tr>
              <a:tr h="71832">
                <a:tc>
                  <a:txBody>
                    <a:bodyPr/>
                    <a:lstStyle/>
                    <a:p>
                      <a:pPr marL="118872" marR="0" lvl="0" indent="-9144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(97.1)</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(23.1)</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(82.0)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(18.0)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78048163"/>
                  </a:ext>
                </a:extLst>
              </a:tr>
              <a:tr h="71832">
                <a:tc>
                  <a:txBody>
                    <a:bodyPr/>
                    <a:lstStyle/>
                    <a:p>
                      <a:pPr marL="118872" marR="0" lvl="0" indent="-9144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(69.2)</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(5.8)</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(40.0)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7431861"/>
                  </a:ext>
                </a:extLst>
              </a:tr>
              <a:tr h="130324">
                <a:tc>
                  <a:txBody>
                    <a:bodyPr/>
                    <a:lstStyle/>
                    <a:p>
                      <a:pPr marL="118872" marR="0" lvl="0" indent="-9144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(29.8)</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(1.9)</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(10.0)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6739896"/>
                  </a:ext>
                </a:extLst>
              </a:tr>
              <a:tr h="71832">
                <a:tc>
                  <a:txBody>
                    <a:bodyPr/>
                    <a:lstStyle/>
                    <a:p>
                      <a:pPr marL="118872" marR="0" lvl="0" indent="-9144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Pruritus</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(28.8)</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(20.0)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24270946"/>
                  </a:ext>
                </a:extLst>
              </a:tr>
              <a:tr h="0">
                <a:tc>
                  <a:txBody>
                    <a:bodyPr/>
                    <a:lstStyle/>
                    <a:p>
                      <a:pPr marL="91440" marR="0" lvl="0" indent="-9144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(22.1)</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(10.0)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97861469"/>
                  </a:ext>
                </a:extLst>
              </a:tr>
              <a:tr h="0">
                <a:tc>
                  <a:txBody>
                    <a:bodyPr/>
                    <a:lstStyle/>
                    <a:p>
                      <a:pPr marL="91440" marR="0" lvl="0" indent="-9144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Chills</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(21.2)</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71913075"/>
                  </a:ext>
                </a:extLst>
              </a:tr>
              <a:tr h="0">
                <a:tc>
                  <a:txBody>
                    <a:bodyPr/>
                    <a:lstStyle/>
                    <a:p>
                      <a:pPr marL="91440" marR="0" lvl="0" indent="-9144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Pyrexia</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(21.2)</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6969214"/>
                  </a:ext>
                </a:extLst>
              </a:tr>
            </a:tbl>
          </a:graphicData>
        </a:graphic>
      </p:graphicFrame>
    </p:spTree>
    <p:extLst>
      <p:ext uri="{BB962C8B-B14F-4D97-AF65-F5344CB8AC3E}">
        <p14:creationId xmlns:p14="http://schemas.microsoft.com/office/powerpoint/2010/main" val="3243864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Khattak. ASCO 2023. Abstr LBA9503.</a:t>
            </a:r>
          </a:p>
        </p:txBody>
      </p:sp>
      <p:graphicFrame>
        <p:nvGraphicFramePr>
          <p:cNvPr id="2" name="Group 3">
            <a:extLst>
              <a:ext uri="{FF2B5EF4-FFF2-40B4-BE49-F238E27FC236}">
                <a16:creationId xmlns:a16="http://schemas.microsoft.com/office/drawing/2014/main" id="{792EA4E3-DB12-680F-FE5A-078484F60497}"/>
              </a:ext>
            </a:extLst>
          </p:cNvPr>
          <p:cNvGraphicFramePr>
            <a:graphicFrameLocks/>
          </p:cNvGraphicFramePr>
          <p:nvPr>
            <p:extLst>
              <p:ext uri="{D42A27DB-BD31-4B8C-83A1-F6EECF244321}">
                <p14:modId xmlns:p14="http://schemas.microsoft.com/office/powerpoint/2010/main" val="1551090496"/>
              </p:ext>
            </p:extLst>
          </p:nvPr>
        </p:nvGraphicFramePr>
        <p:xfrm>
          <a:off x="414339" y="1084508"/>
          <a:ext cx="11363322" cy="3842617"/>
        </p:xfrm>
        <a:graphic>
          <a:graphicData uri="http://schemas.openxmlformats.org/drawingml/2006/table">
            <a:tbl>
              <a:tblPr/>
              <a:tblGrid>
                <a:gridCol w="2738764">
                  <a:extLst>
                    <a:ext uri="{9D8B030D-6E8A-4147-A177-3AD203B41FA5}">
                      <a16:colId xmlns:a16="http://schemas.microsoft.com/office/drawing/2014/main" val="20000"/>
                    </a:ext>
                  </a:extLst>
                </a:gridCol>
                <a:gridCol w="2412125">
                  <a:extLst>
                    <a:ext uri="{9D8B030D-6E8A-4147-A177-3AD203B41FA5}">
                      <a16:colId xmlns:a16="http://schemas.microsoft.com/office/drawing/2014/main" val="20001"/>
                    </a:ext>
                  </a:extLst>
                </a:gridCol>
                <a:gridCol w="2159875">
                  <a:extLst>
                    <a:ext uri="{9D8B030D-6E8A-4147-A177-3AD203B41FA5}">
                      <a16:colId xmlns:a16="http://schemas.microsoft.com/office/drawing/2014/main" val="248375968"/>
                    </a:ext>
                  </a:extLst>
                </a:gridCol>
                <a:gridCol w="2121721">
                  <a:extLst>
                    <a:ext uri="{9D8B030D-6E8A-4147-A177-3AD203B41FA5}">
                      <a16:colId xmlns:a16="http://schemas.microsoft.com/office/drawing/2014/main" val="4095539533"/>
                    </a:ext>
                  </a:extLst>
                </a:gridCol>
                <a:gridCol w="1930837">
                  <a:extLst>
                    <a:ext uri="{9D8B030D-6E8A-4147-A177-3AD203B41FA5}">
                      <a16:colId xmlns:a16="http://schemas.microsoft.com/office/drawing/2014/main" val="3827738303"/>
                    </a:ext>
                  </a:extLst>
                </a:gridCol>
              </a:tblGrid>
              <a:tr h="7183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All-Cause Immune-Mediated AE,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n (%)</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mRNA-4157 (V940) + Pembrolizumab (n = 104)</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Pembrolizumab (n = 50)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183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468098029"/>
                  </a:ext>
                </a:extLst>
              </a:tr>
              <a:tr h="2154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Any</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(35.6)</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(10.6)</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(36.0)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(14.0)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183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Adrenal insufficiency</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(4.8)</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(3.8)</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r h="7183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Colitis</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(5.8)</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(2.9)</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6990995"/>
                  </a:ext>
                </a:extLst>
              </a:tr>
              <a:tr h="7183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Hepatitis</a:t>
                      </a:r>
                    </a:p>
                  </a:txBody>
                  <a:tcPr marL="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5328544"/>
                  </a:ext>
                </a:extLst>
              </a:tr>
              <a:tr h="7183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Hyperthyroidism</a:t>
                      </a:r>
                    </a:p>
                  </a:txBody>
                  <a:tcPr marL="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(5.8)</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3050067"/>
                  </a:ext>
                </a:extLst>
              </a:tr>
              <a:tr h="7183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Hypophysitis</a:t>
                      </a:r>
                    </a:p>
                  </a:txBody>
                  <a:tcPr marL="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2079089"/>
                  </a:ext>
                </a:extLst>
              </a:tr>
              <a:tr h="7183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Hypothyroidism</a:t>
                      </a:r>
                    </a:p>
                  </a:txBody>
                  <a:tcPr marL="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(20.2)</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(16.0)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52671411"/>
                  </a:ext>
                </a:extLst>
              </a:tr>
              <a:tr h="7183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Myositis</a:t>
                      </a:r>
                    </a:p>
                  </a:txBody>
                  <a:tcPr marL="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55133682"/>
                  </a:ext>
                </a:extLst>
              </a:tr>
              <a:tr h="7183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Nephritis</a:t>
                      </a:r>
                    </a:p>
                  </a:txBody>
                  <a:tcPr marL="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(2.9)</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(2.9)</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7010059"/>
                  </a:ext>
                </a:extLst>
              </a:tr>
              <a:tr h="7183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Pancreatitis</a:t>
                      </a:r>
                    </a:p>
                  </a:txBody>
                  <a:tcPr marL="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29447495"/>
                  </a:ext>
                </a:extLst>
              </a:tr>
              <a:tr h="7183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Pneumonitis</a:t>
                      </a:r>
                    </a:p>
                  </a:txBody>
                  <a:tcPr marL="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(3.8)</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7431861"/>
                  </a:ext>
                </a:extLst>
              </a:tr>
              <a:tr h="7183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Sarcoidosis</a:t>
                      </a:r>
                    </a:p>
                  </a:txBody>
                  <a:tcPr marL="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6739896"/>
                  </a:ext>
                </a:extLst>
              </a:tr>
              <a:tr h="7183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Severe skin reaction</a:t>
                      </a:r>
                    </a:p>
                  </a:txBody>
                  <a:tcPr marL="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(2.9)</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24270946"/>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Thyroiditis</a:t>
                      </a:r>
                    </a:p>
                  </a:txBody>
                  <a:tcPr marL="0"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97861469"/>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Type 1 diabetes mellitus</a:t>
                      </a:r>
                    </a:p>
                  </a:txBody>
                  <a:tcPr marL="0"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71913075"/>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Uveitis</a:t>
                      </a:r>
                    </a:p>
                  </a:txBody>
                  <a:tcPr marL="0"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6969214"/>
                  </a:ext>
                </a:extLst>
              </a:tr>
            </a:tbl>
          </a:graphicData>
        </a:graphic>
      </p:graphicFrame>
      <p:sp>
        <p:nvSpPr>
          <p:cNvPr id="4" name="Rectangle 2">
            <a:extLst>
              <a:ext uri="{FF2B5EF4-FFF2-40B4-BE49-F238E27FC236}">
                <a16:creationId xmlns:a16="http://schemas.microsoft.com/office/drawing/2014/main" id="{3302F602-FF11-201E-BD4B-CF7F766F3C22}"/>
              </a:ext>
            </a:extLst>
          </p:cNvPr>
          <p:cNvSpPr>
            <a:spLocks noGrp="1" noChangeArrowheads="1"/>
          </p:cNvSpPr>
          <p:nvPr>
            <p:ph type="title"/>
          </p:nvPr>
        </p:nvSpPr>
        <p:spPr>
          <a:xfrm>
            <a:off x="609759" y="238127"/>
            <a:ext cx="10872444" cy="749845"/>
          </a:xfrm>
        </p:spPr>
        <p:txBody>
          <a:bodyPr/>
          <a:lstStyle/>
          <a:p>
            <a:r>
              <a:rPr lang="en-US" altLang="en-US" sz="3600" dirty="0"/>
              <a:t>Phase II KEYNOTE-942:</a:t>
            </a:r>
            <a:r>
              <a:rPr lang="en-US" dirty="0"/>
              <a:t> Immune-Related AEs</a:t>
            </a:r>
            <a:endParaRPr lang="en-US" altLang="en-US" dirty="0"/>
          </a:p>
        </p:txBody>
      </p:sp>
    </p:spTree>
    <p:extLst>
      <p:ext uri="{BB962C8B-B14F-4D97-AF65-F5344CB8AC3E}">
        <p14:creationId xmlns:p14="http://schemas.microsoft.com/office/powerpoint/2010/main" val="3730790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Phase II KEYNOTE-942:</a:t>
            </a:r>
            <a:r>
              <a:rPr lang="en-US" dirty="0"/>
              <a:t>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mRNA-4157 (V940) + pembrolizumab demonstrated clinically significant improvements in RFS and DMFS vs pembrolizumab alone in patients with </a:t>
            </a:r>
            <a:br>
              <a:rPr lang="en-US" altLang="en-US" sz="2400" dirty="0"/>
            </a:br>
            <a:r>
              <a:rPr lang="en-US" altLang="en-US" sz="2400" dirty="0"/>
              <a:t>high-risk resected melanoma</a:t>
            </a:r>
          </a:p>
          <a:p>
            <a:pPr lvl="1"/>
            <a:r>
              <a:rPr lang="en-US" altLang="en-US" sz="2400" dirty="0"/>
              <a:t>44% reduction in risk of recurrence or death</a:t>
            </a:r>
          </a:p>
          <a:p>
            <a:pPr lvl="1"/>
            <a:r>
              <a:rPr lang="en-US" altLang="en-US" sz="2400" dirty="0"/>
              <a:t>65% reduction in risk of distant metastasis or death</a:t>
            </a:r>
          </a:p>
          <a:p>
            <a:r>
              <a:rPr lang="en-US" altLang="en-US" sz="2400" dirty="0"/>
              <a:t>Addition of mRNA-4157 (V940) to pembrolizumab was not associated with an increase in immune-mediated AEs </a:t>
            </a:r>
          </a:p>
          <a:p>
            <a:r>
              <a:rPr lang="en-US" altLang="en-US" sz="2400" dirty="0"/>
              <a:t>Investigators reported that a phase III trial to confirm these results in patients </a:t>
            </a:r>
            <a:br>
              <a:rPr lang="en-US" altLang="en-US" sz="2400" dirty="0"/>
            </a:br>
            <a:r>
              <a:rPr lang="en-US" altLang="en-US" sz="2400" dirty="0"/>
              <a:t>with high-risk resected melanoma will be initiated in 2023, and clinical trials in additional tumor types will follow</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Khattak. ASCO 2023. Abstr LBA9503.</a:t>
            </a:r>
          </a:p>
        </p:txBody>
      </p:sp>
    </p:spTree>
    <p:extLst>
      <p:ext uri="{BB962C8B-B14F-4D97-AF65-F5344CB8AC3E}">
        <p14:creationId xmlns:p14="http://schemas.microsoft.com/office/powerpoint/2010/main" val="4077977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56M7VY3CDVN5-636401107-1</_dlc_DocId>
    <_dlc_DocIdUrl xmlns="d54cbe69-32bd-412a-b004-9152f949605e">
      <Url>https://intranet.clinicaloptions.com/mews/oncology/ONC_2023_ASCO_CF_(PRP6243)/Skin_LBA9503_Khattak/_layouts/15/DocIdRedir.aspx?ID=56M7VY3CDVN5-636401107-1</Url>
      <Description>56M7VY3CDVN5-636401107-1</Description>
    </_dlc_DocIdUrl>
    <Document_x0020_Category xmlns="3d12388e-222b-4a48-ae06-45d22b34a743">Conference Capsule Slides</Document_x0020_Categor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C68937C84BEEA24C9B476BEDDE4F7C60" ma:contentTypeVersion="1" ma:contentTypeDescription="Create a new document." ma:contentTypeScope="" ma:versionID="91cfe92388bafa8ffa6cdeefbc9990ac">
  <xsd:schema xmlns:xsd="http://www.w3.org/2001/XMLSchema" xmlns:xs="http://www.w3.org/2001/XMLSchema" xmlns:p="http://schemas.microsoft.com/office/2006/metadata/properties" xmlns:ns2="d54cbe69-32bd-412a-b004-9152f949605e" xmlns:ns3="3d12388e-222b-4a48-ae06-45d22b34a743" targetNamespace="http://schemas.microsoft.com/office/2006/metadata/properties" ma:root="true" ma:fieldsID="5633ab42c6c9834d08f5f8a4bc9f074b" ns2:_="" ns3:_="">
    <xsd:import namespace="d54cbe69-32bd-412a-b004-9152f949605e"/>
    <xsd:import namespace="3d12388e-222b-4a48-ae06-45d22b34a74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d12388e-222b-4a48-ae06-45d22b34a74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schemas.microsoft.com/office/2006/metadata/properties"/>
    <ds:schemaRef ds:uri="http://purl.org/dc/elements/1.1/"/>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3d12388e-222b-4a48-ae06-45d22b34a743"/>
    <ds:schemaRef ds:uri="d54cbe69-32bd-412a-b004-9152f949605e"/>
    <ds:schemaRef ds:uri="http://purl.org/dc/term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5.xml><?xml version="1.0" encoding="utf-8"?>
<ds:datastoreItem xmlns:ds="http://schemas.openxmlformats.org/officeDocument/2006/customXml" ds:itemID="{FAFE111A-1D08-4A8D-B4F0-5B7058A79D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d12388e-222b-4a48-ae06-45d22b34a7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1730</TotalTime>
  <Words>2235</Words>
  <Application>Microsoft Office PowerPoint</Application>
  <PresentationFormat>Widescreen</PresentationFormat>
  <Paragraphs>551</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Phase II KEYNOTE-942: DMFS With Adjuvant mRNA-4157 (V940) + Pembrolizumab vs Pembrolizumab in Resected High-Risk Melanoma</vt:lpstr>
      <vt:lpstr>About These Slides</vt:lpstr>
      <vt:lpstr>Phase II KEYNOTE-942: Background</vt:lpstr>
      <vt:lpstr>Phase II KEYNOTE-942: Study Design</vt:lpstr>
      <vt:lpstr>Phase II KEYNOTE-942: Baseline Characteristics</vt:lpstr>
      <vt:lpstr>Phase II KEYNOTE-942: Relapse-Free Survival</vt:lpstr>
      <vt:lpstr>Phase II KEYNOTE-942: Distant Metastasis‒Free Survival</vt:lpstr>
      <vt:lpstr>Phase II KEYNOTE-942: Recurrence Type and Site of Distant Recurrences</vt:lpstr>
      <vt:lpstr>Phase II KEYNOTE-942:  DMFS by Baseline ctDNA Status</vt:lpstr>
      <vt:lpstr>Phase II KEYNOTE-942: Safety</vt:lpstr>
      <vt:lpstr>Phase II KEYNOTE-942: Immune-Related AEs</vt:lpstr>
      <vt:lpstr>Phase II KEYNOTE-942: Investigators’ Conclusions</vt:lpstr>
      <vt:lpstr>Go Online for More CCO  Coverage of ASCO 2023!</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KEYNOTE-942: DMFS With Adjuvant mRNA-4157 (V940) + Pembrolizumab vs Pembrolizumab in Resected High-Risk Melanoma</dc:title>
  <dc:subject/>
  <dc:creator/>
  <cp:keywords/>
  <dc:description/>
  <cp:lastModifiedBy>vwenzel@clinicaloptions.com</cp:lastModifiedBy>
  <cp:revision>23</cp:revision>
  <cp:lastPrinted>2016-09-26T20:21:49Z</cp:lastPrinted>
  <dcterms:created xsi:type="dcterms:W3CDTF">2005-05-27T15:08:01Z</dcterms:created>
  <dcterms:modified xsi:type="dcterms:W3CDTF">2023-06-08T22:28:38Z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8245b3f5-ddaa-44ac-bd18-a42600c08959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0x010100C68937C84BEEA24C9B476BEDDE4F7C60</vt:lpwstr>
  </property>
  <property fmtid="{D5CDD505-2E9C-101B-9397-08002B2CF9AE}" pid="9" name="MediaServiceImageTags">
    <vt:lpwstr/>
  </property>
</Properties>
</file>