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customXml/itemProps5.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654" r:id="rId6"/>
  </p:sldMasterIdLst>
  <p:notesMasterIdLst>
    <p:notesMasterId r:id="rId36"/>
  </p:notesMasterIdLst>
  <p:handoutMasterIdLst>
    <p:handoutMasterId r:id="rId37"/>
  </p:handoutMasterIdLst>
  <p:sldIdLst>
    <p:sldId id="321" r:id="rId7"/>
    <p:sldId id="308" r:id="rId8"/>
    <p:sldId id="586" r:id="rId9"/>
    <p:sldId id="597" r:id="rId10"/>
    <p:sldId id="546" r:id="rId11"/>
    <p:sldId id="547" r:id="rId12"/>
    <p:sldId id="548" r:id="rId13"/>
    <p:sldId id="585" r:id="rId14"/>
    <p:sldId id="549" r:id="rId15"/>
    <p:sldId id="551" r:id="rId16"/>
    <p:sldId id="552" r:id="rId17"/>
    <p:sldId id="557" r:id="rId18"/>
    <p:sldId id="562" r:id="rId19"/>
    <p:sldId id="584" r:id="rId20"/>
    <p:sldId id="565" r:id="rId21"/>
    <p:sldId id="556" r:id="rId22"/>
    <p:sldId id="293" r:id="rId23"/>
    <p:sldId id="569" r:id="rId24"/>
    <p:sldId id="567" r:id="rId25"/>
    <p:sldId id="568" r:id="rId26"/>
    <p:sldId id="570" r:id="rId27"/>
    <p:sldId id="571" r:id="rId28"/>
    <p:sldId id="572" r:id="rId29"/>
    <p:sldId id="573" r:id="rId30"/>
    <p:sldId id="574" r:id="rId31"/>
    <p:sldId id="596" r:id="rId32"/>
    <p:sldId id="575" r:id="rId33"/>
    <p:sldId id="583" r:id="rId34"/>
    <p:sldId id="587" r:id="rId35"/>
  </p:sldIdLst>
  <p:sldSz cx="12192000" cy="6858000"/>
  <p:notesSz cx="7315200" cy="9601200"/>
  <p:custDataLst>
    <p:tags r:id="rId38"/>
  </p:custDataLst>
  <p:defaultTextStyle>
    <a:defPPr>
      <a:defRPr lang="en-US"/>
    </a:defPPr>
    <a:lvl1pPr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4147" userDrawn="1">
          <p15:clr>
            <a:srgbClr val="A4A3A4"/>
          </p15:clr>
        </p15:guide>
        <p15:guide id="2" orient="horz" pos="1008" userDrawn="1">
          <p15:clr>
            <a:srgbClr val="A4A3A4"/>
          </p15:clr>
        </p15:guide>
        <p15:guide id="3" orient="horz" pos="4032" userDrawn="1">
          <p15:clr>
            <a:srgbClr val="A4A3A4"/>
          </p15:clr>
        </p15:guide>
        <p15:guide id="4" orient="horz" pos="151" userDrawn="1">
          <p15:clr>
            <a:srgbClr val="A4A3A4"/>
          </p15:clr>
        </p15:guide>
        <p15:guide id="5" orient="horz" pos="264" userDrawn="1">
          <p15:clr>
            <a:srgbClr val="A4A3A4"/>
          </p15:clr>
        </p15:guide>
        <p15:guide id="6" orient="horz" pos="3912" userDrawn="1">
          <p15:clr>
            <a:srgbClr val="A4A3A4"/>
          </p15:clr>
        </p15:guide>
        <p15:guide id="7" orient="horz" userDrawn="1">
          <p15:clr>
            <a:srgbClr val="A4A3A4"/>
          </p15:clr>
        </p15:guide>
        <p15:guide id="8" pos="329" userDrawn="1">
          <p15:clr>
            <a:srgbClr val="A4A3A4"/>
          </p15:clr>
        </p15:guide>
        <p15:guide id="9" pos="7407" userDrawn="1">
          <p15:clr>
            <a:srgbClr val="A4A3A4"/>
          </p15:clr>
        </p15:guide>
        <p15:guide id="10" pos="3843" userDrawn="1">
          <p15:clr>
            <a:srgbClr val="A4A3A4"/>
          </p15:clr>
        </p15:guide>
        <p15:guide id="11" pos="453" userDrawn="1">
          <p15:clr>
            <a:srgbClr val="A4A3A4"/>
          </p15:clr>
        </p15:guide>
        <p15:guide id="13" pos="7248" userDrawn="1">
          <p15:clr>
            <a:srgbClr val="A4A3A4"/>
          </p15:clr>
        </p15:guide>
      </p15:sldGuideLst>
    </p:ext>
    <p:ext uri="{2D200454-40CA-4A62-9FC3-DE9A4176ACB9}">
      <p15:notesGuideLst xmlns:p15="http://schemas.microsoft.com/office/powerpoint/2012/main">
        <p15:guide id="1" orient="horz" pos="3024">
          <p15:clr>
            <a:srgbClr val="A4A3A4"/>
          </p15:clr>
        </p15:guide>
        <p15:guide id="2" pos="2304">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Taryn Gross" initials="TG" lastIdx="3" clrIdx="6"/>
  <p:cmAuthor id="2" name="Melanie Couton" initials="MAC" lastIdx="4" clrIdx="3"/>
  <p:cmAuthor id="3" name="ralfieri" initials="ra" lastIdx="2" clrIdx="8"/>
  <p:cmAuthor id="4" name="Megan Capel" initials="MC" lastIdx="11" clrIdx="0"/>
  <p:cmAuthor id="5" name="Andrew Bowser" initials="AB" lastIdx="8" clrIdx="2"/>
  <p:cmAuthor id="6" name="mcalloway" initials="mc" lastIdx="1" clrIdx="4"/>
  <p:cmAuthor id="7" name="agoldman" initials="a" lastIdx="4" clrIdx="9"/>
  <p:cmAuthor id="8" name="Devin Overbey" initials="DO" lastIdx="6" clrIdx="7"/>
  <p:cmAuthor id="9" name="Erik Brady" initials="EB" lastIdx="2" clrIdx="5"/>
  <p:cmAuthor id="10" name=" " initials="MAC" lastIdx="23" clrIdx="1"/>
  <p:cmAuthor id="11" name="alison.heintz@gmail.com" initials="a" lastIdx="3" clrIdx="10">
    <p:extLst>
      <p:ext uri="{19B8F6BF-5375-455C-9EA6-DF929625EA0E}">
        <p15:presenceInfo xmlns:p15="http://schemas.microsoft.com/office/powerpoint/2012/main" userId="1e1cc34837a9f52c" providerId="Windows Live"/>
      </p:ext>
    </p:extLst>
  </p:cmAuthor>
  <p:cmAuthor id="12" name="Sophia Kelley" initials="SK" lastIdx="1" clrIdx="11">
    <p:extLst>
      <p:ext uri="{19B8F6BF-5375-455C-9EA6-DF929625EA0E}">
        <p15:presenceInfo xmlns:p15="http://schemas.microsoft.com/office/powerpoint/2012/main" userId="S::skelley@clinicaloptions.com::16bcb5eb-2eda-4b05-8f8e-003f962fc12c" providerId="AD"/>
      </p:ext>
    </p:extLst>
  </p:cmAuthor>
  <p:cmAuthor id="13" name="LT Fowler" initials="LF" lastIdx="13" clrIdx="12">
    <p:extLst>
      <p:ext uri="{19B8F6BF-5375-455C-9EA6-DF929625EA0E}">
        <p15:presenceInfo xmlns:p15="http://schemas.microsoft.com/office/powerpoint/2012/main" userId="S::lfowler@practicingclinicians.com::bdc4c4d6-9ded-467c-b80c-330a0ea8ffe4" providerId="AD"/>
      </p:ext>
    </p:extLst>
  </p:cmAuthor>
  <p:cmAuthor id="14" name="Sara Fagerlie" initials="SF" lastIdx="49" clrIdx="13">
    <p:extLst>
      <p:ext uri="{19B8F6BF-5375-455C-9EA6-DF929625EA0E}">
        <p15:presenceInfo xmlns:p15="http://schemas.microsoft.com/office/powerpoint/2012/main" userId="c9cdaa632b7053a8" providerId="Windows Live"/>
      </p:ext>
    </p:extLst>
  </p:cmAuthor>
  <p:cmAuthor id="15" name="Rachael Andrie" initials="RA" lastIdx="44" clrIdx="14">
    <p:extLst>
      <p:ext uri="{19B8F6BF-5375-455C-9EA6-DF929625EA0E}">
        <p15:presenceInfo xmlns:p15="http://schemas.microsoft.com/office/powerpoint/2012/main" userId="S::randrie@clinicaloptions.com::311027c1-cf79-416d-b346-5f38dcd95c11" providerId="AD"/>
      </p:ext>
    </p:extLst>
  </p:cmAuthor>
  <p:cmAuthor id="16" name="clinicaloptions\randrie" initials="c" lastIdx="1" clrIdx="15">
    <p:extLst>
      <p:ext uri="{19B8F6BF-5375-455C-9EA6-DF929625EA0E}">
        <p15:presenceInfo xmlns:p15="http://schemas.microsoft.com/office/powerpoint/2012/main" userId="clinicaloptions\randrie" providerId="None"/>
      </p:ext>
    </p:extLst>
  </p:cmAuthor>
  <p:cmAuthor id="17" name="CLINICALOPTIONS\tquill" initials="C" lastIdx="10" clrIdx="16">
    <p:extLst>
      <p:ext uri="{19B8F6BF-5375-455C-9EA6-DF929625EA0E}">
        <p15:presenceInfo xmlns:p15="http://schemas.microsoft.com/office/powerpoint/2012/main" userId="CLINICALOPTIONS\tquill" providerId="None"/>
      </p:ext>
    </p:extLst>
  </p:cmAuthor>
  <p:cmAuthor id="18" name="Dussadee Royal" initials="DR" lastIdx="3" clrIdx="17">
    <p:extLst>
      <p:ext uri="{19B8F6BF-5375-455C-9EA6-DF929625EA0E}">
        <p15:presenceInfo xmlns:p15="http://schemas.microsoft.com/office/powerpoint/2012/main" userId="S::droyal@clinicaloptions.com::51beead8-6fa0-4b98-aeba-37044af35e17" providerId="AD"/>
      </p:ext>
    </p:extLst>
  </p:cmAuthor>
  <p:cmAuthor id="19" name="Christy Seals" initials="CS" lastIdx="6" clrIdx="18">
    <p:extLst>
      <p:ext uri="{19B8F6BF-5375-455C-9EA6-DF929625EA0E}">
        <p15:presenceInfo xmlns:p15="http://schemas.microsoft.com/office/powerpoint/2012/main" userId="S::cseals@clinicaloptions.com::0852e532-1f9e-4bbf-9b56-be19a9543a3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BF4F7"/>
    <a:srgbClr val="F2F2F2"/>
    <a:srgbClr val="CDCDCF"/>
    <a:srgbClr val="00823B"/>
    <a:srgbClr val="015873"/>
    <a:srgbClr val="F5F5F5"/>
    <a:srgbClr val="E1471D"/>
    <a:srgbClr val="046376"/>
    <a:srgbClr val="013763"/>
    <a:srgbClr val="03345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93296810-A885-4BE3-A3E7-6D5BEEA58F35}">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8892" autoAdjust="0"/>
    <p:restoredTop sz="80398" autoAdjust="0"/>
  </p:normalViewPr>
  <p:slideViewPr>
    <p:cSldViewPr snapToGrid="0" showGuides="1">
      <p:cViewPr varScale="1">
        <p:scale>
          <a:sx n="103" d="100"/>
          <a:sy n="103" d="100"/>
        </p:scale>
        <p:origin x="114" y="96"/>
      </p:cViewPr>
      <p:guideLst>
        <p:guide orient="horz" pos="4147"/>
        <p:guide orient="horz" pos="1008"/>
        <p:guide orient="horz" pos="4032"/>
        <p:guide orient="horz" pos="151"/>
        <p:guide orient="horz" pos="264"/>
        <p:guide orient="horz" pos="3912"/>
        <p:guide orient="horz"/>
        <p:guide pos="329"/>
        <p:guide pos="7407"/>
        <p:guide pos="3843"/>
        <p:guide pos="453"/>
        <p:guide pos="7248"/>
      </p:guideLst>
    </p:cSldViewPr>
  </p:slideViewPr>
  <p:outlineViewPr>
    <p:cViewPr>
      <p:scale>
        <a:sx n="33" d="100"/>
        <a:sy n="33" d="100"/>
      </p:scale>
      <p:origin x="0" y="0"/>
    </p:cViewPr>
  </p:outlineViewPr>
  <p:notesTextViewPr>
    <p:cViewPr>
      <p:scale>
        <a:sx n="100" d="100"/>
        <a:sy n="100" d="100"/>
      </p:scale>
      <p:origin x="0" y="0"/>
    </p:cViewPr>
  </p:notesTextViewPr>
  <p:sorterViewPr>
    <p:cViewPr varScale="1">
      <p:scale>
        <a:sx n="1" d="1"/>
        <a:sy n="1" d="1"/>
      </p:scale>
      <p:origin x="0" y="-2480"/>
    </p:cViewPr>
  </p:sorterViewPr>
  <p:notesViewPr>
    <p:cSldViewPr snapToGrid="0" showGuides="1">
      <p:cViewPr varScale="1">
        <p:scale>
          <a:sx n="88" d="100"/>
          <a:sy n="88" d="100"/>
        </p:scale>
        <p:origin x="-3750" y="-120"/>
      </p:cViewPr>
      <p:guideLst>
        <p:guide orient="horz" pos="3024"/>
        <p:guide pos="2304"/>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39" Type="http://schemas.openxmlformats.org/officeDocument/2006/relationships/commentAuthors" Target="commentAuthors.xml"/><Relationship Id="rId21" Type="http://schemas.openxmlformats.org/officeDocument/2006/relationships/slide" Target="slides/slide15.xml"/><Relationship Id="rId34" Type="http://schemas.openxmlformats.org/officeDocument/2006/relationships/slide" Target="slides/slide28.xml"/><Relationship Id="rId42" Type="http://schemas.openxmlformats.org/officeDocument/2006/relationships/theme" Target="theme/theme1.xml"/><Relationship Id="rId7" Type="http://schemas.openxmlformats.org/officeDocument/2006/relationships/slide" Target="slides/slide1.xml"/><Relationship Id="rId2" Type="http://schemas.openxmlformats.org/officeDocument/2006/relationships/customXml" Target="../customXml/item2.xml"/><Relationship Id="rId16" Type="http://schemas.openxmlformats.org/officeDocument/2006/relationships/slide" Target="slides/slide10.xml"/><Relationship Id="rId20" Type="http://schemas.openxmlformats.org/officeDocument/2006/relationships/slide" Target="slides/slide14.xml"/><Relationship Id="rId29" Type="http://schemas.openxmlformats.org/officeDocument/2006/relationships/slide" Target="slides/slide23.xml"/><Relationship Id="rId41"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Master" Target="slideMasters/slideMaster1.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slide" Target="slides/slide26.xml"/><Relationship Id="rId37" Type="http://schemas.openxmlformats.org/officeDocument/2006/relationships/handoutMaster" Target="handoutMasters/handoutMaster1.xml"/><Relationship Id="rId40" Type="http://schemas.openxmlformats.org/officeDocument/2006/relationships/presProps" Target="presProps.xml"/><Relationship Id="rId5" Type="http://schemas.openxmlformats.org/officeDocument/2006/relationships/customXml" Target="../customXml/item5.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notesMaster" Target="notesMasters/notesMaster1.xml"/><Relationship Id="rId10" Type="http://schemas.openxmlformats.org/officeDocument/2006/relationships/slide" Target="slides/slide4.xml"/><Relationship Id="rId19" Type="http://schemas.openxmlformats.org/officeDocument/2006/relationships/slide" Target="slides/slide13.xml"/><Relationship Id="rId31" Type="http://schemas.openxmlformats.org/officeDocument/2006/relationships/slide" Target="slides/slide25.xml"/><Relationship Id="rId4" Type="http://schemas.openxmlformats.org/officeDocument/2006/relationships/customXml" Target="../customXml/item4.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slide" Target="slides/slide29.xml"/><Relationship Id="rId43" Type="http://schemas.openxmlformats.org/officeDocument/2006/relationships/tableStyles" Target="tableStyles.xml"/><Relationship Id="rId8" Type="http://schemas.openxmlformats.org/officeDocument/2006/relationships/slide" Target="slides/slide2.xml"/><Relationship Id="rId3" Type="http://schemas.openxmlformats.org/officeDocument/2006/relationships/customXml" Target="../customXml/item3.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slide" Target="slides/slide27.xml"/><Relationship Id="rId38" Type="http://schemas.openxmlformats.org/officeDocument/2006/relationships/tags" Target="tags/tag1.xml"/></Relationships>
</file>

<file path=ppt/diagrams/colors1.xml><?xml version="1.0" encoding="utf-8"?>
<dgm:colorsDef xmlns:dgm="http://schemas.openxmlformats.org/drawingml/2006/diagram" xmlns:a="http://schemas.openxmlformats.org/drawingml/2006/main" uniqueId="urn:microsoft.com/office/officeart/2005/8/colors/colorful1#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5782A2E-2E46-4392-BD26-A9DAA6473886}" type="doc">
      <dgm:prSet loTypeId="urn:microsoft.com/office/officeart/2005/8/layout/hChevron3" loCatId="process" qsTypeId="urn:microsoft.com/office/officeart/2005/8/quickstyle/simple1" qsCatId="simple" csTypeId="urn:microsoft.com/office/officeart/2005/8/colors/colorful1#1" csCatId="colorful" phldr="1"/>
      <dgm:spPr/>
      <dgm:t>
        <a:bodyPr/>
        <a:lstStyle/>
        <a:p>
          <a:endParaRPr lang="en-US"/>
        </a:p>
      </dgm:t>
    </dgm:pt>
    <dgm:pt modelId="{F5FDF455-CB82-440C-80F3-AED439C6D24B}">
      <dgm:prSet phldrT="[Text]" custT="1"/>
      <dgm:spPr>
        <a:solidFill>
          <a:srgbClr val="015873"/>
        </a:solidFill>
      </dgm:spPr>
      <dgm:t>
        <a:bodyPr/>
        <a:lstStyle/>
        <a:p>
          <a:r>
            <a:rPr lang="en-US" sz="2400" dirty="0">
              <a:latin typeface="Calibri" panose="020F0502020204030204" pitchFamily="34" charset="0"/>
              <a:cs typeface="Calibri" panose="020F0502020204030204" pitchFamily="34" charset="0"/>
            </a:rPr>
            <a:t>1</a:t>
          </a:r>
        </a:p>
        <a:p>
          <a:r>
            <a:rPr lang="en-US" sz="2400" dirty="0">
              <a:latin typeface="Calibri" panose="020F0502020204030204" pitchFamily="34" charset="0"/>
              <a:cs typeface="Calibri" panose="020F0502020204030204" pitchFamily="34" charset="0"/>
            </a:rPr>
            <a:t>Initial EMR search to identify cohort candidates </a:t>
          </a:r>
        </a:p>
        <a:p>
          <a:endParaRPr lang="en-US" sz="2400" dirty="0">
            <a:latin typeface="Calibri" panose="020F0502020204030204" pitchFamily="34" charset="0"/>
            <a:cs typeface="Calibri" panose="020F0502020204030204" pitchFamily="34" charset="0"/>
          </a:endParaRPr>
        </a:p>
      </dgm:t>
    </dgm:pt>
    <dgm:pt modelId="{30D00975-2A3C-4FEF-91A0-DA7BA8FF8CB3}" type="parTrans" cxnId="{74DBBE2E-7365-4C98-9955-D227BBD7620F}">
      <dgm:prSet/>
      <dgm:spPr/>
      <dgm:t>
        <a:bodyPr/>
        <a:lstStyle/>
        <a:p>
          <a:endParaRPr lang="en-US">
            <a:latin typeface="Calibri" panose="020F0502020204030204" pitchFamily="34" charset="0"/>
            <a:cs typeface="Calibri" panose="020F0502020204030204" pitchFamily="34" charset="0"/>
          </a:endParaRPr>
        </a:p>
      </dgm:t>
    </dgm:pt>
    <dgm:pt modelId="{83562320-0EE2-4B4C-A602-6C3B02A353B5}" type="sibTrans" cxnId="{74DBBE2E-7365-4C98-9955-D227BBD7620F}">
      <dgm:prSet/>
      <dgm:spPr/>
      <dgm:t>
        <a:bodyPr/>
        <a:lstStyle/>
        <a:p>
          <a:endParaRPr lang="en-US">
            <a:latin typeface="Calibri" panose="020F0502020204030204" pitchFamily="34" charset="0"/>
            <a:cs typeface="Calibri" panose="020F0502020204030204" pitchFamily="34" charset="0"/>
          </a:endParaRPr>
        </a:p>
      </dgm:t>
    </dgm:pt>
    <dgm:pt modelId="{191C2421-1253-4139-A8E6-DF74F58C3A9B}">
      <dgm:prSet phldrT="[Text]" custT="1"/>
      <dgm:spPr/>
      <dgm:t>
        <a:bodyPr/>
        <a:lstStyle/>
        <a:p>
          <a:r>
            <a:rPr lang="en-US" sz="2400" dirty="0">
              <a:latin typeface="Calibri" panose="020F0502020204030204" pitchFamily="34" charset="0"/>
              <a:cs typeface="Calibri" panose="020F0502020204030204" pitchFamily="34" charset="0"/>
            </a:rPr>
            <a:t>2</a:t>
          </a:r>
        </a:p>
        <a:p>
          <a:r>
            <a:rPr lang="en-US" sz="2400" dirty="0">
              <a:latin typeface="Calibri" panose="020F0502020204030204" pitchFamily="34" charset="0"/>
              <a:cs typeface="Calibri" panose="020F0502020204030204" pitchFamily="34" charset="0"/>
            </a:rPr>
            <a:t>Validation of transgender status</a:t>
          </a:r>
        </a:p>
        <a:p>
          <a:r>
            <a:rPr lang="en-US" sz="2400" dirty="0">
              <a:latin typeface="Calibri" panose="020F0502020204030204" pitchFamily="34" charset="0"/>
              <a:cs typeface="Calibri" panose="020F0502020204030204" pitchFamily="34" charset="0"/>
            </a:rPr>
            <a:t> </a:t>
          </a:r>
        </a:p>
      </dgm:t>
    </dgm:pt>
    <dgm:pt modelId="{45655EF5-8B26-41D7-9011-7F1CB316AF94}" type="parTrans" cxnId="{2B2D164B-DD10-47EC-8D37-EBC22B107408}">
      <dgm:prSet/>
      <dgm:spPr/>
      <dgm:t>
        <a:bodyPr/>
        <a:lstStyle/>
        <a:p>
          <a:endParaRPr lang="en-US">
            <a:latin typeface="Calibri" panose="020F0502020204030204" pitchFamily="34" charset="0"/>
            <a:cs typeface="Calibri" panose="020F0502020204030204" pitchFamily="34" charset="0"/>
          </a:endParaRPr>
        </a:p>
      </dgm:t>
    </dgm:pt>
    <dgm:pt modelId="{03016E33-CBA8-4707-ACB2-BBCC3A028517}" type="sibTrans" cxnId="{2B2D164B-DD10-47EC-8D37-EBC22B107408}">
      <dgm:prSet/>
      <dgm:spPr/>
      <dgm:t>
        <a:bodyPr/>
        <a:lstStyle/>
        <a:p>
          <a:endParaRPr lang="en-US">
            <a:latin typeface="Calibri" panose="020F0502020204030204" pitchFamily="34" charset="0"/>
            <a:cs typeface="Calibri" panose="020F0502020204030204" pitchFamily="34" charset="0"/>
          </a:endParaRPr>
        </a:p>
      </dgm:t>
    </dgm:pt>
    <dgm:pt modelId="{BBB0C454-9E6D-4FA2-B505-DC52F6694333}">
      <dgm:prSet phldrT="[Text]"/>
      <dgm:spPr>
        <a:solidFill>
          <a:srgbClr val="00823B"/>
        </a:solidFill>
      </dgm:spPr>
      <dgm:t>
        <a:bodyPr lIns="9144" rIns="9144"/>
        <a:lstStyle/>
        <a:p>
          <a:r>
            <a:rPr lang="en-US" dirty="0">
              <a:latin typeface="Calibri" panose="020F0502020204030204" pitchFamily="34" charset="0"/>
              <a:cs typeface="Calibri" panose="020F0502020204030204" pitchFamily="34" charset="0"/>
            </a:rPr>
            <a:t>3</a:t>
          </a:r>
        </a:p>
        <a:p>
          <a:r>
            <a:rPr lang="en-US" dirty="0">
              <a:latin typeface="Calibri" panose="020F0502020204030204" pitchFamily="34" charset="0"/>
              <a:cs typeface="Calibri" panose="020F0502020204030204" pitchFamily="34" charset="0"/>
            </a:rPr>
            <a:t>Determination of sex recorded at birth </a:t>
          </a:r>
        </a:p>
      </dgm:t>
    </dgm:pt>
    <dgm:pt modelId="{6BBFC77D-079F-4788-B53A-942A2A6B7E11}" type="parTrans" cxnId="{8263C871-8206-4F80-AE31-ACEF181D803D}">
      <dgm:prSet/>
      <dgm:spPr/>
      <dgm:t>
        <a:bodyPr/>
        <a:lstStyle/>
        <a:p>
          <a:endParaRPr lang="en-US">
            <a:latin typeface="Calibri" panose="020F0502020204030204" pitchFamily="34" charset="0"/>
            <a:cs typeface="Calibri" panose="020F0502020204030204" pitchFamily="34" charset="0"/>
          </a:endParaRPr>
        </a:p>
      </dgm:t>
    </dgm:pt>
    <dgm:pt modelId="{39D8580C-C02F-4062-8EBA-793C328EC03E}" type="sibTrans" cxnId="{8263C871-8206-4F80-AE31-ACEF181D803D}">
      <dgm:prSet/>
      <dgm:spPr/>
      <dgm:t>
        <a:bodyPr/>
        <a:lstStyle/>
        <a:p>
          <a:endParaRPr lang="en-US">
            <a:latin typeface="Calibri" panose="020F0502020204030204" pitchFamily="34" charset="0"/>
            <a:cs typeface="Calibri" panose="020F0502020204030204" pitchFamily="34" charset="0"/>
          </a:endParaRPr>
        </a:p>
      </dgm:t>
    </dgm:pt>
    <dgm:pt modelId="{74E0015E-7258-4A9B-AA57-942EFD9F65FD}" type="pres">
      <dgm:prSet presAssocID="{85782A2E-2E46-4392-BD26-A9DAA6473886}" presName="Name0" presStyleCnt="0">
        <dgm:presLayoutVars>
          <dgm:dir/>
          <dgm:resizeHandles val="exact"/>
        </dgm:presLayoutVars>
      </dgm:prSet>
      <dgm:spPr/>
    </dgm:pt>
    <dgm:pt modelId="{C65DAE01-2736-41D3-9AE9-7161654E2EA4}" type="pres">
      <dgm:prSet presAssocID="{F5FDF455-CB82-440C-80F3-AED439C6D24B}" presName="parTxOnly" presStyleLbl="node1" presStyleIdx="0" presStyleCnt="3" custLinFactNeighborY="1026">
        <dgm:presLayoutVars>
          <dgm:bulletEnabled val="1"/>
        </dgm:presLayoutVars>
      </dgm:prSet>
      <dgm:spPr/>
    </dgm:pt>
    <dgm:pt modelId="{AFCF9EF4-6C17-4D57-BC3F-178FFFE64AEA}" type="pres">
      <dgm:prSet presAssocID="{83562320-0EE2-4B4C-A602-6C3B02A353B5}" presName="parSpace" presStyleCnt="0"/>
      <dgm:spPr/>
    </dgm:pt>
    <dgm:pt modelId="{E2B44372-FB3A-43CD-8359-6718307CEEAD}" type="pres">
      <dgm:prSet presAssocID="{191C2421-1253-4139-A8E6-DF74F58C3A9B}" presName="parTxOnly" presStyleLbl="node1" presStyleIdx="1" presStyleCnt="3">
        <dgm:presLayoutVars>
          <dgm:bulletEnabled val="1"/>
        </dgm:presLayoutVars>
      </dgm:prSet>
      <dgm:spPr/>
    </dgm:pt>
    <dgm:pt modelId="{3C8AB3D5-B399-418D-9191-42222EB2257A}" type="pres">
      <dgm:prSet presAssocID="{03016E33-CBA8-4707-ACB2-BBCC3A028517}" presName="parSpace" presStyleCnt="0"/>
      <dgm:spPr/>
    </dgm:pt>
    <dgm:pt modelId="{BD649132-FD1F-4EB0-9EE9-1D3BE84DEA39}" type="pres">
      <dgm:prSet presAssocID="{BBB0C454-9E6D-4FA2-B505-DC52F6694333}" presName="parTxOnly" presStyleLbl="node1" presStyleIdx="2" presStyleCnt="3">
        <dgm:presLayoutVars>
          <dgm:bulletEnabled val="1"/>
        </dgm:presLayoutVars>
      </dgm:prSet>
      <dgm:spPr/>
    </dgm:pt>
  </dgm:ptLst>
  <dgm:cxnLst>
    <dgm:cxn modelId="{929FCB24-5053-402D-95E2-CB856FEBD4F0}" type="presOf" srcId="{BBB0C454-9E6D-4FA2-B505-DC52F6694333}" destId="{BD649132-FD1F-4EB0-9EE9-1D3BE84DEA39}" srcOrd="0" destOrd="0" presId="urn:microsoft.com/office/officeart/2005/8/layout/hChevron3"/>
    <dgm:cxn modelId="{74DBBE2E-7365-4C98-9955-D227BBD7620F}" srcId="{85782A2E-2E46-4392-BD26-A9DAA6473886}" destId="{F5FDF455-CB82-440C-80F3-AED439C6D24B}" srcOrd="0" destOrd="0" parTransId="{30D00975-2A3C-4FEF-91A0-DA7BA8FF8CB3}" sibTransId="{83562320-0EE2-4B4C-A602-6C3B02A353B5}"/>
    <dgm:cxn modelId="{2B2D164B-DD10-47EC-8D37-EBC22B107408}" srcId="{85782A2E-2E46-4392-BD26-A9DAA6473886}" destId="{191C2421-1253-4139-A8E6-DF74F58C3A9B}" srcOrd="1" destOrd="0" parTransId="{45655EF5-8B26-41D7-9011-7F1CB316AF94}" sibTransId="{03016E33-CBA8-4707-ACB2-BBCC3A028517}"/>
    <dgm:cxn modelId="{8263C871-8206-4F80-AE31-ACEF181D803D}" srcId="{85782A2E-2E46-4392-BD26-A9DAA6473886}" destId="{BBB0C454-9E6D-4FA2-B505-DC52F6694333}" srcOrd="2" destOrd="0" parTransId="{6BBFC77D-079F-4788-B53A-942A2A6B7E11}" sibTransId="{39D8580C-C02F-4062-8EBA-793C328EC03E}"/>
    <dgm:cxn modelId="{5C225772-A2B2-435A-A666-65247B35CDB9}" type="presOf" srcId="{F5FDF455-CB82-440C-80F3-AED439C6D24B}" destId="{C65DAE01-2736-41D3-9AE9-7161654E2EA4}" srcOrd="0" destOrd="0" presId="urn:microsoft.com/office/officeart/2005/8/layout/hChevron3"/>
    <dgm:cxn modelId="{14D9C17B-9EC0-4379-9FE1-A08092B113E7}" type="presOf" srcId="{191C2421-1253-4139-A8E6-DF74F58C3A9B}" destId="{E2B44372-FB3A-43CD-8359-6718307CEEAD}" srcOrd="0" destOrd="0" presId="urn:microsoft.com/office/officeart/2005/8/layout/hChevron3"/>
    <dgm:cxn modelId="{C7804CDF-D694-4828-A43E-2080E89759EC}" type="presOf" srcId="{85782A2E-2E46-4392-BD26-A9DAA6473886}" destId="{74E0015E-7258-4A9B-AA57-942EFD9F65FD}" srcOrd="0" destOrd="0" presId="urn:microsoft.com/office/officeart/2005/8/layout/hChevron3"/>
    <dgm:cxn modelId="{22881A49-F4B7-42FB-8D1F-816303E3A8B7}" type="presParOf" srcId="{74E0015E-7258-4A9B-AA57-942EFD9F65FD}" destId="{C65DAE01-2736-41D3-9AE9-7161654E2EA4}" srcOrd="0" destOrd="0" presId="urn:microsoft.com/office/officeart/2005/8/layout/hChevron3"/>
    <dgm:cxn modelId="{0889EE5A-98EF-4CB2-9937-C668330AC4C0}" type="presParOf" srcId="{74E0015E-7258-4A9B-AA57-942EFD9F65FD}" destId="{AFCF9EF4-6C17-4D57-BC3F-178FFFE64AEA}" srcOrd="1" destOrd="0" presId="urn:microsoft.com/office/officeart/2005/8/layout/hChevron3"/>
    <dgm:cxn modelId="{1CF9BCFE-B406-4F99-8ADB-8DDF479D8E35}" type="presParOf" srcId="{74E0015E-7258-4A9B-AA57-942EFD9F65FD}" destId="{E2B44372-FB3A-43CD-8359-6718307CEEAD}" srcOrd="2" destOrd="0" presId="urn:microsoft.com/office/officeart/2005/8/layout/hChevron3"/>
    <dgm:cxn modelId="{32DD7839-D042-46AB-ACD5-6612FF11F82C}" type="presParOf" srcId="{74E0015E-7258-4A9B-AA57-942EFD9F65FD}" destId="{3C8AB3D5-B399-418D-9191-42222EB2257A}" srcOrd="3" destOrd="0" presId="urn:microsoft.com/office/officeart/2005/8/layout/hChevron3"/>
    <dgm:cxn modelId="{27D15E25-9B54-4C85-AE50-F3822295DFD3}" type="presParOf" srcId="{74E0015E-7258-4A9B-AA57-942EFD9F65FD}" destId="{BD649132-FD1F-4EB0-9EE9-1D3BE84DEA39}" srcOrd="4" destOrd="0" presId="urn:microsoft.com/office/officeart/2005/8/layout/hChevron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65DAE01-2736-41D3-9AE9-7161654E2EA4}">
      <dsp:nvSpPr>
        <dsp:cNvPr id="0" name=""/>
        <dsp:cNvSpPr/>
      </dsp:nvSpPr>
      <dsp:spPr>
        <a:xfrm>
          <a:off x="4895" y="1144389"/>
          <a:ext cx="4281254" cy="1712501"/>
        </a:xfrm>
        <a:prstGeom prst="homePlate">
          <a:avLst/>
        </a:prstGeom>
        <a:solidFill>
          <a:srgbClr val="015873"/>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64008" rIns="32004" bIns="64008" numCol="1" spcCol="1270" anchor="ctr" anchorCtr="0">
          <a:noAutofit/>
        </a:bodyPr>
        <a:lstStyle/>
        <a:p>
          <a:pPr marL="0" lvl="0" indent="0" algn="ctr" defTabSz="1066800">
            <a:lnSpc>
              <a:spcPct val="90000"/>
            </a:lnSpc>
            <a:spcBef>
              <a:spcPct val="0"/>
            </a:spcBef>
            <a:spcAft>
              <a:spcPct val="35000"/>
            </a:spcAft>
            <a:buNone/>
          </a:pPr>
          <a:r>
            <a:rPr lang="en-US" sz="2400" kern="1200" dirty="0">
              <a:latin typeface="Calibri" panose="020F0502020204030204" pitchFamily="34" charset="0"/>
              <a:cs typeface="Calibri" panose="020F0502020204030204" pitchFamily="34" charset="0"/>
            </a:rPr>
            <a:t>1</a:t>
          </a:r>
        </a:p>
        <a:p>
          <a:pPr marL="0" lvl="0" indent="0" algn="ctr" defTabSz="1066800">
            <a:lnSpc>
              <a:spcPct val="90000"/>
            </a:lnSpc>
            <a:spcBef>
              <a:spcPct val="0"/>
            </a:spcBef>
            <a:spcAft>
              <a:spcPct val="35000"/>
            </a:spcAft>
            <a:buNone/>
          </a:pPr>
          <a:r>
            <a:rPr lang="en-US" sz="2400" kern="1200" dirty="0">
              <a:latin typeface="Calibri" panose="020F0502020204030204" pitchFamily="34" charset="0"/>
              <a:cs typeface="Calibri" panose="020F0502020204030204" pitchFamily="34" charset="0"/>
            </a:rPr>
            <a:t>Initial EMR search to identify cohort candidates </a:t>
          </a:r>
        </a:p>
        <a:p>
          <a:pPr marL="0" lvl="0" indent="0" algn="ctr" defTabSz="1066800">
            <a:lnSpc>
              <a:spcPct val="90000"/>
            </a:lnSpc>
            <a:spcBef>
              <a:spcPct val="0"/>
            </a:spcBef>
            <a:spcAft>
              <a:spcPct val="35000"/>
            </a:spcAft>
            <a:buNone/>
          </a:pPr>
          <a:endParaRPr lang="en-US" sz="2400" kern="1200" dirty="0">
            <a:latin typeface="Calibri" panose="020F0502020204030204" pitchFamily="34" charset="0"/>
            <a:cs typeface="Calibri" panose="020F0502020204030204" pitchFamily="34" charset="0"/>
          </a:endParaRPr>
        </a:p>
      </dsp:txBody>
      <dsp:txXfrm>
        <a:off x="4895" y="1144389"/>
        <a:ext cx="3853129" cy="1712501"/>
      </dsp:txXfrm>
    </dsp:sp>
    <dsp:sp modelId="{E2B44372-FB3A-43CD-8359-6718307CEEAD}">
      <dsp:nvSpPr>
        <dsp:cNvPr id="0" name=""/>
        <dsp:cNvSpPr/>
      </dsp:nvSpPr>
      <dsp:spPr>
        <a:xfrm>
          <a:off x="3429899" y="1126819"/>
          <a:ext cx="4281254" cy="1712501"/>
        </a:xfrm>
        <a:prstGeom prst="chevron">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6012" tIns="64008" rIns="32004" bIns="64008" numCol="1" spcCol="1270" anchor="ctr" anchorCtr="0">
          <a:noAutofit/>
        </a:bodyPr>
        <a:lstStyle/>
        <a:p>
          <a:pPr marL="0" lvl="0" indent="0" algn="ctr" defTabSz="1066800">
            <a:lnSpc>
              <a:spcPct val="90000"/>
            </a:lnSpc>
            <a:spcBef>
              <a:spcPct val="0"/>
            </a:spcBef>
            <a:spcAft>
              <a:spcPct val="35000"/>
            </a:spcAft>
            <a:buNone/>
          </a:pPr>
          <a:r>
            <a:rPr lang="en-US" sz="2400" kern="1200" dirty="0">
              <a:latin typeface="Calibri" panose="020F0502020204030204" pitchFamily="34" charset="0"/>
              <a:cs typeface="Calibri" panose="020F0502020204030204" pitchFamily="34" charset="0"/>
            </a:rPr>
            <a:t>2</a:t>
          </a:r>
        </a:p>
        <a:p>
          <a:pPr marL="0" lvl="0" indent="0" algn="ctr" defTabSz="1066800">
            <a:lnSpc>
              <a:spcPct val="90000"/>
            </a:lnSpc>
            <a:spcBef>
              <a:spcPct val="0"/>
            </a:spcBef>
            <a:spcAft>
              <a:spcPct val="35000"/>
            </a:spcAft>
            <a:buNone/>
          </a:pPr>
          <a:r>
            <a:rPr lang="en-US" sz="2400" kern="1200" dirty="0">
              <a:latin typeface="Calibri" panose="020F0502020204030204" pitchFamily="34" charset="0"/>
              <a:cs typeface="Calibri" panose="020F0502020204030204" pitchFamily="34" charset="0"/>
            </a:rPr>
            <a:t>Validation of transgender status</a:t>
          </a:r>
        </a:p>
        <a:p>
          <a:pPr marL="0" lvl="0" indent="0" algn="ctr" defTabSz="1066800">
            <a:lnSpc>
              <a:spcPct val="90000"/>
            </a:lnSpc>
            <a:spcBef>
              <a:spcPct val="0"/>
            </a:spcBef>
            <a:spcAft>
              <a:spcPct val="35000"/>
            </a:spcAft>
            <a:buNone/>
          </a:pPr>
          <a:r>
            <a:rPr lang="en-US" sz="2400" kern="1200" dirty="0">
              <a:latin typeface="Calibri" panose="020F0502020204030204" pitchFamily="34" charset="0"/>
              <a:cs typeface="Calibri" panose="020F0502020204030204" pitchFamily="34" charset="0"/>
            </a:rPr>
            <a:t> </a:t>
          </a:r>
        </a:p>
      </dsp:txBody>
      <dsp:txXfrm>
        <a:off x="4286150" y="1126819"/>
        <a:ext cx="2568753" cy="1712501"/>
      </dsp:txXfrm>
    </dsp:sp>
    <dsp:sp modelId="{BD649132-FD1F-4EB0-9EE9-1D3BE84DEA39}">
      <dsp:nvSpPr>
        <dsp:cNvPr id="0" name=""/>
        <dsp:cNvSpPr/>
      </dsp:nvSpPr>
      <dsp:spPr>
        <a:xfrm>
          <a:off x="6854903" y="1126819"/>
          <a:ext cx="4281254" cy="1712501"/>
        </a:xfrm>
        <a:prstGeom prst="chevron">
          <a:avLst/>
        </a:prstGeom>
        <a:solidFill>
          <a:srgbClr val="00823B"/>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 tIns="66675" rIns="9144" bIns="66675" numCol="1" spcCol="1270" anchor="ctr" anchorCtr="0">
          <a:noAutofit/>
        </a:bodyPr>
        <a:lstStyle/>
        <a:p>
          <a:pPr marL="0" lvl="0" indent="0" algn="ctr" defTabSz="1111250">
            <a:lnSpc>
              <a:spcPct val="90000"/>
            </a:lnSpc>
            <a:spcBef>
              <a:spcPct val="0"/>
            </a:spcBef>
            <a:spcAft>
              <a:spcPct val="35000"/>
            </a:spcAft>
            <a:buNone/>
          </a:pPr>
          <a:r>
            <a:rPr lang="en-US" sz="2500" kern="1200" dirty="0">
              <a:latin typeface="Calibri" panose="020F0502020204030204" pitchFamily="34" charset="0"/>
              <a:cs typeface="Calibri" panose="020F0502020204030204" pitchFamily="34" charset="0"/>
            </a:rPr>
            <a:t>3</a:t>
          </a:r>
        </a:p>
        <a:p>
          <a:pPr marL="0" lvl="0" indent="0" algn="ctr" defTabSz="1111250">
            <a:lnSpc>
              <a:spcPct val="90000"/>
            </a:lnSpc>
            <a:spcBef>
              <a:spcPct val="0"/>
            </a:spcBef>
            <a:spcAft>
              <a:spcPct val="35000"/>
            </a:spcAft>
            <a:buNone/>
          </a:pPr>
          <a:r>
            <a:rPr lang="en-US" sz="2500" kern="1200" dirty="0">
              <a:latin typeface="Calibri" panose="020F0502020204030204" pitchFamily="34" charset="0"/>
              <a:cs typeface="Calibri" panose="020F0502020204030204" pitchFamily="34" charset="0"/>
            </a:rPr>
            <a:t>Determination of sex recorded at birth </a:t>
          </a:r>
        </a:p>
      </dsp:txBody>
      <dsp:txXfrm>
        <a:off x="7711154" y="1126819"/>
        <a:ext cx="2568753" cy="1712501"/>
      </dsp:txXfrm>
    </dsp:sp>
  </dsp:spTree>
</dsp:drawing>
</file>

<file path=ppt/diagrams/layout1.xml><?xml version="1.0" encoding="utf-8"?>
<dgm:layoutDef xmlns:dgm="http://schemas.openxmlformats.org/drawingml/2006/diagram" xmlns:a="http://schemas.openxmlformats.org/drawingml/2006/main" uniqueId="urn:microsoft.com/office/officeart/2005/8/layout/hChevron3">
  <dgm:title val=""/>
  <dgm:desc val=""/>
  <dgm:catLst>
    <dgm:cat type="process" pri="10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root des" func="maxDepth" op="gte" val="2">
        <dgm:constrLst>
          <dgm:constr type="w" for="ch" forName="parAndChTx" refType="w"/>
          <dgm:constr type="primFontSz" for="ch" ptType="node" op="equ"/>
          <dgm:constr type="w" for="ch" forName="parAndChSpace" refType="w" refFor="ch" refForName="parAndChTx" fact="-0.2"/>
          <dgm:constr type="w" for="ch" ptType="sibTrans" op="equ"/>
        </dgm:constrLst>
        <dgm:ruleLst/>
        <dgm:forEach name="Name6" axis="ch" ptType="node">
          <dgm:layoutNode name="parAndChTx">
            <dgm:varLst>
              <dgm:bulletEnabled val="1"/>
            </dgm:varLst>
            <dgm:alg type="tx"/>
            <dgm:choose name="Name7">
              <dgm:if name="Name8" func="var" arg="dir" op="equ" val="norm">
                <dgm:choose name="Name9">
                  <dgm:if name="Name10" axis="self" ptType="node" func="pos" op="equ" val="1">
                    <dgm:shape xmlns:r="http://schemas.openxmlformats.org/officeDocument/2006/relationships" type="homePlate"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1"/>
                      <dgm:constr type="rMarg" refType="w" fact="0.4"/>
                    </dgm:constrLst>
                  </dgm:if>
                  <dgm:else name="Name11">
                    <dgm:shape xmlns:r="http://schemas.openxmlformats.org/officeDocument/2006/relationships" type="chevron"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1"/>
                      <dgm:constr type="rMarg" refType="w" fact="0.1"/>
                    </dgm:constrLst>
                  </dgm:else>
                </dgm:choose>
              </dgm:if>
              <dgm:else name="Name12">
                <dgm:choose name="Name13">
                  <dgm:if name="Name14" axis="self" ptType="node" func="pos" op="equ" val="1">
                    <dgm:shape xmlns:r="http://schemas.openxmlformats.org/officeDocument/2006/relationships" rot="180" type="homePlate"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4"/>
                      <dgm:constr type="rMarg" refType="w" fact="0.1"/>
                    </dgm:constrLst>
                  </dgm:if>
                  <dgm:else name="Name15">
                    <dgm:shape xmlns:r="http://schemas.openxmlformats.org/officeDocument/2006/relationships" rot="180" type="chevron"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1"/>
                      <dgm:constr type="rMarg" refType="w" fact="0.1"/>
                    </dgm:constrLst>
                  </dgm:else>
                </dgm:choose>
              </dgm:else>
            </dgm:choose>
            <dgm:ruleLst>
              <dgm:rule type="primFontSz" val="5" fact="NaN" max="NaN"/>
            </dgm:ruleLst>
          </dgm:layoutNode>
          <dgm:forEach name="Name16" axis="followSib" ptType="sibTrans" cnt="1">
            <dgm:layoutNode name="parAndChSpace">
              <dgm:alg type="sp"/>
              <dgm:shape xmlns:r="http://schemas.openxmlformats.org/officeDocument/2006/relationships" r:blip="">
                <dgm:adjLst/>
              </dgm:shape>
              <dgm:presOf/>
              <dgm:constrLst/>
              <dgm:ruleLst/>
            </dgm:layoutNode>
          </dgm:forEach>
        </dgm:forEach>
      </dgm:if>
      <dgm:else name="Name17">
        <dgm:constrLst>
          <dgm:constr type="w" for="ch" forName="parTxOnly" refType="w"/>
          <dgm:constr type="primFontSz" for="ch" ptType="node" op="equ"/>
          <dgm:constr type="w" for="ch" forName="parSpace" refType="w" refFor="ch" refForName="parTxOnly" fact="-0.2"/>
          <dgm:constr type="w" for="ch" ptType="sibTrans" op="equ"/>
        </dgm:constrLst>
        <dgm:ruleLst/>
        <dgm:forEach name="Name18" axis="ch" ptType="node">
          <dgm:layoutNode name="parTxOnly">
            <dgm:varLst>
              <dgm:bulletEnabled val="1"/>
            </dgm:varLst>
            <dgm:alg type="tx"/>
            <dgm:presOf axis="desOrSelf" ptType="node"/>
            <dgm:choose name="Name19">
              <dgm:if name="Name20" func="var" arg="dir" op="equ" val="norm">
                <dgm:choose name="Name21">
                  <dgm:if name="Name22" axis="self" ptType="node" func="pos" op="equ" val="1">
                    <dgm:shape xmlns:r="http://schemas.openxmlformats.org/officeDocument/2006/relationships" type="homePlate" r:blip="">
                      <dgm:adjLst/>
                    </dgm:shape>
                    <dgm:constrLst>
                      <dgm:constr type="h" refType="w" op="equ" fact="0.4"/>
                      <dgm:constr type="primFontSz" val="65"/>
                      <dgm:constr type="tMarg" refType="primFontSz" fact="0.21"/>
                      <dgm:constr type="bMarg" refType="primFontSz" fact="0.21"/>
                      <dgm:constr type="lMarg" refType="primFontSz" fact="0.42"/>
                      <dgm:constr type="rMarg" refType="primFontSz" fact="0.105"/>
                    </dgm:constrLst>
                  </dgm:if>
                  <dgm:else name="Name23">
                    <dgm:shape xmlns:r="http://schemas.openxmlformats.org/officeDocument/2006/relationships" type="chevron" r:blip="">
                      <dgm:adjLst/>
                    </dgm:shape>
                    <dgm:constrLst>
                      <dgm:constr type="h" refType="w" op="equ" fact="0.4"/>
                      <dgm:constr type="primFontSz" val="65"/>
                      <dgm:constr type="tMarg" refType="primFontSz" fact="0.21"/>
                      <dgm:constr type="bMarg" refType="primFontSz" fact="0.21"/>
                      <dgm:constr type="lMarg" refType="primFontSz" fact="0.315"/>
                      <dgm:constr type="rMarg" refType="primFontSz" fact="0.105"/>
                    </dgm:constrLst>
                  </dgm:else>
                </dgm:choose>
              </dgm:if>
              <dgm:else name="Name24">
                <dgm:choose name="Name25">
                  <dgm:if name="Name26" axis="self" ptType="node" func="pos" op="equ" val="1">
                    <dgm:shape xmlns:r="http://schemas.openxmlformats.org/officeDocument/2006/relationships" rot="180" type="homePlate" r:blip="">
                      <dgm:adjLst/>
                    </dgm:shape>
                    <dgm:constrLst>
                      <dgm:constr type="h" refType="w" op="equ" fact="0.4"/>
                      <dgm:constr type="primFontSz" val="65"/>
                      <dgm:constr type="tMarg" refType="primFontSz" fact="0.21"/>
                      <dgm:constr type="bMarg" refType="primFontSz" fact="0.21"/>
                      <dgm:constr type="lMarg" refType="primFontSz" fact="0.105"/>
                      <dgm:constr type="rMarg" refType="primFontSz" fact="0.42"/>
                    </dgm:constrLst>
                  </dgm:if>
                  <dgm:else name="Name27">
                    <dgm:shape xmlns:r="http://schemas.openxmlformats.org/officeDocument/2006/relationships" rot="180" type="chevron" r:blip="">
                      <dgm:adjLst/>
                    </dgm:shape>
                    <dgm:constrLst>
                      <dgm:constr type="h" refType="w" op="equ" fact="0.4"/>
                      <dgm:constr type="primFontSz" val="65"/>
                      <dgm:constr type="tMarg" refType="primFontSz" fact="0.21"/>
                      <dgm:constr type="bMarg" refType="primFontSz" fact="0.21"/>
                      <dgm:constr type="lMarg" refType="primFontSz" fact="0.105"/>
                      <dgm:constr type="rMarg" refType="primFontSz" fact="0.315"/>
                    </dgm:constrLst>
                  </dgm:else>
                </dgm:choose>
              </dgm:else>
            </dgm:choose>
            <dgm:ruleLst>
              <dgm:rule type="primFontSz" val="5" fact="NaN" max="NaN"/>
            </dgm:ruleLst>
          </dgm:layoutNode>
          <dgm:forEach name="Name28" axis="followSib" ptType="sibTrans" cnt="1">
            <dgm:layoutNode name="parSpace">
              <dgm:alg type="sp"/>
              <dgm:shape xmlns:r="http://schemas.openxmlformats.org/officeDocument/2006/relationships" r:blip="">
                <dgm:adjLst/>
              </dgm:shape>
              <dgm:presOf/>
              <dgm:constrLst/>
              <dgm:ruleLst/>
            </dgm:layoutNode>
          </dgm:forEach>
        </dgm:forEach>
      </dgm:else>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4277" name="Rectangle 5">
            <a:extLst>
              <a:ext uri="{FF2B5EF4-FFF2-40B4-BE49-F238E27FC236}">
                <a16:creationId xmlns:a16="http://schemas.microsoft.com/office/drawing/2014/main" id="{E716B656-43AE-41BF-A9E6-BDC9338EEE72}"/>
              </a:ext>
            </a:extLst>
          </p:cNvPr>
          <p:cNvSpPr>
            <a:spLocks noGrp="1" noChangeArrowheads="1"/>
          </p:cNvSpPr>
          <p:nvPr>
            <p:ph type="sldNum" sz="quarter" idx="3"/>
          </p:nvPr>
        </p:nvSpPr>
        <p:spPr bwMode="auto">
          <a:xfrm>
            <a:off x="4143375" y="9120188"/>
            <a:ext cx="3170238" cy="479425"/>
          </a:xfrm>
          <a:prstGeom prst="rect">
            <a:avLst/>
          </a:prstGeom>
          <a:noFill/>
          <a:ln w="9525">
            <a:noFill/>
            <a:miter lim="800000"/>
            <a:headEnd/>
            <a:tailEnd/>
          </a:ln>
          <a:effectLst/>
        </p:spPr>
        <p:txBody>
          <a:bodyPr vert="horz" wrap="square" lIns="96656" tIns="48328" rIns="96656" bIns="48328" numCol="1" anchor="b" anchorCtr="0" compatLnSpc="1">
            <a:prstTxWarp prst="textNoShape">
              <a:avLst/>
            </a:prstTxWarp>
          </a:bodyPr>
          <a:lstStyle>
            <a:lvl1pPr algn="r" eaLnBrk="1" hangingPunct="1">
              <a:defRPr sz="1200" b="0"/>
            </a:lvl1pPr>
          </a:lstStyle>
          <a:p>
            <a:pPr>
              <a:defRPr/>
            </a:pPr>
            <a:fld id="{A101DA4B-1035-4FD7-BAE8-D36163A25DF6}" type="slidenum">
              <a:rPr lang="en-US" altLang="en-US"/>
              <a:pPr>
                <a:defRPr/>
              </a:pPr>
              <a:t>‹#›</a:t>
            </a:fld>
            <a:endParaRPr lang="en-US" altLang="en-US" dirty="0"/>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62" name="Rectangle 2">
            <a:extLst>
              <a:ext uri="{FF2B5EF4-FFF2-40B4-BE49-F238E27FC236}">
                <a16:creationId xmlns:a16="http://schemas.microsoft.com/office/drawing/2014/main" id="{FCE45961-8EBC-4ABB-A06F-A2AB0FB72820}"/>
              </a:ext>
            </a:extLst>
          </p:cNvPr>
          <p:cNvSpPr>
            <a:spLocks noGrp="1" noChangeArrowheads="1"/>
          </p:cNvSpPr>
          <p:nvPr>
            <p:ph type="hdr" sz="quarter"/>
          </p:nvPr>
        </p:nvSpPr>
        <p:spPr bwMode="auto">
          <a:xfrm>
            <a:off x="0" y="0"/>
            <a:ext cx="3170238" cy="479425"/>
          </a:xfrm>
          <a:prstGeom prst="rect">
            <a:avLst/>
          </a:prstGeom>
          <a:noFill/>
          <a:ln w="9525">
            <a:noFill/>
            <a:miter lim="800000"/>
            <a:headEnd/>
            <a:tailEnd/>
          </a:ln>
          <a:effectLst/>
        </p:spPr>
        <p:txBody>
          <a:bodyPr vert="horz" wrap="square" lIns="96656" tIns="48328" rIns="96656" bIns="48328" numCol="1" anchor="t" anchorCtr="0" compatLnSpc="1">
            <a:prstTxWarp prst="textNoShape">
              <a:avLst/>
            </a:prstTxWarp>
          </a:bodyPr>
          <a:lstStyle>
            <a:lvl1pPr eaLnBrk="1" hangingPunct="1">
              <a:lnSpc>
                <a:spcPct val="100000"/>
              </a:lnSpc>
              <a:spcBef>
                <a:spcPct val="0"/>
              </a:spcBef>
              <a:spcAft>
                <a:spcPct val="0"/>
              </a:spcAft>
              <a:buClrTx/>
              <a:buFontTx/>
              <a:buNone/>
              <a:defRPr sz="1200" b="0">
                <a:latin typeface="Arial" charset="0"/>
                <a:cs typeface="+mn-cs"/>
              </a:defRPr>
            </a:lvl1pPr>
          </a:lstStyle>
          <a:p>
            <a:pPr>
              <a:defRPr/>
            </a:pPr>
            <a:endParaRPr lang="en-US" dirty="0"/>
          </a:p>
        </p:txBody>
      </p:sp>
      <p:sp>
        <p:nvSpPr>
          <p:cNvPr id="40963" name="Rectangle 3">
            <a:extLst>
              <a:ext uri="{FF2B5EF4-FFF2-40B4-BE49-F238E27FC236}">
                <a16:creationId xmlns:a16="http://schemas.microsoft.com/office/drawing/2014/main" id="{69A9B635-F3A6-4A6C-A2A7-3BE84F317E1C}"/>
              </a:ext>
            </a:extLst>
          </p:cNvPr>
          <p:cNvSpPr>
            <a:spLocks noGrp="1" noChangeArrowheads="1"/>
          </p:cNvSpPr>
          <p:nvPr>
            <p:ph type="dt" idx="1"/>
          </p:nvPr>
        </p:nvSpPr>
        <p:spPr bwMode="auto">
          <a:xfrm>
            <a:off x="4143375" y="0"/>
            <a:ext cx="3170238" cy="479425"/>
          </a:xfrm>
          <a:prstGeom prst="rect">
            <a:avLst/>
          </a:prstGeom>
          <a:noFill/>
          <a:ln w="9525">
            <a:noFill/>
            <a:miter lim="800000"/>
            <a:headEnd/>
            <a:tailEnd/>
          </a:ln>
          <a:effectLst/>
        </p:spPr>
        <p:txBody>
          <a:bodyPr vert="horz" wrap="square" lIns="96656" tIns="48328" rIns="96656" bIns="48328" numCol="1" anchor="t" anchorCtr="0" compatLnSpc="1">
            <a:prstTxWarp prst="textNoShape">
              <a:avLst/>
            </a:prstTxWarp>
          </a:bodyPr>
          <a:lstStyle>
            <a:lvl1pPr algn="r" eaLnBrk="1" hangingPunct="1">
              <a:lnSpc>
                <a:spcPct val="100000"/>
              </a:lnSpc>
              <a:spcBef>
                <a:spcPct val="0"/>
              </a:spcBef>
              <a:spcAft>
                <a:spcPct val="0"/>
              </a:spcAft>
              <a:buClrTx/>
              <a:buFontTx/>
              <a:buNone/>
              <a:defRPr sz="1200" b="0">
                <a:latin typeface="Arial" charset="0"/>
                <a:cs typeface="+mn-cs"/>
              </a:defRPr>
            </a:lvl1pPr>
          </a:lstStyle>
          <a:p>
            <a:pPr>
              <a:defRPr/>
            </a:pPr>
            <a:endParaRPr lang="en-US" dirty="0"/>
          </a:p>
        </p:txBody>
      </p:sp>
      <p:sp>
        <p:nvSpPr>
          <p:cNvPr id="5124" name="Rectangle 4">
            <a:extLst>
              <a:ext uri="{FF2B5EF4-FFF2-40B4-BE49-F238E27FC236}">
                <a16:creationId xmlns:a16="http://schemas.microsoft.com/office/drawing/2014/main" id="{3F91814F-6E8B-4495-875C-BBC65746A25E}"/>
              </a:ext>
            </a:extLst>
          </p:cNvPr>
          <p:cNvSpPr>
            <a:spLocks noGrp="1" noRot="1" noChangeAspect="1" noChangeArrowheads="1" noTextEdit="1"/>
          </p:cNvSpPr>
          <p:nvPr>
            <p:ph type="sldImg" idx="2"/>
          </p:nvPr>
        </p:nvSpPr>
        <p:spPr bwMode="auto">
          <a:xfrm>
            <a:off x="457200" y="720725"/>
            <a:ext cx="6400800" cy="360045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65" name="Rectangle 5">
            <a:extLst>
              <a:ext uri="{FF2B5EF4-FFF2-40B4-BE49-F238E27FC236}">
                <a16:creationId xmlns:a16="http://schemas.microsoft.com/office/drawing/2014/main" id="{3575FA76-5996-41B2-807C-74C521B1881C}"/>
              </a:ext>
            </a:extLst>
          </p:cNvPr>
          <p:cNvSpPr>
            <a:spLocks noGrp="1" noChangeArrowheads="1"/>
          </p:cNvSpPr>
          <p:nvPr>
            <p:ph type="body" sz="quarter" idx="3"/>
          </p:nvPr>
        </p:nvSpPr>
        <p:spPr bwMode="auto">
          <a:xfrm>
            <a:off x="731838" y="4560888"/>
            <a:ext cx="5851525" cy="4319587"/>
          </a:xfrm>
          <a:prstGeom prst="rect">
            <a:avLst/>
          </a:prstGeom>
          <a:noFill/>
          <a:ln w="9525">
            <a:noFill/>
            <a:miter lim="800000"/>
            <a:headEnd/>
            <a:tailEnd/>
          </a:ln>
          <a:effectLst/>
        </p:spPr>
        <p:txBody>
          <a:bodyPr vert="horz" wrap="square" lIns="96656" tIns="48328" rIns="96656" bIns="48328" numCol="1" anchor="t" anchorCtr="0" compatLnSpc="1">
            <a:prstTxWarp prst="textNoShape">
              <a:avLst/>
            </a:prstTxWarp>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0966" name="Rectangle 6">
            <a:extLst>
              <a:ext uri="{FF2B5EF4-FFF2-40B4-BE49-F238E27FC236}">
                <a16:creationId xmlns:a16="http://schemas.microsoft.com/office/drawing/2014/main" id="{EE30801C-5D2D-4989-97AF-1BB6980EDA53}"/>
              </a:ext>
            </a:extLst>
          </p:cNvPr>
          <p:cNvSpPr>
            <a:spLocks noGrp="1" noChangeArrowheads="1"/>
          </p:cNvSpPr>
          <p:nvPr>
            <p:ph type="ftr" sz="quarter" idx="4"/>
          </p:nvPr>
        </p:nvSpPr>
        <p:spPr bwMode="auto">
          <a:xfrm>
            <a:off x="0" y="9120188"/>
            <a:ext cx="3503613" cy="479425"/>
          </a:xfrm>
          <a:prstGeom prst="rect">
            <a:avLst/>
          </a:prstGeom>
          <a:noFill/>
          <a:ln w="9525">
            <a:noFill/>
            <a:miter lim="800000"/>
            <a:headEnd/>
            <a:tailEnd/>
          </a:ln>
          <a:effectLst/>
        </p:spPr>
        <p:txBody>
          <a:bodyPr vert="horz" wrap="square" lIns="96656" tIns="48328" rIns="96656" bIns="48328" numCol="1" anchor="b" anchorCtr="0" compatLnSpc="1">
            <a:prstTxWarp prst="textNoShape">
              <a:avLst/>
            </a:prstTxWarp>
          </a:bodyPr>
          <a:lstStyle>
            <a:lvl1pPr eaLnBrk="1" hangingPunct="1">
              <a:lnSpc>
                <a:spcPct val="100000"/>
              </a:lnSpc>
              <a:spcBef>
                <a:spcPct val="0"/>
              </a:spcBef>
              <a:spcAft>
                <a:spcPct val="0"/>
              </a:spcAft>
              <a:buClrTx/>
              <a:buFontTx/>
              <a:buNone/>
              <a:defRPr sz="1000" b="0">
                <a:latin typeface="Arial" charset="0"/>
                <a:cs typeface="+mn-cs"/>
              </a:defRPr>
            </a:lvl1pPr>
          </a:lstStyle>
          <a:p>
            <a:pPr>
              <a:defRPr/>
            </a:pPr>
            <a:r>
              <a:rPr lang="en-US" dirty="0"/>
              <a:t>©2012 Clinical Care Options, LLC. All rights reserved</a:t>
            </a:r>
          </a:p>
        </p:txBody>
      </p:sp>
      <p:sp>
        <p:nvSpPr>
          <p:cNvPr id="40967" name="Rectangle 7">
            <a:extLst>
              <a:ext uri="{FF2B5EF4-FFF2-40B4-BE49-F238E27FC236}">
                <a16:creationId xmlns:a16="http://schemas.microsoft.com/office/drawing/2014/main" id="{83D8BBC4-4244-4B4D-899A-EE5002DAC7CD}"/>
              </a:ext>
            </a:extLst>
          </p:cNvPr>
          <p:cNvSpPr>
            <a:spLocks noGrp="1" noChangeArrowheads="1"/>
          </p:cNvSpPr>
          <p:nvPr>
            <p:ph type="sldNum" sz="quarter" idx="5"/>
          </p:nvPr>
        </p:nvSpPr>
        <p:spPr bwMode="auto">
          <a:xfrm>
            <a:off x="4143375" y="9120188"/>
            <a:ext cx="3170238" cy="479425"/>
          </a:xfrm>
          <a:prstGeom prst="rect">
            <a:avLst/>
          </a:prstGeom>
          <a:noFill/>
          <a:ln w="9525">
            <a:noFill/>
            <a:miter lim="800000"/>
            <a:headEnd/>
            <a:tailEnd/>
          </a:ln>
          <a:effectLst/>
        </p:spPr>
        <p:txBody>
          <a:bodyPr vert="horz" wrap="square" lIns="96656" tIns="48328" rIns="96656" bIns="48328" numCol="1" anchor="b" anchorCtr="0" compatLnSpc="1">
            <a:prstTxWarp prst="textNoShape">
              <a:avLst/>
            </a:prstTxWarp>
          </a:bodyPr>
          <a:lstStyle>
            <a:lvl1pPr algn="r" eaLnBrk="1" hangingPunct="1">
              <a:defRPr sz="1200" b="0"/>
            </a:lvl1pPr>
          </a:lstStyle>
          <a:p>
            <a:pPr>
              <a:defRPr/>
            </a:pPr>
            <a:fld id="{2FB72F01-6714-4A31-8C22-8E0F1B091B56}" type="slidenum">
              <a:rPr lang="en-US" altLang="en-US"/>
              <a:pPr>
                <a:defRPr/>
              </a:pPr>
              <a:t>‹#›</a:t>
            </a:fld>
            <a:endParaRPr lang="en-US" altLang="en-US" dirty="0"/>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a:t>
            </a:fld>
            <a:endParaRPr lang="en-US" altLang="en-US" dirty="0"/>
          </a:p>
        </p:txBody>
      </p:sp>
    </p:spTree>
    <p:extLst>
      <p:ext uri="{BB962C8B-B14F-4D97-AF65-F5344CB8AC3E}">
        <p14:creationId xmlns:p14="http://schemas.microsoft.com/office/powerpoint/2010/main" val="32897536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a:extLst>
              <a:ext uri="{FF2B5EF4-FFF2-40B4-BE49-F238E27FC236}">
                <a16:creationId xmlns:a16="http://schemas.microsoft.com/office/drawing/2014/main" id="{CE1430B1-CEB6-411F-8E94-BFC407C4EE54}"/>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455C8260-42BC-4921-8D33-58809AC7BE3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37891" name="Rectangle 2">
            <a:extLst>
              <a:ext uri="{FF2B5EF4-FFF2-40B4-BE49-F238E27FC236}">
                <a16:creationId xmlns:a16="http://schemas.microsoft.com/office/drawing/2014/main" id="{63A693D7-D1F8-4EC5-A8E3-A7825DFC089B}"/>
              </a:ext>
            </a:extLst>
          </p:cNvPr>
          <p:cNvSpPr>
            <a:spLocks noGrp="1" noRot="1" noChangeAspect="1" noChangeArrowheads="1" noTextEdit="1"/>
          </p:cNvSpPr>
          <p:nvPr>
            <p:ph type="sldImg"/>
          </p:nvPr>
        </p:nvSpPr>
        <p:spPr>
          <a:xfrm>
            <a:off x="458788" y="720725"/>
            <a:ext cx="6400800" cy="3600450"/>
          </a:xfrm>
          <a:ln/>
        </p:spPr>
      </p:sp>
      <p:sp>
        <p:nvSpPr>
          <p:cNvPr id="37892" name="Rectangle 3">
            <a:extLst>
              <a:ext uri="{FF2B5EF4-FFF2-40B4-BE49-F238E27FC236}">
                <a16:creationId xmlns:a16="http://schemas.microsoft.com/office/drawing/2014/main" id="{ED738D61-216E-45D5-96FA-B18A5BC25295}"/>
              </a:ext>
            </a:extLst>
          </p:cNvPr>
          <p:cNvSpPr>
            <a:spLocks noGrp="1" noChangeArrowheads="1"/>
          </p:cNvSpPr>
          <p:nvPr>
            <p:ph type="body" idx="1"/>
          </p:nvPr>
        </p:nvSpPr>
        <p:spPr>
          <a:xfrm>
            <a:off x="976313" y="4560888"/>
            <a:ext cx="5362575" cy="4319587"/>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a:solidFill>
                  <a:srgbClr val="FEFDDE"/>
                </a:solidFill>
                <a:latin typeface="Arial" panose="020B0604020202020204" pitchFamily="34" charset="0"/>
              </a:rPr>
              <a:t>Disclaimer: The materials published on the Clinical Care Options Web site reflect the views of the authors of the CCO material, not those of Clinical Care Options, LLC, the CME providers, or the companies providing educational grants. The materials may discuss uses and dosages for therapeutic products that have not been approved by the United States Food and Drug Administration. A qualified healthcare professional should be consulted before using any therapeutic product discussed. Readers should verify all information and data before treating patients or using any therapies described in these materials.</a:t>
            </a:r>
            <a:endParaRPr lang="en-US" altLang="en-US">
              <a:solidFill>
                <a:srgbClr val="FEFDDE"/>
              </a:solidFill>
              <a:latin typeface="Arial" panose="020B0604020202020204" pitchFamily="34" charset="0"/>
            </a:endParaRPr>
          </a:p>
          <a:p>
            <a:endParaRPr lang="en-US" altLang="en-US">
              <a:latin typeface="Arial" panose="020B0604020202020204"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4</a:t>
            </a:fld>
            <a:endParaRPr lang="en-US" altLang="en-US" dirty="0"/>
          </a:p>
        </p:txBody>
      </p:sp>
    </p:spTree>
    <p:extLst>
      <p:ext uri="{BB962C8B-B14F-4D97-AF65-F5344CB8AC3E}">
        <p14:creationId xmlns:p14="http://schemas.microsoft.com/office/powerpoint/2010/main" val="67676227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LGBTQ, lesbian, gay, bisexual, transgender, queer/questioning.</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5</a:t>
            </a:fld>
            <a:endParaRPr lang="en-US" altLang="en-US" dirty="0"/>
          </a:p>
        </p:txBody>
      </p:sp>
    </p:spTree>
    <p:extLst>
      <p:ext uri="{BB962C8B-B14F-4D97-AF65-F5344CB8AC3E}">
        <p14:creationId xmlns:p14="http://schemas.microsoft.com/office/powerpoint/2010/main" val="327111837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QI, quality improvement; SOGI, Sexual Orientation/Gender Identity.</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6</a:t>
            </a:fld>
            <a:endParaRPr lang="en-US" altLang="en-US" dirty="0"/>
          </a:p>
        </p:txBody>
      </p:sp>
    </p:spTree>
    <p:extLst>
      <p:ext uri="{BB962C8B-B14F-4D97-AF65-F5344CB8AC3E}">
        <p14:creationId xmlns:p14="http://schemas.microsoft.com/office/powerpoint/2010/main" val="398521369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7</a:t>
            </a:fld>
            <a:endParaRPr lang="en-US" altLang="en-US" dirty="0"/>
          </a:p>
        </p:txBody>
      </p:sp>
    </p:spTree>
    <p:extLst>
      <p:ext uri="{BB962C8B-B14F-4D97-AF65-F5344CB8AC3E}">
        <p14:creationId xmlns:p14="http://schemas.microsoft.com/office/powerpoint/2010/main" val="346537055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8</a:t>
            </a:fld>
            <a:endParaRPr lang="en-US" altLang="en-US" dirty="0"/>
          </a:p>
        </p:txBody>
      </p:sp>
    </p:spTree>
    <p:extLst>
      <p:ext uri="{BB962C8B-B14F-4D97-AF65-F5344CB8AC3E}">
        <p14:creationId xmlns:p14="http://schemas.microsoft.com/office/powerpoint/2010/main" val="254133368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10</a:t>
            </a:fld>
            <a:endParaRPr lang="en-US" altLang="en-US" dirty="0"/>
          </a:p>
        </p:txBody>
      </p:sp>
    </p:spTree>
    <p:extLst>
      <p:ext uri="{BB962C8B-B14F-4D97-AF65-F5344CB8AC3E}">
        <p14:creationId xmlns:p14="http://schemas.microsoft.com/office/powerpoint/2010/main" val="349836688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HDL, high-density lipoprotein.</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11</a:t>
            </a:fld>
            <a:endParaRPr lang="en-US" altLang="en-US" dirty="0"/>
          </a:p>
        </p:txBody>
      </p:sp>
    </p:spTree>
    <p:extLst>
      <p:ext uri="{BB962C8B-B14F-4D97-AF65-F5344CB8AC3E}">
        <p14:creationId xmlns:p14="http://schemas.microsoft.com/office/powerpoint/2010/main" val="289255485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pPr>
              <a:defRPr/>
            </a:pPr>
            <a:fld id="{2FB72F01-6714-4A31-8C22-8E0F1B091B56}" type="slidenum">
              <a:rPr lang="en-US" altLang="en-US" smtClean="0"/>
              <a:pPr>
                <a:defRPr/>
              </a:pPr>
              <a:t>12</a:t>
            </a:fld>
            <a:endParaRPr lang="en-US" altLang="en-US" dirty="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ACVE, acute cardiovascular event; Cis, cisgender; CV, cardiovascular; VTE, venous thromboembolism.</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13</a:t>
            </a:fld>
            <a:endParaRPr lang="en-US" altLang="en-US" dirty="0"/>
          </a:p>
        </p:txBody>
      </p:sp>
    </p:spTree>
    <p:extLst>
      <p:ext uri="{BB962C8B-B14F-4D97-AF65-F5344CB8AC3E}">
        <p14:creationId xmlns:p14="http://schemas.microsoft.com/office/powerpoint/2010/main" val="87690673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ACVE, acute cardiovascular event; Cis, cisgender; CV, cardiovascular; NNH, number needed to harm; VTE, venous thromboembolism.</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14</a:t>
            </a:fld>
            <a:endParaRPr lang="en-US" altLang="en-US" dirty="0"/>
          </a:p>
        </p:txBody>
      </p:sp>
    </p:spTree>
    <p:extLst>
      <p:ext uri="{BB962C8B-B14F-4D97-AF65-F5344CB8AC3E}">
        <p14:creationId xmlns:p14="http://schemas.microsoft.com/office/powerpoint/2010/main" val="35493550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ACVE, acute cardiovascular event; Cis, cisgender; CV, cardiovascular; VTE, venous thromboembolism.</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15</a:t>
            </a:fld>
            <a:endParaRPr lang="en-US" altLang="en-US" dirty="0"/>
          </a:p>
        </p:txBody>
      </p:sp>
    </p:spTree>
    <p:extLst>
      <p:ext uri="{BB962C8B-B14F-4D97-AF65-F5344CB8AC3E}">
        <p14:creationId xmlns:p14="http://schemas.microsoft.com/office/powerpoint/2010/main" val="33638519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i="1" dirty="0"/>
              <a:t>BRFSS, Behavioral Risk Factor Surveillance System; OR, odds ratio.</a:t>
            </a:r>
          </a:p>
        </p:txBody>
      </p:sp>
      <p:sp>
        <p:nvSpPr>
          <p:cNvPr id="4" name="Slide Number Placeholder 3"/>
          <p:cNvSpPr>
            <a:spLocks noGrp="1"/>
          </p:cNvSpPr>
          <p:nvPr>
            <p:ph type="sldNum" sz="quarter" idx="10"/>
          </p:nvPr>
        </p:nvSpPr>
        <p:spPr/>
        <p:txBody>
          <a:bodyPr/>
          <a:lstStyle/>
          <a:p>
            <a:fld id="{005C89B2-2DD6-4C46-9599-A124A8B7A131}" type="slidenum">
              <a:rPr lang="en-US" smtClean="0"/>
              <a:pPr/>
              <a:t>16</a:t>
            </a:fld>
            <a:endParaRPr lang="en-US" dirty="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17</a:t>
            </a:fld>
            <a:endParaRPr lang="en-US" altLang="en-US" dirty="0"/>
          </a:p>
        </p:txBody>
      </p:sp>
    </p:spTree>
    <p:extLst>
      <p:ext uri="{BB962C8B-B14F-4D97-AF65-F5344CB8AC3E}">
        <p14:creationId xmlns:p14="http://schemas.microsoft.com/office/powerpoint/2010/main" val="9679412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18</a:t>
            </a:fld>
            <a:endParaRPr lang="en-US" altLang="en-US" dirty="0"/>
          </a:p>
        </p:txBody>
      </p:sp>
    </p:spTree>
    <p:extLst>
      <p:ext uri="{BB962C8B-B14F-4D97-AF65-F5344CB8AC3E}">
        <p14:creationId xmlns:p14="http://schemas.microsoft.com/office/powerpoint/2010/main" val="245630759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19</a:t>
            </a:fld>
            <a:endParaRPr lang="en-US" altLang="en-US" dirty="0"/>
          </a:p>
        </p:txBody>
      </p:sp>
    </p:spTree>
    <p:extLst>
      <p:ext uri="{BB962C8B-B14F-4D97-AF65-F5344CB8AC3E}">
        <p14:creationId xmlns:p14="http://schemas.microsoft.com/office/powerpoint/2010/main" val="219812988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HPV, human papillomavirus.</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20</a:t>
            </a:fld>
            <a:endParaRPr lang="en-US" altLang="en-US" dirty="0"/>
          </a:p>
        </p:txBody>
      </p:sp>
    </p:spTree>
    <p:extLst>
      <p:ext uri="{BB962C8B-B14F-4D97-AF65-F5344CB8AC3E}">
        <p14:creationId xmlns:p14="http://schemas.microsoft.com/office/powerpoint/2010/main" val="259706411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i="1" dirty="0"/>
              <a:t>HPV, human papillomavirus; OR, odds ratio.</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21</a:t>
            </a:fld>
            <a:endParaRPr lang="en-US" altLang="en-US" dirty="0"/>
          </a:p>
        </p:txBody>
      </p:sp>
    </p:spTree>
    <p:extLst>
      <p:ext uri="{BB962C8B-B14F-4D97-AF65-F5344CB8AC3E}">
        <p14:creationId xmlns:p14="http://schemas.microsoft.com/office/powerpoint/2010/main" val="120583118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22</a:t>
            </a:fld>
            <a:endParaRPr lang="en-US" altLang="en-US" dirty="0"/>
          </a:p>
        </p:txBody>
      </p:sp>
    </p:spTree>
    <p:extLst>
      <p:ext uri="{BB962C8B-B14F-4D97-AF65-F5344CB8AC3E}">
        <p14:creationId xmlns:p14="http://schemas.microsoft.com/office/powerpoint/2010/main" val="336616885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Cis, cisgender.</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23</a:t>
            </a:fld>
            <a:endParaRPr lang="en-US" altLang="en-US" dirty="0"/>
          </a:p>
        </p:txBody>
      </p:sp>
    </p:spTree>
    <p:extLst>
      <p:ext uri="{BB962C8B-B14F-4D97-AF65-F5344CB8AC3E}">
        <p14:creationId xmlns:p14="http://schemas.microsoft.com/office/powerpoint/2010/main" val="351527539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BMI, body mass index.</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24</a:t>
            </a:fld>
            <a:endParaRPr lang="en-US" altLang="en-US" dirty="0"/>
          </a:p>
        </p:txBody>
      </p:sp>
    </p:spTree>
    <p:extLst>
      <p:ext uri="{BB962C8B-B14F-4D97-AF65-F5344CB8AC3E}">
        <p14:creationId xmlns:p14="http://schemas.microsoft.com/office/powerpoint/2010/main" val="147287330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25</a:t>
            </a:fld>
            <a:endParaRPr lang="en-US" altLang="en-US" dirty="0"/>
          </a:p>
        </p:txBody>
      </p:sp>
    </p:spTree>
    <p:extLst>
      <p:ext uri="{BB962C8B-B14F-4D97-AF65-F5344CB8AC3E}">
        <p14:creationId xmlns:p14="http://schemas.microsoft.com/office/powerpoint/2010/main" val="9827932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PSA</a:t>
            </a:r>
            <a:r>
              <a:rPr lang="en-US" i="1"/>
              <a:t>, prostate-specific antigen.</a:t>
            </a:r>
            <a:endParaRPr lang="en-US" i="1"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26</a:t>
            </a:fld>
            <a:endParaRPr lang="en-US" altLang="en-US" dirty="0"/>
          </a:p>
        </p:txBody>
      </p:sp>
    </p:spTree>
    <p:extLst>
      <p:ext uri="{BB962C8B-B14F-4D97-AF65-F5344CB8AC3E}">
        <p14:creationId xmlns:p14="http://schemas.microsoft.com/office/powerpoint/2010/main" val="46646030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27</a:t>
            </a:fld>
            <a:endParaRPr lang="en-US" altLang="en-US" dirty="0"/>
          </a:p>
        </p:txBody>
      </p:sp>
    </p:spTree>
    <p:extLst>
      <p:ext uri="{BB962C8B-B14F-4D97-AF65-F5344CB8AC3E}">
        <p14:creationId xmlns:p14="http://schemas.microsoft.com/office/powerpoint/2010/main" val="216086263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7">
            <a:extLst>
              <a:ext uri="{FF2B5EF4-FFF2-40B4-BE49-F238E27FC236}">
                <a16:creationId xmlns:a16="http://schemas.microsoft.com/office/drawing/2014/main" id="{F534A179-E39B-41F6-A134-70AD6437456F}"/>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marL="0" marR="0" lvl="0" indent="0" algn="l" defTabSz="1217168" rtl="0" eaLnBrk="1" fontAlgn="auto" latinLnBrk="0" hangingPunct="0">
              <a:lnSpc>
                <a:spcPct val="100000"/>
              </a:lnSpc>
              <a:spcBef>
                <a:spcPct val="0"/>
              </a:spcBef>
              <a:spcAft>
                <a:spcPts val="0"/>
              </a:spcAft>
              <a:buClrTx/>
              <a:buSzTx/>
              <a:buFontTx/>
              <a:buNone/>
              <a:tabLst/>
              <a:defRPr/>
            </a:pPr>
            <a:fld id="{52293E11-97E1-4AFF-B992-260501D5E438}" type="slidenum">
              <a:rPr kumimoji="0" lang="en-US" altLang="en-US" sz="1200" b="1" i="0" u="none" strike="noStrike" kern="0" cap="none" spc="0" normalizeH="0" baseline="0" noProof="0" smtClean="0">
                <a:ln>
                  <a:noFill/>
                </a:ln>
                <a:solidFill>
                  <a:srgbClr val="000000"/>
                </a:solidFill>
                <a:effectLst/>
                <a:uLnTx/>
                <a:uFillTx/>
                <a:latin typeface="Arial" panose="020B0604020202020204" pitchFamily="34" charset="0"/>
                <a:cs typeface="Helvetica"/>
                <a:sym typeface="Helvetica"/>
              </a:rPr>
              <a:pPr marL="0" marR="0" lvl="0" indent="0" algn="l" defTabSz="1217168" rtl="0" eaLnBrk="1" fontAlgn="auto" latinLnBrk="0" hangingPunct="0">
                <a:lnSpc>
                  <a:spcPct val="100000"/>
                </a:lnSpc>
                <a:spcBef>
                  <a:spcPct val="0"/>
                </a:spcBef>
                <a:spcAft>
                  <a:spcPts val="0"/>
                </a:spcAft>
                <a:buClrTx/>
                <a:buSzTx/>
                <a:buFontTx/>
                <a:buNone/>
                <a:tabLst/>
                <a:defRPr/>
              </a:pPr>
              <a:t>29</a:t>
            </a:fld>
            <a:endParaRPr kumimoji="0" lang="en-US" altLang="en-US" sz="1200" b="1" i="0" u="none" strike="noStrike" kern="0" cap="none" spc="0" normalizeH="0" baseline="0" noProof="0">
              <a:ln>
                <a:noFill/>
              </a:ln>
              <a:solidFill>
                <a:srgbClr val="000000"/>
              </a:solidFill>
              <a:effectLst/>
              <a:uLnTx/>
              <a:uFillTx/>
              <a:latin typeface="Arial" panose="020B0604020202020204" pitchFamily="34" charset="0"/>
              <a:cs typeface="Helvetica"/>
              <a:sym typeface="Helvetica"/>
            </a:endParaRPr>
          </a:p>
        </p:txBody>
      </p:sp>
      <p:sp>
        <p:nvSpPr>
          <p:cNvPr id="63491" name="Rectangle 2">
            <a:extLst>
              <a:ext uri="{FF2B5EF4-FFF2-40B4-BE49-F238E27FC236}">
                <a16:creationId xmlns:a16="http://schemas.microsoft.com/office/drawing/2014/main" id="{3671BDAA-FAED-47D2-81E5-5DBE3E10D80F}"/>
              </a:ext>
            </a:extLst>
          </p:cNvPr>
          <p:cNvSpPr>
            <a:spLocks noGrp="1" noRot="1" noChangeAspect="1" noChangeArrowheads="1" noTextEdit="1"/>
          </p:cNvSpPr>
          <p:nvPr>
            <p:ph type="sldImg"/>
          </p:nvPr>
        </p:nvSpPr>
        <p:spPr>
          <a:xfrm>
            <a:off x="458788" y="720725"/>
            <a:ext cx="6400800" cy="3600450"/>
          </a:xfrm>
          <a:ln/>
        </p:spPr>
      </p:sp>
      <p:sp>
        <p:nvSpPr>
          <p:cNvPr id="63492" name="Rectangle 3">
            <a:extLst>
              <a:ext uri="{FF2B5EF4-FFF2-40B4-BE49-F238E27FC236}">
                <a16:creationId xmlns:a16="http://schemas.microsoft.com/office/drawing/2014/main" id="{6D7C1693-38A2-462F-B2C4-8F8BC6250549}"/>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altLang="en-US">
              <a:latin typeface="Arial" panose="020B060402020202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p:cSld name="Title Slide">
    <p:spTree>
      <p:nvGrpSpPr>
        <p:cNvPr id="1" name=""/>
        <p:cNvGrpSpPr/>
        <p:nvPr/>
      </p:nvGrpSpPr>
      <p:grpSpPr>
        <a:xfrm>
          <a:off x="0" y="0"/>
          <a:ext cx="0" cy="0"/>
          <a:chOff x="0" y="0"/>
          <a:chExt cx="0" cy="0"/>
        </a:xfrm>
      </p:grpSpPr>
      <p:sp>
        <p:nvSpPr>
          <p:cNvPr id="10" name="Rectangle 54"/>
          <p:cNvSpPr>
            <a:spLocks noGrp="1" noChangeArrowheads="1"/>
          </p:cNvSpPr>
          <p:nvPr>
            <p:ph type="subTitle" idx="1"/>
          </p:nvPr>
        </p:nvSpPr>
        <p:spPr>
          <a:xfrm>
            <a:off x="609600" y="4041650"/>
            <a:ext cx="5181600" cy="1120775"/>
          </a:xfrm>
        </p:spPr>
        <p:txBody>
          <a:bodyPr/>
          <a:lstStyle>
            <a:lvl1pPr marL="0" indent="0">
              <a:lnSpc>
                <a:spcPct val="100000"/>
              </a:lnSpc>
              <a:buFont typeface="Wingdings" pitchFamily="2" charset="2"/>
              <a:buNone/>
              <a:defRPr sz="2000" b="1">
                <a:solidFill>
                  <a:schemeClr val="bg2"/>
                </a:solidFill>
              </a:defRPr>
            </a:lvl1pPr>
          </a:lstStyle>
          <a:p>
            <a:r>
              <a:rPr lang="en-US"/>
              <a:t>Click to edit Master subtitle style</a:t>
            </a:r>
            <a:endParaRPr lang="en-US" dirty="0"/>
          </a:p>
        </p:txBody>
      </p:sp>
      <p:sp>
        <p:nvSpPr>
          <p:cNvPr id="8" name="Rectangle 7">
            <a:extLst>
              <a:ext uri="{FF2B5EF4-FFF2-40B4-BE49-F238E27FC236}">
                <a16:creationId xmlns:a16="http://schemas.microsoft.com/office/drawing/2014/main" id="{02294B36-D511-4E23-A768-EAFA149B5CC7}"/>
              </a:ext>
            </a:extLst>
          </p:cNvPr>
          <p:cNvSpPr/>
          <p:nvPr/>
        </p:nvSpPr>
        <p:spPr>
          <a:xfrm>
            <a:off x="1" y="1620838"/>
            <a:ext cx="12192000" cy="2057400"/>
          </a:xfrm>
          <a:prstGeom prst="rect">
            <a:avLst/>
          </a:prstGeom>
          <a:solidFill>
            <a:srgbClr val="CDCDCF">
              <a:alpha val="2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cxnSp>
        <p:nvCxnSpPr>
          <p:cNvPr id="9" name="Straight Connector 8">
            <a:extLst>
              <a:ext uri="{FF2B5EF4-FFF2-40B4-BE49-F238E27FC236}">
                <a16:creationId xmlns:a16="http://schemas.microsoft.com/office/drawing/2014/main" id="{A5B42F6D-719A-45C6-BB57-84887368226C}"/>
              </a:ext>
            </a:extLst>
          </p:cNvPr>
          <p:cNvCxnSpPr/>
          <p:nvPr/>
        </p:nvCxnSpPr>
        <p:spPr bwMode="auto">
          <a:xfrm>
            <a:off x="-14291" y="1620838"/>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cxnSp>
        <p:nvCxnSpPr>
          <p:cNvPr id="12" name="Straight Connector 11">
            <a:extLst>
              <a:ext uri="{FF2B5EF4-FFF2-40B4-BE49-F238E27FC236}">
                <a16:creationId xmlns:a16="http://schemas.microsoft.com/office/drawing/2014/main" id="{9ACD6CB8-625C-44F5-9B90-77A60BCC4A2E}"/>
              </a:ext>
            </a:extLst>
          </p:cNvPr>
          <p:cNvCxnSpPr/>
          <p:nvPr/>
        </p:nvCxnSpPr>
        <p:spPr bwMode="auto">
          <a:xfrm>
            <a:off x="-14291" y="3662363"/>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
        <p:nvSpPr>
          <p:cNvPr id="13" name="Rectangle 55">
            <a:extLst>
              <a:ext uri="{FF2B5EF4-FFF2-40B4-BE49-F238E27FC236}">
                <a16:creationId xmlns:a16="http://schemas.microsoft.com/office/drawing/2014/main" id="{078B106A-3121-420B-B2D9-854FF204BD0F}"/>
              </a:ext>
            </a:extLst>
          </p:cNvPr>
          <p:cNvSpPr>
            <a:spLocks noGrp="1" noChangeArrowheads="1"/>
          </p:cNvSpPr>
          <p:nvPr>
            <p:ph type="ctrTitle"/>
          </p:nvPr>
        </p:nvSpPr>
        <p:spPr bwMode="invGray">
          <a:xfrm>
            <a:off x="609600" y="1600200"/>
            <a:ext cx="11264901" cy="2057400"/>
          </a:xfrm>
          <a:prstGeom prst="rect">
            <a:avLst/>
          </a:prstGeom>
        </p:spPr>
        <p:txBody>
          <a:bodyPr/>
          <a:lstStyle>
            <a:lvl1pPr>
              <a:defRPr sz="3900">
                <a:solidFill>
                  <a:srgbClr val="455560"/>
                </a:solidFill>
              </a:defRPr>
            </a:lvl1pPr>
          </a:lstStyle>
          <a:p>
            <a:r>
              <a:rPr lang="en-US"/>
              <a:t>Click to edit Master title style</a:t>
            </a:r>
            <a:endParaRPr lang="en-US" dirty="0"/>
          </a:p>
        </p:txBody>
      </p:sp>
      <p:sp>
        <p:nvSpPr>
          <p:cNvPr id="14" name="Rectangle 13">
            <a:extLst>
              <a:ext uri="{FF2B5EF4-FFF2-40B4-BE49-F238E27FC236}">
                <a16:creationId xmlns:a16="http://schemas.microsoft.com/office/drawing/2014/main" id="{C6C33664-ACD6-44A3-95A5-32325CBC9685}"/>
              </a:ext>
            </a:extLst>
          </p:cNvPr>
          <p:cNvSpPr/>
          <p:nvPr userDrawn="1"/>
        </p:nvSpPr>
        <p:spPr>
          <a:xfrm>
            <a:off x="1" y="1620838"/>
            <a:ext cx="12192000" cy="2057400"/>
          </a:xfrm>
          <a:prstGeom prst="rect">
            <a:avLst/>
          </a:prstGeom>
          <a:solidFill>
            <a:srgbClr val="CDCDCF">
              <a:alpha val="2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cxnSp>
        <p:nvCxnSpPr>
          <p:cNvPr id="15" name="Straight Connector 14">
            <a:extLst>
              <a:ext uri="{FF2B5EF4-FFF2-40B4-BE49-F238E27FC236}">
                <a16:creationId xmlns:a16="http://schemas.microsoft.com/office/drawing/2014/main" id="{5EECCBFD-9ED3-4167-961B-65218739F1A5}"/>
              </a:ext>
            </a:extLst>
          </p:cNvPr>
          <p:cNvCxnSpPr/>
          <p:nvPr userDrawn="1"/>
        </p:nvCxnSpPr>
        <p:spPr bwMode="auto">
          <a:xfrm>
            <a:off x="-14291" y="1620838"/>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cxnSp>
        <p:nvCxnSpPr>
          <p:cNvPr id="19" name="Straight Connector 18">
            <a:extLst>
              <a:ext uri="{FF2B5EF4-FFF2-40B4-BE49-F238E27FC236}">
                <a16:creationId xmlns:a16="http://schemas.microsoft.com/office/drawing/2014/main" id="{F95A2832-7EB2-44CE-B43D-FCA9D107E325}"/>
              </a:ext>
            </a:extLst>
          </p:cNvPr>
          <p:cNvCxnSpPr/>
          <p:nvPr userDrawn="1"/>
        </p:nvCxnSpPr>
        <p:spPr bwMode="auto">
          <a:xfrm>
            <a:off x="-14291" y="3662363"/>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pic>
        <p:nvPicPr>
          <p:cNvPr id="11" name="Picture 10" descr="Icon&#10;&#10;Description automatically generated">
            <a:extLst>
              <a:ext uri="{FF2B5EF4-FFF2-40B4-BE49-F238E27FC236}">
                <a16:creationId xmlns:a16="http://schemas.microsoft.com/office/drawing/2014/main" id="{77A4F289-8D05-A229-029E-E6F20729246E}"/>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523345" y="239713"/>
            <a:ext cx="2020824" cy="699807"/>
          </a:xfrm>
          <a:prstGeom prst="rect">
            <a:avLst/>
          </a:prstGeom>
        </p:spPr>
      </p:pic>
    </p:spTree>
    <p:extLst>
      <p:ext uri="{BB962C8B-B14F-4D97-AF65-F5344CB8AC3E}">
        <p14:creationId xmlns:p14="http://schemas.microsoft.com/office/powerpoint/2010/main" val="25789014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endParaRPr lang="en-US" dirty="0"/>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20955099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Transition Slide">
    <p:spTree>
      <p:nvGrpSpPr>
        <p:cNvPr id="1" name=""/>
        <p:cNvGrpSpPr/>
        <p:nvPr/>
      </p:nvGrpSpPr>
      <p:grpSpPr>
        <a:xfrm>
          <a:off x="0" y="0"/>
          <a:ext cx="0" cy="0"/>
          <a:chOff x="0" y="0"/>
          <a:chExt cx="0" cy="0"/>
        </a:xfrm>
      </p:grpSpPr>
      <p:pic>
        <p:nvPicPr>
          <p:cNvPr id="3" name="Picture 2" descr="A picture containing icon&#10;&#10;Description automatically generated">
            <a:extLst>
              <a:ext uri="{FF2B5EF4-FFF2-40B4-BE49-F238E27FC236}">
                <a16:creationId xmlns:a16="http://schemas.microsoft.com/office/drawing/2014/main" id="{B418BC65-FA9C-4AD6-96A5-06C2F5B69799}"/>
              </a:ext>
            </a:extLst>
          </p:cNvPr>
          <p:cNvPicPr>
            <a:picLocks noChangeAspect="1"/>
          </p:cNvPicPr>
          <p:nvPr userDrawn="1"/>
        </p:nvPicPr>
        <p:blipFill rotWithShape="1">
          <a:blip r:embed="rId2" cstate="print">
            <a:extLst>
              <a:ext uri="{28A0092B-C50C-407E-A947-70E740481C1C}">
                <a14:useLocalDpi xmlns:a14="http://schemas.microsoft.com/office/drawing/2010/main" val="0"/>
              </a:ext>
            </a:extLst>
          </a:blip>
          <a:srcRect b="38790"/>
          <a:stretch/>
        </p:blipFill>
        <p:spPr>
          <a:xfrm>
            <a:off x="9034667" y="5560297"/>
            <a:ext cx="3157333" cy="1029416"/>
          </a:xfrm>
          <a:prstGeom prst="rect">
            <a:avLst/>
          </a:prstGeom>
        </p:spPr>
      </p:pic>
      <p:sp>
        <p:nvSpPr>
          <p:cNvPr id="5" name="Title 1"/>
          <p:cNvSpPr>
            <a:spLocks noGrp="1"/>
          </p:cNvSpPr>
          <p:nvPr>
            <p:ph type="title"/>
          </p:nvPr>
        </p:nvSpPr>
        <p:spPr>
          <a:xfrm>
            <a:off x="514352" y="330201"/>
            <a:ext cx="11244149" cy="5250792"/>
          </a:xfrm>
          <a:prstGeom prst="rect">
            <a:avLst/>
          </a:prstGeom>
        </p:spPr>
        <p:txBody>
          <a:bodyPr anchorCtr="1"/>
          <a:lstStyle>
            <a:lvl1pPr algn="ctr">
              <a:defRPr sz="4000" b="1" cap="none">
                <a:solidFill>
                  <a:schemeClr val="bg2"/>
                </a:solidFill>
              </a:defRPr>
            </a:lvl1pPr>
          </a:lstStyle>
          <a:p>
            <a:r>
              <a:rPr lang="en-US"/>
              <a:t>Click to edit Master title style</a:t>
            </a:r>
            <a:endParaRPr lang="en-US" dirty="0"/>
          </a:p>
        </p:txBody>
      </p:sp>
      <p:sp>
        <p:nvSpPr>
          <p:cNvPr id="4" name="Rectangle 3">
            <a:extLst>
              <a:ext uri="{FF2B5EF4-FFF2-40B4-BE49-F238E27FC236}">
                <a16:creationId xmlns:a16="http://schemas.microsoft.com/office/drawing/2014/main" id="{CF8F8BDA-1A03-445B-A76B-525DE8317C18}"/>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8" name="Straight Connector 7">
            <a:extLst>
              <a:ext uri="{FF2B5EF4-FFF2-40B4-BE49-F238E27FC236}">
                <a16:creationId xmlns:a16="http://schemas.microsoft.com/office/drawing/2014/main" id="{0FA01F1A-8AE6-48F9-95F4-73790D6CA686}"/>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117007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endParaRPr lang="en-US" dirty="0"/>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9909282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Title, Text and Chart">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endParaRPr lang="en-US" dirty="0"/>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5796723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endParaRPr lang="en-US" dirty="0"/>
          </a:p>
        </p:txBody>
      </p:sp>
    </p:spTree>
    <p:extLst>
      <p:ext uri="{BB962C8B-B14F-4D97-AF65-F5344CB8AC3E}">
        <p14:creationId xmlns:p14="http://schemas.microsoft.com/office/powerpoint/2010/main" val="35005545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6856377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Promo Slide">
    <p:spTree>
      <p:nvGrpSpPr>
        <p:cNvPr id="1" name=""/>
        <p:cNvGrpSpPr/>
        <p:nvPr/>
      </p:nvGrpSpPr>
      <p:grpSpPr>
        <a:xfrm>
          <a:off x="0" y="0"/>
          <a:ext cx="0" cy="0"/>
          <a:chOff x="0" y="0"/>
          <a:chExt cx="0" cy="0"/>
        </a:xfrm>
      </p:grpSpPr>
      <p:sp>
        <p:nvSpPr>
          <p:cNvPr id="2" name="Title 1"/>
          <p:cNvSpPr>
            <a:spLocks noGrp="1"/>
          </p:cNvSpPr>
          <p:nvPr>
            <p:ph type="title"/>
          </p:nvPr>
        </p:nvSpPr>
        <p:spPr>
          <a:xfrm>
            <a:off x="514484" y="239715"/>
            <a:ext cx="11244016" cy="1674813"/>
          </a:xfrm>
          <a:prstGeom prst="rect">
            <a:avLst/>
          </a:prstGeom>
        </p:spPr>
        <p:txBody>
          <a:bodyPr/>
          <a:lstStyle>
            <a:lvl1pPr algn="ctr">
              <a:defRPr sz="3900">
                <a:solidFill>
                  <a:schemeClr val="bg2"/>
                </a:solidFill>
              </a:defRPr>
            </a:lvl1pPr>
          </a:lstStyle>
          <a:p>
            <a:r>
              <a:rPr lang="en-US"/>
              <a:t>Click to edit Master title style</a:t>
            </a:r>
            <a:endParaRPr lang="en-US" dirty="0"/>
          </a:p>
        </p:txBody>
      </p:sp>
      <p:sp>
        <p:nvSpPr>
          <p:cNvPr id="8" name="Content Placeholder 7"/>
          <p:cNvSpPr>
            <a:spLocks noGrp="1"/>
          </p:cNvSpPr>
          <p:nvPr>
            <p:ph sz="quarter" idx="10"/>
          </p:nvPr>
        </p:nvSpPr>
        <p:spPr>
          <a:xfrm>
            <a:off x="609759" y="1895477"/>
            <a:ext cx="10872444" cy="2605717"/>
          </a:xfrm>
          <a:prstGeom prst="rect">
            <a:avLst/>
          </a:prstGeom>
        </p:spPr>
        <p:txBody>
          <a:bodyPr/>
          <a:lstStyle>
            <a:lvl1pPr marL="0" indent="0">
              <a:buFontTx/>
              <a:buNone/>
              <a:defRPr sz="2000" b="1">
                <a:solidFill>
                  <a:schemeClr val="bg2"/>
                </a:solidFill>
              </a:defRPr>
            </a:lvl1pPr>
            <a:lvl2pPr>
              <a:buFontTx/>
              <a:buNone/>
              <a:defRPr/>
            </a:lvl2pPr>
            <a:lvl3pPr>
              <a:buFontTx/>
              <a:buNone/>
              <a:defRPr/>
            </a:lvl3pPr>
            <a:lvl4pPr>
              <a:buFontTx/>
              <a:buNone/>
              <a:defRPr/>
            </a:lvl4pPr>
            <a:lvl5pPr>
              <a:buFontTx/>
              <a:buNone/>
              <a:defRPr/>
            </a:lvl5pPr>
          </a:lstStyle>
          <a:p>
            <a:pPr lvl="0"/>
            <a:r>
              <a:rPr lang="en-US" dirty="0"/>
              <a:t>Edit Master text styles</a:t>
            </a:r>
          </a:p>
        </p:txBody>
      </p:sp>
      <p:cxnSp>
        <p:nvCxnSpPr>
          <p:cNvPr id="11" name="Straight Connector 10">
            <a:extLst>
              <a:ext uri="{FF2B5EF4-FFF2-40B4-BE49-F238E27FC236}">
                <a16:creationId xmlns:a16="http://schemas.microsoft.com/office/drawing/2014/main" id="{5FB50470-EA3D-49B4-8F28-4C9C1E0D226A}"/>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
        <p:nvSpPr>
          <p:cNvPr id="14" name="Content Placeholder 9">
            <a:extLst>
              <a:ext uri="{FF2B5EF4-FFF2-40B4-BE49-F238E27FC236}">
                <a16:creationId xmlns:a16="http://schemas.microsoft.com/office/drawing/2014/main" id="{DF9EACC2-568A-498C-8601-A87328BD11D3}"/>
              </a:ext>
            </a:extLst>
          </p:cNvPr>
          <p:cNvSpPr>
            <a:spLocks noGrp="1"/>
          </p:cNvSpPr>
          <p:nvPr>
            <p:ph sz="quarter" idx="11"/>
          </p:nvPr>
        </p:nvSpPr>
        <p:spPr>
          <a:xfrm>
            <a:off x="514351" y="4856674"/>
            <a:ext cx="11283950" cy="1155939"/>
          </a:xfrm>
          <a:prstGeom prst="rect">
            <a:avLst/>
          </a:prstGeom>
        </p:spPr>
        <p:txBody>
          <a:bodyPr/>
          <a:lstStyle>
            <a:lvl1pPr>
              <a:buFontTx/>
              <a:buNone/>
              <a:defRPr sz="2400" b="1">
                <a:solidFill>
                  <a:srgbClr val="E1471D"/>
                </a:solidFill>
              </a:defRPr>
            </a:lvl1pPr>
            <a:lvl2pPr>
              <a:buFontTx/>
              <a:buNone/>
              <a:defRPr sz="2400"/>
            </a:lvl2pPr>
            <a:lvl3pPr>
              <a:buFontTx/>
              <a:buNone/>
              <a:defRPr sz="2400"/>
            </a:lvl3pPr>
            <a:lvl4pPr>
              <a:buFontTx/>
              <a:buNone/>
              <a:defRPr sz="2400"/>
            </a:lvl4pPr>
            <a:lvl5pPr>
              <a:buFontTx/>
              <a:buNone/>
              <a:defRPr sz="2400"/>
            </a:lvl5pPr>
          </a:lstStyle>
          <a:p>
            <a:pPr lvl="0"/>
            <a:r>
              <a:rPr lang="en-US" dirty="0"/>
              <a:t>Edit Master text styles</a:t>
            </a:r>
          </a:p>
        </p:txBody>
      </p:sp>
      <p:pic>
        <p:nvPicPr>
          <p:cNvPr id="10" name="Picture 9" descr="A picture containing icon&#10;&#10;Description automatically generated">
            <a:extLst>
              <a:ext uri="{FF2B5EF4-FFF2-40B4-BE49-F238E27FC236}">
                <a16:creationId xmlns:a16="http://schemas.microsoft.com/office/drawing/2014/main" id="{42E79C8A-E7C4-431E-B7EE-896656B47823}"/>
              </a:ext>
            </a:extLst>
          </p:cNvPr>
          <p:cNvPicPr>
            <a:picLocks noChangeAspect="1"/>
          </p:cNvPicPr>
          <p:nvPr userDrawn="1"/>
        </p:nvPicPr>
        <p:blipFill rotWithShape="1">
          <a:blip r:embed="rId2" cstate="print">
            <a:extLst>
              <a:ext uri="{28A0092B-C50C-407E-A947-70E740481C1C}">
                <a14:useLocalDpi xmlns:a14="http://schemas.microsoft.com/office/drawing/2010/main" val="0"/>
              </a:ext>
            </a:extLst>
          </a:blip>
          <a:srcRect b="38790"/>
          <a:stretch/>
        </p:blipFill>
        <p:spPr>
          <a:xfrm>
            <a:off x="9034667" y="5560297"/>
            <a:ext cx="3157333" cy="1029416"/>
          </a:xfrm>
          <a:prstGeom prst="rect">
            <a:avLst/>
          </a:prstGeom>
        </p:spPr>
      </p:pic>
      <p:sp>
        <p:nvSpPr>
          <p:cNvPr id="15" name="Rectangle 14">
            <a:extLst>
              <a:ext uri="{FF2B5EF4-FFF2-40B4-BE49-F238E27FC236}">
                <a16:creationId xmlns:a16="http://schemas.microsoft.com/office/drawing/2014/main" id="{5BBD1E00-A2D3-4202-961C-9DF3DF2683C9}"/>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16" name="Straight Connector 15">
            <a:extLst>
              <a:ext uri="{FF2B5EF4-FFF2-40B4-BE49-F238E27FC236}">
                <a16:creationId xmlns:a16="http://schemas.microsoft.com/office/drawing/2014/main" id="{7590A4E9-08A7-4826-8D90-46B546D1F341}"/>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3058027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tx1"/>
        </a:solidFill>
        <a:effectLst/>
      </p:bgPr>
    </p:bg>
    <p:spTree>
      <p:nvGrpSpPr>
        <p:cNvPr id="1" name=""/>
        <p:cNvGrpSpPr/>
        <p:nvPr/>
      </p:nvGrpSpPr>
      <p:grpSpPr>
        <a:xfrm>
          <a:off x="0" y="0"/>
          <a:ext cx="0" cy="0"/>
          <a:chOff x="0" y="0"/>
          <a:chExt cx="0" cy="0"/>
        </a:xfrm>
      </p:grpSpPr>
      <p:sp>
        <p:nvSpPr>
          <p:cNvPr id="1026" name="Title Placeholder 6">
            <a:extLst>
              <a:ext uri="{FF2B5EF4-FFF2-40B4-BE49-F238E27FC236}">
                <a16:creationId xmlns:a16="http://schemas.microsoft.com/office/drawing/2014/main" id="{1FBA405B-91D7-455B-838E-7390C471CAC4}"/>
              </a:ext>
            </a:extLst>
          </p:cNvPr>
          <p:cNvSpPr>
            <a:spLocks noGrp="1"/>
          </p:cNvSpPr>
          <p:nvPr>
            <p:ph type="title"/>
          </p:nvPr>
        </p:nvSpPr>
        <p:spPr bwMode="auto">
          <a:xfrm>
            <a:off x="609759" y="238125"/>
            <a:ext cx="10872444"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7">
            <a:extLst>
              <a:ext uri="{FF2B5EF4-FFF2-40B4-BE49-F238E27FC236}">
                <a16:creationId xmlns:a16="http://schemas.microsoft.com/office/drawing/2014/main" id="{5E3FA78F-9815-470C-AAC7-65118010A9A9}"/>
              </a:ext>
            </a:extLst>
          </p:cNvPr>
          <p:cNvSpPr>
            <a:spLocks noGrp="1"/>
          </p:cNvSpPr>
          <p:nvPr>
            <p:ph type="body" idx="1"/>
          </p:nvPr>
        </p:nvSpPr>
        <p:spPr bwMode="auto">
          <a:xfrm>
            <a:off x="600231" y="1517650"/>
            <a:ext cx="10881972" cy="4654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US" altLang="en-US" dirty="0"/>
          </a:p>
        </p:txBody>
      </p:sp>
      <p:sp>
        <p:nvSpPr>
          <p:cNvPr id="4" name="Rectangle 3">
            <a:extLst>
              <a:ext uri="{FF2B5EF4-FFF2-40B4-BE49-F238E27FC236}">
                <a16:creationId xmlns:a16="http://schemas.microsoft.com/office/drawing/2014/main" id="{2928AFCB-3188-4961-AAEE-DB4C7846ECE6}"/>
              </a:ext>
            </a:extLst>
          </p:cNvPr>
          <p:cNvSpPr/>
          <p:nvPr/>
        </p:nvSpPr>
        <p:spPr>
          <a:xfrm>
            <a:off x="1" y="1"/>
            <a:ext cx="12192000" cy="144463"/>
          </a:xfrm>
          <a:prstGeom prst="rect">
            <a:avLst/>
          </a:prstGeom>
          <a:gradFill>
            <a:gsLst>
              <a:gs pos="0">
                <a:schemeClr val="tx1"/>
              </a:gs>
              <a:gs pos="50000">
                <a:schemeClr val="tx1">
                  <a:lumMod val="50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
        <p:nvSpPr>
          <p:cNvPr id="6" name="Rectangle 5">
            <a:extLst>
              <a:ext uri="{FF2B5EF4-FFF2-40B4-BE49-F238E27FC236}">
                <a16:creationId xmlns:a16="http://schemas.microsoft.com/office/drawing/2014/main" id="{507A185B-7FCD-47CF-95BF-44DC96F2E8FE}"/>
              </a:ext>
            </a:extLst>
          </p:cNvPr>
          <p:cNvSpPr/>
          <p:nvPr userDrawn="1"/>
        </p:nvSpPr>
        <p:spPr>
          <a:xfrm>
            <a:off x="1" y="1"/>
            <a:ext cx="12192000" cy="144463"/>
          </a:xfrm>
          <a:prstGeom prst="rect">
            <a:avLst/>
          </a:prstGeom>
          <a:gradFill>
            <a:gsLst>
              <a:gs pos="0">
                <a:schemeClr val="tx1"/>
              </a:gs>
              <a:gs pos="50000">
                <a:schemeClr val="tx1">
                  <a:lumMod val="75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8" name="Straight Connector 7">
            <a:extLst>
              <a:ext uri="{FF2B5EF4-FFF2-40B4-BE49-F238E27FC236}">
                <a16:creationId xmlns:a16="http://schemas.microsoft.com/office/drawing/2014/main" id="{DFEB3B6D-B8AE-4726-B830-C447FAD3394B}"/>
              </a:ext>
            </a:extLst>
          </p:cNvPr>
          <p:cNvCxnSpPr/>
          <p:nvPr userDrawn="1"/>
        </p:nvCxnSpPr>
        <p:spPr>
          <a:xfrm>
            <a:off x="1" y="6745288"/>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45712330"/>
      </p:ext>
    </p:extLst>
  </p:cSld>
  <p:clrMap bg1="dk2" tx1="lt1" bg2="dk1" tx2="lt2" accent1="accent1" accent2="accent2" accent3="accent3" accent4="accent4" accent5="accent5" accent6="accent6" hlink="hlink" folHlink="folHlink"/>
  <p:sldLayoutIdLst>
    <p:sldLayoutId id="2147484655" r:id="rId1"/>
    <p:sldLayoutId id="2147484656" r:id="rId2"/>
    <p:sldLayoutId id="2147484657" r:id="rId3"/>
    <p:sldLayoutId id="2147484658" r:id="rId4"/>
    <p:sldLayoutId id="2147484659" r:id="rId5"/>
    <p:sldLayoutId id="2147484660" r:id="rId6"/>
    <p:sldLayoutId id="2147484661" r:id="rId7"/>
    <p:sldLayoutId id="2147484662" r:id="rId8"/>
  </p:sldLayoutIdLst>
  <p:txStyles>
    <p:titleStyle>
      <a:lvl1pPr algn="l" rtl="0" eaLnBrk="1" fontAlgn="base" hangingPunct="1">
        <a:spcBef>
          <a:spcPct val="0"/>
        </a:spcBef>
        <a:spcAft>
          <a:spcPct val="0"/>
        </a:spcAft>
        <a:defRPr sz="3600" b="1">
          <a:solidFill>
            <a:schemeClr val="bg2"/>
          </a:solidFill>
          <a:latin typeface="Calibri" panose="020F0502020204030204" pitchFamily="34" charset="0"/>
          <a:ea typeface="+mj-ea"/>
          <a:cs typeface="+mj-cs"/>
        </a:defRPr>
      </a:lvl1pPr>
      <a:lvl2pPr algn="l" rtl="0" eaLnBrk="1" fontAlgn="base" hangingPunct="1">
        <a:spcBef>
          <a:spcPct val="0"/>
        </a:spcBef>
        <a:spcAft>
          <a:spcPct val="0"/>
        </a:spcAft>
        <a:defRPr sz="3600" b="1">
          <a:solidFill>
            <a:schemeClr val="tx2"/>
          </a:solidFill>
          <a:latin typeface="Arial" charset="0"/>
        </a:defRPr>
      </a:lvl2pPr>
      <a:lvl3pPr algn="l" rtl="0" eaLnBrk="1" fontAlgn="base" hangingPunct="1">
        <a:spcBef>
          <a:spcPct val="0"/>
        </a:spcBef>
        <a:spcAft>
          <a:spcPct val="0"/>
        </a:spcAft>
        <a:defRPr sz="3600" b="1">
          <a:solidFill>
            <a:schemeClr val="tx2"/>
          </a:solidFill>
          <a:latin typeface="Arial" charset="0"/>
        </a:defRPr>
      </a:lvl3pPr>
      <a:lvl4pPr algn="l" rtl="0" eaLnBrk="1" fontAlgn="base" hangingPunct="1">
        <a:spcBef>
          <a:spcPct val="0"/>
        </a:spcBef>
        <a:spcAft>
          <a:spcPct val="0"/>
        </a:spcAft>
        <a:defRPr sz="3600" b="1">
          <a:solidFill>
            <a:schemeClr val="tx2"/>
          </a:solidFill>
          <a:latin typeface="Arial" charset="0"/>
        </a:defRPr>
      </a:lvl4pPr>
      <a:lvl5pPr algn="l" rtl="0" eaLnBrk="1" fontAlgn="base" hangingPunct="1">
        <a:spcBef>
          <a:spcPct val="0"/>
        </a:spcBef>
        <a:spcAft>
          <a:spcPct val="0"/>
        </a:spcAft>
        <a:defRPr sz="3600" b="1">
          <a:solidFill>
            <a:schemeClr val="tx2"/>
          </a:solidFill>
          <a:latin typeface="Arial" charset="0"/>
        </a:defRPr>
      </a:lvl5pPr>
      <a:lvl6pPr marL="457200" algn="l" rtl="0" eaLnBrk="1" fontAlgn="base" hangingPunct="1">
        <a:spcBef>
          <a:spcPct val="0"/>
        </a:spcBef>
        <a:spcAft>
          <a:spcPct val="0"/>
        </a:spcAft>
        <a:defRPr sz="3500" b="1">
          <a:solidFill>
            <a:schemeClr val="tx2"/>
          </a:solidFill>
          <a:latin typeface="Arial" charset="0"/>
        </a:defRPr>
      </a:lvl6pPr>
      <a:lvl7pPr marL="914400" algn="l" rtl="0" eaLnBrk="1" fontAlgn="base" hangingPunct="1">
        <a:spcBef>
          <a:spcPct val="0"/>
        </a:spcBef>
        <a:spcAft>
          <a:spcPct val="0"/>
        </a:spcAft>
        <a:defRPr sz="3500" b="1">
          <a:solidFill>
            <a:schemeClr val="tx2"/>
          </a:solidFill>
          <a:latin typeface="Arial" charset="0"/>
        </a:defRPr>
      </a:lvl7pPr>
      <a:lvl8pPr marL="1371600" algn="l" rtl="0" eaLnBrk="1" fontAlgn="base" hangingPunct="1">
        <a:spcBef>
          <a:spcPct val="0"/>
        </a:spcBef>
        <a:spcAft>
          <a:spcPct val="0"/>
        </a:spcAft>
        <a:defRPr sz="3500" b="1">
          <a:solidFill>
            <a:schemeClr val="tx2"/>
          </a:solidFill>
          <a:latin typeface="Arial" charset="0"/>
        </a:defRPr>
      </a:lvl8pPr>
      <a:lvl9pPr marL="1828800" algn="l" rtl="0" eaLnBrk="1" fontAlgn="base" hangingPunct="1">
        <a:spcBef>
          <a:spcPct val="0"/>
        </a:spcBef>
        <a:spcAft>
          <a:spcPct val="0"/>
        </a:spcAft>
        <a:defRPr sz="3500" b="1">
          <a:solidFill>
            <a:schemeClr val="tx2"/>
          </a:solidFill>
          <a:latin typeface="Arial" charset="0"/>
        </a:defRPr>
      </a:lvl9pPr>
    </p:titleStyle>
    <p:body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mailto:permissions@clinicaloptions.com" TargetMode="External"/><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hyperlink" Target="http://www.clinicaloptions.com/" TargetMode="Externa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4.xml"/><Relationship Id="rId6" Type="http://schemas.openxmlformats.org/officeDocument/2006/relationships/hyperlink" Target="http://www.clinicaloptions.com/" TargetMode="External"/><Relationship Id="rId5" Type="http://schemas.openxmlformats.org/officeDocument/2006/relationships/image" Target="../media/image1.png"/><Relationship Id="rId4" Type="http://schemas.microsoft.com/office/2007/relationships/hdphoto" Target="../media/hdphoto1.wdp"/></Relationships>
</file>

<file path=ppt/slides/_rels/slide5.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4.xml"/><Relationship Id="rId1" Type="http://schemas.openxmlformats.org/officeDocument/2006/relationships/slideLayout" Target="../slideLayouts/slideLayout4.xml"/><Relationship Id="rId6" Type="http://schemas.openxmlformats.org/officeDocument/2006/relationships/hyperlink" Target="http://www.clinicaloptions.com/" TargetMode="External"/><Relationship Id="rId5" Type="http://schemas.openxmlformats.org/officeDocument/2006/relationships/image" Target="../media/image1.png"/><Relationship Id="rId4" Type="http://schemas.openxmlformats.org/officeDocument/2006/relationships/image" Target="../media/image6.jpg"/></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4.xml"/><Relationship Id="rId5" Type="http://schemas.openxmlformats.org/officeDocument/2006/relationships/hyperlink" Target="http://www.clinicaloptions.com/" TargetMode="External"/><Relationship Id="rId4" Type="http://schemas.openxmlformats.org/officeDocument/2006/relationships/image" Target="../media/image1.png"/></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4.xml"/><Relationship Id="rId4" Type="http://schemas.openxmlformats.org/officeDocument/2006/relationships/hyperlink" Target="http://www.clinicaloptions.com/" TargetMode="External"/></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hyperlink" Target="http://www.clinicaloptions.com/" TargetMode="External"/></Relationships>
</file>

<file path=ppt/slides/_rels/slide9.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hyperlink" Target="http://www.clinicaloptions.com/" TargetMode="External"/></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6.xml"/><Relationship Id="rId5" Type="http://schemas.openxmlformats.org/officeDocument/2006/relationships/hyperlink" Target="http://www.clinicaloptions.com/" TargetMode="External"/><Relationship Id="rId4" Type="http://schemas.openxmlformats.org/officeDocument/2006/relationships/image" Target="../media/image1.png"/></Relationships>
</file>

<file path=ppt/slides/_rels/slide12.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0.xml"/><Relationship Id="rId1" Type="http://schemas.openxmlformats.org/officeDocument/2006/relationships/slideLayout" Target="../slideLayouts/slideLayout6.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 Id="rId9" Type="http://schemas.openxmlformats.org/officeDocument/2006/relationships/hyperlink" Target="http://www.clinicaloptions.com/" TargetMode="External"/></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hyperlink" Target="http://www.clinicaloptions.com/" TargetMode="External"/></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hyperlink" Target="http://www.clinicaloptions.com/" TargetMode="External"/></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hyperlink" Target="http://www.clinicaloptions.com/" TargetMode="External"/></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hyperlink" Target="http://www.clinicaloptions.com/" TargetMode="External"/></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hyperlink" Target="http://www.clinicaloptions.com/" TargetMode="External"/></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4.xml"/><Relationship Id="rId4" Type="http://schemas.openxmlformats.org/officeDocument/2006/relationships/hyperlink" Target="http://www.clinicaloptions.com/" TargetMode="External"/></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7.xml"/><Relationship Id="rId1" Type="http://schemas.openxmlformats.org/officeDocument/2006/relationships/slideLayout" Target="../slideLayouts/slideLayout2.xml"/><Relationship Id="rId4" Type="http://schemas.openxmlformats.org/officeDocument/2006/relationships/hyperlink" Target="http://www.clinicaloptions.com/" TargetMode="External"/></Relationships>
</file>

<file path=ppt/slides/_rels/slide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8.xml"/><Relationship Id="rId1" Type="http://schemas.openxmlformats.org/officeDocument/2006/relationships/slideLayout" Target="../slideLayouts/slideLayout2.xml"/><Relationship Id="rId4" Type="http://schemas.openxmlformats.org/officeDocument/2006/relationships/hyperlink" Target="http://www.clinicaloptions.com/" TargetMode="External"/></Relationships>
</file>

<file path=ppt/slides/_rels/slide2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9.xml"/><Relationship Id="rId1" Type="http://schemas.openxmlformats.org/officeDocument/2006/relationships/slideLayout" Target="../slideLayouts/slideLayout6.xml"/><Relationship Id="rId4" Type="http://schemas.openxmlformats.org/officeDocument/2006/relationships/hyperlink" Target="http://www.clinicaloptions.com/" TargetMode="External"/></Relationships>
</file>

<file path=ppt/slides/_rels/slide2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0.xml"/><Relationship Id="rId1" Type="http://schemas.openxmlformats.org/officeDocument/2006/relationships/slideLayout" Target="../slideLayouts/slideLayout2.xml"/><Relationship Id="rId4" Type="http://schemas.openxmlformats.org/officeDocument/2006/relationships/hyperlink" Target="http://www.clinicaloptions.com/" TargetMode="External"/></Relationships>
</file>

<file path=ppt/slides/_rels/slide2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1.xml"/><Relationship Id="rId1" Type="http://schemas.openxmlformats.org/officeDocument/2006/relationships/slideLayout" Target="../slideLayouts/slideLayout2.xml"/><Relationship Id="rId4" Type="http://schemas.openxmlformats.org/officeDocument/2006/relationships/hyperlink" Target="http://www.clinicaloptions.com/" TargetMode="External"/></Relationships>
</file>

<file path=ppt/slides/_rels/slide2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2.xml"/><Relationship Id="rId1" Type="http://schemas.openxmlformats.org/officeDocument/2006/relationships/slideLayout" Target="../slideLayouts/slideLayout2.xml"/><Relationship Id="rId4" Type="http://schemas.openxmlformats.org/officeDocument/2006/relationships/hyperlink" Target="http://www.clinicaloptions.com/" TargetMode="External"/></Relationships>
</file>

<file path=ppt/slides/_rels/slide2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3.xml"/><Relationship Id="rId1" Type="http://schemas.openxmlformats.org/officeDocument/2006/relationships/slideLayout" Target="../slideLayouts/slideLayout2.xml"/><Relationship Id="rId4" Type="http://schemas.openxmlformats.org/officeDocument/2006/relationships/hyperlink" Target="http://www.clinicaloptions.com/" TargetMode="External"/></Relationships>
</file>

<file path=ppt/slides/_rels/slide2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4.xml"/><Relationship Id="rId1" Type="http://schemas.openxmlformats.org/officeDocument/2006/relationships/slideLayout" Target="../slideLayouts/slideLayout2.xml"/><Relationship Id="rId4" Type="http://schemas.openxmlformats.org/officeDocument/2006/relationships/hyperlink" Target="http://www.clinicaloptions.com/" TargetMode="External"/></Relationships>
</file>

<file path=ppt/slides/_rels/slide2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5.xml"/><Relationship Id="rId1" Type="http://schemas.openxmlformats.org/officeDocument/2006/relationships/slideLayout" Target="../slideLayouts/slideLayout2.xml"/><Relationship Id="rId4" Type="http://schemas.openxmlformats.org/officeDocument/2006/relationships/hyperlink" Target="http://www.clinicaloptions.com/" TargetMode="External"/></Relationships>
</file>

<file path=ppt/slides/_rels/slide28.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hyperlink" Target="https://www.clinicaloptions.com/oncology" TargetMode="External"/><Relationship Id="rId2" Type="http://schemas.openxmlformats.org/officeDocument/2006/relationships/notesSlide" Target="../notesSlides/notesSlide26.xml"/><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1" name="Rectangle 15">
            <a:extLst>
              <a:ext uri="{FF2B5EF4-FFF2-40B4-BE49-F238E27FC236}">
                <a16:creationId xmlns:a16="http://schemas.microsoft.com/office/drawing/2014/main" id="{4D67E167-2F37-481F-AB26-A6E236679EF3}"/>
              </a:ext>
            </a:extLst>
          </p:cNvPr>
          <p:cNvSpPr>
            <a:spLocks noGrp="1" noChangeArrowheads="1"/>
          </p:cNvSpPr>
          <p:nvPr>
            <p:ph type="ctrTitle"/>
          </p:nvPr>
        </p:nvSpPr>
        <p:spPr>
          <a:xfrm>
            <a:off x="609599" y="1600200"/>
            <a:ext cx="10871203" cy="2057400"/>
          </a:xfrm>
        </p:spPr>
        <p:txBody>
          <a:bodyPr>
            <a:normAutofit/>
          </a:bodyPr>
          <a:lstStyle/>
          <a:p>
            <a:r>
              <a:rPr lang="en-US" altLang="en-US" sz="4000" dirty="0"/>
              <a:t>Multidisciplinary Approaches for </a:t>
            </a:r>
            <a:br>
              <a:rPr lang="en-US" altLang="en-US" sz="4000" dirty="0"/>
            </a:br>
            <a:r>
              <a:rPr lang="en-US" altLang="en-US" sz="4000" dirty="0"/>
              <a:t>Evaluating Risk Factors and Preventive </a:t>
            </a:r>
            <a:br>
              <a:rPr lang="en-US" altLang="en-US" sz="4000" dirty="0"/>
            </a:br>
            <a:r>
              <a:rPr lang="en-US" altLang="en-US" sz="4000" dirty="0"/>
              <a:t>Measures for Transgender Individuals</a:t>
            </a:r>
          </a:p>
        </p:txBody>
      </p:sp>
      <p:sp>
        <p:nvSpPr>
          <p:cNvPr id="9" name="Text Box 21">
            <a:extLst>
              <a:ext uri="{FF2B5EF4-FFF2-40B4-BE49-F238E27FC236}">
                <a16:creationId xmlns:a16="http://schemas.microsoft.com/office/drawing/2014/main" id="{29C97272-D98D-4B80-A5DE-809F0B118B50}"/>
              </a:ext>
            </a:extLst>
          </p:cNvPr>
          <p:cNvSpPr txBox="1">
            <a:spLocks noChangeArrowheads="1"/>
          </p:cNvSpPr>
          <p:nvPr/>
        </p:nvSpPr>
        <p:spPr bwMode="auto">
          <a:xfrm>
            <a:off x="423864" y="6429258"/>
            <a:ext cx="5464175" cy="2585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buNone/>
            </a:pPr>
            <a:r>
              <a:rPr lang="en-US" sz="1200" b="0" dirty="0">
                <a:solidFill>
                  <a:schemeClr val="bg1"/>
                </a:solidFill>
                <a:latin typeface="Calibri" panose="020F0502020204030204" pitchFamily="34" charset="0"/>
              </a:rPr>
              <a:t>Supported by an educational grant from Merck Sharp &amp; Dohme Corp.</a:t>
            </a:r>
          </a:p>
        </p:txBody>
      </p:sp>
      <p:sp>
        <p:nvSpPr>
          <p:cNvPr id="2" name="Subtitle 1">
            <a:extLst>
              <a:ext uri="{FF2B5EF4-FFF2-40B4-BE49-F238E27FC236}">
                <a16:creationId xmlns:a16="http://schemas.microsoft.com/office/drawing/2014/main" id="{3A4070E2-CB47-4A6F-BADD-5C911EA93623}"/>
              </a:ext>
            </a:extLst>
          </p:cNvPr>
          <p:cNvSpPr>
            <a:spLocks noGrp="1"/>
          </p:cNvSpPr>
          <p:nvPr>
            <p:ph type="subTitle" idx="1"/>
          </p:nvPr>
        </p:nvSpPr>
        <p:spPr/>
        <p:txBody>
          <a:bodyPr/>
          <a:lstStyle/>
          <a:p>
            <a:r>
              <a:rPr lang="en-US" dirty="0"/>
              <a:t> </a:t>
            </a:r>
          </a:p>
        </p:txBody>
      </p:sp>
      <p:sp>
        <p:nvSpPr>
          <p:cNvPr id="10" name="Rectangle 6">
            <a:extLst>
              <a:ext uri="{FF2B5EF4-FFF2-40B4-BE49-F238E27FC236}">
                <a16:creationId xmlns:a16="http://schemas.microsoft.com/office/drawing/2014/main" id="{C43A118E-1F70-4E70-9747-CEC8F012283D}"/>
              </a:ext>
            </a:extLst>
          </p:cNvPr>
          <p:cNvSpPr txBox="1">
            <a:spLocks noChangeArrowheads="1"/>
          </p:cNvSpPr>
          <p:nvPr/>
        </p:nvSpPr>
        <p:spPr bwMode="invGray">
          <a:xfrm>
            <a:off x="621620" y="4354471"/>
            <a:ext cx="5278439" cy="2057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0" indent="0" algn="l" rtl="0" eaLnBrk="1" fontAlgn="base" hangingPunct="1">
              <a:lnSpc>
                <a:spcPct val="100000"/>
              </a:lnSpc>
              <a:spcBef>
                <a:spcPts val="1000"/>
              </a:spcBef>
              <a:spcAft>
                <a:spcPts val="700"/>
              </a:spcAft>
              <a:buClr>
                <a:schemeClr val="bg1"/>
              </a:buClr>
              <a:buFont typeface="Wingdings" pitchFamily="2" charset="2"/>
              <a:buNone/>
              <a:defRPr sz="2000" b="1">
                <a:solidFill>
                  <a:schemeClr val="bg2"/>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a:spcBef>
                <a:spcPct val="0"/>
              </a:spcBef>
              <a:spcAft>
                <a:spcPct val="0"/>
              </a:spcAft>
            </a:pPr>
            <a:r>
              <a:rPr lang="de-DE" altLang="en-US" kern="0" dirty="0"/>
              <a:t>Madeline Deutsch, MD, MPH</a:t>
            </a:r>
          </a:p>
          <a:p>
            <a:pPr>
              <a:spcBef>
                <a:spcPct val="0"/>
              </a:spcBef>
              <a:spcAft>
                <a:spcPct val="0"/>
              </a:spcAft>
            </a:pPr>
            <a:r>
              <a:rPr lang="en-US" altLang="en-US" sz="1600" b="0" i="1" kern="0" dirty="0"/>
              <a:t>Associate Professor of Clinical Family &amp; Community Medicine</a:t>
            </a:r>
          </a:p>
          <a:p>
            <a:pPr>
              <a:spcBef>
                <a:spcPct val="0"/>
              </a:spcBef>
              <a:spcAft>
                <a:spcPct val="0"/>
              </a:spcAft>
            </a:pPr>
            <a:r>
              <a:rPr lang="en-US" altLang="en-US" sz="1600" b="0" i="1" kern="0" dirty="0"/>
              <a:t>Medical Director, </a:t>
            </a:r>
            <a:r>
              <a:rPr lang="en-US" altLang="en-US" sz="1600" b="0" kern="0" dirty="0"/>
              <a:t>UCSF Gender Affirming Health Program</a:t>
            </a:r>
          </a:p>
          <a:p>
            <a:pPr>
              <a:spcBef>
                <a:spcPct val="0"/>
              </a:spcBef>
              <a:spcAft>
                <a:spcPct val="0"/>
              </a:spcAft>
            </a:pPr>
            <a:r>
              <a:rPr lang="en-US" altLang="en-US" sz="1600" b="0" kern="0" dirty="0"/>
              <a:t>University of California, San Francisco</a:t>
            </a:r>
          </a:p>
          <a:p>
            <a:pPr>
              <a:spcBef>
                <a:spcPct val="0"/>
              </a:spcBef>
              <a:spcAft>
                <a:spcPct val="0"/>
              </a:spcAft>
            </a:pPr>
            <a:r>
              <a:rPr lang="en-US" altLang="en-US" sz="1600" b="0" kern="0" dirty="0"/>
              <a:t>San Francisco, California</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7" name="Rectangle 4">
            <a:extLst>
              <a:ext uri="{FF2B5EF4-FFF2-40B4-BE49-F238E27FC236}">
                <a16:creationId xmlns:a16="http://schemas.microsoft.com/office/drawing/2014/main" id="{627830F4-E071-4AE8-8343-0B4C4AA4AAAE}"/>
              </a:ext>
            </a:extLst>
          </p:cNvPr>
          <p:cNvSpPr>
            <a:spLocks noGrp="1" noChangeArrowheads="1"/>
          </p:cNvSpPr>
          <p:nvPr>
            <p:ph idx="1"/>
          </p:nvPr>
        </p:nvSpPr>
        <p:spPr/>
        <p:txBody>
          <a:bodyPr/>
          <a:lstStyle/>
          <a:p>
            <a:pPr marL="346075" indent="-346075">
              <a:buSzPts val="2400"/>
              <a:defRPr/>
            </a:pPr>
            <a:r>
              <a:rPr lang="en-US" altLang="en-US" dirty="0"/>
              <a:t>Please feel free to use, update, and share some or all of these slides in your noncommercial presentations to colleagues or patients</a:t>
            </a:r>
          </a:p>
          <a:p>
            <a:pPr eaLnBrk="1" hangingPunct="1">
              <a:defRPr/>
            </a:pPr>
            <a:r>
              <a:rPr lang="en-US" altLang="en-US" dirty="0"/>
              <a:t>When using our slides, please retain the source attribution:</a:t>
            </a:r>
            <a:br>
              <a:rPr lang="en-US" altLang="en-US" dirty="0"/>
            </a:br>
            <a:br>
              <a:rPr lang="en-US" altLang="en-US" dirty="0"/>
            </a:br>
            <a:endParaRPr lang="en-US" altLang="en-US" dirty="0"/>
          </a:p>
          <a:p>
            <a:pPr eaLnBrk="1" hangingPunct="1">
              <a:defRPr/>
            </a:pPr>
            <a:endParaRPr lang="en-US" altLang="en-US" sz="2000" dirty="0"/>
          </a:p>
          <a:p>
            <a:pPr eaLnBrk="1" hangingPunct="1">
              <a:defRPr/>
            </a:pPr>
            <a:r>
              <a:rPr lang="en-GB" dirty="0"/>
              <a:t>These slides may not be published, posted online, or used in commercial presentations without permission. </a:t>
            </a:r>
            <a:r>
              <a:rPr lang="en-US" dirty="0"/>
              <a:t>Please contact </a:t>
            </a:r>
            <a:r>
              <a:rPr lang="en-US" dirty="0">
                <a:hlinkClick r:id="rId3"/>
              </a:rPr>
              <a:t>permissions@clinicaloptions.com</a:t>
            </a:r>
            <a:r>
              <a:rPr lang="en-US" dirty="0"/>
              <a:t> for details</a:t>
            </a:r>
          </a:p>
        </p:txBody>
      </p:sp>
      <p:sp>
        <p:nvSpPr>
          <p:cNvPr id="36866" name="Rectangle 2">
            <a:extLst>
              <a:ext uri="{FF2B5EF4-FFF2-40B4-BE49-F238E27FC236}">
                <a16:creationId xmlns:a16="http://schemas.microsoft.com/office/drawing/2014/main" id="{FE1ADE93-F242-493E-A0A5-BCE8366B9801}"/>
              </a:ext>
            </a:extLst>
          </p:cNvPr>
          <p:cNvSpPr>
            <a:spLocks noGrp="1" noChangeArrowheads="1"/>
          </p:cNvSpPr>
          <p:nvPr>
            <p:ph type="title"/>
          </p:nvPr>
        </p:nvSpPr>
        <p:spPr/>
        <p:txBody>
          <a:bodyPr/>
          <a:lstStyle/>
          <a:p>
            <a:pPr eaLnBrk="1" hangingPunct="1"/>
            <a:r>
              <a:rPr lang="en-US" altLang="en-US"/>
              <a:t>About These Slides</a:t>
            </a:r>
          </a:p>
        </p:txBody>
      </p:sp>
      <p:grpSp>
        <p:nvGrpSpPr>
          <p:cNvPr id="2" name="Group 1">
            <a:extLst>
              <a:ext uri="{FF2B5EF4-FFF2-40B4-BE49-F238E27FC236}">
                <a16:creationId xmlns:a16="http://schemas.microsoft.com/office/drawing/2014/main" id="{7231FD6C-77AC-441B-8659-B8C17CCBBFFF}"/>
              </a:ext>
            </a:extLst>
          </p:cNvPr>
          <p:cNvGrpSpPr/>
          <p:nvPr/>
        </p:nvGrpSpPr>
        <p:grpSpPr>
          <a:xfrm>
            <a:off x="4156075" y="3332497"/>
            <a:ext cx="3479671" cy="613720"/>
            <a:chOff x="4156075" y="3332497"/>
            <a:chExt cx="3479671" cy="613720"/>
          </a:xfrm>
        </p:grpSpPr>
        <p:pic>
          <p:nvPicPr>
            <p:cNvPr id="10" name="Picture 9" descr="A picture containing text, ax, wheel&#10;&#10;Description automatically generated">
              <a:extLst>
                <a:ext uri="{FF2B5EF4-FFF2-40B4-BE49-F238E27FC236}">
                  <a16:creationId xmlns:a16="http://schemas.microsoft.com/office/drawing/2014/main" id="{F1D6D4D7-827C-42C1-9418-36DA1FEAF20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714132" y="3332497"/>
              <a:ext cx="793750" cy="260449"/>
            </a:xfrm>
            <a:prstGeom prst="rect">
              <a:avLst/>
            </a:prstGeom>
          </p:spPr>
        </p:pic>
        <p:sp>
          <p:nvSpPr>
            <p:cNvPr id="9" name="Rectangle 7">
              <a:extLst>
                <a:ext uri="{FF2B5EF4-FFF2-40B4-BE49-F238E27FC236}">
                  <a16:creationId xmlns:a16="http://schemas.microsoft.com/office/drawing/2014/main" id="{7A461AF3-35F7-4400-ABFE-FB7268368A0C}"/>
                </a:ext>
              </a:extLst>
            </p:cNvPr>
            <p:cNvSpPr>
              <a:spLocks noChangeArrowheads="1"/>
            </p:cNvSpPr>
            <p:nvPr/>
          </p:nvSpPr>
          <p:spPr bwMode="auto">
            <a:xfrm>
              <a:off x="4156075" y="3546107"/>
              <a:ext cx="347967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20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Slide credit: </a:t>
              </a:r>
              <a:r>
                <a:rPr kumimoji="0" lang="en-US" altLang="en-US" sz="20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hlinkClick r:id="rId5"/>
                </a:rPr>
                <a:t>clinicaloptions.com</a:t>
              </a:r>
              <a:endParaRPr kumimoji="0" lang="en-US" altLang="en-US" sz="20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gr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73CC71-A17E-5826-565C-FA8816CB7B8B}"/>
              </a:ext>
            </a:extLst>
          </p:cNvPr>
          <p:cNvSpPr>
            <a:spLocks noGrp="1"/>
          </p:cNvSpPr>
          <p:nvPr>
            <p:ph type="title"/>
          </p:nvPr>
        </p:nvSpPr>
        <p:spPr/>
        <p:txBody>
          <a:bodyPr/>
          <a:lstStyle/>
          <a:p>
            <a:r>
              <a:rPr lang="en-US" dirty="0"/>
              <a:t>Faculty Disclosures</a:t>
            </a:r>
          </a:p>
        </p:txBody>
      </p:sp>
      <p:sp>
        <p:nvSpPr>
          <p:cNvPr id="3" name="Content Placeholder 2">
            <a:extLst>
              <a:ext uri="{FF2B5EF4-FFF2-40B4-BE49-F238E27FC236}">
                <a16:creationId xmlns:a16="http://schemas.microsoft.com/office/drawing/2014/main" id="{18F9D301-2FE0-37C0-9CF5-CCA375029C1E}"/>
              </a:ext>
            </a:extLst>
          </p:cNvPr>
          <p:cNvSpPr>
            <a:spLocks noGrp="1"/>
          </p:cNvSpPr>
          <p:nvPr>
            <p:ph idx="1"/>
          </p:nvPr>
        </p:nvSpPr>
        <p:spPr/>
        <p:txBody>
          <a:bodyPr/>
          <a:lstStyle/>
          <a:p>
            <a:pPr marL="0" indent="0">
              <a:buNone/>
            </a:pPr>
            <a:r>
              <a:rPr lang="en-US" b="1" dirty="0">
                <a:solidFill>
                  <a:schemeClr val="accent3"/>
                </a:solidFill>
              </a:rPr>
              <a:t>Madeline B. Deutsch, MD, MPH,</a:t>
            </a:r>
            <a:r>
              <a:rPr lang="en-US" dirty="0"/>
              <a:t> has no relevant financial relationships to disclose.</a:t>
            </a:r>
          </a:p>
        </p:txBody>
      </p:sp>
    </p:spTree>
    <p:extLst>
      <p:ext uri="{BB962C8B-B14F-4D97-AF65-F5344CB8AC3E}">
        <p14:creationId xmlns:p14="http://schemas.microsoft.com/office/powerpoint/2010/main" val="115664989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05814E4-0848-4E7C-BF08-0D033B2983C4}"/>
              </a:ext>
            </a:extLst>
          </p:cNvPr>
          <p:cNvSpPr>
            <a:spLocks noGrp="1"/>
          </p:cNvSpPr>
          <p:nvPr>
            <p:ph type="title"/>
          </p:nvPr>
        </p:nvSpPr>
        <p:spPr/>
        <p:txBody>
          <a:bodyPr/>
          <a:lstStyle/>
          <a:p>
            <a:r>
              <a:rPr lang="en-US" dirty="0"/>
              <a:t>Social Determinants Impacting Transgender People</a:t>
            </a:r>
          </a:p>
        </p:txBody>
      </p:sp>
      <p:sp>
        <p:nvSpPr>
          <p:cNvPr id="5" name="Content Placeholder 4">
            <a:extLst>
              <a:ext uri="{FF2B5EF4-FFF2-40B4-BE49-F238E27FC236}">
                <a16:creationId xmlns:a16="http://schemas.microsoft.com/office/drawing/2014/main" id="{3B640D21-63F8-4958-AA10-94504DD40EA2}"/>
              </a:ext>
            </a:extLst>
          </p:cNvPr>
          <p:cNvSpPr>
            <a:spLocks noGrp="1"/>
          </p:cNvSpPr>
          <p:nvPr>
            <p:ph sz="half" idx="1"/>
          </p:nvPr>
        </p:nvSpPr>
        <p:spPr>
          <a:xfrm>
            <a:off x="601820" y="1510730"/>
            <a:ext cx="5741830" cy="4678738"/>
          </a:xfrm>
        </p:spPr>
        <p:txBody>
          <a:bodyPr/>
          <a:lstStyle/>
          <a:p>
            <a:pPr>
              <a:spcAft>
                <a:spcPts val="0"/>
              </a:spcAft>
            </a:pPr>
            <a:r>
              <a:rPr lang="en-US" sz="2400" dirty="0"/>
              <a:t>Discrimination</a:t>
            </a:r>
          </a:p>
          <a:p>
            <a:pPr>
              <a:spcAft>
                <a:spcPts val="0"/>
              </a:spcAft>
            </a:pPr>
            <a:r>
              <a:rPr lang="en-US" sz="2400" dirty="0"/>
              <a:t>Stigma, shame, denial of </a:t>
            </a:r>
            <a:br>
              <a:rPr lang="en-US" sz="2400" dirty="0"/>
            </a:br>
            <a:r>
              <a:rPr lang="en-US" sz="2400" dirty="0"/>
              <a:t>gender identity</a:t>
            </a:r>
          </a:p>
          <a:p>
            <a:pPr>
              <a:spcAft>
                <a:spcPts val="0"/>
              </a:spcAft>
            </a:pPr>
            <a:r>
              <a:rPr lang="en-US" sz="2400" dirty="0"/>
              <a:t>Emotional and physical trauma</a:t>
            </a:r>
          </a:p>
          <a:p>
            <a:pPr>
              <a:spcAft>
                <a:spcPts val="0"/>
              </a:spcAft>
            </a:pPr>
            <a:r>
              <a:rPr lang="en-US" sz="2400" dirty="0"/>
              <a:t>Unstable housing</a:t>
            </a:r>
          </a:p>
          <a:p>
            <a:pPr>
              <a:spcAft>
                <a:spcPts val="0"/>
              </a:spcAft>
            </a:pPr>
            <a:r>
              <a:rPr lang="en-US" sz="2400" dirty="0"/>
              <a:t>Lack of employment protections/options</a:t>
            </a:r>
          </a:p>
          <a:p>
            <a:pPr lvl="1">
              <a:spcAft>
                <a:spcPts val="0"/>
              </a:spcAft>
            </a:pPr>
            <a:r>
              <a:rPr lang="en-US" sz="2200" dirty="0"/>
              <a:t>Poverty</a:t>
            </a:r>
          </a:p>
          <a:p>
            <a:pPr>
              <a:spcAft>
                <a:spcPts val="0"/>
              </a:spcAft>
            </a:pPr>
            <a:r>
              <a:rPr lang="en-US" sz="2400" dirty="0"/>
              <a:t>Lack of general legal protections</a:t>
            </a:r>
          </a:p>
          <a:p>
            <a:pPr>
              <a:spcAft>
                <a:spcPts val="0"/>
              </a:spcAft>
            </a:pPr>
            <a:r>
              <a:rPr lang="en-US" sz="2400" dirty="0"/>
              <a:t>High rates of incarceration</a:t>
            </a:r>
          </a:p>
          <a:p>
            <a:pPr lvl="1">
              <a:spcAft>
                <a:spcPts val="0"/>
              </a:spcAft>
            </a:pPr>
            <a:r>
              <a:rPr lang="en-US" sz="2200" dirty="0"/>
              <a:t>Survival sex work</a:t>
            </a:r>
          </a:p>
          <a:p>
            <a:pPr>
              <a:spcAft>
                <a:spcPts val="0"/>
              </a:spcAft>
            </a:pPr>
            <a:endParaRPr lang="en-US" sz="2400" dirty="0"/>
          </a:p>
        </p:txBody>
      </p:sp>
      <p:pic>
        <p:nvPicPr>
          <p:cNvPr id="8" name="Content Placeholder 7">
            <a:extLst>
              <a:ext uri="{FF2B5EF4-FFF2-40B4-BE49-F238E27FC236}">
                <a16:creationId xmlns:a16="http://schemas.microsoft.com/office/drawing/2014/main" id="{A5D95D62-DE77-4F37-8C19-2C4374259E9B}"/>
              </a:ext>
            </a:extLst>
          </p:cNvPr>
          <p:cNvPicPr>
            <a:picLocks noGrp="1" noChangeAspect="1"/>
          </p:cNvPicPr>
          <p:nvPr>
            <p:ph sz="half" idx="2"/>
          </p:nvPr>
        </p:nvPicPr>
        <p:blipFill rotWithShape="1">
          <a:blip r:embed="rId3" cstate="print">
            <a:extLst>
              <a:ext uri="{BEBA8EAE-BF5A-486C-A8C5-ECC9F3942E4B}">
                <a14:imgProps xmlns:a14="http://schemas.microsoft.com/office/drawing/2010/main">
                  <a14:imgLayer r:embed="rId4">
                    <a14:imgEffect>
                      <a14:saturation sat="66000"/>
                    </a14:imgEffect>
                  </a14:imgLayer>
                </a14:imgProps>
              </a:ext>
              <a:ext uri="{28A0092B-C50C-407E-A947-70E740481C1C}">
                <a14:useLocalDpi xmlns:a14="http://schemas.microsoft.com/office/drawing/2010/main" val="0"/>
              </a:ext>
            </a:extLst>
          </a:blip>
          <a:srcRect t="16332" b="14123"/>
          <a:stretch/>
        </p:blipFill>
        <p:spPr>
          <a:xfrm>
            <a:off x="6253163" y="1852314"/>
            <a:ext cx="5229225" cy="3996334"/>
          </a:xfrm>
        </p:spPr>
      </p:pic>
      <p:sp>
        <p:nvSpPr>
          <p:cNvPr id="9" name="Text Box 11">
            <a:extLst>
              <a:ext uri="{FF2B5EF4-FFF2-40B4-BE49-F238E27FC236}">
                <a16:creationId xmlns:a16="http://schemas.microsoft.com/office/drawing/2014/main" id="{4F887E16-EC73-4B68-902C-89099780B7BB}"/>
              </a:ext>
            </a:extLst>
          </p:cNvPr>
          <p:cNvSpPr txBox="1">
            <a:spLocks noChangeArrowheads="1"/>
          </p:cNvSpPr>
          <p:nvPr/>
        </p:nvSpPr>
        <p:spPr bwMode="auto">
          <a:xfrm>
            <a:off x="414340" y="6016408"/>
            <a:ext cx="695801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1200" b="0" dirty="0" err="1">
                <a:solidFill>
                  <a:schemeClr val="bg2"/>
                </a:solidFill>
                <a:latin typeface="Calibri" panose="020F0502020204030204" pitchFamily="34" charset="0"/>
              </a:rPr>
              <a:t>Poteat</a:t>
            </a:r>
            <a:r>
              <a:rPr lang="en-US" altLang="en-US" sz="1200" b="0" dirty="0">
                <a:solidFill>
                  <a:schemeClr val="bg2"/>
                </a:solidFill>
                <a:latin typeface="Calibri" panose="020F0502020204030204" pitchFamily="34" charset="0"/>
              </a:rPr>
              <a:t>. Lancet. 2015;385:274. James. Report of the 2015 U S Transgender Survey. 2016.  Healthy People 2030, US Department of Health and Human Services, Office of Disease Prevention and Health Promotion. Retrieved August 10, 2022, from health.gov/</a:t>
            </a:r>
            <a:r>
              <a:rPr lang="en-US" altLang="en-US" sz="1200" b="0" dirty="0" err="1">
                <a:solidFill>
                  <a:schemeClr val="bg2"/>
                </a:solidFill>
                <a:latin typeface="Calibri" panose="020F0502020204030204" pitchFamily="34" charset="0"/>
              </a:rPr>
              <a:t>healthypeople</a:t>
            </a:r>
            <a:r>
              <a:rPr lang="en-US" altLang="en-US" sz="1200" b="0" dirty="0">
                <a:solidFill>
                  <a:schemeClr val="bg2"/>
                </a:solidFill>
                <a:latin typeface="Calibri" panose="020F0502020204030204" pitchFamily="34" charset="0"/>
              </a:rPr>
              <a:t>/objectives-and-data/social-determinants-health. </a:t>
            </a:r>
          </a:p>
        </p:txBody>
      </p:sp>
      <p:grpSp>
        <p:nvGrpSpPr>
          <p:cNvPr id="6" name="Group 5">
            <a:extLst>
              <a:ext uri="{FF2B5EF4-FFF2-40B4-BE49-F238E27FC236}">
                <a16:creationId xmlns:a16="http://schemas.microsoft.com/office/drawing/2014/main" id="{C5FEDD54-900E-41A7-7431-23F2D382CCD6}"/>
              </a:ext>
            </a:extLst>
          </p:cNvPr>
          <p:cNvGrpSpPr/>
          <p:nvPr/>
        </p:nvGrpSpPr>
        <p:grpSpPr>
          <a:xfrm>
            <a:off x="9392911" y="6212702"/>
            <a:ext cx="2488502" cy="450134"/>
            <a:chOff x="9392911" y="6212702"/>
            <a:chExt cx="2488502" cy="450134"/>
          </a:xfrm>
        </p:grpSpPr>
        <p:pic>
          <p:nvPicPr>
            <p:cNvPr id="7" name="Picture 6" descr="Icon&#10;&#10;Description automatically generated">
              <a:extLst>
                <a:ext uri="{FF2B5EF4-FFF2-40B4-BE49-F238E27FC236}">
                  <a16:creationId xmlns:a16="http://schemas.microsoft.com/office/drawing/2014/main" id="{2B6B28E4-2B64-7C74-667E-89FB4B48E22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1188699" y="6212702"/>
              <a:ext cx="566928" cy="196326"/>
            </a:xfrm>
            <a:prstGeom prst="rect">
              <a:avLst/>
            </a:prstGeom>
          </p:spPr>
        </p:pic>
        <p:sp>
          <p:nvSpPr>
            <p:cNvPr id="10" name="Rectangle 8">
              <a:extLst>
                <a:ext uri="{FF2B5EF4-FFF2-40B4-BE49-F238E27FC236}">
                  <a16:creationId xmlns:a16="http://schemas.microsoft.com/office/drawing/2014/main" id="{16FEF85A-533F-5D78-13F7-460DC470E08F}"/>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6"/>
                </a:rPr>
                <a:t>clinicaloptions.com</a:t>
              </a:r>
              <a:endParaRPr lang="en-US" altLang="en-US" sz="14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404968557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8B9400-8EC8-4D9D-B860-C355CC6FB130}"/>
              </a:ext>
            </a:extLst>
          </p:cNvPr>
          <p:cNvSpPr>
            <a:spLocks noGrp="1"/>
          </p:cNvSpPr>
          <p:nvPr>
            <p:ph type="title"/>
          </p:nvPr>
        </p:nvSpPr>
        <p:spPr/>
        <p:txBody>
          <a:bodyPr/>
          <a:lstStyle/>
          <a:p>
            <a:r>
              <a:rPr lang="en-US" dirty="0"/>
              <a:t>Creating a Culturally Appropriate </a:t>
            </a:r>
            <a:br>
              <a:rPr lang="en-US" dirty="0"/>
            </a:br>
            <a:r>
              <a:rPr lang="en-US" dirty="0"/>
              <a:t>Clinical Setting for Transgender People</a:t>
            </a:r>
          </a:p>
        </p:txBody>
      </p:sp>
      <p:sp>
        <p:nvSpPr>
          <p:cNvPr id="3" name="Content Placeholder 2">
            <a:extLst>
              <a:ext uri="{FF2B5EF4-FFF2-40B4-BE49-F238E27FC236}">
                <a16:creationId xmlns:a16="http://schemas.microsoft.com/office/drawing/2014/main" id="{C21E1962-D65A-43F6-B122-BA605366EB5E}"/>
              </a:ext>
            </a:extLst>
          </p:cNvPr>
          <p:cNvSpPr>
            <a:spLocks noGrp="1"/>
          </p:cNvSpPr>
          <p:nvPr>
            <p:ph sz="half" idx="1"/>
          </p:nvPr>
        </p:nvSpPr>
        <p:spPr>
          <a:xfrm>
            <a:off x="601820" y="1510730"/>
            <a:ext cx="5650814" cy="4678738"/>
          </a:xfrm>
        </p:spPr>
        <p:txBody>
          <a:bodyPr/>
          <a:lstStyle/>
          <a:p>
            <a:r>
              <a:rPr lang="en-US" dirty="0"/>
              <a:t>Waiting room atmosphere</a:t>
            </a:r>
          </a:p>
          <a:p>
            <a:r>
              <a:rPr lang="en-US" dirty="0"/>
              <a:t>Staff attitudes</a:t>
            </a:r>
          </a:p>
          <a:p>
            <a:r>
              <a:rPr lang="en-US" dirty="0"/>
              <a:t>Nondiscrimination/visitation policy</a:t>
            </a:r>
          </a:p>
          <a:p>
            <a:r>
              <a:rPr lang="en-US" dirty="0"/>
              <a:t>Referrals and community resources</a:t>
            </a:r>
          </a:p>
          <a:p>
            <a:r>
              <a:rPr lang="en-US" dirty="0"/>
              <a:t>Understanding how LGBTQ people have sex</a:t>
            </a:r>
          </a:p>
          <a:p>
            <a:pPr lvl="1"/>
            <a:r>
              <a:rPr lang="en-US" dirty="0"/>
              <a:t>Sex means more than </a:t>
            </a:r>
            <a:br>
              <a:rPr lang="en-US" dirty="0"/>
            </a:br>
            <a:r>
              <a:rPr lang="en-US" dirty="0"/>
              <a:t>penile</a:t>
            </a:r>
            <a:r>
              <a:rPr lang="en-US" dirty="0">
                <a:latin typeface="Arial" panose="020B0604020202020204" pitchFamily="34" charset="0"/>
                <a:cs typeface="Arial" panose="020B0604020202020204" pitchFamily="34" charset="0"/>
              </a:rPr>
              <a:t>–</a:t>
            </a:r>
            <a:r>
              <a:rPr lang="en-US" dirty="0"/>
              <a:t>vaginal intercourse</a:t>
            </a:r>
          </a:p>
          <a:p>
            <a:endParaRPr lang="en-US" dirty="0"/>
          </a:p>
        </p:txBody>
      </p:sp>
      <p:sp>
        <p:nvSpPr>
          <p:cNvPr id="5" name="Text Box 11">
            <a:extLst>
              <a:ext uri="{FF2B5EF4-FFF2-40B4-BE49-F238E27FC236}">
                <a16:creationId xmlns:a16="http://schemas.microsoft.com/office/drawing/2014/main" id="{A036DC44-4892-4AAE-B10B-82AE4F080345}"/>
              </a:ext>
            </a:extLst>
          </p:cNvPr>
          <p:cNvSpPr txBox="1">
            <a:spLocks noChangeArrowheads="1"/>
          </p:cNvSpPr>
          <p:nvPr/>
        </p:nvSpPr>
        <p:spPr bwMode="auto">
          <a:xfrm>
            <a:off x="414339" y="6415637"/>
            <a:ext cx="8010525" cy="2585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r>
              <a:rPr lang="en-US" sz="1200" b="0" dirty="0">
                <a:solidFill>
                  <a:schemeClr val="bg2"/>
                </a:solidFill>
                <a:effectLst/>
                <a:latin typeface="Calibri" panose="020F0502020204030204" pitchFamily="34" charset="0"/>
                <a:cs typeface="Calibri" panose="020F0502020204030204" pitchFamily="34" charset="0"/>
              </a:rPr>
              <a:t>aamc.org/what-we-do/equity-diversity-inclusion/lgbt-health-resources/culturally-sensitive-care</a:t>
            </a:r>
          </a:p>
        </p:txBody>
      </p:sp>
      <p:grpSp>
        <p:nvGrpSpPr>
          <p:cNvPr id="13" name="Group 12">
            <a:extLst>
              <a:ext uri="{FF2B5EF4-FFF2-40B4-BE49-F238E27FC236}">
                <a16:creationId xmlns:a16="http://schemas.microsoft.com/office/drawing/2014/main" id="{ED7E0B5D-7434-49F3-0D4E-6BDBE7BBD1C0}"/>
              </a:ext>
            </a:extLst>
          </p:cNvPr>
          <p:cNvGrpSpPr/>
          <p:nvPr/>
        </p:nvGrpSpPr>
        <p:grpSpPr>
          <a:xfrm>
            <a:off x="6367463" y="1600200"/>
            <a:ext cx="5138737" cy="3425825"/>
            <a:chOff x="6367463" y="1600200"/>
            <a:chExt cx="5138737" cy="3425825"/>
          </a:xfrm>
        </p:grpSpPr>
        <p:pic>
          <p:nvPicPr>
            <p:cNvPr id="10" name="Picture 9" descr="A group of people in a room&#10;&#10;Description automatically generated with low confidence">
              <a:extLst>
                <a:ext uri="{FF2B5EF4-FFF2-40B4-BE49-F238E27FC236}">
                  <a16:creationId xmlns:a16="http://schemas.microsoft.com/office/drawing/2014/main" id="{A950952C-3B13-9C88-7C56-38527F6A94D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367463" y="1600200"/>
              <a:ext cx="5138737" cy="3425825"/>
            </a:xfrm>
            <a:prstGeom prst="rect">
              <a:avLst/>
            </a:prstGeom>
          </p:spPr>
        </p:pic>
        <p:pic>
          <p:nvPicPr>
            <p:cNvPr id="12" name="Picture 11" descr="A picture containing text&#10;&#10;Description automatically generated">
              <a:extLst>
                <a:ext uri="{FF2B5EF4-FFF2-40B4-BE49-F238E27FC236}">
                  <a16:creationId xmlns:a16="http://schemas.microsoft.com/office/drawing/2014/main" id="{AD1FE426-4348-65B8-8B43-CEA5B5299413}"/>
                </a:ext>
              </a:extLst>
            </p:cNvPr>
            <p:cNvPicPr>
              <a:picLocks noChangeAspect="1"/>
            </p:cNvPicPr>
            <p:nvPr/>
          </p:nvPicPr>
          <p:blipFill rotWithShape="1">
            <a:blip r:embed="rId4">
              <a:extLst>
                <a:ext uri="{28A0092B-C50C-407E-A947-70E740481C1C}">
                  <a14:useLocalDpi xmlns:a14="http://schemas.microsoft.com/office/drawing/2010/main" val="0"/>
                </a:ext>
              </a:extLst>
            </a:blip>
            <a:srcRect l="30112" t="17980" r="29555" b="22815"/>
            <a:stretch/>
          </p:blipFill>
          <p:spPr>
            <a:xfrm>
              <a:off x="10449802" y="1689101"/>
              <a:ext cx="935748" cy="915126"/>
            </a:xfrm>
            <a:prstGeom prst="ellipse">
              <a:avLst/>
            </a:prstGeom>
          </p:spPr>
        </p:pic>
      </p:grpSp>
      <p:grpSp>
        <p:nvGrpSpPr>
          <p:cNvPr id="15" name="Group 14">
            <a:extLst>
              <a:ext uri="{FF2B5EF4-FFF2-40B4-BE49-F238E27FC236}">
                <a16:creationId xmlns:a16="http://schemas.microsoft.com/office/drawing/2014/main" id="{55236E15-9392-7166-2250-62D21CD0445E}"/>
              </a:ext>
            </a:extLst>
          </p:cNvPr>
          <p:cNvGrpSpPr/>
          <p:nvPr/>
        </p:nvGrpSpPr>
        <p:grpSpPr>
          <a:xfrm>
            <a:off x="9392911" y="6212702"/>
            <a:ext cx="2488502" cy="450134"/>
            <a:chOff x="9392911" y="6212702"/>
            <a:chExt cx="2488502" cy="450134"/>
          </a:xfrm>
        </p:grpSpPr>
        <p:pic>
          <p:nvPicPr>
            <p:cNvPr id="16" name="Picture 15" descr="Icon&#10;&#10;Description automatically generated">
              <a:extLst>
                <a:ext uri="{FF2B5EF4-FFF2-40B4-BE49-F238E27FC236}">
                  <a16:creationId xmlns:a16="http://schemas.microsoft.com/office/drawing/2014/main" id="{EC64D6BD-B6ED-AC4B-75A7-8BF038D35499}"/>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1188699" y="6212702"/>
              <a:ext cx="566928" cy="196326"/>
            </a:xfrm>
            <a:prstGeom prst="rect">
              <a:avLst/>
            </a:prstGeom>
          </p:spPr>
        </p:pic>
        <p:sp>
          <p:nvSpPr>
            <p:cNvPr id="17" name="Rectangle 8">
              <a:extLst>
                <a:ext uri="{FF2B5EF4-FFF2-40B4-BE49-F238E27FC236}">
                  <a16:creationId xmlns:a16="http://schemas.microsoft.com/office/drawing/2014/main" id="{85DFF9F0-72C1-822A-EAC6-A1BC098F7898}"/>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6"/>
                </a:rPr>
                <a:t>clinicaloptions.com</a:t>
              </a:r>
              <a:endParaRPr lang="en-US" altLang="en-US" sz="14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143113898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641518-72F9-400B-9CE9-D0FA344DDB0F}"/>
              </a:ext>
            </a:extLst>
          </p:cNvPr>
          <p:cNvSpPr>
            <a:spLocks noGrp="1"/>
          </p:cNvSpPr>
          <p:nvPr>
            <p:ph type="title"/>
          </p:nvPr>
        </p:nvSpPr>
        <p:spPr/>
        <p:txBody>
          <a:bodyPr/>
          <a:lstStyle/>
          <a:p>
            <a:r>
              <a:rPr lang="en-US" dirty="0"/>
              <a:t>Creating a Culturally Appropriate Setting: </a:t>
            </a:r>
            <a:br>
              <a:rPr lang="en-US" dirty="0"/>
            </a:br>
            <a:r>
              <a:rPr lang="en-US" dirty="0"/>
              <a:t>Names and Pronouns</a:t>
            </a:r>
          </a:p>
        </p:txBody>
      </p:sp>
      <p:sp>
        <p:nvSpPr>
          <p:cNvPr id="3" name="Content Placeholder 2">
            <a:extLst>
              <a:ext uri="{FF2B5EF4-FFF2-40B4-BE49-F238E27FC236}">
                <a16:creationId xmlns:a16="http://schemas.microsoft.com/office/drawing/2014/main" id="{69C80930-2016-4092-A78C-00C9294E27AF}"/>
              </a:ext>
            </a:extLst>
          </p:cNvPr>
          <p:cNvSpPr>
            <a:spLocks noGrp="1"/>
          </p:cNvSpPr>
          <p:nvPr>
            <p:ph sz="half" idx="1"/>
          </p:nvPr>
        </p:nvSpPr>
        <p:spPr>
          <a:xfrm>
            <a:off x="601819" y="1510730"/>
            <a:ext cx="5489419" cy="4678738"/>
          </a:xfrm>
        </p:spPr>
        <p:txBody>
          <a:bodyPr/>
          <a:lstStyle/>
          <a:p>
            <a:pPr>
              <a:spcAft>
                <a:spcPts val="0"/>
              </a:spcAft>
            </a:pPr>
            <a:r>
              <a:rPr lang="en-US" dirty="0"/>
              <a:t>Names and pronouns</a:t>
            </a:r>
          </a:p>
          <a:p>
            <a:pPr lvl="1">
              <a:spcAft>
                <a:spcPts val="0"/>
              </a:spcAft>
            </a:pPr>
            <a:r>
              <a:rPr lang="en-US" dirty="0"/>
              <a:t>Proper collection and use in clinic</a:t>
            </a:r>
          </a:p>
          <a:p>
            <a:pPr>
              <a:spcAft>
                <a:spcPts val="0"/>
              </a:spcAft>
            </a:pPr>
            <a:r>
              <a:rPr lang="en-US" dirty="0"/>
              <a:t>SOGI data </a:t>
            </a:r>
          </a:p>
          <a:p>
            <a:pPr lvl="1">
              <a:spcAft>
                <a:spcPts val="0"/>
              </a:spcAft>
            </a:pPr>
            <a:r>
              <a:rPr lang="en-US" dirty="0"/>
              <a:t>Informs research and QI efforts</a:t>
            </a:r>
          </a:p>
          <a:p>
            <a:pPr lvl="1">
              <a:spcAft>
                <a:spcPts val="0"/>
              </a:spcAft>
            </a:pPr>
            <a:r>
              <a:rPr lang="en-US" dirty="0"/>
              <a:t>Informs clinical care</a:t>
            </a:r>
          </a:p>
          <a:p>
            <a:pPr lvl="1">
              <a:spcAft>
                <a:spcPts val="0"/>
              </a:spcAft>
            </a:pPr>
            <a:r>
              <a:rPr lang="en-US" dirty="0"/>
              <a:t>Should be collected via nonverbal self-report or in discussion with provider</a:t>
            </a:r>
          </a:p>
          <a:p>
            <a:pPr>
              <a:spcAft>
                <a:spcPts val="0"/>
              </a:spcAft>
            </a:pPr>
            <a:endParaRPr lang="en-US" dirty="0"/>
          </a:p>
        </p:txBody>
      </p:sp>
      <p:pic>
        <p:nvPicPr>
          <p:cNvPr id="5" name="Content Placeholder 4">
            <a:extLst>
              <a:ext uri="{FF2B5EF4-FFF2-40B4-BE49-F238E27FC236}">
                <a16:creationId xmlns:a16="http://schemas.microsoft.com/office/drawing/2014/main" id="{3BA1A4A8-71B3-495F-8F04-60F08B55B135}"/>
              </a:ext>
            </a:extLst>
          </p:cNvPr>
          <p:cNvPicPr>
            <a:picLocks noGrp="1" noChangeAspect="1"/>
          </p:cNvPicPr>
          <p:nvPr>
            <p:ph sz="half" idx="2"/>
          </p:nvPr>
        </p:nvPicPr>
        <p:blipFill rotWithShape="1">
          <a:blip r:embed="rId3" cstate="print"/>
          <a:srcRect l="4972"/>
          <a:stretch/>
        </p:blipFill>
        <p:spPr>
          <a:xfrm>
            <a:off x="6100762" y="1600201"/>
            <a:ext cx="5405437" cy="3792167"/>
          </a:xfrm>
          <a:prstGeom prst="rect">
            <a:avLst/>
          </a:prstGeom>
        </p:spPr>
      </p:pic>
      <p:sp>
        <p:nvSpPr>
          <p:cNvPr id="6" name="TextBox 5">
            <a:extLst>
              <a:ext uri="{FF2B5EF4-FFF2-40B4-BE49-F238E27FC236}">
                <a16:creationId xmlns:a16="http://schemas.microsoft.com/office/drawing/2014/main" id="{41DB1FCA-CB5A-4001-9D1D-59FE91BAB633}"/>
              </a:ext>
            </a:extLst>
          </p:cNvPr>
          <p:cNvSpPr txBox="1"/>
          <p:nvPr/>
        </p:nvSpPr>
        <p:spPr bwMode="auto">
          <a:xfrm>
            <a:off x="433481" y="6210140"/>
            <a:ext cx="761148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nchor="b">
            <a:spAutoFit/>
          </a:bodyPr>
          <a:lstStyle>
            <a:defPPr>
              <a:defRPr lang="en-US"/>
            </a:defPPr>
            <a:lvl1pPr eaLnBrk="1" hangingPunct="1">
              <a:lnSpc>
                <a:spcPct val="100000"/>
              </a:lnSpc>
              <a:buClrTx/>
              <a:buFontTx/>
              <a:buNone/>
              <a:defRPr sz="1200" b="0">
                <a:solidFill>
                  <a:schemeClr val="bg2"/>
                </a:solidFill>
                <a:latin typeface="Calibri" panose="020F050202020403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defRPr>
            </a:lvl9pPr>
          </a:lstStyle>
          <a:p>
            <a:r>
              <a:rPr lang="en-US" dirty="0"/>
              <a:t>cdc.gov/hiv/clinicians/transforming-health/health-care-providers/collecting-sexual-orientation.html </a:t>
            </a:r>
            <a:br>
              <a:rPr lang="en-US" dirty="0"/>
            </a:br>
            <a:r>
              <a:rPr lang="en-US" dirty="0"/>
              <a:t>Image provided courtesy of unsplash.com/@sharonmccutcheon.</a:t>
            </a:r>
          </a:p>
        </p:txBody>
      </p:sp>
      <p:grpSp>
        <p:nvGrpSpPr>
          <p:cNvPr id="7" name="Group 6">
            <a:extLst>
              <a:ext uri="{FF2B5EF4-FFF2-40B4-BE49-F238E27FC236}">
                <a16:creationId xmlns:a16="http://schemas.microsoft.com/office/drawing/2014/main" id="{F7060C28-713C-E04B-8ABE-EB5C78919DAE}"/>
              </a:ext>
            </a:extLst>
          </p:cNvPr>
          <p:cNvGrpSpPr/>
          <p:nvPr/>
        </p:nvGrpSpPr>
        <p:grpSpPr>
          <a:xfrm>
            <a:off x="9392911" y="6212702"/>
            <a:ext cx="2488502" cy="450134"/>
            <a:chOff x="9392911" y="6212702"/>
            <a:chExt cx="2488502" cy="450134"/>
          </a:xfrm>
        </p:grpSpPr>
        <p:pic>
          <p:nvPicPr>
            <p:cNvPr id="8" name="Picture 7" descr="Icon&#10;&#10;Description automatically generated">
              <a:extLst>
                <a:ext uri="{FF2B5EF4-FFF2-40B4-BE49-F238E27FC236}">
                  <a16:creationId xmlns:a16="http://schemas.microsoft.com/office/drawing/2014/main" id="{331C2F46-1603-84B6-D399-FBB9AFF45E2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188699" y="6212702"/>
              <a:ext cx="566928" cy="196326"/>
            </a:xfrm>
            <a:prstGeom prst="rect">
              <a:avLst/>
            </a:prstGeom>
          </p:spPr>
        </p:pic>
        <p:sp>
          <p:nvSpPr>
            <p:cNvPr id="9" name="Rectangle 8">
              <a:extLst>
                <a:ext uri="{FF2B5EF4-FFF2-40B4-BE49-F238E27FC236}">
                  <a16:creationId xmlns:a16="http://schemas.microsoft.com/office/drawing/2014/main" id="{9BA325F4-B2BF-8734-0207-906B921E17C5}"/>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5"/>
                </a:rPr>
                <a:t>clinicaloptions.com</a:t>
              </a:r>
              <a:endParaRPr lang="en-US" altLang="en-US" sz="14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17502142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641518-72F9-400B-9CE9-D0FA344DDB0F}"/>
              </a:ext>
            </a:extLst>
          </p:cNvPr>
          <p:cNvSpPr>
            <a:spLocks noGrp="1"/>
          </p:cNvSpPr>
          <p:nvPr>
            <p:ph type="title"/>
          </p:nvPr>
        </p:nvSpPr>
        <p:spPr/>
        <p:txBody>
          <a:bodyPr/>
          <a:lstStyle/>
          <a:p>
            <a:r>
              <a:rPr lang="en-US" dirty="0"/>
              <a:t>Creating a Culturally Appropriate Setting: </a:t>
            </a:r>
            <a:br>
              <a:rPr lang="en-US" dirty="0"/>
            </a:br>
            <a:r>
              <a:rPr lang="en-US" dirty="0"/>
              <a:t>Organ Inventory</a:t>
            </a:r>
          </a:p>
        </p:txBody>
      </p:sp>
      <p:sp>
        <p:nvSpPr>
          <p:cNvPr id="3" name="Content Placeholder 2">
            <a:extLst>
              <a:ext uri="{FF2B5EF4-FFF2-40B4-BE49-F238E27FC236}">
                <a16:creationId xmlns:a16="http://schemas.microsoft.com/office/drawing/2014/main" id="{69C80930-2016-4092-A78C-00C9294E27AF}"/>
              </a:ext>
            </a:extLst>
          </p:cNvPr>
          <p:cNvSpPr>
            <a:spLocks noGrp="1"/>
          </p:cNvSpPr>
          <p:nvPr>
            <p:ph sz="half" idx="1"/>
          </p:nvPr>
        </p:nvSpPr>
        <p:spPr>
          <a:xfrm>
            <a:off x="601820" y="1510730"/>
            <a:ext cx="5494180" cy="4678738"/>
          </a:xfrm>
        </p:spPr>
        <p:txBody>
          <a:bodyPr/>
          <a:lstStyle/>
          <a:p>
            <a:r>
              <a:rPr lang="en-US" dirty="0"/>
              <a:t>Organ inventory</a:t>
            </a:r>
          </a:p>
          <a:p>
            <a:pPr lvl="1"/>
            <a:r>
              <a:rPr lang="en-US" dirty="0"/>
              <a:t>Informs preventive and general healthcare</a:t>
            </a:r>
          </a:p>
          <a:p>
            <a:pPr lvl="1"/>
            <a:r>
              <a:rPr lang="en-US" dirty="0"/>
              <a:t>Collect self-reported information</a:t>
            </a:r>
          </a:p>
          <a:p>
            <a:pPr lvl="1"/>
            <a:r>
              <a:rPr lang="en-US" dirty="0"/>
              <a:t>Synchronize with preventive health reminders, surgical history</a:t>
            </a:r>
          </a:p>
          <a:p>
            <a:pPr marL="0" indent="0">
              <a:buNone/>
            </a:pPr>
            <a:endParaRPr lang="en-US" dirty="0"/>
          </a:p>
        </p:txBody>
      </p:sp>
      <p:graphicFrame>
        <p:nvGraphicFramePr>
          <p:cNvPr id="9" name="Group 155">
            <a:extLst>
              <a:ext uri="{FF2B5EF4-FFF2-40B4-BE49-F238E27FC236}">
                <a16:creationId xmlns:a16="http://schemas.microsoft.com/office/drawing/2014/main" id="{4B3F44DF-EEBC-4C37-A72B-C39371B6BBA9}"/>
              </a:ext>
            </a:extLst>
          </p:cNvPr>
          <p:cNvGraphicFramePr>
            <a:graphicFrameLocks noGrp="1"/>
          </p:cNvGraphicFramePr>
          <p:nvPr>
            <p:ph sz="half" idx="2"/>
            <p:extLst>
              <p:ext uri="{D42A27DB-BD31-4B8C-83A1-F6EECF244321}">
                <p14:modId xmlns:p14="http://schemas.microsoft.com/office/powerpoint/2010/main" val="2790892018"/>
              </p:ext>
            </p:extLst>
          </p:nvPr>
        </p:nvGraphicFramePr>
        <p:xfrm>
          <a:off x="6593958" y="1613600"/>
          <a:ext cx="4912242" cy="4368501"/>
        </p:xfrm>
        <a:graphic>
          <a:graphicData uri="http://schemas.openxmlformats.org/drawingml/2006/table">
            <a:tbl>
              <a:tblPr/>
              <a:tblGrid>
                <a:gridCol w="4912242">
                  <a:extLst>
                    <a:ext uri="{9D8B030D-6E8A-4147-A177-3AD203B41FA5}">
                      <a16:colId xmlns:a16="http://schemas.microsoft.com/office/drawing/2014/main" val="20000"/>
                    </a:ext>
                  </a:extLst>
                </a:gridCol>
              </a:tblGrid>
              <a:tr h="485389">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1" i="0" u="none" strike="noStrike" cap="none" normalizeH="0" baseline="0" dirty="0">
                          <a:ln>
                            <a:noFill/>
                          </a:ln>
                          <a:solidFill>
                            <a:schemeClr val="tx1"/>
                          </a:solidFill>
                          <a:effectLst/>
                          <a:latin typeface="Calibri" panose="020F0502020204030204" pitchFamily="34" charset="0"/>
                        </a:rPr>
                        <a:t>Recommended Organs for Inventory</a:t>
                      </a: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10000"/>
                  </a:ext>
                </a:extLst>
              </a:tr>
              <a:tr h="485389">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Penis</a:t>
                      </a: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1"/>
                  </a:ext>
                </a:extLst>
              </a:tr>
              <a:tr h="485389">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Testes</a:t>
                      </a: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2"/>
                  </a:ext>
                </a:extLst>
              </a:tr>
              <a:tr h="485389">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Prostate</a:t>
                      </a: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3"/>
                  </a:ext>
                </a:extLst>
              </a:tr>
              <a:tr h="485389">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Breasts</a:t>
                      </a: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57054508"/>
                  </a:ext>
                </a:extLst>
              </a:tr>
              <a:tr h="485389">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Vagina</a:t>
                      </a: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2684874025"/>
                  </a:ext>
                </a:extLst>
              </a:tr>
              <a:tr h="485389">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Cervix</a:t>
                      </a: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205632591"/>
                  </a:ext>
                </a:extLst>
              </a:tr>
              <a:tr h="485389">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Uterus</a:t>
                      </a: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3259390670"/>
                  </a:ext>
                </a:extLst>
              </a:tr>
              <a:tr h="485389">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Ovaries</a:t>
                      </a: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3103826715"/>
                  </a:ext>
                </a:extLst>
              </a:tr>
            </a:tbl>
          </a:graphicData>
        </a:graphic>
      </p:graphicFrame>
      <p:sp>
        <p:nvSpPr>
          <p:cNvPr id="5" name="TextBox 4">
            <a:extLst>
              <a:ext uri="{FF2B5EF4-FFF2-40B4-BE49-F238E27FC236}">
                <a16:creationId xmlns:a16="http://schemas.microsoft.com/office/drawing/2014/main" id="{D2897066-7976-4794-98D6-0CC684D711A3}"/>
              </a:ext>
            </a:extLst>
          </p:cNvPr>
          <p:cNvSpPr txBox="1"/>
          <p:nvPr/>
        </p:nvSpPr>
        <p:spPr bwMode="auto">
          <a:xfrm>
            <a:off x="427429" y="6404478"/>
            <a:ext cx="3211841"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defPPr>
              <a:defRPr lang="en-US"/>
            </a:defPPr>
            <a:lvl1pPr eaLnBrk="1" hangingPunct="1">
              <a:lnSpc>
                <a:spcPct val="100000"/>
              </a:lnSpc>
              <a:buClrTx/>
              <a:buFontTx/>
              <a:buNone/>
              <a:defRPr sz="1200" b="0">
                <a:solidFill>
                  <a:schemeClr val="bg2"/>
                </a:solidFill>
                <a:latin typeface="Calibri" panose="020F050202020403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defRPr>
            </a:lvl9pPr>
          </a:lstStyle>
          <a:p>
            <a:r>
              <a:rPr lang="en-US" dirty="0"/>
              <a:t>Deutsch. J Am Med Inform Assoc. 2013;20:700.</a:t>
            </a:r>
          </a:p>
        </p:txBody>
      </p:sp>
      <p:grpSp>
        <p:nvGrpSpPr>
          <p:cNvPr id="6" name="Group 5">
            <a:extLst>
              <a:ext uri="{FF2B5EF4-FFF2-40B4-BE49-F238E27FC236}">
                <a16:creationId xmlns:a16="http://schemas.microsoft.com/office/drawing/2014/main" id="{ED14EF78-3C28-F021-A9DE-B52FE2615430}"/>
              </a:ext>
            </a:extLst>
          </p:cNvPr>
          <p:cNvGrpSpPr/>
          <p:nvPr/>
        </p:nvGrpSpPr>
        <p:grpSpPr>
          <a:xfrm>
            <a:off x="9392911" y="6212702"/>
            <a:ext cx="2488502" cy="450134"/>
            <a:chOff x="9392911" y="6212702"/>
            <a:chExt cx="2488502" cy="450134"/>
          </a:xfrm>
        </p:grpSpPr>
        <p:pic>
          <p:nvPicPr>
            <p:cNvPr id="7" name="Picture 6" descr="Icon&#10;&#10;Description automatically generated">
              <a:extLst>
                <a:ext uri="{FF2B5EF4-FFF2-40B4-BE49-F238E27FC236}">
                  <a16:creationId xmlns:a16="http://schemas.microsoft.com/office/drawing/2014/main" id="{FBA1DBCD-1390-0F04-CCC1-0F14377AFC9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88699" y="6212702"/>
              <a:ext cx="566928" cy="196326"/>
            </a:xfrm>
            <a:prstGeom prst="rect">
              <a:avLst/>
            </a:prstGeom>
          </p:spPr>
        </p:pic>
        <p:sp>
          <p:nvSpPr>
            <p:cNvPr id="8" name="Rectangle 8">
              <a:extLst>
                <a:ext uri="{FF2B5EF4-FFF2-40B4-BE49-F238E27FC236}">
                  <a16:creationId xmlns:a16="http://schemas.microsoft.com/office/drawing/2014/main" id="{F77723B4-11CD-CE41-7196-526518FC99A4}"/>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4"/>
                </a:rPr>
                <a:t>clinicaloptions.com</a:t>
              </a:r>
              <a:endParaRPr lang="en-US" altLang="en-US" sz="14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263234088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5A92DC-28E0-5988-B929-0CD243AED817}"/>
              </a:ext>
            </a:extLst>
          </p:cNvPr>
          <p:cNvSpPr>
            <a:spLocks noGrp="1"/>
          </p:cNvSpPr>
          <p:nvPr>
            <p:ph type="title"/>
          </p:nvPr>
        </p:nvSpPr>
        <p:spPr/>
        <p:txBody>
          <a:bodyPr/>
          <a:lstStyle/>
          <a:p>
            <a:r>
              <a:rPr lang="en-US" dirty="0"/>
              <a:t>Creating a Culturally Appropriate Setting: </a:t>
            </a:r>
            <a:br>
              <a:rPr lang="en-US" dirty="0"/>
            </a:br>
            <a:r>
              <a:rPr lang="en-US" dirty="0"/>
              <a:t>The Care Team and Relationships</a:t>
            </a:r>
          </a:p>
        </p:txBody>
      </p:sp>
      <p:sp>
        <p:nvSpPr>
          <p:cNvPr id="3" name="Content Placeholder 2">
            <a:extLst>
              <a:ext uri="{FF2B5EF4-FFF2-40B4-BE49-F238E27FC236}">
                <a16:creationId xmlns:a16="http://schemas.microsoft.com/office/drawing/2014/main" id="{D7FA7073-81CD-F04D-7C4C-B702112DD3A9}"/>
              </a:ext>
            </a:extLst>
          </p:cNvPr>
          <p:cNvSpPr>
            <a:spLocks noGrp="1"/>
          </p:cNvSpPr>
          <p:nvPr>
            <p:ph idx="1"/>
          </p:nvPr>
        </p:nvSpPr>
        <p:spPr/>
        <p:txBody>
          <a:bodyPr/>
          <a:lstStyle/>
          <a:p>
            <a:r>
              <a:rPr lang="en-US" dirty="0"/>
              <a:t>Each person has a role in the experience of patients</a:t>
            </a:r>
          </a:p>
          <a:p>
            <a:pPr lvl="1"/>
            <a:r>
              <a:rPr lang="en-US" dirty="0"/>
              <a:t>It is essential that </a:t>
            </a:r>
            <a:r>
              <a:rPr lang="en-US" b="1" dirty="0">
                <a:solidFill>
                  <a:schemeClr val="accent3"/>
                </a:solidFill>
              </a:rPr>
              <a:t>all</a:t>
            </a:r>
            <a:r>
              <a:rPr lang="en-US" dirty="0"/>
              <a:t> staff</a:t>
            </a:r>
            <a:r>
              <a:rPr lang="en-US" dirty="0">
                <a:cs typeface="Calibri" panose="020F0502020204030204" pitchFamily="34" charset="0"/>
              </a:rPr>
              <a:t>—</a:t>
            </a:r>
            <a:r>
              <a:rPr lang="en-US" dirty="0"/>
              <a:t>including reception staff, nurses, medical assistants, and physicians</a:t>
            </a:r>
            <a:r>
              <a:rPr lang="en-US" dirty="0">
                <a:cs typeface="Calibri" panose="020F0502020204030204" pitchFamily="34" charset="0"/>
              </a:rPr>
              <a:t>—</a:t>
            </a:r>
            <a:r>
              <a:rPr lang="en-US" dirty="0"/>
              <a:t>use appropriate names and pronouns</a:t>
            </a:r>
          </a:p>
          <a:p>
            <a:pPr lvl="1"/>
            <a:r>
              <a:rPr lang="en-US" dirty="0"/>
              <a:t>Avoid honorifics (sir, ma’am, Mr, Mrs, etc)</a:t>
            </a:r>
          </a:p>
          <a:p>
            <a:r>
              <a:rPr lang="en-US" dirty="0"/>
              <a:t>It often takes &gt;1 visit to develop a rapport conducive for sensitive discussions</a:t>
            </a:r>
          </a:p>
          <a:p>
            <a:pPr lvl="1"/>
            <a:r>
              <a:rPr lang="en-US" dirty="0"/>
              <a:t>Consider whether systems are in place to facilitate or impede the </a:t>
            </a:r>
            <a:br>
              <a:rPr lang="en-US" dirty="0"/>
            </a:br>
            <a:r>
              <a:rPr lang="en-US" dirty="0"/>
              <a:t>patient</a:t>
            </a:r>
            <a:r>
              <a:rPr lang="en-US" dirty="0">
                <a:cs typeface="Calibri" panose="020F0502020204030204" pitchFamily="34" charset="0"/>
              </a:rPr>
              <a:t>–</a:t>
            </a:r>
            <a:r>
              <a:rPr lang="en-US" dirty="0"/>
              <a:t>provider relationship</a:t>
            </a:r>
          </a:p>
          <a:p>
            <a:pPr lvl="1"/>
            <a:r>
              <a:rPr lang="en-US" dirty="0"/>
              <a:t>For example, are gowns necessary if that makes the patient uncomfortable and impedes the patient</a:t>
            </a:r>
            <a:r>
              <a:rPr lang="en-US" dirty="0">
                <a:cs typeface="Calibri" panose="020F0502020204030204" pitchFamily="34" charset="0"/>
              </a:rPr>
              <a:t>–</a:t>
            </a:r>
            <a:r>
              <a:rPr lang="en-US" dirty="0"/>
              <a:t>provider relationship?</a:t>
            </a:r>
          </a:p>
        </p:txBody>
      </p:sp>
      <p:grpSp>
        <p:nvGrpSpPr>
          <p:cNvPr id="4" name="Group 3">
            <a:extLst>
              <a:ext uri="{FF2B5EF4-FFF2-40B4-BE49-F238E27FC236}">
                <a16:creationId xmlns:a16="http://schemas.microsoft.com/office/drawing/2014/main" id="{B66349C0-33FD-2D95-96B9-83DC2675FF4A}"/>
              </a:ext>
            </a:extLst>
          </p:cNvPr>
          <p:cNvGrpSpPr/>
          <p:nvPr/>
        </p:nvGrpSpPr>
        <p:grpSpPr>
          <a:xfrm>
            <a:off x="9392911" y="6212702"/>
            <a:ext cx="2488502" cy="450134"/>
            <a:chOff x="9392911" y="6212702"/>
            <a:chExt cx="2488502" cy="450134"/>
          </a:xfrm>
        </p:grpSpPr>
        <p:pic>
          <p:nvPicPr>
            <p:cNvPr id="5" name="Picture 4" descr="Icon&#10;&#10;Description automatically generated">
              <a:extLst>
                <a:ext uri="{FF2B5EF4-FFF2-40B4-BE49-F238E27FC236}">
                  <a16:creationId xmlns:a16="http://schemas.microsoft.com/office/drawing/2014/main" id="{6F25EE75-F5E1-EA9A-532E-09AC614A519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88699" y="6212702"/>
              <a:ext cx="566928" cy="196326"/>
            </a:xfrm>
            <a:prstGeom prst="rect">
              <a:avLst/>
            </a:prstGeom>
          </p:spPr>
        </p:pic>
        <p:sp>
          <p:nvSpPr>
            <p:cNvPr id="6" name="Rectangle 8">
              <a:extLst>
                <a:ext uri="{FF2B5EF4-FFF2-40B4-BE49-F238E27FC236}">
                  <a16:creationId xmlns:a16="http://schemas.microsoft.com/office/drawing/2014/main" id="{2151F957-8B36-C62D-AA0B-9B2FB88DF74E}"/>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4"/>
                </a:rPr>
                <a:t>clinicaloptions.com</a:t>
              </a:r>
              <a:endParaRPr lang="en-US" altLang="en-US" sz="14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330056107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B128C0-B2B4-450F-93C5-9F6CFAC7F1AF}"/>
              </a:ext>
            </a:extLst>
          </p:cNvPr>
          <p:cNvSpPr>
            <a:spLocks noGrp="1"/>
          </p:cNvSpPr>
          <p:nvPr>
            <p:ph type="title"/>
          </p:nvPr>
        </p:nvSpPr>
        <p:spPr/>
        <p:txBody>
          <a:bodyPr/>
          <a:lstStyle/>
          <a:p>
            <a:r>
              <a:rPr lang="en-US" dirty="0"/>
              <a:t>Cultural Competency vs Cultural Humility</a:t>
            </a:r>
          </a:p>
        </p:txBody>
      </p:sp>
      <p:grpSp>
        <p:nvGrpSpPr>
          <p:cNvPr id="3" name="Group 2">
            <a:extLst>
              <a:ext uri="{FF2B5EF4-FFF2-40B4-BE49-F238E27FC236}">
                <a16:creationId xmlns:a16="http://schemas.microsoft.com/office/drawing/2014/main" id="{C5FF5C5E-C625-A0C6-216D-3CCF5A0BBE72}"/>
              </a:ext>
            </a:extLst>
          </p:cNvPr>
          <p:cNvGrpSpPr/>
          <p:nvPr/>
        </p:nvGrpSpPr>
        <p:grpSpPr>
          <a:xfrm>
            <a:off x="1922762" y="1596210"/>
            <a:ext cx="8346515" cy="4414889"/>
            <a:chOff x="1922762" y="1596210"/>
            <a:chExt cx="8346515" cy="4414889"/>
          </a:xfrm>
        </p:grpSpPr>
        <p:sp>
          <p:nvSpPr>
            <p:cNvPr id="4" name="Freeform: Shape 3">
              <a:extLst>
                <a:ext uri="{FF2B5EF4-FFF2-40B4-BE49-F238E27FC236}">
                  <a16:creationId xmlns:a16="http://schemas.microsoft.com/office/drawing/2014/main" id="{6E04292A-95C8-DF18-6D46-308986781369}"/>
                </a:ext>
              </a:extLst>
            </p:cNvPr>
            <p:cNvSpPr/>
            <p:nvPr/>
          </p:nvSpPr>
          <p:spPr>
            <a:xfrm>
              <a:off x="1922762" y="1596210"/>
              <a:ext cx="3900221" cy="1560088"/>
            </a:xfrm>
            <a:custGeom>
              <a:avLst/>
              <a:gdLst>
                <a:gd name="connsiteX0" fmla="*/ 0 w 3900221"/>
                <a:gd name="connsiteY0" fmla="*/ 0 h 1560088"/>
                <a:gd name="connsiteX1" fmla="*/ 3900221 w 3900221"/>
                <a:gd name="connsiteY1" fmla="*/ 0 h 1560088"/>
                <a:gd name="connsiteX2" fmla="*/ 3900221 w 3900221"/>
                <a:gd name="connsiteY2" fmla="*/ 1560088 h 1560088"/>
                <a:gd name="connsiteX3" fmla="*/ 0 w 3900221"/>
                <a:gd name="connsiteY3" fmla="*/ 1560088 h 1560088"/>
                <a:gd name="connsiteX4" fmla="*/ 0 w 3900221"/>
                <a:gd name="connsiteY4" fmla="*/ 0 h 156008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00221" h="1560088">
                  <a:moveTo>
                    <a:pt x="0" y="0"/>
                  </a:moveTo>
                  <a:lnTo>
                    <a:pt x="3900221" y="0"/>
                  </a:lnTo>
                  <a:lnTo>
                    <a:pt x="3900221" y="1560088"/>
                  </a:lnTo>
                  <a:lnTo>
                    <a:pt x="0" y="1560088"/>
                  </a:lnTo>
                  <a:lnTo>
                    <a:pt x="0" y="0"/>
                  </a:lnTo>
                  <a:close/>
                </a:path>
              </a:pathLst>
            </a:custGeom>
            <a:solidFill>
              <a:srgbClr val="015873"/>
            </a:solidFill>
            <a:ln>
              <a:noFill/>
            </a:ln>
          </p:spPr>
          <p:style>
            <a:lnRef idx="2">
              <a:scrgbClr r="0" g="0" b="0"/>
            </a:lnRef>
            <a:fillRef idx="1">
              <a:scrgbClr r="0" g="0" b="0"/>
            </a:fillRef>
            <a:effectRef idx="0">
              <a:schemeClr val="accent2">
                <a:hueOff val="0"/>
                <a:satOff val="0"/>
                <a:lumOff val="0"/>
                <a:alphaOff val="0"/>
              </a:schemeClr>
            </a:effectRef>
            <a:fontRef idx="minor">
              <a:schemeClr val="lt1"/>
            </a:fontRef>
          </p:style>
          <p:txBody>
            <a:bodyPr spcFirstLastPara="0" vert="horz" wrap="square" lIns="256032" tIns="146304" rIns="256032" bIns="146304" numCol="1" spcCol="1270" anchor="ctr" anchorCtr="0">
              <a:noAutofit/>
            </a:bodyPr>
            <a:lstStyle/>
            <a:p>
              <a:pPr marL="0" lvl="0" indent="0" algn="ctr" defTabSz="1600200">
                <a:lnSpc>
                  <a:spcPct val="90000"/>
                </a:lnSpc>
                <a:spcBef>
                  <a:spcPct val="0"/>
                </a:spcBef>
                <a:spcAft>
                  <a:spcPct val="35000"/>
                </a:spcAft>
                <a:buNone/>
              </a:pPr>
              <a:r>
                <a:rPr lang="en-US" sz="3600" b="1" kern="1200" dirty="0">
                  <a:latin typeface="Calibri" panose="020F0502020204030204" pitchFamily="34" charset="0"/>
                  <a:cs typeface="Calibri" panose="020F0502020204030204" pitchFamily="34" charset="0"/>
                </a:rPr>
                <a:t>Cultural Competency </a:t>
              </a:r>
            </a:p>
          </p:txBody>
        </p:sp>
        <p:sp>
          <p:nvSpPr>
            <p:cNvPr id="6" name="Freeform: Shape 5">
              <a:extLst>
                <a:ext uri="{FF2B5EF4-FFF2-40B4-BE49-F238E27FC236}">
                  <a16:creationId xmlns:a16="http://schemas.microsoft.com/office/drawing/2014/main" id="{33A75586-9F34-BF76-7E85-1723E12777EE}"/>
                </a:ext>
              </a:extLst>
            </p:cNvPr>
            <p:cNvSpPr/>
            <p:nvPr/>
          </p:nvSpPr>
          <p:spPr>
            <a:xfrm>
              <a:off x="1922762" y="3156299"/>
              <a:ext cx="3900221" cy="2854800"/>
            </a:xfrm>
            <a:custGeom>
              <a:avLst/>
              <a:gdLst>
                <a:gd name="connsiteX0" fmla="*/ 0 w 3900221"/>
                <a:gd name="connsiteY0" fmla="*/ 0 h 2854800"/>
                <a:gd name="connsiteX1" fmla="*/ 3900221 w 3900221"/>
                <a:gd name="connsiteY1" fmla="*/ 0 h 2854800"/>
                <a:gd name="connsiteX2" fmla="*/ 3900221 w 3900221"/>
                <a:gd name="connsiteY2" fmla="*/ 2854800 h 2854800"/>
                <a:gd name="connsiteX3" fmla="*/ 0 w 3900221"/>
                <a:gd name="connsiteY3" fmla="*/ 2854800 h 2854800"/>
                <a:gd name="connsiteX4" fmla="*/ 0 w 3900221"/>
                <a:gd name="connsiteY4" fmla="*/ 0 h 28548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00221" h="2854800">
                  <a:moveTo>
                    <a:pt x="0" y="0"/>
                  </a:moveTo>
                  <a:lnTo>
                    <a:pt x="3900221" y="0"/>
                  </a:lnTo>
                  <a:lnTo>
                    <a:pt x="3900221" y="2854800"/>
                  </a:lnTo>
                  <a:lnTo>
                    <a:pt x="0" y="2854800"/>
                  </a:lnTo>
                  <a:lnTo>
                    <a:pt x="0" y="0"/>
                  </a:lnTo>
                  <a:close/>
                </a:path>
              </a:pathLst>
            </a:custGeom>
            <a:ln>
              <a:noFill/>
            </a:ln>
          </p:spPr>
          <p:style>
            <a:lnRef idx="2">
              <a:scrgbClr r="0" g="0" b="0"/>
            </a:lnRef>
            <a:fillRef idx="1">
              <a:schemeClr val="accent2">
                <a:tint val="40000"/>
                <a:alpha val="90000"/>
                <a:hueOff val="0"/>
                <a:satOff val="0"/>
                <a:lumOff val="0"/>
                <a:alphaOff val="0"/>
              </a:schemeClr>
            </a:fillRef>
            <a:effectRef idx="0">
              <a:schemeClr val="accent2">
                <a:tint val="40000"/>
                <a:alpha val="90000"/>
                <a:hueOff val="0"/>
                <a:satOff val="0"/>
                <a:lumOff val="0"/>
                <a:alphaOff val="0"/>
              </a:schemeClr>
            </a:effectRef>
            <a:fontRef idx="minor">
              <a:schemeClr val="dk1">
                <a:hueOff val="0"/>
                <a:satOff val="0"/>
                <a:lumOff val="0"/>
                <a:alphaOff val="0"/>
              </a:schemeClr>
            </a:fontRef>
          </p:style>
          <p:txBody>
            <a:bodyPr spcFirstLastPara="0" vert="horz" wrap="square" lIns="170688" tIns="170688" rIns="227584" bIns="256032" numCol="1" spcCol="1270" anchor="t" anchorCtr="0">
              <a:noAutofit/>
            </a:bodyPr>
            <a:lstStyle/>
            <a:p>
              <a:pPr marL="285750" lvl="1" indent="-285750" algn="l" defTabSz="1600200">
                <a:lnSpc>
                  <a:spcPct val="90000"/>
                </a:lnSpc>
                <a:spcBef>
                  <a:spcPct val="0"/>
                </a:spcBef>
                <a:spcAft>
                  <a:spcPct val="15000"/>
                </a:spcAft>
                <a:buFont typeface="Wingdings" panose="05000000000000000000" pitchFamily="2" charset="2"/>
                <a:buChar char="§"/>
              </a:pPr>
              <a:r>
                <a:rPr lang="en-US" sz="3200" b="0" kern="1200" dirty="0">
                  <a:solidFill>
                    <a:schemeClr val="bg1"/>
                  </a:solidFill>
                  <a:latin typeface="Calibri" panose="020F0502020204030204" pitchFamily="34" charset="0"/>
                  <a:ea typeface="+mn-ea"/>
                  <a:cs typeface="Calibri" panose="020F0502020204030204" pitchFamily="34" charset="0"/>
                </a:rPr>
                <a:t>Knowledge</a:t>
              </a:r>
            </a:p>
            <a:p>
              <a:pPr marL="285750" lvl="1" indent="-285750" algn="l" defTabSz="1600200">
                <a:lnSpc>
                  <a:spcPct val="90000"/>
                </a:lnSpc>
                <a:spcBef>
                  <a:spcPct val="0"/>
                </a:spcBef>
                <a:spcAft>
                  <a:spcPct val="15000"/>
                </a:spcAft>
                <a:buFont typeface="Wingdings" panose="05000000000000000000" pitchFamily="2" charset="2"/>
                <a:buChar char="§"/>
              </a:pPr>
              <a:r>
                <a:rPr lang="en-US" sz="3200" b="0" kern="1200" dirty="0">
                  <a:solidFill>
                    <a:schemeClr val="bg1"/>
                  </a:solidFill>
                  <a:latin typeface="Calibri" panose="020F0502020204030204" pitchFamily="34" charset="0"/>
                  <a:ea typeface="+mn-ea"/>
                  <a:cs typeface="Calibri" panose="020F0502020204030204" pitchFamily="34" charset="0"/>
                </a:rPr>
                <a:t>Attitudes</a:t>
              </a:r>
            </a:p>
            <a:p>
              <a:pPr marL="285750" lvl="1" indent="-285750" algn="l" defTabSz="1600200">
                <a:lnSpc>
                  <a:spcPct val="90000"/>
                </a:lnSpc>
                <a:spcBef>
                  <a:spcPct val="0"/>
                </a:spcBef>
                <a:spcAft>
                  <a:spcPct val="15000"/>
                </a:spcAft>
                <a:buFont typeface="Wingdings" panose="05000000000000000000" pitchFamily="2" charset="2"/>
                <a:buChar char="§"/>
              </a:pPr>
              <a:r>
                <a:rPr lang="en-US" sz="3200" b="0" kern="1200" dirty="0">
                  <a:solidFill>
                    <a:schemeClr val="bg1"/>
                  </a:solidFill>
                  <a:latin typeface="Calibri" panose="020F0502020204030204" pitchFamily="34" charset="0"/>
                  <a:ea typeface="+mn-ea"/>
                  <a:cs typeface="Calibri" panose="020F0502020204030204" pitchFamily="34" charset="0"/>
                </a:rPr>
                <a:t>Compassion</a:t>
              </a:r>
            </a:p>
            <a:p>
              <a:pPr marL="285750" lvl="1" indent="-285750" algn="l" defTabSz="1600200">
                <a:lnSpc>
                  <a:spcPct val="90000"/>
                </a:lnSpc>
                <a:spcBef>
                  <a:spcPct val="0"/>
                </a:spcBef>
                <a:spcAft>
                  <a:spcPct val="15000"/>
                </a:spcAft>
                <a:buFont typeface="Wingdings" panose="05000000000000000000" pitchFamily="2" charset="2"/>
                <a:buChar char="§"/>
              </a:pPr>
              <a:r>
                <a:rPr lang="en-US" sz="3200" b="0" kern="1200" dirty="0">
                  <a:solidFill>
                    <a:schemeClr val="bg1"/>
                  </a:solidFill>
                  <a:latin typeface="Calibri" panose="020F0502020204030204" pitchFamily="34" charset="0"/>
                  <a:ea typeface="+mn-ea"/>
                  <a:cs typeface="Calibri" panose="020F0502020204030204" pitchFamily="34" charset="0"/>
                </a:rPr>
                <a:t>Empathy</a:t>
              </a:r>
              <a:endParaRPr lang="en-US" sz="3600" b="0" kern="1200" dirty="0">
                <a:solidFill>
                  <a:schemeClr val="bg1"/>
                </a:solidFill>
                <a:latin typeface="Calibri" panose="020F0502020204030204" pitchFamily="34" charset="0"/>
                <a:ea typeface="+mn-ea"/>
                <a:cs typeface="Calibri" panose="020F0502020204030204" pitchFamily="34" charset="0"/>
              </a:endParaRPr>
            </a:p>
          </p:txBody>
        </p:sp>
        <p:sp>
          <p:nvSpPr>
            <p:cNvPr id="8" name="Freeform: Shape 7">
              <a:extLst>
                <a:ext uri="{FF2B5EF4-FFF2-40B4-BE49-F238E27FC236}">
                  <a16:creationId xmlns:a16="http://schemas.microsoft.com/office/drawing/2014/main" id="{1AE39F51-4F94-DA54-3159-4075414515C1}"/>
                </a:ext>
              </a:extLst>
            </p:cNvPr>
            <p:cNvSpPr/>
            <p:nvPr/>
          </p:nvSpPr>
          <p:spPr>
            <a:xfrm>
              <a:off x="6369015" y="1596210"/>
              <a:ext cx="3900221" cy="1560088"/>
            </a:xfrm>
            <a:custGeom>
              <a:avLst/>
              <a:gdLst>
                <a:gd name="connsiteX0" fmla="*/ 0 w 3900221"/>
                <a:gd name="connsiteY0" fmla="*/ 0 h 1560088"/>
                <a:gd name="connsiteX1" fmla="*/ 3900221 w 3900221"/>
                <a:gd name="connsiteY1" fmla="*/ 0 h 1560088"/>
                <a:gd name="connsiteX2" fmla="*/ 3900221 w 3900221"/>
                <a:gd name="connsiteY2" fmla="*/ 1560088 h 1560088"/>
                <a:gd name="connsiteX3" fmla="*/ 0 w 3900221"/>
                <a:gd name="connsiteY3" fmla="*/ 1560088 h 1560088"/>
                <a:gd name="connsiteX4" fmla="*/ 0 w 3900221"/>
                <a:gd name="connsiteY4" fmla="*/ 0 h 156008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00221" h="1560088">
                  <a:moveTo>
                    <a:pt x="0" y="0"/>
                  </a:moveTo>
                  <a:lnTo>
                    <a:pt x="3900221" y="0"/>
                  </a:lnTo>
                  <a:lnTo>
                    <a:pt x="3900221" y="1560088"/>
                  </a:lnTo>
                  <a:lnTo>
                    <a:pt x="0" y="1560088"/>
                  </a:lnTo>
                  <a:lnTo>
                    <a:pt x="0" y="0"/>
                  </a:lnTo>
                  <a:close/>
                </a:path>
              </a:pathLst>
            </a:custGeom>
            <a:solidFill>
              <a:srgbClr val="E1471D"/>
            </a:solidFill>
            <a:ln>
              <a:noFill/>
            </a:ln>
          </p:spPr>
          <p:style>
            <a:lnRef idx="2">
              <a:scrgbClr r="0" g="0" b="0"/>
            </a:lnRef>
            <a:fillRef idx="1">
              <a:scrgbClr r="0" g="0" b="0"/>
            </a:fillRef>
            <a:effectRef idx="0">
              <a:schemeClr val="accent2">
                <a:hueOff val="-10879529"/>
                <a:satOff val="32446"/>
                <a:lumOff val="-1959"/>
                <a:alphaOff val="0"/>
              </a:schemeClr>
            </a:effectRef>
            <a:fontRef idx="minor">
              <a:schemeClr val="lt1"/>
            </a:fontRef>
          </p:style>
          <p:txBody>
            <a:bodyPr spcFirstLastPara="0" vert="horz" wrap="square" lIns="256032" tIns="146304" rIns="256032" bIns="146304" numCol="1" spcCol="1270" anchor="ctr" anchorCtr="0">
              <a:noAutofit/>
            </a:bodyPr>
            <a:lstStyle/>
            <a:p>
              <a:pPr marL="0" lvl="0" indent="0" algn="ctr" defTabSz="1600200">
                <a:lnSpc>
                  <a:spcPct val="90000"/>
                </a:lnSpc>
                <a:spcBef>
                  <a:spcPct val="0"/>
                </a:spcBef>
                <a:spcAft>
                  <a:spcPts val="0"/>
                </a:spcAft>
                <a:buNone/>
              </a:pPr>
              <a:r>
                <a:rPr lang="en-US" sz="3600" b="1" kern="1200" dirty="0">
                  <a:latin typeface="Calibri" panose="020F0502020204030204" pitchFamily="34" charset="0"/>
                  <a:cs typeface="Calibri" panose="020F0502020204030204" pitchFamily="34" charset="0"/>
                </a:rPr>
                <a:t>Cultural</a:t>
              </a:r>
            </a:p>
            <a:p>
              <a:pPr marL="0" lvl="0" indent="0" algn="ctr" defTabSz="1600200">
                <a:lnSpc>
                  <a:spcPct val="90000"/>
                </a:lnSpc>
                <a:spcBef>
                  <a:spcPct val="0"/>
                </a:spcBef>
                <a:spcAft>
                  <a:spcPts val="0"/>
                </a:spcAft>
                <a:buNone/>
              </a:pPr>
              <a:r>
                <a:rPr lang="en-US" sz="3600" b="1" kern="1200" dirty="0">
                  <a:latin typeface="Calibri" panose="020F0502020204030204" pitchFamily="34" charset="0"/>
                  <a:cs typeface="Calibri" panose="020F0502020204030204" pitchFamily="34" charset="0"/>
                </a:rPr>
                <a:t>Humility</a:t>
              </a:r>
            </a:p>
          </p:txBody>
        </p:sp>
        <p:sp>
          <p:nvSpPr>
            <p:cNvPr id="9" name="Freeform: Shape 8">
              <a:extLst>
                <a:ext uri="{FF2B5EF4-FFF2-40B4-BE49-F238E27FC236}">
                  <a16:creationId xmlns:a16="http://schemas.microsoft.com/office/drawing/2014/main" id="{0F6C9EB0-6F99-6FF9-E4BB-A7F3CBACD7DB}"/>
                </a:ext>
              </a:extLst>
            </p:cNvPr>
            <p:cNvSpPr/>
            <p:nvPr/>
          </p:nvSpPr>
          <p:spPr>
            <a:xfrm>
              <a:off x="6369056" y="3148829"/>
              <a:ext cx="3900221" cy="2854800"/>
            </a:xfrm>
            <a:custGeom>
              <a:avLst/>
              <a:gdLst>
                <a:gd name="connsiteX0" fmla="*/ 0 w 3900221"/>
                <a:gd name="connsiteY0" fmla="*/ 0 h 2854800"/>
                <a:gd name="connsiteX1" fmla="*/ 3900221 w 3900221"/>
                <a:gd name="connsiteY1" fmla="*/ 0 h 2854800"/>
                <a:gd name="connsiteX2" fmla="*/ 3900221 w 3900221"/>
                <a:gd name="connsiteY2" fmla="*/ 2854800 h 2854800"/>
                <a:gd name="connsiteX3" fmla="*/ 0 w 3900221"/>
                <a:gd name="connsiteY3" fmla="*/ 2854800 h 2854800"/>
                <a:gd name="connsiteX4" fmla="*/ 0 w 3900221"/>
                <a:gd name="connsiteY4" fmla="*/ 0 h 28548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00221" h="2854800">
                  <a:moveTo>
                    <a:pt x="0" y="0"/>
                  </a:moveTo>
                  <a:lnTo>
                    <a:pt x="3900221" y="0"/>
                  </a:lnTo>
                  <a:lnTo>
                    <a:pt x="3900221" y="2854800"/>
                  </a:lnTo>
                  <a:lnTo>
                    <a:pt x="0" y="2854800"/>
                  </a:lnTo>
                  <a:lnTo>
                    <a:pt x="0" y="0"/>
                  </a:lnTo>
                  <a:close/>
                </a:path>
              </a:pathLst>
            </a:custGeom>
            <a:ln>
              <a:noFill/>
            </a:ln>
          </p:spPr>
          <p:style>
            <a:lnRef idx="2">
              <a:scrgbClr r="0" g="0" b="0"/>
            </a:lnRef>
            <a:fillRef idx="1">
              <a:schemeClr val="accent2">
                <a:tint val="40000"/>
                <a:alpha val="90000"/>
                <a:hueOff val="-11666899"/>
                <a:satOff val="30863"/>
                <a:lumOff val="1755"/>
                <a:alphaOff val="0"/>
              </a:schemeClr>
            </a:fillRef>
            <a:effectRef idx="0">
              <a:schemeClr val="accent2">
                <a:tint val="40000"/>
                <a:alpha val="90000"/>
                <a:hueOff val="-11666899"/>
                <a:satOff val="30863"/>
                <a:lumOff val="1755"/>
                <a:alphaOff val="0"/>
              </a:schemeClr>
            </a:effectRef>
            <a:fontRef idx="minor">
              <a:schemeClr val="dk1">
                <a:hueOff val="0"/>
                <a:satOff val="0"/>
                <a:lumOff val="0"/>
                <a:alphaOff val="0"/>
              </a:schemeClr>
            </a:fontRef>
          </p:style>
          <p:txBody>
            <a:bodyPr spcFirstLastPara="0" vert="horz" wrap="square" lIns="170688" tIns="170688" rIns="227584" bIns="256032" numCol="1" spcCol="1270" anchor="t" anchorCtr="0">
              <a:noAutofit/>
            </a:bodyPr>
            <a:lstStyle/>
            <a:p>
              <a:pPr marL="285750" lvl="1" indent="-285750" algn="l" defTabSz="1422400">
                <a:lnSpc>
                  <a:spcPct val="90000"/>
                </a:lnSpc>
                <a:spcBef>
                  <a:spcPct val="0"/>
                </a:spcBef>
                <a:spcAft>
                  <a:spcPct val="15000"/>
                </a:spcAft>
                <a:buFont typeface="Wingdings" panose="05000000000000000000" pitchFamily="2" charset="2"/>
                <a:buChar char="§"/>
              </a:pPr>
              <a:r>
                <a:rPr lang="en-US" sz="3200" b="0" kern="1200" dirty="0">
                  <a:solidFill>
                    <a:schemeClr val="bg1"/>
                  </a:solidFill>
                  <a:latin typeface="Calibri" panose="020F0502020204030204" pitchFamily="34" charset="0"/>
                  <a:cs typeface="Calibri" panose="020F0502020204030204" pitchFamily="34" charset="0"/>
                </a:rPr>
                <a:t>Make no assumptions</a:t>
              </a:r>
            </a:p>
            <a:p>
              <a:pPr marL="285750" lvl="1" indent="-285750" algn="l" defTabSz="1422400">
                <a:lnSpc>
                  <a:spcPct val="90000"/>
                </a:lnSpc>
                <a:spcBef>
                  <a:spcPct val="0"/>
                </a:spcBef>
                <a:spcAft>
                  <a:spcPct val="15000"/>
                </a:spcAft>
                <a:buFont typeface="Wingdings" panose="05000000000000000000" pitchFamily="2" charset="2"/>
                <a:buChar char="§"/>
              </a:pPr>
              <a:r>
                <a:rPr lang="en-US" sz="3200" b="0" kern="1200" dirty="0">
                  <a:solidFill>
                    <a:schemeClr val="bg1"/>
                  </a:solidFill>
                  <a:latin typeface="Calibri" panose="020F0502020204030204" pitchFamily="34" charset="0"/>
                  <a:cs typeface="Calibri" panose="020F0502020204030204" pitchFamily="34" charset="0"/>
                </a:rPr>
                <a:t>Assume you know nothing</a:t>
              </a:r>
            </a:p>
          </p:txBody>
        </p:sp>
      </p:grpSp>
      <p:sp>
        <p:nvSpPr>
          <p:cNvPr id="7" name="TextBox 6">
            <a:extLst>
              <a:ext uri="{FF2B5EF4-FFF2-40B4-BE49-F238E27FC236}">
                <a16:creationId xmlns:a16="http://schemas.microsoft.com/office/drawing/2014/main" id="{41FAE0AE-2D85-439A-846B-A6C9140F5FBA}"/>
              </a:ext>
            </a:extLst>
          </p:cNvPr>
          <p:cNvSpPr txBox="1"/>
          <p:nvPr/>
        </p:nvSpPr>
        <p:spPr bwMode="auto">
          <a:xfrm>
            <a:off x="427179" y="6400624"/>
            <a:ext cx="610308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defPPr>
              <a:defRPr lang="en-US"/>
            </a:defPPr>
            <a:lvl1pPr eaLnBrk="1" hangingPunct="1">
              <a:lnSpc>
                <a:spcPct val="100000"/>
              </a:lnSpc>
              <a:buClrTx/>
              <a:buFontTx/>
              <a:buNone/>
              <a:defRPr sz="1200" b="0">
                <a:solidFill>
                  <a:schemeClr val="bg2"/>
                </a:solidFill>
                <a:latin typeface="Calibri" panose="020F050202020403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defRPr>
            </a:lvl9pPr>
          </a:lstStyle>
          <a:p>
            <a:r>
              <a:rPr lang="en-US" dirty="0"/>
              <a:t>Lekas. Health Serv Insights. 2020;13:117863292097058.</a:t>
            </a:r>
          </a:p>
        </p:txBody>
      </p:sp>
      <p:grpSp>
        <p:nvGrpSpPr>
          <p:cNvPr id="10" name="Group 9">
            <a:extLst>
              <a:ext uri="{FF2B5EF4-FFF2-40B4-BE49-F238E27FC236}">
                <a16:creationId xmlns:a16="http://schemas.microsoft.com/office/drawing/2014/main" id="{E447DB36-1458-8588-CC4F-F971765ABCEA}"/>
              </a:ext>
            </a:extLst>
          </p:cNvPr>
          <p:cNvGrpSpPr/>
          <p:nvPr/>
        </p:nvGrpSpPr>
        <p:grpSpPr>
          <a:xfrm>
            <a:off x="9392911" y="6212702"/>
            <a:ext cx="2488502" cy="450134"/>
            <a:chOff x="9392911" y="6212702"/>
            <a:chExt cx="2488502" cy="450134"/>
          </a:xfrm>
        </p:grpSpPr>
        <p:pic>
          <p:nvPicPr>
            <p:cNvPr id="11" name="Picture 10" descr="Icon&#10;&#10;Description automatically generated">
              <a:extLst>
                <a:ext uri="{FF2B5EF4-FFF2-40B4-BE49-F238E27FC236}">
                  <a16:creationId xmlns:a16="http://schemas.microsoft.com/office/drawing/2014/main" id="{9A5A5C96-C5EB-8BA0-2825-5C6021BE3E7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88699" y="6212702"/>
              <a:ext cx="566928" cy="196326"/>
            </a:xfrm>
            <a:prstGeom prst="rect">
              <a:avLst/>
            </a:prstGeom>
          </p:spPr>
        </p:pic>
        <p:sp>
          <p:nvSpPr>
            <p:cNvPr id="12" name="Rectangle 8">
              <a:extLst>
                <a:ext uri="{FF2B5EF4-FFF2-40B4-BE49-F238E27FC236}">
                  <a16:creationId xmlns:a16="http://schemas.microsoft.com/office/drawing/2014/main" id="{1FE81A38-219A-11EC-86C7-639C270F760E}"/>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3"/>
                </a:rPr>
                <a:t>clinicaloptions.com</a:t>
              </a:r>
              <a:endParaRPr lang="en-US" altLang="en-US" sz="14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155279313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CDF8AE-4AEB-454C-A2B0-640A4A44913F}"/>
              </a:ext>
            </a:extLst>
          </p:cNvPr>
          <p:cNvSpPr>
            <a:spLocks noGrp="1"/>
          </p:cNvSpPr>
          <p:nvPr>
            <p:ph type="title"/>
          </p:nvPr>
        </p:nvSpPr>
        <p:spPr/>
        <p:txBody>
          <a:bodyPr/>
          <a:lstStyle/>
          <a:p>
            <a:r>
              <a:rPr lang="en-US" dirty="0"/>
              <a:t>Cardiovascular/Metabolic Disorders and </a:t>
            </a:r>
            <a:br>
              <a:rPr lang="en-US" dirty="0"/>
            </a:br>
            <a:r>
              <a:rPr lang="en-US" dirty="0"/>
              <a:t>Hormone Therapy: Philosophy</a:t>
            </a:r>
          </a:p>
        </p:txBody>
      </p:sp>
      <p:sp>
        <p:nvSpPr>
          <p:cNvPr id="3" name="Content Placeholder 2">
            <a:extLst>
              <a:ext uri="{FF2B5EF4-FFF2-40B4-BE49-F238E27FC236}">
                <a16:creationId xmlns:a16="http://schemas.microsoft.com/office/drawing/2014/main" id="{3534A96F-29E6-4A22-B872-CE24C4B94CE7}"/>
              </a:ext>
            </a:extLst>
          </p:cNvPr>
          <p:cNvSpPr>
            <a:spLocks noGrp="1"/>
          </p:cNvSpPr>
          <p:nvPr>
            <p:ph idx="1"/>
          </p:nvPr>
        </p:nvSpPr>
        <p:spPr/>
        <p:txBody>
          <a:bodyPr/>
          <a:lstStyle/>
          <a:p>
            <a:r>
              <a:rPr lang="en-US" dirty="0"/>
              <a:t>Psychosocial benefits of hormones may include positive lifestyle changes that can reduce obesity and glucose and lipid disorders</a:t>
            </a:r>
          </a:p>
          <a:p>
            <a:pPr lvl="1"/>
            <a:r>
              <a:rPr lang="en-US" dirty="0"/>
              <a:t>These benefits likely outweigh any potential increased metabolic risks</a:t>
            </a:r>
          </a:p>
          <a:p>
            <a:r>
              <a:rPr lang="en-US" dirty="0"/>
              <a:t>Role of minority stress in the development of chronic health conditions</a:t>
            </a:r>
          </a:p>
          <a:p>
            <a:r>
              <a:rPr lang="en-US" dirty="0"/>
              <a:t>Role of lifestyle factors of higher prevalence in transgender (and other minority) groups: tobacco, drug use, sedentary lifestyle</a:t>
            </a:r>
          </a:p>
        </p:txBody>
      </p:sp>
      <p:sp>
        <p:nvSpPr>
          <p:cNvPr id="6" name="TextBox 5">
            <a:extLst>
              <a:ext uri="{FF2B5EF4-FFF2-40B4-BE49-F238E27FC236}">
                <a16:creationId xmlns:a16="http://schemas.microsoft.com/office/drawing/2014/main" id="{241ACEEB-0521-4445-88B1-7B8F8DC10BC0}"/>
              </a:ext>
            </a:extLst>
          </p:cNvPr>
          <p:cNvSpPr txBox="1"/>
          <p:nvPr/>
        </p:nvSpPr>
        <p:spPr bwMode="auto">
          <a:xfrm>
            <a:off x="418428" y="6390999"/>
            <a:ext cx="669675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defPPr>
              <a:defRPr lang="en-US"/>
            </a:defPPr>
            <a:lvl1pPr eaLnBrk="1" hangingPunct="1">
              <a:lnSpc>
                <a:spcPct val="100000"/>
              </a:lnSpc>
              <a:buClrTx/>
              <a:buFontTx/>
              <a:buNone/>
              <a:defRPr sz="1200" b="0">
                <a:solidFill>
                  <a:schemeClr val="bg2"/>
                </a:solidFill>
                <a:latin typeface="Calibri" panose="020F050202020403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defRPr>
            </a:lvl9pPr>
          </a:lstStyle>
          <a:p>
            <a:r>
              <a:rPr lang="en-US" dirty="0"/>
              <a:t>Chan Metabol Open. 2022;13:100173; Martinez. Curr Probl Cardiol. 2020;45:100396. </a:t>
            </a:r>
          </a:p>
        </p:txBody>
      </p:sp>
      <p:grpSp>
        <p:nvGrpSpPr>
          <p:cNvPr id="5" name="Group 4">
            <a:extLst>
              <a:ext uri="{FF2B5EF4-FFF2-40B4-BE49-F238E27FC236}">
                <a16:creationId xmlns:a16="http://schemas.microsoft.com/office/drawing/2014/main" id="{C96A4CCB-9409-6ACE-EB2A-902E725F0BE4}"/>
              </a:ext>
            </a:extLst>
          </p:cNvPr>
          <p:cNvGrpSpPr/>
          <p:nvPr/>
        </p:nvGrpSpPr>
        <p:grpSpPr>
          <a:xfrm>
            <a:off x="9392911" y="6212702"/>
            <a:ext cx="2488502" cy="450134"/>
            <a:chOff x="9392911" y="6212702"/>
            <a:chExt cx="2488502" cy="450134"/>
          </a:xfrm>
        </p:grpSpPr>
        <p:pic>
          <p:nvPicPr>
            <p:cNvPr id="7" name="Picture 6" descr="Icon&#10;&#10;Description automatically generated">
              <a:extLst>
                <a:ext uri="{FF2B5EF4-FFF2-40B4-BE49-F238E27FC236}">
                  <a16:creationId xmlns:a16="http://schemas.microsoft.com/office/drawing/2014/main" id="{A437FECC-BD8E-7593-70EA-E76F406D645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88699" y="6212702"/>
              <a:ext cx="566928" cy="196326"/>
            </a:xfrm>
            <a:prstGeom prst="rect">
              <a:avLst/>
            </a:prstGeom>
          </p:spPr>
        </p:pic>
        <p:sp>
          <p:nvSpPr>
            <p:cNvPr id="8" name="Rectangle 8">
              <a:extLst>
                <a:ext uri="{FF2B5EF4-FFF2-40B4-BE49-F238E27FC236}">
                  <a16:creationId xmlns:a16="http://schemas.microsoft.com/office/drawing/2014/main" id="{1E229975-5D20-51E7-69B3-5D112B1B7166}"/>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4"/>
                </a:rPr>
                <a:t>clinicaloptions.com</a:t>
              </a:r>
              <a:endParaRPr lang="en-US" altLang="en-US" sz="14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388135040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42EC7D0E-ED72-4898-8106-6085EF802610}"/>
              </a:ext>
            </a:extLst>
          </p:cNvPr>
          <p:cNvSpPr>
            <a:spLocks noGrp="1"/>
          </p:cNvSpPr>
          <p:nvPr>
            <p:ph type="title"/>
          </p:nvPr>
        </p:nvSpPr>
        <p:spPr/>
        <p:txBody>
          <a:bodyPr/>
          <a:lstStyle/>
          <a:p>
            <a:r>
              <a:rPr lang="en-US" dirty="0"/>
              <a:t>Cardiovascular Risk Calculator</a:t>
            </a:r>
          </a:p>
        </p:txBody>
      </p:sp>
      <p:grpSp>
        <p:nvGrpSpPr>
          <p:cNvPr id="2" name="Group 1">
            <a:extLst>
              <a:ext uri="{FF2B5EF4-FFF2-40B4-BE49-F238E27FC236}">
                <a16:creationId xmlns:a16="http://schemas.microsoft.com/office/drawing/2014/main" id="{E5782ECD-837F-07DD-5A63-01737A194F78}"/>
              </a:ext>
            </a:extLst>
          </p:cNvPr>
          <p:cNvGrpSpPr/>
          <p:nvPr/>
        </p:nvGrpSpPr>
        <p:grpSpPr>
          <a:xfrm>
            <a:off x="854601" y="1600200"/>
            <a:ext cx="10482799" cy="4610100"/>
            <a:chOff x="609759" y="1100141"/>
            <a:chExt cx="11215577" cy="4932359"/>
          </a:xfrm>
        </p:grpSpPr>
        <p:sp>
          <p:nvSpPr>
            <p:cNvPr id="11" name="Rectangle 10">
              <a:extLst>
                <a:ext uri="{FF2B5EF4-FFF2-40B4-BE49-F238E27FC236}">
                  <a16:creationId xmlns:a16="http://schemas.microsoft.com/office/drawing/2014/main" id="{A9CF9EDA-DED0-4BBE-BE45-C297CE3270C2}"/>
                </a:ext>
              </a:extLst>
            </p:cNvPr>
            <p:cNvSpPr/>
            <p:nvPr/>
          </p:nvSpPr>
          <p:spPr bwMode="auto">
            <a:xfrm>
              <a:off x="609759" y="1100141"/>
              <a:ext cx="11215577" cy="4932359"/>
            </a:xfrm>
            <a:prstGeom prst="rect">
              <a:avLst/>
            </a:prstGeom>
            <a:solidFill>
              <a:srgbClr val="F5F5F5"/>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pic>
          <p:nvPicPr>
            <p:cNvPr id="10" name="Picture 9">
              <a:extLst>
                <a:ext uri="{FF2B5EF4-FFF2-40B4-BE49-F238E27FC236}">
                  <a16:creationId xmlns:a16="http://schemas.microsoft.com/office/drawing/2014/main" id="{BAFD36B1-6101-46D3-BAB9-E5097EBEC3D5}"/>
                </a:ext>
              </a:extLst>
            </p:cNvPr>
            <p:cNvPicPr>
              <a:picLocks noChangeAspect="1"/>
            </p:cNvPicPr>
            <p:nvPr/>
          </p:nvPicPr>
          <p:blipFill rotWithShape="1">
            <a:blip r:embed="rId3" cstate="print"/>
            <a:srcRect l="5483" t="60123" r="34122" b="10902"/>
            <a:stretch/>
          </p:blipFill>
          <p:spPr>
            <a:xfrm>
              <a:off x="6850952" y="1109581"/>
              <a:ext cx="4930632" cy="2600493"/>
            </a:xfrm>
            <a:prstGeom prst="rect">
              <a:avLst/>
            </a:prstGeom>
          </p:spPr>
        </p:pic>
        <p:pic>
          <p:nvPicPr>
            <p:cNvPr id="12" name="Picture 11">
              <a:extLst>
                <a:ext uri="{FF2B5EF4-FFF2-40B4-BE49-F238E27FC236}">
                  <a16:creationId xmlns:a16="http://schemas.microsoft.com/office/drawing/2014/main" id="{BD9E322A-C252-41E3-AED4-07BD504A3698}"/>
                </a:ext>
              </a:extLst>
            </p:cNvPr>
            <p:cNvPicPr>
              <a:picLocks noChangeAspect="1"/>
            </p:cNvPicPr>
            <p:nvPr/>
          </p:nvPicPr>
          <p:blipFill rotWithShape="1">
            <a:blip r:embed="rId3" cstate="print"/>
            <a:srcRect l="47656" t="90134" r="7213" b="1144"/>
            <a:stretch/>
          </p:blipFill>
          <p:spPr>
            <a:xfrm>
              <a:off x="7851077" y="4453773"/>
              <a:ext cx="3930507" cy="835028"/>
            </a:xfrm>
            <a:prstGeom prst="rect">
              <a:avLst/>
            </a:prstGeom>
          </p:spPr>
        </p:pic>
        <p:pic>
          <p:nvPicPr>
            <p:cNvPr id="9" name="Picture 8">
              <a:extLst>
                <a:ext uri="{FF2B5EF4-FFF2-40B4-BE49-F238E27FC236}">
                  <a16:creationId xmlns:a16="http://schemas.microsoft.com/office/drawing/2014/main" id="{763CEA31-F800-4FB0-A8B7-0BE0E11F32AF}"/>
                </a:ext>
              </a:extLst>
            </p:cNvPr>
            <p:cNvPicPr>
              <a:picLocks noChangeAspect="1"/>
            </p:cNvPicPr>
            <p:nvPr/>
          </p:nvPicPr>
          <p:blipFill rotWithShape="1">
            <a:blip r:embed="rId3" cstate="print"/>
            <a:srcRect l="5484" t="3161" r="11335" b="39877"/>
            <a:stretch/>
          </p:blipFill>
          <p:spPr>
            <a:xfrm>
              <a:off x="609759" y="1100141"/>
              <a:ext cx="6197441" cy="4665659"/>
            </a:xfrm>
            <a:prstGeom prst="rect">
              <a:avLst/>
            </a:prstGeom>
          </p:spPr>
        </p:pic>
        <p:sp>
          <p:nvSpPr>
            <p:cNvPr id="13" name="Rectangle 12">
              <a:extLst>
                <a:ext uri="{FF2B5EF4-FFF2-40B4-BE49-F238E27FC236}">
                  <a16:creationId xmlns:a16="http://schemas.microsoft.com/office/drawing/2014/main" id="{878F6FAE-C679-40F1-BF70-614B22B12BF5}"/>
                </a:ext>
              </a:extLst>
            </p:cNvPr>
            <p:cNvSpPr/>
            <p:nvPr/>
          </p:nvSpPr>
          <p:spPr bwMode="auto">
            <a:xfrm>
              <a:off x="2298700" y="1714500"/>
              <a:ext cx="4267200" cy="812800"/>
            </a:xfrm>
            <a:prstGeom prst="rect">
              <a:avLst/>
            </a:prstGeom>
            <a:noFill/>
            <a:ln w="28575">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sp>
        <p:nvSpPr>
          <p:cNvPr id="14" name="TextBox 13">
            <a:extLst>
              <a:ext uri="{FF2B5EF4-FFF2-40B4-BE49-F238E27FC236}">
                <a16:creationId xmlns:a16="http://schemas.microsoft.com/office/drawing/2014/main" id="{BD54CF87-0740-4A58-8FF4-E56BDEF9A588}"/>
              </a:ext>
            </a:extLst>
          </p:cNvPr>
          <p:cNvSpPr txBox="1"/>
          <p:nvPr/>
        </p:nvSpPr>
        <p:spPr bwMode="auto">
          <a:xfrm>
            <a:off x="462971" y="6400024"/>
            <a:ext cx="669675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defPPr>
              <a:defRPr lang="en-US"/>
            </a:defPPr>
            <a:lvl1pPr eaLnBrk="1" hangingPunct="1">
              <a:lnSpc>
                <a:spcPct val="100000"/>
              </a:lnSpc>
              <a:buClrTx/>
              <a:buFontTx/>
              <a:buNone/>
              <a:defRPr sz="1200" b="0">
                <a:solidFill>
                  <a:schemeClr val="bg2"/>
                </a:solidFill>
                <a:latin typeface="Calibri" panose="020F050202020403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defRPr>
            </a:lvl9pPr>
          </a:lstStyle>
          <a:p>
            <a:r>
              <a:rPr lang="en-US" dirty="0"/>
              <a:t>cvriskcalculator.com</a:t>
            </a:r>
          </a:p>
        </p:txBody>
      </p:sp>
      <p:grpSp>
        <p:nvGrpSpPr>
          <p:cNvPr id="15" name="Group 14">
            <a:extLst>
              <a:ext uri="{FF2B5EF4-FFF2-40B4-BE49-F238E27FC236}">
                <a16:creationId xmlns:a16="http://schemas.microsoft.com/office/drawing/2014/main" id="{674008B6-5055-B6F1-C366-94E9A21DCE74}"/>
              </a:ext>
            </a:extLst>
          </p:cNvPr>
          <p:cNvGrpSpPr/>
          <p:nvPr/>
        </p:nvGrpSpPr>
        <p:grpSpPr>
          <a:xfrm>
            <a:off x="9392911" y="6212702"/>
            <a:ext cx="2488502" cy="450134"/>
            <a:chOff x="9392911" y="6212702"/>
            <a:chExt cx="2488502" cy="450134"/>
          </a:xfrm>
        </p:grpSpPr>
        <p:pic>
          <p:nvPicPr>
            <p:cNvPr id="16" name="Picture 15" descr="Icon&#10;&#10;Description automatically generated">
              <a:extLst>
                <a:ext uri="{FF2B5EF4-FFF2-40B4-BE49-F238E27FC236}">
                  <a16:creationId xmlns:a16="http://schemas.microsoft.com/office/drawing/2014/main" id="{22B45F28-CD51-5D32-0C1C-09C223442B1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188699" y="6212702"/>
              <a:ext cx="566928" cy="196326"/>
            </a:xfrm>
            <a:prstGeom prst="rect">
              <a:avLst/>
            </a:prstGeom>
          </p:spPr>
        </p:pic>
        <p:sp>
          <p:nvSpPr>
            <p:cNvPr id="17" name="Rectangle 8">
              <a:extLst>
                <a:ext uri="{FF2B5EF4-FFF2-40B4-BE49-F238E27FC236}">
                  <a16:creationId xmlns:a16="http://schemas.microsoft.com/office/drawing/2014/main" id="{CB40AE99-9CB3-3972-8FDD-8F167B69EF46}"/>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5"/>
                </a:rPr>
                <a:t>clinicaloptions.com</a:t>
              </a:r>
              <a:endParaRPr lang="en-US" altLang="en-US" sz="14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79264740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 name="Diagram 12">
            <a:extLst>
              <a:ext uri="{FF2B5EF4-FFF2-40B4-BE49-F238E27FC236}">
                <a16:creationId xmlns:a16="http://schemas.microsoft.com/office/drawing/2014/main" id="{2BA22990-EE75-4C13-AEBF-FD4353BB9D74}"/>
              </a:ext>
            </a:extLst>
          </p:cNvPr>
          <p:cNvGraphicFramePr/>
          <p:nvPr>
            <p:extLst>
              <p:ext uri="{D42A27DB-BD31-4B8C-83A1-F6EECF244321}">
                <p14:modId xmlns:p14="http://schemas.microsoft.com/office/powerpoint/2010/main" val="3686055654"/>
              </p:ext>
            </p:extLst>
          </p:nvPr>
        </p:nvGraphicFramePr>
        <p:xfrm>
          <a:off x="628343" y="1626781"/>
          <a:ext cx="11141054" cy="396614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Title 3">
            <a:extLst>
              <a:ext uri="{FF2B5EF4-FFF2-40B4-BE49-F238E27FC236}">
                <a16:creationId xmlns:a16="http://schemas.microsoft.com/office/drawing/2014/main" id="{F3241F97-0DE8-4F09-BE24-782D500CD2AC}"/>
              </a:ext>
            </a:extLst>
          </p:cNvPr>
          <p:cNvSpPr>
            <a:spLocks noGrp="1"/>
          </p:cNvSpPr>
          <p:nvPr>
            <p:ph type="title"/>
          </p:nvPr>
        </p:nvSpPr>
        <p:spPr/>
        <p:txBody>
          <a:bodyPr/>
          <a:lstStyle/>
          <a:p>
            <a:r>
              <a:rPr lang="en-US" dirty="0"/>
              <a:t>Cross-Sex Hormones and Acute Cardiovascular </a:t>
            </a:r>
            <a:br>
              <a:rPr lang="en-US" dirty="0"/>
            </a:br>
            <a:r>
              <a:rPr lang="en-US" dirty="0"/>
              <a:t>Events in Transgender Persons: A Cohort Study</a:t>
            </a:r>
          </a:p>
        </p:txBody>
      </p:sp>
      <p:sp>
        <p:nvSpPr>
          <p:cNvPr id="6" name="TextBox 5">
            <a:extLst>
              <a:ext uri="{FF2B5EF4-FFF2-40B4-BE49-F238E27FC236}">
                <a16:creationId xmlns:a16="http://schemas.microsoft.com/office/drawing/2014/main" id="{A9E460F0-3F9E-45DD-9317-89E964CE0D7D}"/>
              </a:ext>
            </a:extLst>
          </p:cNvPr>
          <p:cNvSpPr txBox="1"/>
          <p:nvPr/>
        </p:nvSpPr>
        <p:spPr bwMode="auto">
          <a:xfrm>
            <a:off x="628343" y="4698802"/>
            <a:ext cx="10760213"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r>
              <a:rPr lang="en-US" b="0" i="0" dirty="0">
                <a:solidFill>
                  <a:srgbClr val="212121"/>
                </a:solidFill>
                <a:effectLst/>
                <a:latin typeface="Calibri" panose="020F0502020204030204" pitchFamily="34" charset="0"/>
                <a:cs typeface="Calibri" panose="020F0502020204030204" pitchFamily="34" charset="0"/>
              </a:rPr>
              <a:t>10 male and 10 female cisgender enrollees were matched to each member of the final validated transgender cohort </a:t>
            </a:r>
            <a:r>
              <a:rPr lang="en-US" b="0" dirty="0">
                <a:solidFill>
                  <a:srgbClr val="212121"/>
                </a:solidFill>
                <a:latin typeface="Calibri" panose="020F0502020204030204" pitchFamily="34" charset="0"/>
                <a:cs typeface="Calibri" panose="020F0502020204030204" pitchFamily="34" charset="0"/>
              </a:rPr>
              <a:t>and stratified by</a:t>
            </a:r>
            <a:r>
              <a:rPr lang="en-US" b="0" i="0" dirty="0">
                <a:solidFill>
                  <a:srgbClr val="212121"/>
                </a:solidFill>
                <a:effectLst/>
                <a:latin typeface="Calibri" panose="020F0502020204030204" pitchFamily="34" charset="0"/>
                <a:cs typeface="Calibri" panose="020F0502020204030204" pitchFamily="34" charset="0"/>
              </a:rPr>
              <a:t> race/ethnicity, year of birth, study site, and calendar year of membership</a:t>
            </a:r>
            <a:endParaRPr lang="en-US" dirty="0">
              <a:latin typeface="Calibri" panose="020F0502020204030204" pitchFamily="34" charset="0"/>
              <a:cs typeface="Calibri" panose="020F0502020204030204" pitchFamily="34" charset="0"/>
            </a:endParaRPr>
          </a:p>
        </p:txBody>
      </p:sp>
      <p:sp>
        <p:nvSpPr>
          <p:cNvPr id="8" name="TextBox 7">
            <a:extLst>
              <a:ext uri="{FF2B5EF4-FFF2-40B4-BE49-F238E27FC236}">
                <a16:creationId xmlns:a16="http://schemas.microsoft.com/office/drawing/2014/main" id="{F1076D96-999A-4AB9-B8AC-232BEEB160F3}"/>
              </a:ext>
            </a:extLst>
          </p:cNvPr>
          <p:cNvSpPr txBox="1"/>
          <p:nvPr/>
        </p:nvSpPr>
        <p:spPr bwMode="auto">
          <a:xfrm>
            <a:off x="439957" y="6411454"/>
            <a:ext cx="610235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defPPr>
              <a:defRPr lang="en-US"/>
            </a:defPPr>
            <a:lvl1pPr eaLnBrk="1" hangingPunct="1">
              <a:lnSpc>
                <a:spcPct val="100000"/>
              </a:lnSpc>
              <a:buClrTx/>
              <a:buFontTx/>
              <a:buNone/>
              <a:defRPr sz="1200" b="0">
                <a:solidFill>
                  <a:schemeClr val="bg2"/>
                </a:solidFill>
                <a:latin typeface="Calibri" panose="020F050202020403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defRPr>
            </a:lvl9pPr>
          </a:lstStyle>
          <a:p>
            <a:r>
              <a:rPr lang="en-US" dirty="0"/>
              <a:t>Getahun. Ann Intern Med. 2018;169:205. </a:t>
            </a:r>
          </a:p>
        </p:txBody>
      </p:sp>
      <p:grpSp>
        <p:nvGrpSpPr>
          <p:cNvPr id="7" name="Group 6">
            <a:extLst>
              <a:ext uri="{FF2B5EF4-FFF2-40B4-BE49-F238E27FC236}">
                <a16:creationId xmlns:a16="http://schemas.microsoft.com/office/drawing/2014/main" id="{06510374-A557-1969-1E06-A02AB96F6EA3}"/>
              </a:ext>
            </a:extLst>
          </p:cNvPr>
          <p:cNvGrpSpPr/>
          <p:nvPr/>
        </p:nvGrpSpPr>
        <p:grpSpPr>
          <a:xfrm>
            <a:off x="9392911" y="6212702"/>
            <a:ext cx="2488502" cy="450134"/>
            <a:chOff x="9392911" y="6212702"/>
            <a:chExt cx="2488502" cy="450134"/>
          </a:xfrm>
        </p:grpSpPr>
        <p:pic>
          <p:nvPicPr>
            <p:cNvPr id="9" name="Picture 8" descr="Icon&#10;&#10;Description automatically generated">
              <a:extLst>
                <a:ext uri="{FF2B5EF4-FFF2-40B4-BE49-F238E27FC236}">
                  <a16:creationId xmlns:a16="http://schemas.microsoft.com/office/drawing/2014/main" id="{5F584509-73DA-D178-B0D3-66203B628D3B}"/>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1188699" y="6212702"/>
              <a:ext cx="566928" cy="196326"/>
            </a:xfrm>
            <a:prstGeom prst="rect">
              <a:avLst/>
            </a:prstGeom>
          </p:spPr>
        </p:pic>
        <p:sp>
          <p:nvSpPr>
            <p:cNvPr id="10" name="Rectangle 8">
              <a:extLst>
                <a:ext uri="{FF2B5EF4-FFF2-40B4-BE49-F238E27FC236}">
                  <a16:creationId xmlns:a16="http://schemas.microsoft.com/office/drawing/2014/main" id="{2DCE4028-C4A5-1E95-D46D-AFEFECBB719B}"/>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9"/>
                </a:rPr>
                <a:t>clinicaloptions.com</a:t>
              </a:r>
              <a:endParaRPr lang="en-US" altLang="en-US" sz="14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396608955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Cross-Sex Hormones and Acute CV Events: Transfeminine Cohort</a:t>
            </a:r>
          </a:p>
        </p:txBody>
      </p:sp>
      <p:sp>
        <p:nvSpPr>
          <p:cNvPr id="3" name="Content Placeholder 2">
            <a:extLst>
              <a:ext uri="{FF2B5EF4-FFF2-40B4-BE49-F238E27FC236}">
                <a16:creationId xmlns:a16="http://schemas.microsoft.com/office/drawing/2014/main" id="{B1D65EB2-8BB0-D04D-B3AE-A8C59723CBC8}"/>
              </a:ext>
            </a:extLst>
          </p:cNvPr>
          <p:cNvSpPr>
            <a:spLocks noGrp="1"/>
          </p:cNvSpPr>
          <p:nvPr>
            <p:ph idx="1"/>
          </p:nvPr>
        </p:nvSpPr>
        <p:spPr>
          <a:xfrm>
            <a:off x="604675" y="1513047"/>
            <a:ext cx="10877529" cy="1263607"/>
          </a:xfrm>
        </p:spPr>
        <p:txBody>
          <a:bodyPr/>
          <a:lstStyle/>
          <a:p>
            <a:r>
              <a:rPr lang="en-US" dirty="0"/>
              <a:t>Overall cohort, N = 2842</a:t>
            </a:r>
          </a:p>
        </p:txBody>
      </p:sp>
      <p:graphicFrame>
        <p:nvGraphicFramePr>
          <p:cNvPr id="6" name="Group 3">
            <a:extLst>
              <a:ext uri="{FF2B5EF4-FFF2-40B4-BE49-F238E27FC236}">
                <a16:creationId xmlns:a16="http://schemas.microsoft.com/office/drawing/2014/main" id="{D6AF1D0B-1DED-4963-8AC7-2F53AA21D74C}"/>
              </a:ext>
            </a:extLst>
          </p:cNvPr>
          <p:cNvGraphicFramePr>
            <a:graphicFrameLocks/>
          </p:cNvGraphicFramePr>
          <p:nvPr>
            <p:extLst>
              <p:ext uri="{D42A27DB-BD31-4B8C-83A1-F6EECF244321}">
                <p14:modId xmlns:p14="http://schemas.microsoft.com/office/powerpoint/2010/main" val="3724730231"/>
              </p:ext>
            </p:extLst>
          </p:nvPr>
        </p:nvGraphicFramePr>
        <p:xfrm>
          <a:off x="719136" y="2144850"/>
          <a:ext cx="10787063" cy="3207018"/>
        </p:xfrm>
        <a:graphic>
          <a:graphicData uri="http://schemas.openxmlformats.org/drawingml/2006/table">
            <a:tbl>
              <a:tblPr/>
              <a:tblGrid>
                <a:gridCol w="2441422">
                  <a:extLst>
                    <a:ext uri="{9D8B030D-6E8A-4147-A177-3AD203B41FA5}">
                      <a16:colId xmlns:a16="http://schemas.microsoft.com/office/drawing/2014/main" val="20000"/>
                    </a:ext>
                  </a:extLst>
                </a:gridCol>
                <a:gridCol w="1794204">
                  <a:extLst>
                    <a:ext uri="{9D8B030D-6E8A-4147-A177-3AD203B41FA5}">
                      <a16:colId xmlns:a16="http://schemas.microsoft.com/office/drawing/2014/main" val="1704788437"/>
                    </a:ext>
                  </a:extLst>
                </a:gridCol>
                <a:gridCol w="2584961">
                  <a:extLst>
                    <a:ext uri="{9D8B030D-6E8A-4147-A177-3AD203B41FA5}">
                      <a16:colId xmlns:a16="http://schemas.microsoft.com/office/drawing/2014/main" val="3711150903"/>
                    </a:ext>
                  </a:extLst>
                </a:gridCol>
                <a:gridCol w="1983238">
                  <a:extLst>
                    <a:ext uri="{9D8B030D-6E8A-4147-A177-3AD203B41FA5}">
                      <a16:colId xmlns:a16="http://schemas.microsoft.com/office/drawing/2014/main" val="2475364325"/>
                    </a:ext>
                  </a:extLst>
                </a:gridCol>
                <a:gridCol w="1983238">
                  <a:extLst>
                    <a:ext uri="{9D8B030D-6E8A-4147-A177-3AD203B41FA5}">
                      <a16:colId xmlns:a16="http://schemas.microsoft.com/office/drawing/2014/main" val="887374712"/>
                    </a:ext>
                  </a:extLst>
                </a:gridCol>
              </a:tblGrid>
              <a:tr h="402794">
                <a:tc rowSpan="2">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1" i="0" u="none" strike="noStrike" cap="none" normalizeH="0" baseline="0" dirty="0">
                          <a:ln>
                            <a:noFill/>
                          </a:ln>
                          <a:solidFill>
                            <a:schemeClr val="tx1"/>
                          </a:solidFill>
                          <a:effectLst/>
                          <a:latin typeface="Calibri" panose="020F0502020204030204" pitchFamily="34" charset="0"/>
                          <a:cs typeface="Calibri" panose="020F0502020204030204" pitchFamily="34" charset="0"/>
                        </a:rPr>
                        <a:t>Event of Interest</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gridSpan="2">
                  <a:txBody>
                    <a:bodyPr/>
                    <a:lstStyle/>
                    <a:p>
                      <a:pPr algn="ctr"/>
                      <a:r>
                        <a:rPr kumimoji="0" lang="en-US" sz="2000" b="1" i="0" u="none" strike="noStrike" cap="none" normalizeH="0" baseline="0" dirty="0">
                          <a:ln>
                            <a:noFill/>
                          </a:ln>
                          <a:solidFill>
                            <a:schemeClr val="tx1"/>
                          </a:solidFill>
                          <a:effectLst/>
                          <a:latin typeface="Calibri" panose="020F0502020204030204" pitchFamily="34" charset="0"/>
                          <a:cs typeface="Calibri" panose="020F0502020204030204" pitchFamily="34" charset="0"/>
                        </a:rPr>
                        <a:t>Transfeminine Cohort</a:t>
                      </a:r>
                      <a:endParaRPr lang="en-US" sz="2000" dirty="0">
                        <a:latin typeface="Calibri" panose="020F0502020204030204" pitchFamily="34" charset="0"/>
                        <a:cs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1471D"/>
                    </a:solidFill>
                  </a:tcPr>
                </a:tc>
                <a:tc hMerge="1">
                  <a:txBody>
                    <a:bodyPr/>
                    <a:lstStyle/>
                    <a:p>
                      <a:endParaRPr lang="en-US"/>
                    </a:p>
                  </a:txBody>
                  <a:tcPr>
                    <a:lnL w="12700" cmpd="sng">
                      <a:noFill/>
                      <a:prstDash val="solid"/>
                    </a:lnL>
                  </a:tcPr>
                </a:tc>
                <a:tc gridSpan="2">
                  <a:txBody>
                    <a:bodyPr/>
                    <a:lstStyle/>
                    <a:p>
                      <a:pPr algn="ctr"/>
                      <a:r>
                        <a:rPr kumimoji="0" lang="en-US" sz="2000" b="1" i="0" u="none" strike="noStrike" cap="none" normalizeH="0" baseline="0" dirty="0">
                          <a:ln>
                            <a:noFill/>
                          </a:ln>
                          <a:solidFill>
                            <a:schemeClr val="tx1"/>
                          </a:solidFill>
                          <a:effectLst/>
                          <a:latin typeface="Calibri" panose="020F0502020204030204" pitchFamily="34" charset="0"/>
                          <a:cs typeface="Calibri" panose="020F0502020204030204" pitchFamily="34" charset="0"/>
                        </a:rPr>
                        <a:t>Adjusted HR (95% CI)</a:t>
                      </a:r>
                      <a:endParaRPr lang="en-US" sz="2000" dirty="0">
                        <a:latin typeface="Calibri" panose="020F0502020204030204" pitchFamily="34" charset="0"/>
                        <a:cs typeface="Calibri" panose="020F0502020204030204" pitchFamily="34" charset="0"/>
                      </a:endParaRPr>
                    </a:p>
                  </a:txBody>
                  <a:tcPr marL="121699" marR="121699" marT="45728" marB="45728" anchor="ctr" horzOverflow="overflow">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1471D"/>
                    </a:solidFill>
                  </a:tcPr>
                </a:tc>
                <a:tc hMerge="1">
                  <a:txBody>
                    <a:bodyPr/>
                    <a:lstStyle/>
                    <a:p>
                      <a:endParaRPr lang="en-US"/>
                    </a:p>
                  </a:txBody>
                  <a:tcPr/>
                </a:tc>
                <a:extLst>
                  <a:ext uri="{0D108BD9-81ED-4DB2-BD59-A6C34878D82A}">
                    <a16:rowId xmlns:a16="http://schemas.microsoft.com/office/drawing/2014/main" val="10000"/>
                  </a:ext>
                </a:extLst>
              </a:tr>
              <a:tr h="245218">
                <a:tc v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GB" sz="2000" b="1" i="0" u="none" strike="noStrike" cap="none" normalizeH="0" baseline="0" dirty="0">
                        <a:ln>
                          <a:noFill/>
                        </a:ln>
                        <a:solidFill>
                          <a:schemeClr val="tx1"/>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algn="ctr"/>
                      <a:r>
                        <a:rPr lang="en-US" sz="2000" b="1" dirty="0">
                          <a:latin typeface="Calibri" panose="020F0502020204030204" pitchFamily="34" charset="0"/>
                          <a:cs typeface="Calibri" panose="020F0502020204030204" pitchFamily="34" charset="0"/>
                        </a:rPr>
                        <a:t>ACVEs, </a:t>
                      </a:r>
                    </a:p>
                    <a:p>
                      <a:pPr algn="ctr"/>
                      <a:r>
                        <a:rPr lang="en-US" sz="2000" b="1" dirty="0">
                          <a:latin typeface="Calibri" panose="020F0502020204030204" pitchFamily="34" charset="0"/>
                          <a:cs typeface="Calibri" panose="020F0502020204030204" pitchFamily="34" charset="0"/>
                        </a:rPr>
                        <a:t>n</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lumMod val="60000"/>
                        <a:lumOff val="40000"/>
                      </a:schemeClr>
                    </a:solidFill>
                  </a:tcPr>
                </a:tc>
                <a:tc>
                  <a:txBody>
                    <a:bodyPr/>
                    <a:lstStyle/>
                    <a:p>
                      <a:pPr algn="ctr"/>
                      <a:r>
                        <a:rPr kumimoji="0" lang="en-US" sz="2000" b="1" i="0" u="none" strike="noStrike" cap="none" normalizeH="0" baseline="0" dirty="0">
                          <a:ln>
                            <a:noFill/>
                          </a:ln>
                          <a:solidFill>
                            <a:schemeClr val="tx1"/>
                          </a:solidFill>
                          <a:effectLst/>
                          <a:latin typeface="Calibri" panose="020F0502020204030204" pitchFamily="34" charset="0"/>
                          <a:cs typeface="Calibri" panose="020F0502020204030204" pitchFamily="34" charset="0"/>
                        </a:rPr>
                        <a:t>Incidence Rate </a:t>
                      </a:r>
                    </a:p>
                    <a:p>
                      <a:pPr algn="ctr"/>
                      <a:r>
                        <a:rPr kumimoji="0" lang="en-US" sz="2000" b="1" i="0" u="none" strike="noStrike" cap="none" normalizeH="0" baseline="0" dirty="0">
                          <a:ln>
                            <a:noFill/>
                          </a:ln>
                          <a:solidFill>
                            <a:schemeClr val="tx1"/>
                          </a:solidFill>
                          <a:effectLst/>
                          <a:latin typeface="Calibri" panose="020F0502020204030204" pitchFamily="34" charset="0"/>
                          <a:cs typeface="Calibri" panose="020F0502020204030204" pitchFamily="34" charset="0"/>
                        </a:rPr>
                        <a:t>(95% CI)</a:t>
                      </a:r>
                      <a:endParaRPr lang="en-US" sz="2000" b="1" dirty="0">
                        <a:latin typeface="Calibri" panose="020F0502020204030204" pitchFamily="34" charset="0"/>
                        <a:cs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lumMod val="60000"/>
                        <a:lumOff val="40000"/>
                      </a:schemeClr>
                    </a:solidFill>
                  </a:tcPr>
                </a:tc>
                <a:tc>
                  <a:txBody>
                    <a:bodyPr/>
                    <a:lstStyle/>
                    <a:p>
                      <a:pPr algn="ctr"/>
                      <a:r>
                        <a:rPr kumimoji="0" lang="en-US" sz="2000" b="1" i="0" u="none" strike="noStrike" cap="none" normalizeH="0" baseline="0" dirty="0">
                          <a:ln>
                            <a:noFill/>
                          </a:ln>
                          <a:solidFill>
                            <a:schemeClr val="tx1"/>
                          </a:solidFill>
                          <a:effectLst/>
                          <a:latin typeface="Calibri" panose="020F0502020204030204" pitchFamily="34" charset="0"/>
                          <a:cs typeface="Calibri" panose="020F0502020204030204" pitchFamily="34" charset="0"/>
                        </a:rPr>
                        <a:t>vs Reference </a:t>
                      </a:r>
                      <a:br>
                        <a:rPr kumimoji="0" lang="en-US" sz="2000" b="1" i="0" u="none" strike="noStrike" cap="none" normalizeH="0" baseline="0" dirty="0">
                          <a:ln>
                            <a:noFill/>
                          </a:ln>
                          <a:solidFill>
                            <a:schemeClr val="tx1"/>
                          </a:solidFill>
                          <a:effectLst/>
                          <a:latin typeface="Calibri" panose="020F0502020204030204" pitchFamily="34" charset="0"/>
                          <a:cs typeface="Calibri" panose="020F0502020204030204" pitchFamily="34" charset="0"/>
                        </a:rPr>
                      </a:br>
                      <a:r>
                        <a:rPr kumimoji="0" lang="en-US" sz="2000" b="1" i="0" u="none" strike="noStrike" cap="none" normalizeH="0" baseline="0" dirty="0">
                          <a:ln>
                            <a:noFill/>
                          </a:ln>
                          <a:solidFill>
                            <a:schemeClr val="tx1"/>
                          </a:solidFill>
                          <a:effectLst/>
                          <a:latin typeface="Calibri" panose="020F0502020204030204" pitchFamily="34" charset="0"/>
                          <a:cs typeface="Calibri" panose="020F0502020204030204" pitchFamily="34" charset="0"/>
                        </a:rPr>
                        <a:t>Cis Men</a:t>
                      </a:r>
                      <a:endParaRPr lang="en-US" sz="2000" dirty="0">
                        <a:latin typeface="Calibri" panose="020F0502020204030204" pitchFamily="34" charset="0"/>
                        <a:cs typeface="Calibri" panose="020F0502020204030204" pitchFamily="34" charset="0"/>
                      </a:endParaRPr>
                    </a:p>
                  </a:txBody>
                  <a:tcPr marL="121699" marR="121699" marT="45728" marB="45728" anchor="ctr" horzOverflow="overflow">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lumMod val="60000"/>
                        <a:lumOff val="40000"/>
                      </a:schemeClr>
                    </a:solidFill>
                  </a:tcPr>
                </a:tc>
                <a:tc>
                  <a:txBody>
                    <a:bodyPr/>
                    <a:lstStyle/>
                    <a:p>
                      <a:pPr algn="ctr"/>
                      <a:r>
                        <a:rPr lang="en-US" sz="2000" b="1" dirty="0">
                          <a:latin typeface="Calibri" panose="020F0502020204030204" pitchFamily="34" charset="0"/>
                          <a:cs typeface="Calibri" panose="020F0502020204030204" pitchFamily="34" charset="0"/>
                        </a:rPr>
                        <a:t>vs Reference </a:t>
                      </a:r>
                      <a:br>
                        <a:rPr lang="en-US" sz="2000" b="1" dirty="0">
                          <a:latin typeface="Calibri" panose="020F0502020204030204" pitchFamily="34" charset="0"/>
                          <a:cs typeface="Calibri" panose="020F0502020204030204" pitchFamily="34" charset="0"/>
                        </a:rPr>
                      </a:br>
                      <a:r>
                        <a:rPr lang="en-US" sz="2000" b="1" dirty="0">
                          <a:latin typeface="Calibri" panose="020F0502020204030204" pitchFamily="34" charset="0"/>
                          <a:cs typeface="Calibri" panose="020F0502020204030204" pitchFamily="34" charset="0"/>
                        </a:rPr>
                        <a:t>Cis Women</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lumMod val="60000"/>
                        <a:lumOff val="40000"/>
                      </a:schemeClr>
                    </a:solidFill>
                  </a:tcPr>
                </a:tc>
                <a:extLst>
                  <a:ext uri="{0D108BD9-81ED-4DB2-BD59-A6C34878D82A}">
                    <a16:rowId xmlns:a16="http://schemas.microsoft.com/office/drawing/2014/main" val="10001"/>
                  </a:ext>
                </a:extLst>
              </a:tr>
              <a:tr h="402794">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1"/>
                          </a:solidFill>
                          <a:effectLst/>
                          <a:latin typeface="Calibri" panose="020F0502020204030204" pitchFamily="34" charset="0"/>
                          <a:cs typeface="Calibri" panose="020F0502020204030204" pitchFamily="34" charset="0"/>
                        </a:rPr>
                        <a:t>VTE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lang="en-US" sz="2000" b="0" dirty="0">
                          <a:solidFill>
                            <a:schemeClr val="bg1"/>
                          </a:solidFill>
                          <a:latin typeface="Calibri" panose="020F0502020204030204" pitchFamily="34" charset="0"/>
                          <a:cs typeface="Calibri" panose="020F0502020204030204" pitchFamily="34" charset="0"/>
                        </a:rPr>
                        <a:t>61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prstDash val="soli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1"/>
                          </a:solidFill>
                          <a:effectLst/>
                          <a:latin typeface="Calibri" panose="020F0502020204030204" pitchFamily="34" charset="0"/>
                          <a:cs typeface="Calibri" panose="020F0502020204030204" pitchFamily="34" charset="0"/>
                        </a:rPr>
                        <a:t>5.5 </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1"/>
                          </a:solidFill>
                          <a:effectLst/>
                          <a:latin typeface="Calibri" panose="020F0502020204030204" pitchFamily="34" charset="0"/>
                          <a:cs typeface="Calibri" panose="020F0502020204030204" pitchFamily="34" charset="0"/>
                        </a:rPr>
                        <a:t>(4.3-7.0)</a:t>
                      </a:r>
                      <a:endParaRPr lang="en-US" sz="2000" b="0" dirty="0">
                        <a:solidFill>
                          <a:srgbClr val="FF0000"/>
                        </a:solidFill>
                        <a:latin typeface="Calibri" panose="020F0502020204030204" pitchFamily="34" charset="0"/>
                        <a:cs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lang="en-US" sz="2000" b="1" dirty="0">
                          <a:solidFill>
                            <a:srgbClr val="FF0000"/>
                          </a:solidFill>
                          <a:latin typeface="Calibri" panose="020F0502020204030204" pitchFamily="34" charset="0"/>
                          <a:cs typeface="Calibri" panose="020F0502020204030204" pitchFamily="34" charset="0"/>
                        </a:rPr>
                        <a:t>1.9 </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lang="en-US" sz="2000" b="0" dirty="0">
                          <a:solidFill>
                            <a:schemeClr val="bg1"/>
                          </a:solidFill>
                          <a:latin typeface="Calibri" panose="020F0502020204030204" pitchFamily="34" charset="0"/>
                          <a:cs typeface="Calibri" panose="020F0502020204030204" pitchFamily="34" charset="0"/>
                        </a:rPr>
                        <a:t>(1.4-2.7)</a:t>
                      </a:r>
                    </a:p>
                  </a:txBody>
                  <a:tcPr marL="121699" marR="121699" marT="45728" marB="45728" anchor="ctr" horzOverflow="overflow">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mpd="sng">
                      <a:noFill/>
                      <a:prstDash val="soli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lang="en-US" sz="2000" b="1" dirty="0">
                          <a:solidFill>
                            <a:srgbClr val="FF0000"/>
                          </a:solidFill>
                          <a:latin typeface="Calibri" panose="020F0502020204030204" pitchFamily="34" charset="0"/>
                          <a:cs typeface="Calibri" panose="020F0502020204030204" pitchFamily="34" charset="0"/>
                        </a:rPr>
                        <a:t>2.0 </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lang="en-US" sz="2000" b="0" dirty="0">
                          <a:solidFill>
                            <a:schemeClr val="bg1"/>
                          </a:solidFill>
                          <a:latin typeface="Calibri" panose="020F0502020204030204" pitchFamily="34" charset="0"/>
                          <a:cs typeface="Calibri" panose="020F0502020204030204" pitchFamily="34" charset="0"/>
                        </a:rPr>
                        <a:t>(1.4-2.8)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2"/>
                  </a:ext>
                </a:extLst>
              </a:tr>
              <a:tr h="402794">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1"/>
                          </a:solidFill>
                          <a:effectLst/>
                          <a:latin typeface="Calibri" panose="020F0502020204030204" pitchFamily="34" charset="0"/>
                          <a:cs typeface="Calibri" panose="020F0502020204030204" pitchFamily="34" charset="0"/>
                        </a:rPr>
                        <a:t>Ischemic stroke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algn="ctr"/>
                      <a:r>
                        <a:rPr kumimoji="0" lang="en-US" sz="2000" b="0" i="0" u="none" strike="noStrike" cap="none" normalizeH="0" baseline="0" dirty="0">
                          <a:ln>
                            <a:noFill/>
                          </a:ln>
                          <a:solidFill>
                            <a:schemeClr val="bg1"/>
                          </a:solidFill>
                          <a:effectLst/>
                          <a:latin typeface="Calibri" panose="020F0502020204030204" pitchFamily="34" charset="0"/>
                          <a:cs typeface="Calibri" panose="020F0502020204030204" pitchFamily="34" charset="0"/>
                        </a:rPr>
                        <a:t>54</a:t>
                      </a:r>
                      <a:endParaRPr lang="en-US" sz="2000" b="0" dirty="0">
                        <a:solidFill>
                          <a:schemeClr val="bg1"/>
                        </a:solidFill>
                        <a:latin typeface="Calibri" panose="020F0502020204030204" pitchFamily="34" charset="0"/>
                        <a:cs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algn="ctr"/>
                      <a:r>
                        <a:rPr kumimoji="0" lang="en-US" sz="2000" b="0" i="0" u="none" strike="noStrike" cap="none" normalizeH="0" baseline="0" dirty="0">
                          <a:ln>
                            <a:noFill/>
                          </a:ln>
                          <a:solidFill>
                            <a:schemeClr val="bg1"/>
                          </a:solidFill>
                          <a:effectLst/>
                          <a:latin typeface="Calibri" panose="020F0502020204030204" pitchFamily="34" charset="0"/>
                          <a:cs typeface="Calibri" panose="020F0502020204030204" pitchFamily="34" charset="0"/>
                        </a:rPr>
                        <a:t>4.8 </a:t>
                      </a:r>
                    </a:p>
                    <a:p>
                      <a:pPr algn="ctr"/>
                      <a:r>
                        <a:rPr kumimoji="0" lang="en-US" sz="2000" b="0" i="0" u="none" strike="noStrike" cap="none" normalizeH="0" baseline="0" dirty="0">
                          <a:ln>
                            <a:noFill/>
                          </a:ln>
                          <a:solidFill>
                            <a:schemeClr val="bg1"/>
                          </a:solidFill>
                          <a:effectLst/>
                          <a:latin typeface="Calibri" panose="020F0502020204030204" pitchFamily="34" charset="0"/>
                          <a:cs typeface="Calibri" panose="020F0502020204030204" pitchFamily="34" charset="0"/>
                        </a:rPr>
                        <a:t>(3.7-6.3)</a:t>
                      </a:r>
                      <a:endParaRPr lang="en-US" sz="2000" dirty="0">
                        <a:solidFill>
                          <a:schemeClr val="bg1"/>
                        </a:solidFill>
                        <a:latin typeface="Calibri" panose="020F0502020204030204" pitchFamily="34" charset="0"/>
                        <a:cs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algn="ctr"/>
                      <a:r>
                        <a:rPr kumimoji="0" lang="en-US" sz="2000" b="0" i="0" u="none" strike="noStrike" cap="none" normalizeH="0" baseline="0" dirty="0">
                          <a:ln>
                            <a:noFill/>
                          </a:ln>
                          <a:solidFill>
                            <a:schemeClr val="bg1"/>
                          </a:solidFill>
                          <a:effectLst/>
                          <a:latin typeface="Calibri" panose="020F0502020204030204" pitchFamily="34" charset="0"/>
                          <a:cs typeface="Calibri" panose="020F0502020204030204" pitchFamily="34" charset="0"/>
                        </a:rPr>
                        <a:t>1.2 </a:t>
                      </a:r>
                    </a:p>
                    <a:p>
                      <a:pPr algn="ctr"/>
                      <a:r>
                        <a:rPr kumimoji="0" lang="en-US" sz="2000" b="0" i="0" u="none" strike="noStrike" cap="none" normalizeH="0" baseline="0" dirty="0">
                          <a:ln>
                            <a:noFill/>
                          </a:ln>
                          <a:solidFill>
                            <a:schemeClr val="bg1"/>
                          </a:solidFill>
                          <a:effectLst/>
                          <a:latin typeface="Calibri" panose="020F0502020204030204" pitchFamily="34" charset="0"/>
                          <a:cs typeface="Calibri" panose="020F0502020204030204" pitchFamily="34" charset="0"/>
                        </a:rPr>
                        <a:t>(0.9-1.7)</a:t>
                      </a:r>
                      <a:endParaRPr lang="en-US" sz="2000" dirty="0">
                        <a:solidFill>
                          <a:schemeClr val="bg1"/>
                        </a:solidFill>
                        <a:latin typeface="Calibri" panose="020F0502020204030204" pitchFamily="34" charset="0"/>
                        <a:cs typeface="Calibri" panose="020F0502020204030204" pitchFamily="34" charset="0"/>
                      </a:endParaRPr>
                    </a:p>
                  </a:txBody>
                  <a:tcPr marL="121699" marR="121699" marT="45728" marB="45728" anchor="ctr" horzOverflow="overflow">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algn="ctr"/>
                      <a:r>
                        <a:rPr lang="en-US" sz="2000" b="1" dirty="0">
                          <a:solidFill>
                            <a:srgbClr val="FF0000"/>
                          </a:solidFill>
                          <a:latin typeface="Calibri" panose="020F0502020204030204" pitchFamily="34" charset="0"/>
                          <a:cs typeface="Calibri" panose="020F0502020204030204" pitchFamily="34" charset="0"/>
                        </a:rPr>
                        <a:t>1.9 </a:t>
                      </a:r>
                    </a:p>
                    <a:p>
                      <a:pPr algn="ctr"/>
                      <a:r>
                        <a:rPr lang="en-US" sz="2000" b="0" dirty="0">
                          <a:solidFill>
                            <a:schemeClr val="bg1"/>
                          </a:solidFill>
                          <a:latin typeface="Calibri" panose="020F0502020204030204" pitchFamily="34" charset="0"/>
                          <a:cs typeface="Calibri" panose="020F0502020204030204" pitchFamily="34" charset="0"/>
                        </a:rPr>
                        <a:t>(1.3-2.6)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3"/>
                  </a:ext>
                </a:extLst>
              </a:tr>
              <a:tr h="402794">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1"/>
                          </a:solidFill>
                          <a:effectLst/>
                          <a:latin typeface="Calibri" panose="020F0502020204030204" pitchFamily="34" charset="0"/>
                          <a:cs typeface="Calibri" panose="020F0502020204030204" pitchFamily="34" charset="0"/>
                        </a:rPr>
                        <a:t>Myocardial infarction</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algn="ctr"/>
                      <a:r>
                        <a:rPr kumimoji="0" lang="en-US" sz="2000" b="0" i="0" u="none" strike="noStrike" cap="none" normalizeH="0" baseline="0" dirty="0">
                          <a:ln>
                            <a:noFill/>
                          </a:ln>
                          <a:solidFill>
                            <a:schemeClr val="bg1"/>
                          </a:solidFill>
                          <a:effectLst/>
                          <a:latin typeface="Calibri" panose="020F0502020204030204" pitchFamily="34" charset="0"/>
                          <a:cs typeface="Calibri" panose="020F0502020204030204" pitchFamily="34" charset="0"/>
                        </a:rPr>
                        <a:t>33</a:t>
                      </a:r>
                      <a:endParaRPr lang="en-US" sz="2000" b="0" dirty="0">
                        <a:solidFill>
                          <a:schemeClr val="bg1"/>
                        </a:solidFill>
                        <a:latin typeface="Calibri" panose="020F0502020204030204" pitchFamily="34" charset="0"/>
                        <a:cs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algn="ctr"/>
                      <a:r>
                        <a:rPr kumimoji="0" lang="en-US" sz="2000" b="0" i="0" u="none" strike="noStrike" cap="none" normalizeH="0" baseline="0" dirty="0">
                          <a:ln>
                            <a:noFill/>
                          </a:ln>
                          <a:solidFill>
                            <a:schemeClr val="bg1"/>
                          </a:solidFill>
                          <a:effectLst/>
                          <a:latin typeface="Calibri" panose="020F0502020204030204" pitchFamily="34" charset="0"/>
                          <a:cs typeface="Calibri" panose="020F0502020204030204" pitchFamily="34" charset="0"/>
                        </a:rPr>
                        <a:t>2.9 </a:t>
                      </a:r>
                    </a:p>
                    <a:p>
                      <a:pPr algn="ctr"/>
                      <a:r>
                        <a:rPr kumimoji="0" lang="en-US" sz="2000" b="0" i="0" u="none" strike="noStrike" cap="none" normalizeH="0" baseline="0" dirty="0">
                          <a:ln>
                            <a:noFill/>
                          </a:ln>
                          <a:solidFill>
                            <a:schemeClr val="bg1"/>
                          </a:solidFill>
                          <a:effectLst/>
                          <a:latin typeface="Calibri" panose="020F0502020204030204" pitchFamily="34" charset="0"/>
                          <a:cs typeface="Calibri" panose="020F0502020204030204" pitchFamily="34" charset="0"/>
                        </a:rPr>
                        <a:t>(2.1-4.1)</a:t>
                      </a:r>
                      <a:endParaRPr lang="en-US" sz="2000" dirty="0">
                        <a:solidFill>
                          <a:schemeClr val="bg1"/>
                        </a:solidFill>
                        <a:latin typeface="Calibri" panose="020F0502020204030204" pitchFamily="34" charset="0"/>
                        <a:cs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algn="ctr"/>
                      <a:r>
                        <a:rPr kumimoji="0" lang="en-US" sz="2000" b="0" i="0" u="none" strike="noStrike" cap="none" normalizeH="0" baseline="0" dirty="0">
                          <a:ln>
                            <a:noFill/>
                          </a:ln>
                          <a:solidFill>
                            <a:schemeClr val="bg1"/>
                          </a:solidFill>
                          <a:effectLst/>
                          <a:latin typeface="Calibri" panose="020F0502020204030204" pitchFamily="34" charset="0"/>
                          <a:cs typeface="Calibri" panose="020F0502020204030204" pitchFamily="34" charset="0"/>
                        </a:rPr>
                        <a:t>0.9 </a:t>
                      </a:r>
                    </a:p>
                    <a:p>
                      <a:pPr algn="ctr"/>
                      <a:r>
                        <a:rPr kumimoji="0" lang="en-US" sz="2000" b="0" i="0" u="none" strike="noStrike" cap="none" normalizeH="0" baseline="0" dirty="0">
                          <a:ln>
                            <a:noFill/>
                          </a:ln>
                          <a:solidFill>
                            <a:schemeClr val="bg1"/>
                          </a:solidFill>
                          <a:effectLst/>
                          <a:latin typeface="Calibri" panose="020F0502020204030204" pitchFamily="34" charset="0"/>
                          <a:cs typeface="Calibri" panose="020F0502020204030204" pitchFamily="34" charset="0"/>
                        </a:rPr>
                        <a:t>(0.6-1.5)</a:t>
                      </a:r>
                      <a:endParaRPr lang="en-US" sz="2000" dirty="0">
                        <a:solidFill>
                          <a:schemeClr val="bg1"/>
                        </a:solidFill>
                        <a:latin typeface="Calibri" panose="020F0502020204030204" pitchFamily="34" charset="0"/>
                        <a:cs typeface="Calibri" panose="020F0502020204030204" pitchFamily="34" charset="0"/>
                      </a:endParaRPr>
                    </a:p>
                  </a:txBody>
                  <a:tcPr marL="121699" marR="121699" marT="45728" marB="45728" anchor="ctr" horzOverflow="overflow">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algn="ctr"/>
                      <a:r>
                        <a:rPr lang="en-US" sz="2000" b="1" dirty="0">
                          <a:solidFill>
                            <a:srgbClr val="FF0000"/>
                          </a:solidFill>
                          <a:latin typeface="Calibri" panose="020F0502020204030204" pitchFamily="34" charset="0"/>
                          <a:cs typeface="Calibri" panose="020F0502020204030204" pitchFamily="34" charset="0"/>
                        </a:rPr>
                        <a:t>1.8 </a:t>
                      </a:r>
                    </a:p>
                    <a:p>
                      <a:pPr algn="ctr"/>
                      <a:r>
                        <a:rPr lang="en-US" sz="2000" b="0" dirty="0">
                          <a:solidFill>
                            <a:schemeClr val="bg1"/>
                          </a:solidFill>
                          <a:latin typeface="Calibri" panose="020F0502020204030204" pitchFamily="34" charset="0"/>
                          <a:cs typeface="Calibri" panose="020F0502020204030204" pitchFamily="34" charset="0"/>
                        </a:rPr>
                        <a:t>(1.1-2.9)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4"/>
                  </a:ext>
                </a:extLst>
              </a:tr>
            </a:tbl>
          </a:graphicData>
        </a:graphic>
      </p:graphicFrame>
      <p:sp>
        <p:nvSpPr>
          <p:cNvPr id="8" name="TextBox 7">
            <a:extLst>
              <a:ext uri="{FF2B5EF4-FFF2-40B4-BE49-F238E27FC236}">
                <a16:creationId xmlns:a16="http://schemas.microsoft.com/office/drawing/2014/main" id="{BCCB9A9C-F0D1-6D51-130B-1A19BDF9CF95}"/>
              </a:ext>
            </a:extLst>
          </p:cNvPr>
          <p:cNvSpPr txBox="1"/>
          <p:nvPr/>
        </p:nvSpPr>
        <p:spPr bwMode="auto">
          <a:xfrm>
            <a:off x="439957" y="6411454"/>
            <a:ext cx="610235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defPPr>
              <a:defRPr lang="en-US"/>
            </a:defPPr>
            <a:lvl1pPr eaLnBrk="1" hangingPunct="1">
              <a:lnSpc>
                <a:spcPct val="100000"/>
              </a:lnSpc>
              <a:buClrTx/>
              <a:buFontTx/>
              <a:buNone/>
              <a:defRPr sz="1200" b="0">
                <a:solidFill>
                  <a:schemeClr val="bg2"/>
                </a:solidFill>
                <a:latin typeface="Calibri" panose="020F050202020403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defRPr>
            </a:lvl9pPr>
          </a:lstStyle>
          <a:p>
            <a:r>
              <a:rPr lang="en-US" dirty="0"/>
              <a:t>Getahun. Ann Intern Med. 2018;169:205. </a:t>
            </a:r>
          </a:p>
        </p:txBody>
      </p:sp>
      <p:grpSp>
        <p:nvGrpSpPr>
          <p:cNvPr id="7" name="Group 6">
            <a:extLst>
              <a:ext uri="{FF2B5EF4-FFF2-40B4-BE49-F238E27FC236}">
                <a16:creationId xmlns:a16="http://schemas.microsoft.com/office/drawing/2014/main" id="{038D1A06-E59D-409D-5172-9FB146342F31}"/>
              </a:ext>
            </a:extLst>
          </p:cNvPr>
          <p:cNvGrpSpPr/>
          <p:nvPr/>
        </p:nvGrpSpPr>
        <p:grpSpPr>
          <a:xfrm>
            <a:off x="9392911" y="6212702"/>
            <a:ext cx="2488502" cy="450134"/>
            <a:chOff x="9392911" y="6212702"/>
            <a:chExt cx="2488502" cy="450134"/>
          </a:xfrm>
        </p:grpSpPr>
        <p:pic>
          <p:nvPicPr>
            <p:cNvPr id="9" name="Picture 8" descr="Icon&#10;&#10;Description automatically generated">
              <a:extLst>
                <a:ext uri="{FF2B5EF4-FFF2-40B4-BE49-F238E27FC236}">
                  <a16:creationId xmlns:a16="http://schemas.microsoft.com/office/drawing/2014/main" id="{AC7D9009-952B-E524-2936-6F8E6C3491D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88699" y="6212702"/>
              <a:ext cx="566928" cy="196326"/>
            </a:xfrm>
            <a:prstGeom prst="rect">
              <a:avLst/>
            </a:prstGeom>
          </p:spPr>
        </p:pic>
        <p:sp>
          <p:nvSpPr>
            <p:cNvPr id="10" name="Rectangle 8">
              <a:extLst>
                <a:ext uri="{FF2B5EF4-FFF2-40B4-BE49-F238E27FC236}">
                  <a16:creationId xmlns:a16="http://schemas.microsoft.com/office/drawing/2014/main" id="{157EA58D-AF99-A93A-25BE-A6B4753FB273}"/>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4"/>
                </a:rPr>
                <a:t>clinicaloptions.com</a:t>
              </a:r>
              <a:endParaRPr lang="en-US" altLang="en-US" sz="14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411957603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Cross-Sex Hormones and Acute CV Events: Transfeminine Cohort Considerations</a:t>
            </a:r>
          </a:p>
        </p:txBody>
      </p:sp>
      <p:sp>
        <p:nvSpPr>
          <p:cNvPr id="3" name="Content Placeholder 2">
            <a:extLst>
              <a:ext uri="{FF2B5EF4-FFF2-40B4-BE49-F238E27FC236}">
                <a16:creationId xmlns:a16="http://schemas.microsoft.com/office/drawing/2014/main" id="{B1D65EB2-8BB0-D04D-B3AE-A8C59723CBC8}"/>
              </a:ext>
            </a:extLst>
          </p:cNvPr>
          <p:cNvSpPr>
            <a:spLocks noGrp="1"/>
          </p:cNvSpPr>
          <p:nvPr>
            <p:ph idx="1"/>
          </p:nvPr>
        </p:nvSpPr>
        <p:spPr>
          <a:xfrm>
            <a:off x="604675" y="1513047"/>
            <a:ext cx="10877529" cy="1263607"/>
          </a:xfrm>
        </p:spPr>
        <p:txBody>
          <a:bodyPr/>
          <a:lstStyle/>
          <a:p>
            <a:r>
              <a:rPr lang="en-US" dirty="0"/>
              <a:t>Overall cohort, N = 2842</a:t>
            </a:r>
          </a:p>
        </p:txBody>
      </p:sp>
      <p:graphicFrame>
        <p:nvGraphicFramePr>
          <p:cNvPr id="6" name="Group 3">
            <a:extLst>
              <a:ext uri="{FF2B5EF4-FFF2-40B4-BE49-F238E27FC236}">
                <a16:creationId xmlns:a16="http://schemas.microsoft.com/office/drawing/2014/main" id="{D6AF1D0B-1DED-4963-8AC7-2F53AA21D74C}"/>
              </a:ext>
            </a:extLst>
          </p:cNvPr>
          <p:cNvGraphicFramePr>
            <a:graphicFrameLocks/>
          </p:cNvGraphicFramePr>
          <p:nvPr>
            <p:extLst>
              <p:ext uri="{D42A27DB-BD31-4B8C-83A1-F6EECF244321}">
                <p14:modId xmlns:p14="http://schemas.microsoft.com/office/powerpoint/2010/main" val="3001093548"/>
              </p:ext>
            </p:extLst>
          </p:nvPr>
        </p:nvGraphicFramePr>
        <p:xfrm>
          <a:off x="719138" y="2144850"/>
          <a:ext cx="10787062" cy="3200480"/>
        </p:xfrm>
        <a:graphic>
          <a:graphicData uri="http://schemas.openxmlformats.org/drawingml/2006/table">
            <a:tbl>
              <a:tblPr/>
              <a:tblGrid>
                <a:gridCol w="1785993">
                  <a:extLst>
                    <a:ext uri="{9D8B030D-6E8A-4147-A177-3AD203B41FA5}">
                      <a16:colId xmlns:a16="http://schemas.microsoft.com/office/drawing/2014/main" val="20000"/>
                    </a:ext>
                  </a:extLst>
                </a:gridCol>
                <a:gridCol w="1179458">
                  <a:extLst>
                    <a:ext uri="{9D8B030D-6E8A-4147-A177-3AD203B41FA5}">
                      <a16:colId xmlns:a16="http://schemas.microsoft.com/office/drawing/2014/main" val="1704788437"/>
                    </a:ext>
                  </a:extLst>
                </a:gridCol>
                <a:gridCol w="1814551">
                  <a:extLst>
                    <a:ext uri="{9D8B030D-6E8A-4147-A177-3AD203B41FA5}">
                      <a16:colId xmlns:a16="http://schemas.microsoft.com/office/drawing/2014/main" val="3711150903"/>
                    </a:ext>
                  </a:extLst>
                </a:gridCol>
                <a:gridCol w="1633095">
                  <a:extLst>
                    <a:ext uri="{9D8B030D-6E8A-4147-A177-3AD203B41FA5}">
                      <a16:colId xmlns:a16="http://schemas.microsoft.com/office/drawing/2014/main" val="2475364325"/>
                    </a:ext>
                  </a:extLst>
                </a:gridCol>
                <a:gridCol w="1450814">
                  <a:extLst>
                    <a:ext uri="{9D8B030D-6E8A-4147-A177-3AD203B41FA5}">
                      <a16:colId xmlns:a16="http://schemas.microsoft.com/office/drawing/2014/main" val="290378463"/>
                    </a:ext>
                  </a:extLst>
                </a:gridCol>
                <a:gridCol w="1661222">
                  <a:extLst>
                    <a:ext uri="{9D8B030D-6E8A-4147-A177-3AD203B41FA5}">
                      <a16:colId xmlns:a16="http://schemas.microsoft.com/office/drawing/2014/main" val="887374712"/>
                    </a:ext>
                  </a:extLst>
                </a:gridCol>
                <a:gridCol w="1261929">
                  <a:extLst>
                    <a:ext uri="{9D8B030D-6E8A-4147-A177-3AD203B41FA5}">
                      <a16:colId xmlns:a16="http://schemas.microsoft.com/office/drawing/2014/main" val="741002055"/>
                    </a:ext>
                  </a:extLst>
                </a:gridCol>
              </a:tblGrid>
              <a:tr h="386014">
                <a:tc rowSpan="2">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1" i="0" u="none" strike="noStrike" cap="none" normalizeH="0" baseline="0" dirty="0">
                          <a:ln>
                            <a:noFill/>
                          </a:ln>
                          <a:solidFill>
                            <a:schemeClr val="tx1"/>
                          </a:solidFill>
                          <a:effectLst/>
                          <a:latin typeface="Calibri" panose="020F0502020204030204" pitchFamily="34" charset="0"/>
                          <a:cs typeface="Calibri" panose="020F0502020204030204" pitchFamily="34" charset="0"/>
                        </a:rPr>
                        <a:t>Event of Interest</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gridSpan="2">
                  <a:txBody>
                    <a:bodyPr/>
                    <a:lstStyle/>
                    <a:p>
                      <a:pPr algn="ctr"/>
                      <a:r>
                        <a:rPr kumimoji="0" lang="en-US" sz="2000" b="1" i="0" u="none" strike="noStrike" cap="none" normalizeH="0" baseline="0" dirty="0">
                          <a:ln>
                            <a:noFill/>
                          </a:ln>
                          <a:solidFill>
                            <a:schemeClr val="tx1"/>
                          </a:solidFill>
                          <a:effectLst/>
                          <a:latin typeface="Calibri" panose="020F0502020204030204" pitchFamily="34" charset="0"/>
                          <a:cs typeface="Calibri" panose="020F0502020204030204" pitchFamily="34" charset="0"/>
                        </a:rPr>
                        <a:t>Transfeminine Cohort</a:t>
                      </a:r>
                    </a:p>
                  </a:txBody>
                  <a:tcPr marL="121699" marR="121699" marT="45728" marB="45728" anchor="ctr" horzOverflow="overflow">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1471D"/>
                    </a:solidFill>
                  </a:tcPr>
                </a:tc>
                <a:tc hMerge="1">
                  <a:txBody>
                    <a:bodyPr/>
                    <a:lstStyle/>
                    <a:p>
                      <a:endParaRPr lang="en-US"/>
                    </a:p>
                  </a:txBody>
                  <a:tcPr>
                    <a:lnL w="12700" cmpd="sng">
                      <a:noFill/>
                      <a:prstDash val="solid"/>
                    </a:lnL>
                  </a:tcPr>
                </a:tc>
                <a:tc gridSpan="4">
                  <a:txBody>
                    <a:bodyPr/>
                    <a:lstStyle/>
                    <a:p>
                      <a:pPr algn="ctr"/>
                      <a:r>
                        <a:rPr kumimoji="0" lang="en-US" sz="2000" b="1" i="0" u="none" strike="noStrike" cap="none" normalizeH="0" baseline="0" dirty="0">
                          <a:ln>
                            <a:noFill/>
                          </a:ln>
                          <a:solidFill>
                            <a:schemeClr val="tx1"/>
                          </a:solidFill>
                          <a:effectLst/>
                          <a:latin typeface="Calibri" panose="020F0502020204030204" pitchFamily="34" charset="0"/>
                          <a:cs typeface="Calibri" panose="020F0502020204030204" pitchFamily="34" charset="0"/>
                        </a:rPr>
                        <a:t>Adjusted HR (95% CI)</a:t>
                      </a:r>
                      <a:endParaRPr lang="en-US" sz="2000" dirty="0">
                        <a:latin typeface="Calibri" panose="020F0502020204030204" pitchFamily="34" charset="0"/>
                        <a:cs typeface="Calibri" panose="020F0502020204030204" pitchFamily="34" charset="0"/>
                      </a:endParaRPr>
                    </a:p>
                  </a:txBody>
                  <a:tcPr marL="121699" marR="121699" marT="45728" marB="45728" anchor="ctr" horzOverflow="overflow">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1471D"/>
                    </a:solidFill>
                  </a:tcPr>
                </a:tc>
                <a:tc hMerge="1">
                  <a:txBody>
                    <a:bodyPr/>
                    <a:lstStyle/>
                    <a:p>
                      <a:endParaRPr lang="en-US"/>
                    </a:p>
                  </a:txBody>
                  <a:tcPr/>
                </a:tc>
                <a:tc hMerge="1">
                  <a:txBody>
                    <a:bodyPr/>
                    <a:lstStyle/>
                    <a:p>
                      <a:endParaRPr lang="en-US"/>
                    </a:p>
                  </a:txBody>
                  <a:tcPr/>
                </a:tc>
                <a:tc hMerge="1">
                  <a:txBody>
                    <a:bodyPr/>
                    <a:lstStyle/>
                    <a:p>
                      <a:pPr algn="ctr"/>
                      <a:endParaRPr lang="en-US" sz="2000" dirty="0">
                        <a:latin typeface="Calibri" panose="020F0502020204030204" pitchFamily="34" charset="0"/>
                        <a:cs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0000"/>
                  </a:ext>
                </a:extLst>
              </a:tr>
              <a:tr h="469912">
                <a:tc v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GB" sz="2000" b="1" i="0" u="none" strike="noStrike" cap="none" normalizeH="0" baseline="0" dirty="0">
                        <a:ln>
                          <a:noFill/>
                        </a:ln>
                        <a:solidFill>
                          <a:schemeClr val="tx1"/>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algn="ctr"/>
                      <a:r>
                        <a:rPr lang="en-US" sz="2000" b="1" dirty="0">
                          <a:latin typeface="Calibri" panose="020F0502020204030204" pitchFamily="34" charset="0"/>
                          <a:cs typeface="Calibri" panose="020F0502020204030204" pitchFamily="34" charset="0"/>
                        </a:rPr>
                        <a:t>ACVEs, </a:t>
                      </a:r>
                    </a:p>
                    <a:p>
                      <a:pPr algn="ctr"/>
                      <a:r>
                        <a:rPr lang="en-US" sz="2000" b="1" dirty="0">
                          <a:latin typeface="Calibri" panose="020F0502020204030204" pitchFamily="34" charset="0"/>
                          <a:cs typeface="Calibri" panose="020F0502020204030204" pitchFamily="34" charset="0"/>
                        </a:rPr>
                        <a:t>n</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lumMod val="60000"/>
                        <a:lumOff val="40000"/>
                      </a:schemeClr>
                    </a:solidFill>
                  </a:tcPr>
                </a:tc>
                <a:tc>
                  <a:txBody>
                    <a:bodyPr/>
                    <a:lstStyle/>
                    <a:p>
                      <a:pPr algn="ctr"/>
                      <a:r>
                        <a:rPr kumimoji="0" lang="en-US" sz="2000" b="1" i="0" u="none" strike="noStrike" cap="none" normalizeH="0" baseline="0" dirty="0">
                          <a:ln>
                            <a:noFill/>
                          </a:ln>
                          <a:solidFill>
                            <a:schemeClr val="tx1"/>
                          </a:solidFill>
                          <a:effectLst/>
                          <a:latin typeface="Calibri" panose="020F0502020204030204" pitchFamily="34" charset="0"/>
                          <a:cs typeface="Calibri" panose="020F0502020204030204" pitchFamily="34" charset="0"/>
                        </a:rPr>
                        <a:t>Incidence Rate </a:t>
                      </a:r>
                    </a:p>
                    <a:p>
                      <a:pPr algn="ctr"/>
                      <a:r>
                        <a:rPr kumimoji="0" lang="en-US" sz="2000" b="1" i="0" u="none" strike="noStrike" cap="none" normalizeH="0" baseline="0" dirty="0">
                          <a:ln>
                            <a:noFill/>
                          </a:ln>
                          <a:solidFill>
                            <a:schemeClr val="tx1"/>
                          </a:solidFill>
                          <a:effectLst/>
                          <a:latin typeface="Calibri" panose="020F0502020204030204" pitchFamily="34" charset="0"/>
                          <a:cs typeface="Calibri" panose="020F0502020204030204" pitchFamily="34" charset="0"/>
                        </a:rPr>
                        <a:t>(95% CI)</a:t>
                      </a:r>
                      <a:endParaRPr lang="en-US" sz="2000" b="1" dirty="0">
                        <a:latin typeface="Calibri" panose="020F0502020204030204" pitchFamily="34" charset="0"/>
                        <a:cs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lumMod val="60000"/>
                        <a:lumOff val="40000"/>
                      </a:schemeClr>
                    </a:solidFill>
                  </a:tcPr>
                </a:tc>
                <a:tc>
                  <a:txBody>
                    <a:bodyPr/>
                    <a:lstStyle/>
                    <a:p>
                      <a:pPr algn="ctr"/>
                      <a:r>
                        <a:rPr kumimoji="0" lang="en-US" sz="2000" b="1" i="0" u="none" strike="noStrike" cap="none" normalizeH="0" baseline="0" dirty="0">
                          <a:ln>
                            <a:noFill/>
                          </a:ln>
                          <a:solidFill>
                            <a:schemeClr val="tx1"/>
                          </a:solidFill>
                          <a:effectLst/>
                          <a:latin typeface="Calibri" panose="020F0502020204030204" pitchFamily="34" charset="0"/>
                          <a:cs typeface="Calibri" panose="020F0502020204030204" pitchFamily="34" charset="0"/>
                        </a:rPr>
                        <a:t>vs Reference Cis Men</a:t>
                      </a:r>
                      <a:endParaRPr lang="en-US" sz="2000" dirty="0">
                        <a:latin typeface="Calibri" panose="020F0502020204030204" pitchFamily="34" charset="0"/>
                        <a:cs typeface="Calibri" panose="020F0502020204030204" pitchFamily="34" charset="0"/>
                      </a:endParaRPr>
                    </a:p>
                  </a:txBody>
                  <a:tcPr marL="121699" marR="121699" marT="45728" marB="45728" anchor="ctr" horzOverflow="overflow">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lumMod val="60000"/>
                        <a:lumOff val="40000"/>
                      </a:schemeClr>
                    </a:solidFill>
                  </a:tcPr>
                </a:tc>
                <a:tc>
                  <a:txBody>
                    <a:bodyPr/>
                    <a:lstStyle/>
                    <a:p>
                      <a:pPr algn="ctr"/>
                      <a:r>
                        <a:rPr lang="en-US" sz="2000" b="1" dirty="0">
                          <a:latin typeface="Calibri" panose="020F0502020204030204" pitchFamily="34" charset="0"/>
                          <a:cs typeface="Calibri" panose="020F0502020204030204" pitchFamily="34" charset="0"/>
                        </a:rPr>
                        <a:t>NNH, </a:t>
                      </a:r>
                    </a:p>
                    <a:p>
                      <a:pPr algn="ctr"/>
                      <a:r>
                        <a:rPr lang="en-US" sz="2000" b="1" dirty="0">
                          <a:latin typeface="Calibri" panose="020F0502020204030204" pitchFamily="34" charset="0"/>
                          <a:cs typeface="Calibri" panose="020F0502020204030204" pitchFamily="34" charset="0"/>
                        </a:rPr>
                        <a:t>n</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lumMod val="60000"/>
                        <a:lumOff val="40000"/>
                      </a:schemeClr>
                    </a:solidFill>
                  </a:tcPr>
                </a:tc>
                <a:tc>
                  <a:txBody>
                    <a:bodyPr/>
                    <a:lstStyle/>
                    <a:p>
                      <a:pPr algn="ctr"/>
                      <a:r>
                        <a:rPr lang="en-US" sz="2000" b="1" dirty="0">
                          <a:latin typeface="Calibri" panose="020F0502020204030204" pitchFamily="34" charset="0"/>
                          <a:cs typeface="Calibri" panose="020F0502020204030204" pitchFamily="34" charset="0"/>
                        </a:rPr>
                        <a:t>vs Reference Cis Women</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lumMod val="60000"/>
                        <a:lumOff val="40000"/>
                      </a:schemeClr>
                    </a:solidFill>
                  </a:tcPr>
                </a:tc>
                <a:tc>
                  <a:txBody>
                    <a:bodyPr/>
                    <a:lstStyle/>
                    <a:p>
                      <a:pPr algn="ctr"/>
                      <a:r>
                        <a:rPr lang="en-US" sz="2000" b="1" dirty="0">
                          <a:latin typeface="Calibri" panose="020F0502020204030204" pitchFamily="34" charset="0"/>
                          <a:cs typeface="Calibri" panose="020F0502020204030204" pitchFamily="34" charset="0"/>
                        </a:rPr>
                        <a:t>NNH, </a:t>
                      </a:r>
                    </a:p>
                    <a:p>
                      <a:pPr algn="ctr"/>
                      <a:r>
                        <a:rPr lang="en-US" sz="2000" b="1" dirty="0">
                          <a:latin typeface="Calibri" panose="020F0502020204030204" pitchFamily="34" charset="0"/>
                          <a:cs typeface="Calibri" panose="020F0502020204030204" pitchFamily="34" charset="0"/>
                        </a:rPr>
                        <a:t>n</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lumMod val="60000"/>
                        <a:lumOff val="40000"/>
                      </a:schemeClr>
                    </a:solidFill>
                  </a:tcPr>
                </a:tc>
                <a:extLst>
                  <a:ext uri="{0D108BD9-81ED-4DB2-BD59-A6C34878D82A}">
                    <a16:rowId xmlns:a16="http://schemas.microsoft.com/office/drawing/2014/main" val="10001"/>
                  </a:ext>
                </a:extLst>
              </a:tr>
              <a:tr h="386014">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1"/>
                          </a:solidFill>
                          <a:effectLst/>
                          <a:latin typeface="Calibri" panose="020F0502020204030204" pitchFamily="34" charset="0"/>
                          <a:cs typeface="Calibri" panose="020F0502020204030204" pitchFamily="34" charset="0"/>
                        </a:rPr>
                        <a:t>VTE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lang="en-US" sz="2000" b="0" dirty="0">
                          <a:solidFill>
                            <a:schemeClr val="bg1"/>
                          </a:solidFill>
                          <a:latin typeface="Calibri" panose="020F0502020204030204" pitchFamily="34" charset="0"/>
                          <a:cs typeface="Calibri" panose="020F0502020204030204" pitchFamily="34" charset="0"/>
                        </a:rPr>
                        <a:t>61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prstDash val="soli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1"/>
                          </a:solidFill>
                          <a:effectLst/>
                          <a:latin typeface="Calibri" panose="020F0502020204030204" pitchFamily="34" charset="0"/>
                          <a:cs typeface="Calibri" panose="020F0502020204030204" pitchFamily="34" charset="0"/>
                        </a:rPr>
                        <a:t>5.5 </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1"/>
                          </a:solidFill>
                          <a:effectLst/>
                          <a:latin typeface="Calibri" panose="020F0502020204030204" pitchFamily="34" charset="0"/>
                          <a:cs typeface="Calibri" panose="020F0502020204030204" pitchFamily="34" charset="0"/>
                        </a:rPr>
                        <a:t>(4.3-7.0)</a:t>
                      </a:r>
                      <a:endParaRPr lang="en-US" sz="2000" b="1" dirty="0">
                        <a:solidFill>
                          <a:srgbClr val="FF0000"/>
                        </a:solidFill>
                        <a:latin typeface="Calibri" panose="020F0502020204030204" pitchFamily="34" charset="0"/>
                        <a:cs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lang="en-US" sz="2000" b="1" dirty="0">
                          <a:solidFill>
                            <a:srgbClr val="FF0000"/>
                          </a:solidFill>
                          <a:latin typeface="Calibri" panose="020F0502020204030204" pitchFamily="34" charset="0"/>
                          <a:cs typeface="Calibri" panose="020F0502020204030204" pitchFamily="34" charset="0"/>
                        </a:rPr>
                        <a:t>1.9 </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lang="en-US" sz="2000" b="0" dirty="0">
                          <a:solidFill>
                            <a:schemeClr val="bg1"/>
                          </a:solidFill>
                          <a:latin typeface="Calibri" panose="020F0502020204030204" pitchFamily="34" charset="0"/>
                          <a:cs typeface="Calibri" panose="020F0502020204030204" pitchFamily="34" charset="0"/>
                        </a:rPr>
                        <a:t>(1.4-2.7)</a:t>
                      </a:r>
                    </a:p>
                  </a:txBody>
                  <a:tcPr marL="121699" marR="121699" marT="45728" marB="45728" anchor="ctr" horzOverflow="overflow">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mpd="sng">
                      <a:noFill/>
                      <a:prstDash val="soli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lang="en-US" sz="2000" b="0" dirty="0">
                          <a:solidFill>
                            <a:schemeClr val="bg1"/>
                          </a:solidFill>
                          <a:latin typeface="Calibri" panose="020F0502020204030204" pitchFamily="34" charset="0"/>
                          <a:cs typeface="Calibri" panose="020F0502020204030204" pitchFamily="34" charset="0"/>
                        </a:rPr>
                        <a:t>111.1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prstDash val="soli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lang="en-US" sz="2000" b="1" dirty="0">
                          <a:solidFill>
                            <a:srgbClr val="FF0000"/>
                          </a:solidFill>
                          <a:latin typeface="Calibri" panose="020F0502020204030204" pitchFamily="34" charset="0"/>
                          <a:cs typeface="Calibri" panose="020F0502020204030204" pitchFamily="34" charset="0"/>
                        </a:rPr>
                        <a:t>2.0 </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lang="en-US" sz="2000" b="0" dirty="0">
                          <a:solidFill>
                            <a:schemeClr val="bg1"/>
                          </a:solidFill>
                          <a:latin typeface="Calibri" panose="020F0502020204030204" pitchFamily="34" charset="0"/>
                          <a:cs typeface="Calibri" panose="020F0502020204030204" pitchFamily="34" charset="0"/>
                        </a:rPr>
                        <a:t>(1.4-2.8)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algn="ctr"/>
                      <a:r>
                        <a:rPr lang="en-US" sz="2000" b="0" dirty="0">
                          <a:solidFill>
                            <a:schemeClr val="bg1"/>
                          </a:solidFill>
                          <a:latin typeface="Calibri" panose="020F0502020204030204" pitchFamily="34" charset="0"/>
                          <a:cs typeface="Calibri" panose="020F0502020204030204" pitchFamily="34" charset="0"/>
                        </a:rPr>
                        <a:t>90.9</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2"/>
                  </a:ext>
                </a:extLst>
              </a:tr>
              <a:tr h="386014">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1"/>
                          </a:solidFill>
                          <a:effectLst/>
                          <a:latin typeface="Calibri" panose="020F0502020204030204" pitchFamily="34" charset="0"/>
                          <a:cs typeface="Calibri" panose="020F0502020204030204" pitchFamily="34" charset="0"/>
                        </a:rPr>
                        <a:t>Ischemic stroke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algn="ctr"/>
                      <a:r>
                        <a:rPr kumimoji="0" lang="en-US" sz="2000" b="0" i="0" u="none" strike="noStrike" cap="none" normalizeH="0" baseline="0" dirty="0">
                          <a:ln>
                            <a:noFill/>
                          </a:ln>
                          <a:solidFill>
                            <a:schemeClr val="bg1"/>
                          </a:solidFill>
                          <a:effectLst/>
                          <a:latin typeface="Calibri" panose="020F0502020204030204" pitchFamily="34" charset="0"/>
                          <a:cs typeface="Calibri" panose="020F0502020204030204" pitchFamily="34" charset="0"/>
                        </a:rPr>
                        <a:t>54</a:t>
                      </a:r>
                      <a:endParaRPr lang="en-US" sz="2000" b="0" dirty="0">
                        <a:solidFill>
                          <a:schemeClr val="bg1"/>
                        </a:solidFill>
                        <a:latin typeface="Calibri" panose="020F0502020204030204" pitchFamily="34" charset="0"/>
                        <a:cs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algn="ctr"/>
                      <a:r>
                        <a:rPr kumimoji="0" lang="en-US" sz="2000" b="0" i="0" u="none" strike="noStrike" cap="none" normalizeH="0" baseline="0" dirty="0">
                          <a:ln>
                            <a:noFill/>
                          </a:ln>
                          <a:solidFill>
                            <a:schemeClr val="bg1"/>
                          </a:solidFill>
                          <a:effectLst/>
                          <a:latin typeface="Calibri" panose="020F0502020204030204" pitchFamily="34" charset="0"/>
                          <a:cs typeface="Calibri" panose="020F0502020204030204" pitchFamily="34" charset="0"/>
                        </a:rPr>
                        <a:t>4.8 </a:t>
                      </a:r>
                    </a:p>
                    <a:p>
                      <a:pPr algn="ctr"/>
                      <a:r>
                        <a:rPr kumimoji="0" lang="en-US" sz="2000" b="0" i="0" u="none" strike="noStrike" cap="none" normalizeH="0" baseline="0" dirty="0">
                          <a:ln>
                            <a:noFill/>
                          </a:ln>
                          <a:solidFill>
                            <a:schemeClr val="bg1"/>
                          </a:solidFill>
                          <a:effectLst/>
                          <a:latin typeface="Calibri" panose="020F0502020204030204" pitchFamily="34" charset="0"/>
                          <a:cs typeface="Calibri" panose="020F0502020204030204" pitchFamily="34" charset="0"/>
                        </a:rPr>
                        <a:t>(3.7-6.3)</a:t>
                      </a:r>
                      <a:endParaRPr lang="en-US" sz="2000" dirty="0">
                        <a:solidFill>
                          <a:schemeClr val="bg1"/>
                        </a:solidFill>
                        <a:latin typeface="Calibri" panose="020F0502020204030204" pitchFamily="34" charset="0"/>
                        <a:cs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algn="ctr"/>
                      <a:r>
                        <a:rPr kumimoji="0" lang="en-US" sz="2000" b="0" i="0" u="none" strike="noStrike" cap="none" normalizeH="0" baseline="0" dirty="0">
                          <a:ln>
                            <a:noFill/>
                          </a:ln>
                          <a:solidFill>
                            <a:schemeClr val="bg1"/>
                          </a:solidFill>
                          <a:effectLst/>
                          <a:latin typeface="Calibri" panose="020F0502020204030204" pitchFamily="34" charset="0"/>
                          <a:cs typeface="Calibri" panose="020F0502020204030204" pitchFamily="34" charset="0"/>
                        </a:rPr>
                        <a:t>1.2 </a:t>
                      </a:r>
                    </a:p>
                    <a:p>
                      <a:pPr algn="ctr"/>
                      <a:r>
                        <a:rPr kumimoji="0" lang="en-US" sz="2000" b="0" i="0" u="none" strike="noStrike" cap="none" normalizeH="0" baseline="0" dirty="0">
                          <a:ln>
                            <a:noFill/>
                          </a:ln>
                          <a:solidFill>
                            <a:schemeClr val="bg1"/>
                          </a:solidFill>
                          <a:effectLst/>
                          <a:latin typeface="Calibri" panose="020F0502020204030204" pitchFamily="34" charset="0"/>
                          <a:cs typeface="Calibri" panose="020F0502020204030204" pitchFamily="34" charset="0"/>
                        </a:rPr>
                        <a:t>(0.9-1.7)</a:t>
                      </a:r>
                      <a:endParaRPr lang="en-US" sz="2000" dirty="0">
                        <a:solidFill>
                          <a:schemeClr val="bg1"/>
                        </a:solidFill>
                        <a:latin typeface="Calibri" panose="020F0502020204030204" pitchFamily="34" charset="0"/>
                        <a:cs typeface="Calibri" panose="020F0502020204030204" pitchFamily="34" charset="0"/>
                      </a:endParaRPr>
                    </a:p>
                  </a:txBody>
                  <a:tcPr marL="121699" marR="121699" marT="45728" marB="45728" anchor="ctr" horzOverflow="overflow">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algn="ctr"/>
                      <a:endParaRPr lang="en-US" sz="2000" dirty="0">
                        <a:solidFill>
                          <a:schemeClr val="bg1"/>
                        </a:solidFill>
                        <a:latin typeface="Calibri" panose="020F0502020204030204" pitchFamily="34" charset="0"/>
                        <a:cs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algn="ctr"/>
                      <a:r>
                        <a:rPr lang="en-US" sz="2000" b="1" dirty="0">
                          <a:solidFill>
                            <a:srgbClr val="FF0000"/>
                          </a:solidFill>
                          <a:latin typeface="Calibri" panose="020F0502020204030204" pitchFamily="34" charset="0"/>
                          <a:cs typeface="Calibri" panose="020F0502020204030204" pitchFamily="34" charset="0"/>
                        </a:rPr>
                        <a:t>1.9 </a:t>
                      </a:r>
                    </a:p>
                    <a:p>
                      <a:pPr algn="ctr"/>
                      <a:r>
                        <a:rPr lang="en-US" sz="2000" b="0" dirty="0">
                          <a:solidFill>
                            <a:schemeClr val="bg1"/>
                          </a:solidFill>
                          <a:latin typeface="Calibri" panose="020F0502020204030204" pitchFamily="34" charset="0"/>
                          <a:cs typeface="Calibri" panose="020F0502020204030204" pitchFamily="34" charset="0"/>
                        </a:rPr>
                        <a:t>(1.3-2.6)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algn="ctr"/>
                      <a:r>
                        <a:rPr lang="en-US" sz="2000" b="0" dirty="0">
                          <a:solidFill>
                            <a:schemeClr val="bg1"/>
                          </a:solidFill>
                          <a:latin typeface="Calibri" panose="020F0502020204030204" pitchFamily="34" charset="0"/>
                          <a:cs typeface="Calibri" panose="020F0502020204030204" pitchFamily="34" charset="0"/>
                        </a:rPr>
                        <a:t>111.1</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3"/>
                  </a:ext>
                </a:extLst>
              </a:tr>
              <a:tr h="386014">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1"/>
                          </a:solidFill>
                          <a:effectLst/>
                          <a:latin typeface="Calibri" panose="020F0502020204030204" pitchFamily="34" charset="0"/>
                          <a:cs typeface="Calibri" panose="020F0502020204030204" pitchFamily="34" charset="0"/>
                        </a:rPr>
                        <a:t>Myocardial infarction</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algn="ctr"/>
                      <a:r>
                        <a:rPr kumimoji="0" lang="en-US" sz="2000" b="0" i="0" u="none" strike="noStrike" cap="none" normalizeH="0" baseline="0" dirty="0">
                          <a:ln>
                            <a:noFill/>
                          </a:ln>
                          <a:solidFill>
                            <a:schemeClr val="bg1"/>
                          </a:solidFill>
                          <a:effectLst/>
                          <a:latin typeface="Calibri" panose="020F0502020204030204" pitchFamily="34" charset="0"/>
                          <a:cs typeface="Calibri" panose="020F0502020204030204" pitchFamily="34" charset="0"/>
                        </a:rPr>
                        <a:t>33</a:t>
                      </a:r>
                      <a:endParaRPr lang="en-US" sz="2000" b="0" dirty="0">
                        <a:solidFill>
                          <a:schemeClr val="bg1"/>
                        </a:solidFill>
                        <a:latin typeface="Calibri" panose="020F0502020204030204" pitchFamily="34" charset="0"/>
                        <a:cs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algn="ctr"/>
                      <a:r>
                        <a:rPr kumimoji="0" lang="en-US" sz="2000" b="0" i="0" u="none" strike="noStrike" cap="none" normalizeH="0" baseline="0" dirty="0">
                          <a:ln>
                            <a:noFill/>
                          </a:ln>
                          <a:solidFill>
                            <a:schemeClr val="bg1"/>
                          </a:solidFill>
                          <a:effectLst/>
                          <a:latin typeface="Calibri" panose="020F0502020204030204" pitchFamily="34" charset="0"/>
                          <a:cs typeface="Calibri" panose="020F0502020204030204" pitchFamily="34" charset="0"/>
                        </a:rPr>
                        <a:t>2.9 </a:t>
                      </a:r>
                    </a:p>
                    <a:p>
                      <a:pPr algn="ctr"/>
                      <a:r>
                        <a:rPr kumimoji="0" lang="en-US" sz="2000" b="0" i="0" u="none" strike="noStrike" cap="none" normalizeH="0" baseline="0" dirty="0">
                          <a:ln>
                            <a:noFill/>
                          </a:ln>
                          <a:solidFill>
                            <a:schemeClr val="bg1"/>
                          </a:solidFill>
                          <a:effectLst/>
                          <a:latin typeface="Calibri" panose="020F0502020204030204" pitchFamily="34" charset="0"/>
                          <a:cs typeface="Calibri" panose="020F0502020204030204" pitchFamily="34" charset="0"/>
                        </a:rPr>
                        <a:t>(2.1-4.1)</a:t>
                      </a:r>
                      <a:endParaRPr lang="en-US" sz="2000" dirty="0">
                        <a:solidFill>
                          <a:schemeClr val="bg1"/>
                        </a:solidFill>
                        <a:latin typeface="Calibri" panose="020F0502020204030204" pitchFamily="34" charset="0"/>
                        <a:cs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algn="ctr"/>
                      <a:r>
                        <a:rPr kumimoji="0" lang="en-US" sz="2000" b="0" i="0" u="none" strike="noStrike" cap="none" normalizeH="0" baseline="0" dirty="0">
                          <a:ln>
                            <a:noFill/>
                          </a:ln>
                          <a:solidFill>
                            <a:schemeClr val="bg1"/>
                          </a:solidFill>
                          <a:effectLst/>
                          <a:latin typeface="Calibri" panose="020F0502020204030204" pitchFamily="34" charset="0"/>
                          <a:cs typeface="Calibri" panose="020F0502020204030204" pitchFamily="34" charset="0"/>
                        </a:rPr>
                        <a:t>0.9 </a:t>
                      </a:r>
                    </a:p>
                    <a:p>
                      <a:pPr algn="ctr"/>
                      <a:r>
                        <a:rPr kumimoji="0" lang="en-US" sz="2000" b="0" i="0" u="none" strike="noStrike" cap="none" normalizeH="0" baseline="0" dirty="0">
                          <a:ln>
                            <a:noFill/>
                          </a:ln>
                          <a:solidFill>
                            <a:schemeClr val="bg1"/>
                          </a:solidFill>
                          <a:effectLst/>
                          <a:latin typeface="Calibri" panose="020F0502020204030204" pitchFamily="34" charset="0"/>
                          <a:cs typeface="Calibri" panose="020F0502020204030204" pitchFamily="34" charset="0"/>
                        </a:rPr>
                        <a:t>(0.6-1.5)</a:t>
                      </a:r>
                      <a:endParaRPr lang="en-US" sz="2000" dirty="0">
                        <a:solidFill>
                          <a:schemeClr val="bg1"/>
                        </a:solidFill>
                        <a:latin typeface="Calibri" panose="020F0502020204030204" pitchFamily="34" charset="0"/>
                        <a:cs typeface="Calibri" panose="020F0502020204030204" pitchFamily="34" charset="0"/>
                      </a:endParaRPr>
                    </a:p>
                  </a:txBody>
                  <a:tcPr marL="121699" marR="121699" marT="45728" marB="45728" anchor="ctr" horzOverflow="overflow">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algn="ctr"/>
                      <a:endParaRPr lang="en-US" sz="2000" dirty="0">
                        <a:solidFill>
                          <a:schemeClr val="bg1"/>
                        </a:solidFill>
                        <a:latin typeface="Calibri" panose="020F0502020204030204" pitchFamily="34" charset="0"/>
                        <a:cs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algn="ctr"/>
                      <a:r>
                        <a:rPr lang="en-US" sz="2000" b="1" dirty="0">
                          <a:solidFill>
                            <a:srgbClr val="FF0000"/>
                          </a:solidFill>
                          <a:latin typeface="Calibri" panose="020F0502020204030204" pitchFamily="34" charset="0"/>
                          <a:cs typeface="Calibri" panose="020F0502020204030204" pitchFamily="34" charset="0"/>
                        </a:rPr>
                        <a:t>1.8 </a:t>
                      </a:r>
                    </a:p>
                    <a:p>
                      <a:pPr algn="ctr"/>
                      <a:r>
                        <a:rPr lang="en-US" sz="2000" b="0" dirty="0">
                          <a:solidFill>
                            <a:schemeClr val="bg1"/>
                          </a:solidFill>
                          <a:latin typeface="Calibri" panose="020F0502020204030204" pitchFamily="34" charset="0"/>
                          <a:cs typeface="Calibri" panose="020F0502020204030204" pitchFamily="34" charset="0"/>
                        </a:rPr>
                        <a:t>(1.1-2.9)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algn="ctr"/>
                      <a:r>
                        <a:rPr lang="en-US" sz="2000" b="0" dirty="0">
                          <a:solidFill>
                            <a:schemeClr val="bg1"/>
                          </a:solidFill>
                          <a:latin typeface="Calibri" panose="020F0502020204030204" pitchFamily="34" charset="0"/>
                          <a:cs typeface="Calibri" panose="020F0502020204030204" pitchFamily="34" charset="0"/>
                        </a:rPr>
                        <a:t>166.7</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4"/>
                  </a:ext>
                </a:extLst>
              </a:tr>
            </a:tbl>
          </a:graphicData>
        </a:graphic>
      </p:graphicFrame>
      <p:sp>
        <p:nvSpPr>
          <p:cNvPr id="4" name="Rectangle 3">
            <a:extLst>
              <a:ext uri="{FF2B5EF4-FFF2-40B4-BE49-F238E27FC236}">
                <a16:creationId xmlns:a16="http://schemas.microsoft.com/office/drawing/2014/main" id="{E7483F57-99DB-547B-BBF2-3F5215A95D0F}"/>
              </a:ext>
            </a:extLst>
          </p:cNvPr>
          <p:cNvSpPr/>
          <p:nvPr/>
        </p:nvSpPr>
        <p:spPr bwMode="auto">
          <a:xfrm>
            <a:off x="7185186" y="3234103"/>
            <a:ext cx="1341593" cy="694944"/>
          </a:xfrm>
          <a:prstGeom prst="rect">
            <a:avLst/>
          </a:prstGeom>
          <a:noFill/>
          <a:ln w="28575">
            <a:solidFill>
              <a:srgbClr val="FF0000"/>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ln>
                <a:solidFill>
                  <a:srgbClr val="FF0000"/>
                </a:solidFill>
              </a:ln>
              <a:solidFill>
                <a:schemeClr val="tx1"/>
              </a:solidFill>
              <a:latin typeface="Calibri" panose="020F0502020204030204" pitchFamily="34" charset="0"/>
            </a:endParaRPr>
          </a:p>
        </p:txBody>
      </p:sp>
      <p:sp>
        <p:nvSpPr>
          <p:cNvPr id="8" name="Rectangle 7">
            <a:extLst>
              <a:ext uri="{FF2B5EF4-FFF2-40B4-BE49-F238E27FC236}">
                <a16:creationId xmlns:a16="http://schemas.microsoft.com/office/drawing/2014/main" id="{190F5B1E-EF56-C093-9C1B-3ED6A3F59F31}"/>
              </a:ext>
            </a:extLst>
          </p:cNvPr>
          <p:cNvSpPr/>
          <p:nvPr/>
        </p:nvSpPr>
        <p:spPr bwMode="auto">
          <a:xfrm>
            <a:off x="10233530" y="3243628"/>
            <a:ext cx="1248673" cy="2103120"/>
          </a:xfrm>
          <a:prstGeom prst="rect">
            <a:avLst/>
          </a:prstGeom>
          <a:noFill/>
          <a:ln w="28575">
            <a:solidFill>
              <a:srgbClr val="FF0000"/>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ln>
                <a:solidFill>
                  <a:srgbClr val="FF0000"/>
                </a:solidFill>
              </a:ln>
              <a:solidFill>
                <a:schemeClr val="tx1"/>
              </a:solidFill>
              <a:latin typeface="Calibri" panose="020F0502020204030204" pitchFamily="34" charset="0"/>
            </a:endParaRPr>
          </a:p>
        </p:txBody>
      </p:sp>
      <p:sp>
        <p:nvSpPr>
          <p:cNvPr id="9" name="TextBox 8">
            <a:extLst>
              <a:ext uri="{FF2B5EF4-FFF2-40B4-BE49-F238E27FC236}">
                <a16:creationId xmlns:a16="http://schemas.microsoft.com/office/drawing/2014/main" id="{150287E7-0A39-F075-0E45-48CD376E705D}"/>
              </a:ext>
            </a:extLst>
          </p:cNvPr>
          <p:cNvSpPr txBox="1"/>
          <p:nvPr/>
        </p:nvSpPr>
        <p:spPr bwMode="auto">
          <a:xfrm>
            <a:off x="439957" y="6411454"/>
            <a:ext cx="610235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defPPr>
              <a:defRPr lang="en-US"/>
            </a:defPPr>
            <a:lvl1pPr eaLnBrk="1" hangingPunct="1">
              <a:lnSpc>
                <a:spcPct val="100000"/>
              </a:lnSpc>
              <a:buClrTx/>
              <a:buFontTx/>
              <a:buNone/>
              <a:defRPr sz="1200" b="0">
                <a:solidFill>
                  <a:schemeClr val="bg2"/>
                </a:solidFill>
                <a:latin typeface="Calibri" panose="020F050202020403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defRPr>
            </a:lvl9pPr>
          </a:lstStyle>
          <a:p>
            <a:r>
              <a:rPr lang="en-US" dirty="0"/>
              <a:t>Getahun. Ann Intern Med. 2018;169:205. </a:t>
            </a:r>
          </a:p>
        </p:txBody>
      </p:sp>
      <p:grpSp>
        <p:nvGrpSpPr>
          <p:cNvPr id="10" name="Group 9">
            <a:extLst>
              <a:ext uri="{FF2B5EF4-FFF2-40B4-BE49-F238E27FC236}">
                <a16:creationId xmlns:a16="http://schemas.microsoft.com/office/drawing/2014/main" id="{9EEB2858-5447-D75A-C86B-5F6EFDD9858F}"/>
              </a:ext>
            </a:extLst>
          </p:cNvPr>
          <p:cNvGrpSpPr/>
          <p:nvPr/>
        </p:nvGrpSpPr>
        <p:grpSpPr>
          <a:xfrm>
            <a:off x="9392911" y="6212702"/>
            <a:ext cx="2488502" cy="450134"/>
            <a:chOff x="9392911" y="6212702"/>
            <a:chExt cx="2488502" cy="450134"/>
          </a:xfrm>
        </p:grpSpPr>
        <p:pic>
          <p:nvPicPr>
            <p:cNvPr id="11" name="Picture 10" descr="Icon&#10;&#10;Description automatically generated">
              <a:extLst>
                <a:ext uri="{FF2B5EF4-FFF2-40B4-BE49-F238E27FC236}">
                  <a16:creationId xmlns:a16="http://schemas.microsoft.com/office/drawing/2014/main" id="{1AF7CD67-E8CE-7861-856A-AED86933D2F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88699" y="6212702"/>
              <a:ext cx="566928" cy="196326"/>
            </a:xfrm>
            <a:prstGeom prst="rect">
              <a:avLst/>
            </a:prstGeom>
          </p:spPr>
        </p:pic>
        <p:sp>
          <p:nvSpPr>
            <p:cNvPr id="12" name="Rectangle 8">
              <a:extLst>
                <a:ext uri="{FF2B5EF4-FFF2-40B4-BE49-F238E27FC236}">
                  <a16:creationId xmlns:a16="http://schemas.microsoft.com/office/drawing/2014/main" id="{C9259900-033F-BDB9-1233-3AAB99BDA89D}"/>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4"/>
                </a:rPr>
                <a:t>clinicaloptions.com</a:t>
              </a:r>
              <a:endParaRPr lang="en-US" altLang="en-US" sz="14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355688307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Cross-Sex Hormones and Acute CV Events: Transmasculine Cohort</a:t>
            </a:r>
          </a:p>
        </p:txBody>
      </p:sp>
      <p:sp>
        <p:nvSpPr>
          <p:cNvPr id="3" name="Content Placeholder 2">
            <a:extLst>
              <a:ext uri="{FF2B5EF4-FFF2-40B4-BE49-F238E27FC236}">
                <a16:creationId xmlns:a16="http://schemas.microsoft.com/office/drawing/2014/main" id="{F277F7E2-4755-8BFB-62D7-F9F41834209C}"/>
              </a:ext>
            </a:extLst>
          </p:cNvPr>
          <p:cNvSpPr>
            <a:spLocks noGrp="1"/>
          </p:cNvSpPr>
          <p:nvPr>
            <p:ph idx="1"/>
          </p:nvPr>
        </p:nvSpPr>
        <p:spPr>
          <a:xfrm>
            <a:off x="604675" y="1513047"/>
            <a:ext cx="10877529" cy="672592"/>
          </a:xfrm>
        </p:spPr>
        <p:txBody>
          <a:bodyPr/>
          <a:lstStyle/>
          <a:p>
            <a:r>
              <a:rPr lang="en-US" dirty="0"/>
              <a:t>Overall cohort, N = 2118</a:t>
            </a:r>
          </a:p>
          <a:p>
            <a:pPr marL="0" indent="0">
              <a:buNone/>
            </a:pPr>
            <a:endParaRPr lang="en-US" dirty="0"/>
          </a:p>
        </p:txBody>
      </p:sp>
      <p:graphicFrame>
        <p:nvGraphicFramePr>
          <p:cNvPr id="6" name="Group 3">
            <a:extLst>
              <a:ext uri="{FF2B5EF4-FFF2-40B4-BE49-F238E27FC236}">
                <a16:creationId xmlns:a16="http://schemas.microsoft.com/office/drawing/2014/main" id="{D6AF1D0B-1DED-4963-8AC7-2F53AA21D74C}"/>
              </a:ext>
            </a:extLst>
          </p:cNvPr>
          <p:cNvGraphicFramePr>
            <a:graphicFrameLocks/>
          </p:cNvGraphicFramePr>
          <p:nvPr>
            <p:extLst>
              <p:ext uri="{D42A27DB-BD31-4B8C-83A1-F6EECF244321}">
                <p14:modId xmlns:p14="http://schemas.microsoft.com/office/powerpoint/2010/main" val="4275363224"/>
              </p:ext>
            </p:extLst>
          </p:nvPr>
        </p:nvGraphicFramePr>
        <p:xfrm>
          <a:off x="719138" y="2185639"/>
          <a:ext cx="10787064" cy="3266350"/>
        </p:xfrm>
        <a:graphic>
          <a:graphicData uri="http://schemas.openxmlformats.org/drawingml/2006/table">
            <a:tbl>
              <a:tblPr/>
              <a:tblGrid>
                <a:gridCol w="2854112">
                  <a:extLst>
                    <a:ext uri="{9D8B030D-6E8A-4147-A177-3AD203B41FA5}">
                      <a16:colId xmlns:a16="http://schemas.microsoft.com/office/drawing/2014/main" val="20000"/>
                    </a:ext>
                  </a:extLst>
                </a:gridCol>
                <a:gridCol w="1983238">
                  <a:extLst>
                    <a:ext uri="{9D8B030D-6E8A-4147-A177-3AD203B41FA5}">
                      <a16:colId xmlns:a16="http://schemas.microsoft.com/office/drawing/2014/main" val="1704788437"/>
                    </a:ext>
                  </a:extLst>
                </a:gridCol>
                <a:gridCol w="1964452">
                  <a:extLst>
                    <a:ext uri="{9D8B030D-6E8A-4147-A177-3AD203B41FA5}">
                      <a16:colId xmlns:a16="http://schemas.microsoft.com/office/drawing/2014/main" val="3711150903"/>
                    </a:ext>
                  </a:extLst>
                </a:gridCol>
                <a:gridCol w="2002024">
                  <a:extLst>
                    <a:ext uri="{9D8B030D-6E8A-4147-A177-3AD203B41FA5}">
                      <a16:colId xmlns:a16="http://schemas.microsoft.com/office/drawing/2014/main" val="2475364325"/>
                    </a:ext>
                  </a:extLst>
                </a:gridCol>
                <a:gridCol w="1983238">
                  <a:extLst>
                    <a:ext uri="{9D8B030D-6E8A-4147-A177-3AD203B41FA5}">
                      <a16:colId xmlns:a16="http://schemas.microsoft.com/office/drawing/2014/main" val="887374712"/>
                    </a:ext>
                  </a:extLst>
                </a:gridCol>
              </a:tblGrid>
              <a:tr h="383472">
                <a:tc rowSpan="2">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1" i="0" u="none" strike="noStrike" cap="none" normalizeH="0" baseline="0" dirty="0">
                          <a:ln>
                            <a:noFill/>
                          </a:ln>
                          <a:solidFill>
                            <a:schemeClr val="tx1"/>
                          </a:solidFill>
                          <a:effectLst/>
                          <a:latin typeface="Calibri" panose="020F0502020204030204" pitchFamily="34" charset="0"/>
                          <a:cs typeface="Calibri" panose="020F0502020204030204" pitchFamily="34" charset="0"/>
                        </a:rPr>
                        <a:t>Event of Interest</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gridSpan="2">
                  <a:txBody>
                    <a:bodyPr/>
                    <a:lstStyle/>
                    <a:p>
                      <a:pPr algn="ctr"/>
                      <a:r>
                        <a:rPr kumimoji="0" lang="en-US" sz="2000" b="1" i="0" u="none" strike="noStrike" cap="none" normalizeH="0" baseline="0" dirty="0">
                          <a:ln>
                            <a:noFill/>
                          </a:ln>
                          <a:solidFill>
                            <a:schemeClr val="tx1"/>
                          </a:solidFill>
                          <a:effectLst/>
                          <a:latin typeface="Calibri" panose="020F0502020204030204" pitchFamily="34" charset="0"/>
                          <a:cs typeface="Calibri" panose="020F0502020204030204" pitchFamily="34" charset="0"/>
                        </a:rPr>
                        <a:t>Transmasculine Cohort</a:t>
                      </a:r>
                      <a:endParaRPr lang="en-US" sz="2000" dirty="0">
                        <a:latin typeface="Calibri" panose="020F0502020204030204" pitchFamily="34" charset="0"/>
                        <a:cs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1471D"/>
                    </a:solidFill>
                  </a:tcPr>
                </a:tc>
                <a:tc hMerge="1">
                  <a:txBody>
                    <a:bodyPr/>
                    <a:lstStyle/>
                    <a:p>
                      <a:endParaRPr lang="en-US"/>
                    </a:p>
                  </a:txBody>
                  <a:tcPr>
                    <a:lnL w="12700" cmpd="sng">
                      <a:noFill/>
                      <a:prstDash val="solid"/>
                    </a:lnL>
                  </a:tcPr>
                </a:tc>
                <a:tc gridSpan="2">
                  <a:txBody>
                    <a:bodyPr/>
                    <a:lstStyle/>
                    <a:p>
                      <a:pPr algn="ctr"/>
                      <a:r>
                        <a:rPr kumimoji="0" lang="en-US" sz="2000" b="1" i="0" u="none" strike="noStrike" cap="none" normalizeH="0" baseline="0" dirty="0">
                          <a:ln>
                            <a:noFill/>
                          </a:ln>
                          <a:solidFill>
                            <a:schemeClr val="tx1"/>
                          </a:solidFill>
                          <a:effectLst/>
                          <a:latin typeface="Calibri" panose="020F0502020204030204" pitchFamily="34" charset="0"/>
                          <a:cs typeface="Calibri" panose="020F0502020204030204" pitchFamily="34" charset="0"/>
                        </a:rPr>
                        <a:t>Adjusted HR (95% CI)</a:t>
                      </a:r>
                      <a:endParaRPr lang="en-US" sz="2000" dirty="0">
                        <a:latin typeface="Calibri" panose="020F0502020204030204" pitchFamily="34" charset="0"/>
                        <a:cs typeface="Calibri" panose="020F0502020204030204" pitchFamily="34" charset="0"/>
                      </a:endParaRPr>
                    </a:p>
                  </a:txBody>
                  <a:tcPr marL="121699" marR="121699" marT="45728" marB="45728" anchor="ctr" horzOverflow="overflow">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1471D"/>
                    </a:solidFill>
                  </a:tcPr>
                </a:tc>
                <a:tc hMerge="1">
                  <a:txBody>
                    <a:bodyPr/>
                    <a:lstStyle/>
                    <a:p>
                      <a:endParaRPr lang="en-US"/>
                    </a:p>
                  </a:txBody>
                  <a:tcPr/>
                </a:tc>
                <a:extLst>
                  <a:ext uri="{0D108BD9-81ED-4DB2-BD59-A6C34878D82A}">
                    <a16:rowId xmlns:a16="http://schemas.microsoft.com/office/drawing/2014/main" val="10000"/>
                  </a:ext>
                </a:extLst>
              </a:tr>
              <a:tr h="766926">
                <a:tc v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GB" sz="2000" b="1" i="0" u="none" strike="noStrike" cap="none" normalizeH="0" baseline="0" dirty="0">
                        <a:ln>
                          <a:noFill/>
                        </a:ln>
                        <a:solidFill>
                          <a:schemeClr val="tx1"/>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algn="ctr"/>
                      <a:r>
                        <a:rPr lang="en-US" sz="2000" b="1" dirty="0">
                          <a:latin typeface="Calibri" panose="020F0502020204030204" pitchFamily="34" charset="0"/>
                          <a:cs typeface="Calibri" panose="020F0502020204030204" pitchFamily="34" charset="0"/>
                        </a:rPr>
                        <a:t>ACVEs, n</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lumMod val="60000"/>
                        <a:lumOff val="40000"/>
                      </a:schemeClr>
                    </a:solidFill>
                  </a:tcPr>
                </a:tc>
                <a:tc>
                  <a:txBody>
                    <a:bodyPr/>
                    <a:lstStyle/>
                    <a:p>
                      <a:pPr algn="ctr"/>
                      <a:r>
                        <a:rPr kumimoji="0" lang="en-US" sz="2000" b="1" i="0" u="none" strike="noStrike" cap="none" normalizeH="0" baseline="0" dirty="0">
                          <a:ln>
                            <a:noFill/>
                          </a:ln>
                          <a:solidFill>
                            <a:schemeClr val="tx1"/>
                          </a:solidFill>
                          <a:effectLst/>
                          <a:latin typeface="Calibri" panose="020F0502020204030204" pitchFamily="34" charset="0"/>
                          <a:cs typeface="Calibri" panose="020F0502020204030204" pitchFamily="34" charset="0"/>
                        </a:rPr>
                        <a:t>Incidence Rate (95% CI)</a:t>
                      </a:r>
                      <a:endParaRPr lang="en-US" sz="2000" b="1" dirty="0">
                        <a:latin typeface="Calibri" panose="020F0502020204030204" pitchFamily="34" charset="0"/>
                        <a:cs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lumMod val="60000"/>
                        <a:lumOff val="40000"/>
                      </a:schemeClr>
                    </a:solidFill>
                  </a:tcPr>
                </a:tc>
                <a:tc>
                  <a:txBody>
                    <a:bodyPr/>
                    <a:lstStyle/>
                    <a:p>
                      <a:pPr algn="ctr"/>
                      <a:r>
                        <a:rPr kumimoji="0" lang="en-US" sz="2000" b="1" i="0" u="none" strike="noStrike" cap="none" normalizeH="0" baseline="0" dirty="0">
                          <a:ln>
                            <a:noFill/>
                          </a:ln>
                          <a:solidFill>
                            <a:schemeClr val="tx1"/>
                          </a:solidFill>
                          <a:effectLst/>
                          <a:latin typeface="Calibri" panose="020F0502020204030204" pitchFamily="34" charset="0"/>
                          <a:cs typeface="Calibri" panose="020F0502020204030204" pitchFamily="34" charset="0"/>
                        </a:rPr>
                        <a:t>vs Reference </a:t>
                      </a:r>
                    </a:p>
                    <a:p>
                      <a:pPr algn="ctr"/>
                      <a:r>
                        <a:rPr kumimoji="0" lang="en-US" sz="2000" b="1" i="0" u="none" strike="noStrike" cap="none" normalizeH="0" baseline="0" dirty="0">
                          <a:ln>
                            <a:noFill/>
                          </a:ln>
                          <a:solidFill>
                            <a:schemeClr val="tx1"/>
                          </a:solidFill>
                          <a:effectLst/>
                          <a:latin typeface="Calibri" panose="020F0502020204030204" pitchFamily="34" charset="0"/>
                          <a:cs typeface="Calibri" panose="020F0502020204030204" pitchFamily="34" charset="0"/>
                        </a:rPr>
                        <a:t>Cis Men</a:t>
                      </a:r>
                      <a:endParaRPr lang="en-US" sz="2000" dirty="0">
                        <a:latin typeface="Calibri" panose="020F0502020204030204" pitchFamily="34" charset="0"/>
                        <a:cs typeface="Calibri" panose="020F0502020204030204" pitchFamily="34" charset="0"/>
                      </a:endParaRPr>
                    </a:p>
                  </a:txBody>
                  <a:tcPr marL="121699" marR="121699" marT="45728" marB="45728" anchor="ctr" horzOverflow="overflow">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lumMod val="60000"/>
                        <a:lumOff val="40000"/>
                      </a:schemeClr>
                    </a:solidFill>
                  </a:tcPr>
                </a:tc>
                <a:tc>
                  <a:txBody>
                    <a:bodyPr/>
                    <a:lstStyle/>
                    <a:p>
                      <a:pPr algn="ctr"/>
                      <a:r>
                        <a:rPr lang="en-US" sz="2000" b="1" dirty="0">
                          <a:latin typeface="Calibri" panose="020F0502020204030204" pitchFamily="34" charset="0"/>
                          <a:cs typeface="Calibri" panose="020F0502020204030204" pitchFamily="34" charset="0"/>
                        </a:rPr>
                        <a:t>vs Reference </a:t>
                      </a:r>
                    </a:p>
                    <a:p>
                      <a:pPr algn="ctr"/>
                      <a:r>
                        <a:rPr lang="en-US" sz="2000" b="1" dirty="0">
                          <a:latin typeface="Calibri" panose="020F0502020204030204" pitchFamily="34" charset="0"/>
                          <a:cs typeface="Calibri" panose="020F0502020204030204" pitchFamily="34" charset="0"/>
                        </a:rPr>
                        <a:t>Cis Women</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lumMod val="60000"/>
                        <a:lumOff val="40000"/>
                      </a:schemeClr>
                    </a:solidFill>
                  </a:tcPr>
                </a:tc>
                <a:extLst>
                  <a:ext uri="{0D108BD9-81ED-4DB2-BD59-A6C34878D82A}">
                    <a16:rowId xmlns:a16="http://schemas.microsoft.com/office/drawing/2014/main" val="10001"/>
                  </a:ext>
                </a:extLst>
              </a:tr>
              <a:tr h="383472">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1"/>
                          </a:solidFill>
                          <a:effectLst/>
                          <a:latin typeface="Calibri" panose="020F0502020204030204" pitchFamily="34" charset="0"/>
                          <a:cs typeface="Calibri" panose="020F0502020204030204" pitchFamily="34" charset="0"/>
                        </a:rPr>
                        <a:t>VTE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lang="en-US" sz="2000" b="0" dirty="0">
                          <a:solidFill>
                            <a:schemeClr val="bg1"/>
                          </a:solidFill>
                          <a:latin typeface="Calibri" panose="020F0502020204030204" pitchFamily="34" charset="0"/>
                          <a:cs typeface="Calibri" panose="020F0502020204030204" pitchFamily="34" charset="0"/>
                        </a:rPr>
                        <a:t>23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prstDash val="soli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1"/>
                          </a:solidFill>
                          <a:effectLst/>
                          <a:latin typeface="Calibri" panose="020F0502020204030204" pitchFamily="34" charset="0"/>
                          <a:cs typeface="Calibri" panose="020F0502020204030204" pitchFamily="34" charset="0"/>
                        </a:rPr>
                        <a:t>3.1 </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1"/>
                          </a:solidFill>
                          <a:effectLst/>
                          <a:latin typeface="Calibri" panose="020F0502020204030204" pitchFamily="34" charset="0"/>
                          <a:cs typeface="Calibri" panose="020F0502020204030204" pitchFamily="34" charset="0"/>
                        </a:rPr>
                        <a:t>(2.0-4.6)</a:t>
                      </a:r>
                      <a:endParaRPr lang="en-US" sz="2000" b="0" dirty="0">
                        <a:solidFill>
                          <a:schemeClr val="bg1"/>
                        </a:solidFill>
                        <a:latin typeface="Calibri" panose="020F0502020204030204" pitchFamily="34" charset="0"/>
                        <a:cs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lang="en-US" sz="2000" b="0" dirty="0">
                          <a:solidFill>
                            <a:schemeClr val="bg1"/>
                          </a:solidFill>
                          <a:latin typeface="Calibri" panose="020F0502020204030204" pitchFamily="34" charset="0"/>
                          <a:cs typeface="Calibri" panose="020F0502020204030204" pitchFamily="34" charset="0"/>
                        </a:rPr>
                        <a:t>1.6 </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lang="en-US" sz="2000" b="0" dirty="0">
                          <a:solidFill>
                            <a:schemeClr val="bg1"/>
                          </a:solidFill>
                          <a:latin typeface="Calibri" panose="020F0502020204030204" pitchFamily="34" charset="0"/>
                          <a:cs typeface="Calibri" panose="020F0502020204030204" pitchFamily="34" charset="0"/>
                        </a:rPr>
                        <a:t>(0.9-2.9)</a:t>
                      </a:r>
                    </a:p>
                  </a:txBody>
                  <a:tcPr marL="121699" marR="121699" marT="45728" marB="45728" anchor="ctr" horzOverflow="overflow">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mpd="sng">
                      <a:noFill/>
                      <a:prstDash val="soli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lang="en-US" sz="2000" b="0" dirty="0">
                          <a:solidFill>
                            <a:schemeClr val="bg1"/>
                          </a:solidFill>
                          <a:latin typeface="Calibri" panose="020F0502020204030204" pitchFamily="34" charset="0"/>
                          <a:cs typeface="Calibri" panose="020F0502020204030204" pitchFamily="34" charset="0"/>
                        </a:rPr>
                        <a:t>1.1 </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lang="en-US" sz="2000" b="0" dirty="0">
                          <a:solidFill>
                            <a:schemeClr val="bg1"/>
                          </a:solidFill>
                          <a:latin typeface="Calibri" panose="020F0502020204030204" pitchFamily="34" charset="0"/>
                          <a:cs typeface="Calibri" panose="020F0502020204030204" pitchFamily="34" charset="0"/>
                        </a:rPr>
                        <a:t>(0.6-2.1)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2"/>
                  </a:ext>
                </a:extLst>
              </a:tr>
              <a:tr h="511279">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1"/>
                          </a:solidFill>
                          <a:effectLst/>
                          <a:latin typeface="Calibri" panose="020F0502020204030204" pitchFamily="34" charset="0"/>
                          <a:cs typeface="Calibri" panose="020F0502020204030204" pitchFamily="34" charset="0"/>
                        </a:rPr>
                        <a:t>Ischemic stroke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algn="ctr"/>
                      <a:r>
                        <a:rPr kumimoji="0" lang="en-US" sz="2000" b="0" i="0" u="none" strike="noStrike" cap="none" normalizeH="0" baseline="0" dirty="0">
                          <a:ln>
                            <a:noFill/>
                          </a:ln>
                          <a:solidFill>
                            <a:schemeClr val="bg1"/>
                          </a:solidFill>
                          <a:effectLst/>
                          <a:latin typeface="Calibri" panose="020F0502020204030204" pitchFamily="34" charset="0"/>
                          <a:cs typeface="Calibri" panose="020F0502020204030204" pitchFamily="34" charset="0"/>
                        </a:rPr>
                        <a:t>16</a:t>
                      </a:r>
                      <a:endParaRPr lang="en-US" sz="2000" b="0" dirty="0">
                        <a:solidFill>
                          <a:schemeClr val="bg1"/>
                        </a:solidFill>
                        <a:latin typeface="Calibri" panose="020F0502020204030204" pitchFamily="34" charset="0"/>
                        <a:cs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algn="ctr"/>
                      <a:r>
                        <a:rPr kumimoji="0" lang="en-US" sz="2000" b="0" i="0" u="none" strike="noStrike" cap="none" normalizeH="0" baseline="0" dirty="0">
                          <a:ln>
                            <a:noFill/>
                          </a:ln>
                          <a:solidFill>
                            <a:schemeClr val="bg1"/>
                          </a:solidFill>
                          <a:effectLst/>
                          <a:latin typeface="Calibri" panose="020F0502020204030204" pitchFamily="34" charset="0"/>
                          <a:cs typeface="Calibri" panose="020F0502020204030204" pitchFamily="34" charset="0"/>
                        </a:rPr>
                        <a:t>2.1 </a:t>
                      </a:r>
                    </a:p>
                    <a:p>
                      <a:pPr algn="ctr"/>
                      <a:r>
                        <a:rPr kumimoji="0" lang="en-US" sz="2000" b="0" i="0" u="none" strike="noStrike" cap="none" normalizeH="0" baseline="0" dirty="0">
                          <a:ln>
                            <a:noFill/>
                          </a:ln>
                          <a:solidFill>
                            <a:schemeClr val="bg1"/>
                          </a:solidFill>
                          <a:effectLst/>
                          <a:latin typeface="Calibri" panose="020F0502020204030204" pitchFamily="34" charset="0"/>
                          <a:cs typeface="Calibri" panose="020F0502020204030204" pitchFamily="34" charset="0"/>
                        </a:rPr>
                        <a:t>(1.3-3.5)</a:t>
                      </a:r>
                      <a:endParaRPr lang="en-US" sz="2000" b="0" dirty="0">
                        <a:solidFill>
                          <a:schemeClr val="bg1"/>
                        </a:solidFill>
                        <a:latin typeface="Calibri" panose="020F0502020204030204" pitchFamily="34" charset="0"/>
                        <a:cs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algn="ctr"/>
                      <a:r>
                        <a:rPr kumimoji="0" lang="en-US" sz="2000" b="0" i="0" u="none" strike="noStrike" cap="none" normalizeH="0" baseline="0" dirty="0">
                          <a:ln>
                            <a:noFill/>
                          </a:ln>
                          <a:solidFill>
                            <a:schemeClr val="bg1"/>
                          </a:solidFill>
                          <a:effectLst/>
                          <a:latin typeface="Calibri" panose="020F0502020204030204" pitchFamily="34" charset="0"/>
                          <a:cs typeface="Calibri" panose="020F0502020204030204" pitchFamily="34" charset="0"/>
                        </a:rPr>
                        <a:t>1.1 </a:t>
                      </a:r>
                    </a:p>
                    <a:p>
                      <a:pPr algn="ctr"/>
                      <a:r>
                        <a:rPr kumimoji="0" lang="en-US" sz="2000" b="0" i="0" u="none" strike="noStrike" cap="none" normalizeH="0" baseline="0" dirty="0">
                          <a:ln>
                            <a:noFill/>
                          </a:ln>
                          <a:solidFill>
                            <a:schemeClr val="bg1"/>
                          </a:solidFill>
                          <a:effectLst/>
                          <a:latin typeface="Calibri" panose="020F0502020204030204" pitchFamily="34" charset="0"/>
                          <a:cs typeface="Calibri" panose="020F0502020204030204" pitchFamily="34" charset="0"/>
                        </a:rPr>
                        <a:t>(0.6-2.0)</a:t>
                      </a:r>
                      <a:endParaRPr lang="en-US" sz="2000" b="0" dirty="0">
                        <a:solidFill>
                          <a:schemeClr val="bg1"/>
                        </a:solidFill>
                        <a:latin typeface="Calibri" panose="020F0502020204030204" pitchFamily="34" charset="0"/>
                        <a:cs typeface="Calibri" panose="020F0502020204030204" pitchFamily="34" charset="0"/>
                      </a:endParaRPr>
                    </a:p>
                  </a:txBody>
                  <a:tcPr marL="121699" marR="121699" marT="45728" marB="45728" anchor="ctr" horzOverflow="overflow">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algn="ctr"/>
                      <a:r>
                        <a:rPr lang="en-US" sz="2000" b="0" dirty="0">
                          <a:solidFill>
                            <a:schemeClr val="bg1"/>
                          </a:solidFill>
                          <a:latin typeface="Calibri" panose="020F0502020204030204" pitchFamily="34" charset="0"/>
                          <a:cs typeface="Calibri" panose="020F0502020204030204" pitchFamily="34" charset="0"/>
                        </a:rPr>
                        <a:t>1.3 </a:t>
                      </a:r>
                    </a:p>
                    <a:p>
                      <a:pPr algn="ctr"/>
                      <a:r>
                        <a:rPr lang="en-US" sz="2000" b="0" dirty="0">
                          <a:solidFill>
                            <a:schemeClr val="bg1"/>
                          </a:solidFill>
                          <a:latin typeface="Calibri" panose="020F0502020204030204" pitchFamily="34" charset="0"/>
                          <a:cs typeface="Calibri" panose="020F0502020204030204" pitchFamily="34" charset="0"/>
                        </a:rPr>
                        <a:t>(0.7-2.5)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3"/>
                  </a:ext>
                </a:extLst>
              </a:tr>
              <a:tr h="511279">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1"/>
                          </a:solidFill>
                          <a:effectLst/>
                          <a:latin typeface="Calibri" panose="020F0502020204030204" pitchFamily="34" charset="0"/>
                          <a:cs typeface="Calibri" panose="020F0502020204030204" pitchFamily="34" charset="0"/>
                        </a:rPr>
                        <a:t>Myocardial infarction</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algn="ctr"/>
                      <a:r>
                        <a:rPr kumimoji="0" lang="en-US" sz="2000" b="0" i="0" u="none" strike="noStrike" cap="none" normalizeH="0" baseline="0" dirty="0">
                          <a:ln>
                            <a:noFill/>
                          </a:ln>
                          <a:solidFill>
                            <a:schemeClr val="bg1"/>
                          </a:solidFill>
                          <a:effectLst/>
                          <a:latin typeface="Calibri" panose="020F0502020204030204" pitchFamily="34" charset="0"/>
                          <a:cs typeface="Calibri" panose="020F0502020204030204" pitchFamily="34" charset="0"/>
                        </a:rPr>
                        <a:t>9</a:t>
                      </a:r>
                      <a:endParaRPr lang="en-US" sz="2000" b="0" dirty="0">
                        <a:solidFill>
                          <a:schemeClr val="bg1"/>
                        </a:solidFill>
                        <a:latin typeface="Calibri" panose="020F0502020204030204" pitchFamily="34" charset="0"/>
                        <a:cs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algn="ctr"/>
                      <a:r>
                        <a:rPr kumimoji="0" lang="en-US" sz="2000" b="0" i="0" u="none" strike="noStrike" cap="none" normalizeH="0" baseline="0" dirty="0">
                          <a:ln>
                            <a:noFill/>
                          </a:ln>
                          <a:solidFill>
                            <a:schemeClr val="bg1"/>
                          </a:solidFill>
                          <a:effectLst/>
                          <a:latin typeface="Calibri" panose="020F0502020204030204" pitchFamily="34" charset="0"/>
                          <a:cs typeface="Calibri" panose="020F0502020204030204" pitchFamily="34" charset="0"/>
                        </a:rPr>
                        <a:t>1.2 </a:t>
                      </a:r>
                    </a:p>
                    <a:p>
                      <a:pPr algn="ctr"/>
                      <a:r>
                        <a:rPr kumimoji="0" lang="en-US" sz="2000" b="0" i="0" u="none" strike="noStrike" cap="none" normalizeH="0" baseline="0" dirty="0">
                          <a:ln>
                            <a:noFill/>
                          </a:ln>
                          <a:solidFill>
                            <a:schemeClr val="bg1"/>
                          </a:solidFill>
                          <a:effectLst/>
                          <a:latin typeface="Calibri" panose="020F0502020204030204" pitchFamily="34" charset="0"/>
                          <a:cs typeface="Calibri" panose="020F0502020204030204" pitchFamily="34" charset="0"/>
                        </a:rPr>
                        <a:t>(0.6-2.3)</a:t>
                      </a:r>
                      <a:endParaRPr lang="en-US" sz="2000" b="0" dirty="0">
                        <a:solidFill>
                          <a:schemeClr val="bg1"/>
                        </a:solidFill>
                        <a:latin typeface="Calibri" panose="020F0502020204030204" pitchFamily="34" charset="0"/>
                        <a:cs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algn="ctr"/>
                      <a:r>
                        <a:rPr kumimoji="0" lang="en-US" sz="2000" b="0" i="0" u="none" strike="noStrike" cap="none" normalizeH="0" baseline="0" dirty="0">
                          <a:ln>
                            <a:noFill/>
                          </a:ln>
                          <a:solidFill>
                            <a:schemeClr val="bg1"/>
                          </a:solidFill>
                          <a:effectLst/>
                          <a:latin typeface="Calibri" panose="020F0502020204030204" pitchFamily="34" charset="0"/>
                          <a:cs typeface="Calibri" panose="020F0502020204030204" pitchFamily="34" charset="0"/>
                        </a:rPr>
                        <a:t>0.7 </a:t>
                      </a:r>
                    </a:p>
                    <a:p>
                      <a:pPr algn="ctr"/>
                      <a:r>
                        <a:rPr kumimoji="0" lang="en-US" sz="2000" b="0" i="0" u="none" strike="noStrike" cap="none" normalizeH="0" baseline="0" dirty="0">
                          <a:ln>
                            <a:noFill/>
                          </a:ln>
                          <a:solidFill>
                            <a:schemeClr val="bg1"/>
                          </a:solidFill>
                          <a:effectLst/>
                          <a:latin typeface="Calibri" panose="020F0502020204030204" pitchFamily="34" charset="0"/>
                          <a:cs typeface="Calibri" panose="020F0502020204030204" pitchFamily="34" charset="0"/>
                        </a:rPr>
                        <a:t>(0.3-1.8)</a:t>
                      </a:r>
                      <a:endParaRPr lang="en-US" sz="2000" b="0" dirty="0">
                        <a:solidFill>
                          <a:schemeClr val="bg1"/>
                        </a:solidFill>
                        <a:latin typeface="Calibri" panose="020F0502020204030204" pitchFamily="34" charset="0"/>
                        <a:cs typeface="Calibri" panose="020F0502020204030204" pitchFamily="34" charset="0"/>
                      </a:endParaRPr>
                    </a:p>
                  </a:txBody>
                  <a:tcPr marL="121699" marR="121699" marT="45728" marB="45728" anchor="ctr" horzOverflow="overflow">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algn="ctr"/>
                      <a:r>
                        <a:rPr lang="en-US" sz="2000" b="0" dirty="0">
                          <a:solidFill>
                            <a:schemeClr val="bg1"/>
                          </a:solidFill>
                          <a:latin typeface="Calibri" panose="020F0502020204030204" pitchFamily="34" charset="0"/>
                          <a:cs typeface="Calibri" panose="020F0502020204030204" pitchFamily="34" charset="0"/>
                        </a:rPr>
                        <a:t>1.3 </a:t>
                      </a:r>
                    </a:p>
                    <a:p>
                      <a:pPr algn="ctr"/>
                      <a:r>
                        <a:rPr lang="en-US" sz="2000" b="0" dirty="0">
                          <a:solidFill>
                            <a:schemeClr val="bg1"/>
                          </a:solidFill>
                          <a:latin typeface="Calibri" panose="020F0502020204030204" pitchFamily="34" charset="0"/>
                          <a:cs typeface="Calibri" panose="020F0502020204030204" pitchFamily="34" charset="0"/>
                        </a:rPr>
                        <a:t>(0.5-3.9)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4"/>
                  </a:ext>
                </a:extLst>
              </a:tr>
            </a:tbl>
          </a:graphicData>
        </a:graphic>
      </p:graphicFrame>
      <p:grpSp>
        <p:nvGrpSpPr>
          <p:cNvPr id="7" name="Group 6">
            <a:extLst>
              <a:ext uri="{FF2B5EF4-FFF2-40B4-BE49-F238E27FC236}">
                <a16:creationId xmlns:a16="http://schemas.microsoft.com/office/drawing/2014/main" id="{57A11581-4378-B23F-E2AB-AE572F3846CA}"/>
              </a:ext>
            </a:extLst>
          </p:cNvPr>
          <p:cNvGrpSpPr/>
          <p:nvPr/>
        </p:nvGrpSpPr>
        <p:grpSpPr>
          <a:xfrm>
            <a:off x="9392911" y="6212702"/>
            <a:ext cx="2488502" cy="450134"/>
            <a:chOff x="9392911" y="6212702"/>
            <a:chExt cx="2488502" cy="450134"/>
          </a:xfrm>
        </p:grpSpPr>
        <p:pic>
          <p:nvPicPr>
            <p:cNvPr id="9" name="Picture 8" descr="Icon&#10;&#10;Description automatically generated">
              <a:extLst>
                <a:ext uri="{FF2B5EF4-FFF2-40B4-BE49-F238E27FC236}">
                  <a16:creationId xmlns:a16="http://schemas.microsoft.com/office/drawing/2014/main" id="{4D16D800-8995-E639-F60C-402CB96B49A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88699" y="6212702"/>
              <a:ext cx="566928" cy="196326"/>
            </a:xfrm>
            <a:prstGeom prst="rect">
              <a:avLst/>
            </a:prstGeom>
          </p:spPr>
        </p:pic>
        <p:sp>
          <p:nvSpPr>
            <p:cNvPr id="10" name="Rectangle 8">
              <a:extLst>
                <a:ext uri="{FF2B5EF4-FFF2-40B4-BE49-F238E27FC236}">
                  <a16:creationId xmlns:a16="http://schemas.microsoft.com/office/drawing/2014/main" id="{C0BF3581-5D02-99ED-1CE0-56B0B380E115}"/>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4"/>
                </a:rPr>
                <a:t>clinicaloptions.com</a:t>
              </a:r>
              <a:endParaRPr lang="en-US" altLang="en-US" sz="1400" b="0" dirty="0">
                <a:solidFill>
                  <a:schemeClr val="bg2"/>
                </a:solidFill>
                <a:latin typeface="Calibri" panose="020F0502020204030204" pitchFamily="34" charset="0"/>
              </a:endParaRPr>
            </a:p>
          </p:txBody>
        </p:sp>
      </p:grpSp>
      <p:sp>
        <p:nvSpPr>
          <p:cNvPr id="11" name="TextBox 10">
            <a:extLst>
              <a:ext uri="{FF2B5EF4-FFF2-40B4-BE49-F238E27FC236}">
                <a16:creationId xmlns:a16="http://schemas.microsoft.com/office/drawing/2014/main" id="{F298AB49-16B0-E7A8-D906-08F8D0811199}"/>
              </a:ext>
            </a:extLst>
          </p:cNvPr>
          <p:cNvSpPr txBox="1"/>
          <p:nvPr/>
        </p:nvSpPr>
        <p:spPr bwMode="auto">
          <a:xfrm>
            <a:off x="439957" y="6411454"/>
            <a:ext cx="610235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defPPr>
              <a:defRPr lang="en-US"/>
            </a:defPPr>
            <a:lvl1pPr eaLnBrk="1" hangingPunct="1">
              <a:lnSpc>
                <a:spcPct val="100000"/>
              </a:lnSpc>
              <a:buClrTx/>
              <a:buFontTx/>
              <a:buNone/>
              <a:defRPr sz="1200" b="0">
                <a:solidFill>
                  <a:schemeClr val="bg2"/>
                </a:solidFill>
                <a:latin typeface="Calibri" panose="020F050202020403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defRPr>
            </a:lvl9pPr>
          </a:lstStyle>
          <a:p>
            <a:r>
              <a:rPr lang="en-US" dirty="0"/>
              <a:t>Getahun. Ann Intern Med. 2018;169:205. </a:t>
            </a:r>
          </a:p>
        </p:txBody>
      </p:sp>
    </p:spTree>
    <p:extLst>
      <p:ext uri="{BB962C8B-B14F-4D97-AF65-F5344CB8AC3E}">
        <p14:creationId xmlns:p14="http://schemas.microsoft.com/office/powerpoint/2010/main" val="142121070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Multivariable Associations Between Transgender Women and Myocardial Infarction, BRFSS Analysis</a:t>
            </a:r>
          </a:p>
        </p:txBody>
      </p:sp>
      <p:graphicFrame>
        <p:nvGraphicFramePr>
          <p:cNvPr id="6" name="Group 32">
            <a:extLst>
              <a:ext uri="{FF2B5EF4-FFF2-40B4-BE49-F238E27FC236}">
                <a16:creationId xmlns:a16="http://schemas.microsoft.com/office/drawing/2014/main" id="{298514B9-58E5-4F13-A08E-95427D03311B}"/>
              </a:ext>
            </a:extLst>
          </p:cNvPr>
          <p:cNvGraphicFramePr>
            <a:graphicFrameLocks noGrp="1"/>
          </p:cNvGraphicFramePr>
          <p:nvPr>
            <p:extLst>
              <p:ext uri="{D42A27DB-BD31-4B8C-83A1-F6EECF244321}">
                <p14:modId xmlns:p14="http://schemas.microsoft.com/office/powerpoint/2010/main" val="4226236022"/>
              </p:ext>
            </p:extLst>
          </p:nvPr>
        </p:nvGraphicFramePr>
        <p:xfrm>
          <a:off x="708882" y="1612372"/>
          <a:ext cx="10797316" cy="4033565"/>
        </p:xfrm>
        <a:graphic>
          <a:graphicData uri="http://schemas.openxmlformats.org/drawingml/2006/table">
            <a:tbl>
              <a:tblPr/>
              <a:tblGrid>
                <a:gridCol w="3629469">
                  <a:extLst>
                    <a:ext uri="{9D8B030D-6E8A-4147-A177-3AD203B41FA5}">
                      <a16:colId xmlns:a16="http://schemas.microsoft.com/office/drawing/2014/main" val="20000"/>
                    </a:ext>
                  </a:extLst>
                </a:gridCol>
                <a:gridCol w="3554574">
                  <a:extLst>
                    <a:ext uri="{9D8B030D-6E8A-4147-A177-3AD203B41FA5}">
                      <a16:colId xmlns:a16="http://schemas.microsoft.com/office/drawing/2014/main" val="20001"/>
                    </a:ext>
                  </a:extLst>
                </a:gridCol>
                <a:gridCol w="3613273">
                  <a:extLst>
                    <a:ext uri="{9D8B030D-6E8A-4147-A177-3AD203B41FA5}">
                      <a16:colId xmlns:a16="http://schemas.microsoft.com/office/drawing/2014/main" val="20002"/>
                    </a:ext>
                  </a:extLst>
                </a:gridCol>
              </a:tblGrid>
              <a:tr h="365760">
                <a:tc>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2000" b="1" i="0" u="none" strike="noStrike" cap="none" normalizeH="0" baseline="0" dirty="0">
                          <a:ln>
                            <a:noFill/>
                          </a:ln>
                          <a:solidFill>
                            <a:schemeClr val="tx1"/>
                          </a:solidFill>
                          <a:effectLst/>
                          <a:latin typeface="Calibri" panose="020F0502020204030204" pitchFamily="34" charset="0"/>
                        </a:rPr>
                        <a:t>Characteristics</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2000" b="1" i="0" u="none" strike="noStrike" cap="none" normalizeH="0" baseline="0" dirty="0">
                          <a:ln>
                            <a:noFill/>
                          </a:ln>
                          <a:solidFill>
                            <a:schemeClr val="tx1"/>
                          </a:solidFill>
                          <a:effectLst/>
                          <a:latin typeface="Calibri" panose="020F0502020204030204" pitchFamily="34" charset="0"/>
                        </a:rPr>
                        <a:t>OR (95% CI)</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25000"/>
                        </a:spcAft>
                        <a:buClrTx/>
                        <a:buSzTx/>
                        <a:buFontTx/>
                        <a:buNone/>
                        <a:tabLst/>
                      </a:pPr>
                      <a:r>
                        <a:rPr kumimoji="0" lang="en-US" sz="2000" b="1" i="1" u="none" strike="noStrike" cap="none" normalizeH="0" baseline="0" dirty="0">
                          <a:ln>
                            <a:noFill/>
                          </a:ln>
                          <a:solidFill>
                            <a:schemeClr val="tx1"/>
                          </a:solidFill>
                          <a:effectLst/>
                          <a:latin typeface="Calibri" panose="020F0502020204030204" pitchFamily="34" charset="0"/>
                        </a:rPr>
                        <a:t>P</a:t>
                      </a:r>
                      <a:r>
                        <a:rPr kumimoji="0" lang="en-US" sz="2000" b="1" i="0" u="none" strike="noStrike" cap="none" normalizeH="0" baseline="0" dirty="0">
                          <a:ln>
                            <a:noFill/>
                          </a:ln>
                          <a:solidFill>
                            <a:schemeClr val="tx1"/>
                          </a:solidFill>
                          <a:effectLst/>
                          <a:latin typeface="Calibri" panose="020F0502020204030204" pitchFamily="34" charset="0"/>
                        </a:rPr>
                        <a:t> Value</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0000"/>
                  </a:ext>
                </a:extLst>
              </a:tr>
              <a:tr h="303597">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en-US" sz="2000" b="1" i="0" u="none" strike="noStrike" cap="none" normalizeH="0" baseline="0" dirty="0">
                          <a:ln>
                            <a:noFill/>
                          </a:ln>
                          <a:solidFill>
                            <a:schemeClr val="bg2">
                              <a:lumMod val="10000"/>
                            </a:schemeClr>
                          </a:solidFill>
                          <a:effectLst/>
                          <a:latin typeface="Calibri" panose="020F0502020204030204" pitchFamily="34" charset="0"/>
                        </a:rPr>
                        <a:t>Transgender status</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endParaRPr kumimoji="0" lang="en-US" sz="2000" b="1" i="0" u="none" strike="noStrike" cap="none" normalizeH="0" baseline="0" dirty="0">
                        <a:ln>
                          <a:noFill/>
                        </a:ln>
                        <a:solidFill>
                          <a:schemeClr val="bg2">
                            <a:lumMod val="10000"/>
                          </a:schemeClr>
                        </a:solidFill>
                        <a:effectLst/>
                        <a:latin typeface="Calibri" panose="020F0502020204030204" pitchFamily="34" charset="0"/>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endParaRPr kumimoji="0" lang="en-US" sz="2000" b="0" i="0" u="none" strike="noStrike" cap="none" normalizeH="0" baseline="0" dirty="0">
                        <a:ln>
                          <a:noFill/>
                        </a:ln>
                        <a:solidFill>
                          <a:schemeClr val="bg2">
                            <a:lumMod val="10000"/>
                          </a:schemeClr>
                        </a:solidFill>
                        <a:effectLst/>
                        <a:latin typeface="Calibri" panose="020F0502020204030204" pitchFamily="34" charset="0"/>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1"/>
                  </a:ext>
                </a:extLst>
              </a:tr>
              <a:tr h="303597">
                <a:tc>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2000" b="1" i="0" u="none" strike="noStrike" cap="none" normalizeH="0" baseline="0" dirty="0">
                          <a:ln>
                            <a:noFill/>
                          </a:ln>
                          <a:solidFill>
                            <a:schemeClr val="bg2">
                              <a:lumMod val="10000"/>
                            </a:schemeClr>
                          </a:solidFill>
                          <a:effectLst/>
                          <a:latin typeface="Calibri" panose="020F0502020204030204" pitchFamily="34" charset="0"/>
                        </a:rPr>
                        <a:t> Reference group</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2000" b="1" i="0" u="none" strike="noStrike" cap="none" normalizeH="0" baseline="0" dirty="0">
                          <a:ln>
                            <a:noFill/>
                          </a:ln>
                          <a:solidFill>
                            <a:schemeClr val="bg2">
                              <a:lumMod val="10000"/>
                            </a:schemeClr>
                          </a:solidFill>
                          <a:effectLst/>
                          <a:latin typeface="Calibri" panose="020F0502020204030204" pitchFamily="34" charset="0"/>
                        </a:rPr>
                        <a:t>Cisgender men</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endParaRPr kumimoji="0" lang="en-US" sz="2000" b="0" i="0" u="none" strike="noStrike" cap="none" normalizeH="0" baseline="0" dirty="0">
                        <a:ln>
                          <a:noFill/>
                        </a:ln>
                        <a:solidFill>
                          <a:schemeClr val="bg2">
                            <a:lumMod val="10000"/>
                          </a:schemeClr>
                        </a:solidFill>
                        <a:effectLst/>
                        <a:latin typeface="Calibri" panose="020F0502020204030204" pitchFamily="34" charset="0"/>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extLst>
                  <a:ext uri="{0D108BD9-81ED-4DB2-BD59-A6C34878D82A}">
                    <a16:rowId xmlns:a16="http://schemas.microsoft.com/office/drawing/2014/main" val="10002"/>
                  </a:ext>
                </a:extLst>
              </a:tr>
              <a:tr h="303597">
                <a:tc>
                  <a:txBody>
                    <a:bodyPr/>
                    <a:lstStyle/>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20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   Transgender women</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1.32 (0.92-1.90)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.13</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extLst>
                  <a:ext uri="{0D108BD9-81ED-4DB2-BD59-A6C34878D82A}">
                    <a16:rowId xmlns:a16="http://schemas.microsoft.com/office/drawing/2014/main" val="10003"/>
                  </a:ext>
                </a:extLst>
              </a:tr>
              <a:tr h="303597">
                <a:tc>
                  <a:txBody>
                    <a:bodyPr/>
                    <a:lstStyle/>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20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   Transgender men</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2.53 (1.14-5.63)</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.02</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extLst>
                  <a:ext uri="{0D108BD9-81ED-4DB2-BD59-A6C34878D82A}">
                    <a16:rowId xmlns:a16="http://schemas.microsoft.com/office/drawing/2014/main" val="10004"/>
                  </a:ext>
                </a:extLst>
              </a:tr>
              <a:tr h="303597">
                <a:tc>
                  <a:txBody>
                    <a:bodyPr/>
                    <a:lstStyle/>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20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   Cisgender women</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0.52 (0.48-0.55)</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&lt;.01</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extLst>
                  <a:ext uri="{0D108BD9-81ED-4DB2-BD59-A6C34878D82A}">
                    <a16:rowId xmlns:a16="http://schemas.microsoft.com/office/drawing/2014/main" val="3101342339"/>
                  </a:ext>
                </a:extLst>
              </a:tr>
              <a:tr h="467261">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en-US" sz="2000" b="1" i="0" u="none" strike="noStrike" cap="none" normalizeH="0" baseline="0" dirty="0">
                          <a:ln>
                            <a:noFill/>
                          </a:ln>
                          <a:solidFill>
                            <a:schemeClr val="bg2">
                              <a:lumMod val="10000"/>
                            </a:schemeClr>
                          </a:solidFill>
                          <a:effectLst/>
                          <a:latin typeface="Calibri" panose="020F0502020204030204" pitchFamily="34" charset="0"/>
                        </a:rPr>
                        <a:t> Reference group</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2000" b="1" i="0" u="none" strike="noStrike" cap="none" normalizeH="0" baseline="0" dirty="0">
                          <a:ln>
                            <a:noFill/>
                          </a:ln>
                          <a:solidFill>
                            <a:schemeClr val="bg2">
                              <a:lumMod val="10000"/>
                            </a:schemeClr>
                          </a:solidFill>
                          <a:effectLst/>
                          <a:latin typeface="Calibri" panose="020F0502020204030204" pitchFamily="34" charset="0"/>
                        </a:rPr>
                        <a:t>Cisgender women</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endParaRPr kumimoji="0" lang="en-US" sz="2000" b="0" i="0" u="none" strike="noStrike" cap="none" normalizeH="0" baseline="0" dirty="0">
                        <a:ln>
                          <a:noFill/>
                        </a:ln>
                        <a:solidFill>
                          <a:schemeClr val="bg2">
                            <a:lumMod val="10000"/>
                          </a:schemeClr>
                        </a:solidFill>
                        <a:effectLst/>
                        <a:latin typeface="Calibri" panose="020F0502020204030204" pitchFamily="34" charset="0"/>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extLst>
                  <a:ext uri="{0D108BD9-81ED-4DB2-BD59-A6C34878D82A}">
                    <a16:rowId xmlns:a16="http://schemas.microsoft.com/office/drawing/2014/main" val="284192431"/>
                  </a:ext>
                </a:extLst>
              </a:tr>
              <a:tr h="303597">
                <a:tc>
                  <a:txBody>
                    <a:bodyPr/>
                    <a:lstStyle/>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20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   Transgender women</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2.56 (1.78-3.68)</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&lt;.01</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extLst>
                  <a:ext uri="{0D108BD9-81ED-4DB2-BD59-A6C34878D82A}">
                    <a16:rowId xmlns:a16="http://schemas.microsoft.com/office/drawing/2014/main" val="1327209169"/>
                  </a:ext>
                </a:extLst>
              </a:tr>
              <a:tr h="303597">
                <a:tc>
                  <a:txBody>
                    <a:bodyPr/>
                    <a:lstStyle/>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20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   Transgender men</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4.90 (2.21-10.90)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&lt;.01</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extLst>
                  <a:ext uri="{0D108BD9-81ED-4DB2-BD59-A6C34878D82A}">
                    <a16:rowId xmlns:a16="http://schemas.microsoft.com/office/drawing/2014/main" val="893304990"/>
                  </a:ext>
                </a:extLst>
              </a:tr>
              <a:tr h="303597">
                <a:tc>
                  <a:txBody>
                    <a:bodyPr/>
                    <a:lstStyle/>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20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   Cisgender women</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1.94 (1.81-2.07)</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&lt;.01</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extLst>
                  <a:ext uri="{0D108BD9-81ED-4DB2-BD59-A6C34878D82A}">
                    <a16:rowId xmlns:a16="http://schemas.microsoft.com/office/drawing/2014/main" val="355075635"/>
                  </a:ext>
                </a:extLst>
              </a:tr>
            </a:tbl>
          </a:graphicData>
        </a:graphic>
      </p:graphicFrame>
      <p:sp>
        <p:nvSpPr>
          <p:cNvPr id="8" name="TextBox 7">
            <a:extLst>
              <a:ext uri="{FF2B5EF4-FFF2-40B4-BE49-F238E27FC236}">
                <a16:creationId xmlns:a16="http://schemas.microsoft.com/office/drawing/2014/main" id="{ECFC8E06-63E1-4052-AAF8-AF459B12200D}"/>
              </a:ext>
            </a:extLst>
          </p:cNvPr>
          <p:cNvSpPr txBox="1"/>
          <p:nvPr/>
        </p:nvSpPr>
        <p:spPr bwMode="auto">
          <a:xfrm>
            <a:off x="439729" y="6411454"/>
            <a:ext cx="726306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defPPr>
              <a:defRPr lang="en-US"/>
            </a:defPPr>
            <a:lvl1pPr eaLnBrk="1" hangingPunct="1">
              <a:lnSpc>
                <a:spcPct val="100000"/>
              </a:lnSpc>
              <a:buClrTx/>
              <a:buFontTx/>
              <a:buNone/>
              <a:defRPr sz="1200" b="0">
                <a:solidFill>
                  <a:schemeClr val="bg2"/>
                </a:solidFill>
                <a:latin typeface="Calibri" panose="020F050202020403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defRPr>
            </a:lvl9pPr>
          </a:lstStyle>
          <a:p>
            <a:r>
              <a:rPr lang="pt-BR" dirty="0"/>
              <a:t>Alzahrani. Cardiovasc Qual Outcomes. 2019;12:e005597.</a:t>
            </a:r>
            <a:endParaRPr lang="en-US" dirty="0"/>
          </a:p>
        </p:txBody>
      </p:sp>
      <p:grpSp>
        <p:nvGrpSpPr>
          <p:cNvPr id="5" name="Group 4">
            <a:extLst>
              <a:ext uri="{FF2B5EF4-FFF2-40B4-BE49-F238E27FC236}">
                <a16:creationId xmlns:a16="http://schemas.microsoft.com/office/drawing/2014/main" id="{D16D5CDF-5304-AD9D-9594-64FB90837C1F}"/>
              </a:ext>
            </a:extLst>
          </p:cNvPr>
          <p:cNvGrpSpPr/>
          <p:nvPr/>
        </p:nvGrpSpPr>
        <p:grpSpPr>
          <a:xfrm>
            <a:off x="9392911" y="6212702"/>
            <a:ext cx="2488502" cy="450134"/>
            <a:chOff x="9392911" y="6212702"/>
            <a:chExt cx="2488502" cy="450134"/>
          </a:xfrm>
        </p:grpSpPr>
        <p:pic>
          <p:nvPicPr>
            <p:cNvPr id="7" name="Picture 6" descr="Icon&#10;&#10;Description automatically generated">
              <a:extLst>
                <a:ext uri="{FF2B5EF4-FFF2-40B4-BE49-F238E27FC236}">
                  <a16:creationId xmlns:a16="http://schemas.microsoft.com/office/drawing/2014/main" id="{F9DD472C-E5D5-6520-F2D2-1C27FC021F1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88699" y="6212702"/>
              <a:ext cx="566928" cy="196326"/>
            </a:xfrm>
            <a:prstGeom prst="rect">
              <a:avLst/>
            </a:prstGeom>
          </p:spPr>
        </p:pic>
        <p:sp>
          <p:nvSpPr>
            <p:cNvPr id="9" name="Rectangle 8">
              <a:extLst>
                <a:ext uri="{FF2B5EF4-FFF2-40B4-BE49-F238E27FC236}">
                  <a16:creationId xmlns:a16="http://schemas.microsoft.com/office/drawing/2014/main" id="{CD5C24D4-F75B-357D-A54F-5EE2D3D5F3E7}"/>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4"/>
                </a:rPr>
                <a:t>clinicaloptions.com</a:t>
              </a:r>
              <a:endParaRPr lang="en-US" altLang="en-US" sz="1400" b="0" dirty="0">
                <a:solidFill>
                  <a:schemeClr val="bg2"/>
                </a:solidFill>
                <a:latin typeface="Calibri" panose="020F0502020204030204" pitchFamily="34" charset="0"/>
              </a:endParaRPr>
            </a:p>
          </p:txBody>
        </p:sp>
      </p:gr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Cardiovascular Risk Take-home Summary</a:t>
            </a:r>
          </a:p>
        </p:txBody>
      </p:sp>
      <p:sp>
        <p:nvSpPr>
          <p:cNvPr id="3" name="Content Placeholder 2"/>
          <p:cNvSpPr>
            <a:spLocks noGrp="1"/>
          </p:cNvSpPr>
          <p:nvPr>
            <p:ph idx="1"/>
          </p:nvPr>
        </p:nvSpPr>
        <p:spPr/>
        <p:txBody>
          <a:bodyPr>
            <a:normAutofit/>
          </a:bodyPr>
          <a:lstStyle/>
          <a:p>
            <a:r>
              <a:rPr lang="en-US" dirty="0"/>
              <a:t>Available data have some limitations</a:t>
            </a:r>
          </a:p>
          <a:p>
            <a:pPr lvl="1"/>
            <a:r>
              <a:rPr lang="en-US" dirty="0"/>
              <a:t>Retrospective</a:t>
            </a:r>
          </a:p>
          <a:p>
            <a:pPr lvl="1"/>
            <a:r>
              <a:rPr lang="en-US" dirty="0"/>
              <a:t>Do not control for differences in dose or route</a:t>
            </a:r>
          </a:p>
          <a:p>
            <a:pPr lvl="1"/>
            <a:r>
              <a:rPr lang="en-US" dirty="0"/>
              <a:t>Some rely on self-report of outcomes</a:t>
            </a:r>
          </a:p>
          <a:p>
            <a:r>
              <a:rPr lang="en-US" dirty="0"/>
              <a:t>Where differences are seen in comparison to birth sex, actual </a:t>
            </a:r>
            <a:br>
              <a:rPr lang="en-US" dirty="0"/>
            </a:br>
            <a:r>
              <a:rPr lang="en-US" dirty="0"/>
              <a:t>effect size is small</a:t>
            </a:r>
          </a:p>
          <a:p>
            <a:pPr lvl="1"/>
            <a:r>
              <a:rPr lang="en-US" dirty="0"/>
              <a:t>Can be incorporated into informed consent discussions</a:t>
            </a:r>
          </a:p>
          <a:p>
            <a:pPr lvl="1"/>
            <a:r>
              <a:rPr lang="en-US" dirty="0"/>
              <a:t>In reality, unlikely to impact decision-making for most</a:t>
            </a:r>
          </a:p>
        </p:txBody>
      </p:sp>
      <p:grpSp>
        <p:nvGrpSpPr>
          <p:cNvPr id="4" name="Group 3">
            <a:extLst>
              <a:ext uri="{FF2B5EF4-FFF2-40B4-BE49-F238E27FC236}">
                <a16:creationId xmlns:a16="http://schemas.microsoft.com/office/drawing/2014/main" id="{E5F9FAC4-5CDA-D950-8EC1-E857D02271F8}"/>
              </a:ext>
            </a:extLst>
          </p:cNvPr>
          <p:cNvGrpSpPr/>
          <p:nvPr/>
        </p:nvGrpSpPr>
        <p:grpSpPr>
          <a:xfrm>
            <a:off x="9392911" y="6212702"/>
            <a:ext cx="2488502" cy="450134"/>
            <a:chOff x="9392911" y="6212702"/>
            <a:chExt cx="2488502" cy="450134"/>
          </a:xfrm>
        </p:grpSpPr>
        <p:pic>
          <p:nvPicPr>
            <p:cNvPr id="5" name="Picture 4" descr="Icon&#10;&#10;Description automatically generated">
              <a:extLst>
                <a:ext uri="{FF2B5EF4-FFF2-40B4-BE49-F238E27FC236}">
                  <a16:creationId xmlns:a16="http://schemas.microsoft.com/office/drawing/2014/main" id="{E391FD07-26A1-8448-EEF2-42D6BC5619C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88699" y="6212702"/>
              <a:ext cx="566928" cy="196326"/>
            </a:xfrm>
            <a:prstGeom prst="rect">
              <a:avLst/>
            </a:prstGeom>
          </p:spPr>
        </p:pic>
        <p:sp>
          <p:nvSpPr>
            <p:cNvPr id="6" name="Rectangle 8">
              <a:extLst>
                <a:ext uri="{FF2B5EF4-FFF2-40B4-BE49-F238E27FC236}">
                  <a16:creationId xmlns:a16="http://schemas.microsoft.com/office/drawing/2014/main" id="{75C0077A-CF7E-97AC-ED14-4F460309B0E1}"/>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4"/>
                </a:rPr>
                <a:t>clinicaloptions.com</a:t>
              </a:r>
              <a:endParaRPr lang="en-US" altLang="en-US" sz="1400" b="0" dirty="0">
                <a:solidFill>
                  <a:schemeClr val="bg2"/>
                </a:solidFill>
                <a:latin typeface="Calibri" panose="020F0502020204030204" pitchFamily="34" charset="0"/>
              </a:endParaRPr>
            </a:p>
          </p:txBody>
        </p:sp>
      </p:gr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89FDBE-8D6C-4E5B-AB12-C0A8626B7960}"/>
              </a:ext>
            </a:extLst>
          </p:cNvPr>
          <p:cNvSpPr>
            <a:spLocks noGrp="1"/>
          </p:cNvSpPr>
          <p:nvPr>
            <p:ph type="title"/>
          </p:nvPr>
        </p:nvSpPr>
        <p:spPr/>
        <p:txBody>
          <a:bodyPr/>
          <a:lstStyle/>
          <a:p>
            <a:r>
              <a:rPr lang="en-US" dirty="0"/>
              <a:t>Cancer Screening in Transgender People	</a:t>
            </a:r>
          </a:p>
        </p:txBody>
      </p:sp>
      <p:sp>
        <p:nvSpPr>
          <p:cNvPr id="3" name="Content Placeholder 2">
            <a:extLst>
              <a:ext uri="{FF2B5EF4-FFF2-40B4-BE49-F238E27FC236}">
                <a16:creationId xmlns:a16="http://schemas.microsoft.com/office/drawing/2014/main" id="{6ADB48D4-FA71-4F46-99E9-B9FD0DB25CA7}"/>
              </a:ext>
            </a:extLst>
          </p:cNvPr>
          <p:cNvSpPr>
            <a:spLocks noGrp="1"/>
          </p:cNvSpPr>
          <p:nvPr>
            <p:ph sz="half" idx="1"/>
          </p:nvPr>
        </p:nvSpPr>
        <p:spPr>
          <a:xfrm>
            <a:off x="622708" y="1504729"/>
            <a:ext cx="5822939" cy="4678738"/>
          </a:xfrm>
        </p:spPr>
        <p:txBody>
          <a:bodyPr/>
          <a:lstStyle/>
          <a:p>
            <a:r>
              <a:rPr lang="en-US" dirty="0"/>
              <a:t>If an organ is present, appropriate cancer screening should be applied</a:t>
            </a:r>
          </a:p>
          <a:p>
            <a:r>
              <a:rPr lang="en-US" dirty="0"/>
              <a:t>Gender dysphoria decreases a patient’s chance of undergoing screening for birth sex organs</a:t>
            </a:r>
          </a:p>
          <a:p>
            <a:pPr lvl="1"/>
            <a:r>
              <a:rPr lang="en-US" dirty="0"/>
              <a:t>Provider factors (such as lack of education and comfort)</a:t>
            </a:r>
          </a:p>
          <a:p>
            <a:pPr lvl="1"/>
            <a:r>
              <a:rPr lang="en-US" dirty="0"/>
              <a:t>Patient factors (such aggravation of gender dysphoria with physical examination of sex organs)</a:t>
            </a:r>
          </a:p>
        </p:txBody>
      </p:sp>
      <p:graphicFrame>
        <p:nvGraphicFramePr>
          <p:cNvPr id="4" name="Group 3">
            <a:extLst>
              <a:ext uri="{FF2B5EF4-FFF2-40B4-BE49-F238E27FC236}">
                <a16:creationId xmlns:a16="http://schemas.microsoft.com/office/drawing/2014/main" id="{2C37F396-13D3-4E67-AA0E-CE136B75E0E5}"/>
              </a:ext>
            </a:extLst>
          </p:cNvPr>
          <p:cNvGraphicFramePr>
            <a:graphicFrameLocks/>
          </p:cNvGraphicFramePr>
          <p:nvPr>
            <p:extLst>
              <p:ext uri="{D42A27DB-BD31-4B8C-83A1-F6EECF244321}">
                <p14:modId xmlns:p14="http://schemas.microsoft.com/office/powerpoint/2010/main" val="274922385"/>
              </p:ext>
            </p:extLst>
          </p:nvPr>
        </p:nvGraphicFramePr>
        <p:xfrm>
          <a:off x="6532735" y="1602696"/>
          <a:ext cx="5225878" cy="4417481"/>
        </p:xfrm>
        <a:graphic>
          <a:graphicData uri="http://schemas.openxmlformats.org/drawingml/2006/table">
            <a:tbl>
              <a:tblPr/>
              <a:tblGrid>
                <a:gridCol w="2612939">
                  <a:extLst>
                    <a:ext uri="{9D8B030D-6E8A-4147-A177-3AD203B41FA5}">
                      <a16:colId xmlns:a16="http://schemas.microsoft.com/office/drawing/2014/main" val="1704788437"/>
                    </a:ext>
                  </a:extLst>
                </a:gridCol>
                <a:gridCol w="2612939">
                  <a:extLst>
                    <a:ext uri="{9D8B030D-6E8A-4147-A177-3AD203B41FA5}">
                      <a16:colId xmlns:a16="http://schemas.microsoft.com/office/drawing/2014/main" val="3711150903"/>
                    </a:ext>
                  </a:extLst>
                </a:gridCol>
              </a:tblGrid>
              <a:tr h="871151">
                <a:tc gridSpan="2">
                  <a:txBody>
                    <a:bodyPr/>
                    <a:lstStyle/>
                    <a:p>
                      <a:pPr algn="ctr"/>
                      <a:r>
                        <a:rPr kumimoji="0" lang="en-US" sz="2000" b="1" i="0" u="none" strike="noStrike" cap="none" normalizeH="0" baseline="0" dirty="0">
                          <a:ln>
                            <a:noFill/>
                          </a:ln>
                          <a:solidFill>
                            <a:schemeClr val="tx1"/>
                          </a:solidFill>
                          <a:effectLst/>
                          <a:latin typeface="Calibri" panose="020F0502020204030204" pitchFamily="34" charset="0"/>
                          <a:cs typeface="Calibri" panose="020F0502020204030204" pitchFamily="34" charset="0"/>
                        </a:rPr>
                        <a:t>Sex Organ–Specific Cancer Screening Recommendations</a:t>
                      </a:r>
                      <a:endParaRPr lang="en-US" sz="2000" dirty="0">
                        <a:latin typeface="Calibri" panose="020F0502020204030204" pitchFamily="34" charset="0"/>
                        <a:cs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hMerge="1">
                  <a:txBody>
                    <a:bodyPr/>
                    <a:lstStyle/>
                    <a:p>
                      <a:endParaRPr lang="en-US"/>
                    </a:p>
                  </a:txBody>
                  <a:tcPr>
                    <a:lnL w="12700" cmpd="sng">
                      <a:noFill/>
                      <a:prstDash val="solid"/>
                    </a:lnL>
                  </a:tcPr>
                </a:tc>
                <a:extLst>
                  <a:ext uri="{0D108BD9-81ED-4DB2-BD59-A6C34878D82A}">
                    <a16:rowId xmlns:a16="http://schemas.microsoft.com/office/drawing/2014/main" val="10000"/>
                  </a:ext>
                </a:extLst>
              </a:tr>
              <a:tr h="591055">
                <a:tc>
                  <a:txBody>
                    <a:bodyPr/>
                    <a:lstStyle/>
                    <a:p>
                      <a:pPr algn="ctr"/>
                      <a:r>
                        <a:rPr lang="en-US" sz="2000" b="1" dirty="0">
                          <a:latin typeface="Calibri" panose="020F0502020204030204" pitchFamily="34" charset="0"/>
                          <a:cs typeface="Calibri" panose="020F0502020204030204" pitchFamily="34" charset="0"/>
                        </a:rPr>
                        <a:t>Transgender Men</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lumMod val="60000"/>
                        <a:lumOff val="40000"/>
                      </a:schemeClr>
                    </a:solidFill>
                  </a:tcPr>
                </a:tc>
                <a:tc>
                  <a:txBody>
                    <a:bodyPr/>
                    <a:lstStyle/>
                    <a:p>
                      <a:pPr algn="ctr"/>
                      <a:r>
                        <a:rPr kumimoji="0" lang="en-US" sz="2000" b="1" i="0" u="none" strike="noStrike" cap="none" normalizeH="0" baseline="0" dirty="0">
                          <a:ln>
                            <a:noFill/>
                          </a:ln>
                          <a:solidFill>
                            <a:schemeClr val="tx1"/>
                          </a:solidFill>
                          <a:effectLst/>
                          <a:latin typeface="Calibri" panose="020F0502020204030204" pitchFamily="34" charset="0"/>
                          <a:cs typeface="Calibri" panose="020F0502020204030204" pitchFamily="34" charset="0"/>
                        </a:rPr>
                        <a:t>Transgender Women</a:t>
                      </a:r>
                      <a:endParaRPr lang="en-US" sz="2000" b="1" dirty="0">
                        <a:latin typeface="Calibri" panose="020F0502020204030204" pitchFamily="34" charset="0"/>
                        <a:cs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prstDash val="solid"/>
                    </a:lnT>
                    <a:lnB w="12700" cap="flat" cmpd="sng" algn="ctr">
                      <a:noFill/>
                      <a:prstDash val="solid"/>
                      <a:round/>
                      <a:headEnd type="none" w="med" len="med"/>
                      <a:tailEnd type="none" w="med" len="med"/>
                    </a:lnB>
                    <a:lnTlToBr>
                      <a:noFill/>
                    </a:lnTlToBr>
                    <a:lnBlToTr>
                      <a:noFill/>
                    </a:lnBlToTr>
                    <a:solidFill>
                      <a:schemeClr val="accent3">
                        <a:lumMod val="60000"/>
                        <a:lumOff val="40000"/>
                      </a:schemeClr>
                    </a:solidFill>
                  </a:tcPr>
                </a:tc>
                <a:extLst>
                  <a:ext uri="{0D108BD9-81ED-4DB2-BD59-A6C34878D82A}">
                    <a16:rowId xmlns:a16="http://schemas.microsoft.com/office/drawing/2014/main" val="10001"/>
                  </a:ext>
                </a:extLst>
              </a:tr>
              <a:tr h="591055">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lang="en-US" sz="2000" b="0" dirty="0">
                          <a:solidFill>
                            <a:schemeClr val="bg1"/>
                          </a:solidFill>
                          <a:latin typeface="Calibri" panose="020F0502020204030204" pitchFamily="34" charset="0"/>
                          <a:cs typeface="Calibri" panose="020F0502020204030204" pitchFamily="34" charset="0"/>
                        </a:rPr>
                        <a:t>Breast</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prstDash val="soli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1"/>
                          </a:solidFill>
                          <a:effectLst/>
                          <a:latin typeface="Calibri" panose="020F0502020204030204" pitchFamily="34" charset="0"/>
                          <a:cs typeface="Calibri" panose="020F0502020204030204" pitchFamily="34" charset="0"/>
                        </a:rPr>
                        <a:t>Testicular</a:t>
                      </a:r>
                      <a:endParaRPr lang="en-US" sz="2000" b="0" dirty="0">
                        <a:solidFill>
                          <a:schemeClr val="bg1"/>
                        </a:solidFill>
                        <a:latin typeface="Calibri" panose="020F0502020204030204" pitchFamily="34" charset="0"/>
                        <a:cs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extLst>
                  <a:ext uri="{0D108BD9-81ED-4DB2-BD59-A6C34878D82A}">
                    <a16:rowId xmlns:a16="http://schemas.microsoft.com/office/drawing/2014/main" val="10002"/>
                  </a:ext>
                </a:extLst>
              </a:tr>
              <a:tr h="591055">
                <a:tc>
                  <a:txBody>
                    <a:bodyPr/>
                    <a:lstStyle/>
                    <a:p>
                      <a:pPr algn="ctr"/>
                      <a:r>
                        <a:rPr kumimoji="0" lang="en-US" sz="2000" b="0" i="0" u="none" strike="noStrike" cap="none" normalizeH="0" baseline="0" dirty="0">
                          <a:ln>
                            <a:noFill/>
                          </a:ln>
                          <a:solidFill>
                            <a:schemeClr val="bg1"/>
                          </a:solidFill>
                          <a:effectLst/>
                          <a:latin typeface="Calibri" panose="020F0502020204030204" pitchFamily="34" charset="0"/>
                          <a:cs typeface="Calibri" panose="020F0502020204030204" pitchFamily="34" charset="0"/>
                        </a:rPr>
                        <a:t>Uterine</a:t>
                      </a:r>
                      <a:endParaRPr lang="en-US" sz="2000" b="0" dirty="0">
                        <a:solidFill>
                          <a:schemeClr val="bg1"/>
                        </a:solidFill>
                        <a:latin typeface="Calibri" panose="020F0502020204030204" pitchFamily="34" charset="0"/>
                        <a:cs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algn="ctr"/>
                      <a:r>
                        <a:rPr kumimoji="0" lang="en-US" sz="2000" b="0" i="0" u="none" strike="noStrike" cap="none" normalizeH="0" baseline="0" dirty="0">
                          <a:ln>
                            <a:noFill/>
                          </a:ln>
                          <a:solidFill>
                            <a:schemeClr val="bg1"/>
                          </a:solidFill>
                          <a:effectLst/>
                          <a:latin typeface="Calibri" panose="020F0502020204030204" pitchFamily="34" charset="0"/>
                          <a:cs typeface="Calibri" panose="020F0502020204030204" pitchFamily="34" charset="0"/>
                        </a:rPr>
                        <a:t>Prostate</a:t>
                      </a:r>
                      <a:endParaRPr lang="en-US" sz="2000" b="0" dirty="0">
                        <a:solidFill>
                          <a:schemeClr val="bg1"/>
                        </a:solidFill>
                        <a:latin typeface="Calibri" panose="020F0502020204030204" pitchFamily="34" charset="0"/>
                        <a:cs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extLst>
                  <a:ext uri="{0D108BD9-81ED-4DB2-BD59-A6C34878D82A}">
                    <a16:rowId xmlns:a16="http://schemas.microsoft.com/office/drawing/2014/main" val="10003"/>
                  </a:ext>
                </a:extLst>
              </a:tr>
              <a:tr h="591055">
                <a:tc>
                  <a:txBody>
                    <a:bodyPr/>
                    <a:lstStyle/>
                    <a:p>
                      <a:pPr algn="ctr"/>
                      <a:r>
                        <a:rPr kumimoji="0" lang="en-US" sz="2000" b="0" i="0" u="none" strike="noStrike" cap="none" normalizeH="0" baseline="0" dirty="0">
                          <a:ln>
                            <a:noFill/>
                          </a:ln>
                          <a:solidFill>
                            <a:schemeClr val="bg1"/>
                          </a:solidFill>
                          <a:effectLst/>
                          <a:latin typeface="Calibri" panose="020F0502020204030204" pitchFamily="34" charset="0"/>
                          <a:cs typeface="Calibri" panose="020F0502020204030204" pitchFamily="34" charset="0"/>
                        </a:rPr>
                        <a:t>Cervical</a:t>
                      </a:r>
                      <a:endParaRPr lang="en-US" sz="2000" b="0" dirty="0">
                        <a:solidFill>
                          <a:schemeClr val="bg1"/>
                        </a:solidFill>
                        <a:latin typeface="Calibri" panose="020F0502020204030204" pitchFamily="34" charset="0"/>
                        <a:cs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algn="ctr"/>
                      <a:r>
                        <a:rPr kumimoji="0" lang="en-US" sz="2000" b="0" i="0" u="none" strike="noStrike" cap="none" normalizeH="0" baseline="0" dirty="0">
                          <a:ln>
                            <a:noFill/>
                          </a:ln>
                          <a:solidFill>
                            <a:schemeClr val="bg1"/>
                          </a:solidFill>
                          <a:effectLst/>
                          <a:latin typeface="Calibri" panose="020F0502020204030204" pitchFamily="34" charset="0"/>
                          <a:cs typeface="Calibri" panose="020F0502020204030204" pitchFamily="34" charset="0"/>
                        </a:rPr>
                        <a:t>Penile</a:t>
                      </a:r>
                      <a:endParaRPr lang="en-US" sz="2000" b="0" dirty="0">
                        <a:solidFill>
                          <a:schemeClr val="bg1"/>
                        </a:solidFill>
                        <a:latin typeface="Calibri" panose="020F0502020204030204" pitchFamily="34" charset="0"/>
                        <a:cs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extLst>
                  <a:ext uri="{0D108BD9-81ED-4DB2-BD59-A6C34878D82A}">
                    <a16:rowId xmlns:a16="http://schemas.microsoft.com/office/drawing/2014/main" val="10004"/>
                  </a:ext>
                </a:extLst>
              </a:tr>
              <a:tr h="591055">
                <a:tc>
                  <a:txBody>
                    <a:bodyPr/>
                    <a:lstStyle/>
                    <a:p>
                      <a:pPr algn="ctr"/>
                      <a:r>
                        <a:rPr lang="en-US" sz="2000" b="0" dirty="0">
                          <a:solidFill>
                            <a:schemeClr val="bg1"/>
                          </a:solidFill>
                          <a:latin typeface="Calibri" panose="020F0502020204030204" pitchFamily="34" charset="0"/>
                          <a:cs typeface="Calibri" panose="020F0502020204030204" pitchFamily="34" charset="0"/>
                        </a:rPr>
                        <a:t>Ovarian</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algn="ctr"/>
                      <a:r>
                        <a:rPr kumimoji="0" lang="en-US" sz="2000" b="0" i="0" u="none" strike="noStrike" cap="none" normalizeH="0" baseline="0" dirty="0">
                          <a:ln>
                            <a:noFill/>
                          </a:ln>
                          <a:solidFill>
                            <a:schemeClr val="bg1"/>
                          </a:solidFill>
                          <a:effectLst/>
                          <a:latin typeface="Calibri" panose="020F0502020204030204" pitchFamily="34" charset="0"/>
                          <a:cs typeface="Calibri" panose="020F0502020204030204" pitchFamily="34" charset="0"/>
                        </a:rPr>
                        <a:t>Breast</a:t>
                      </a:r>
                      <a:endParaRPr lang="en-US" sz="2000" b="0" dirty="0">
                        <a:solidFill>
                          <a:schemeClr val="bg1"/>
                        </a:solidFill>
                        <a:latin typeface="Calibri" panose="020F0502020204030204" pitchFamily="34" charset="0"/>
                        <a:cs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extLst>
                  <a:ext uri="{0D108BD9-81ED-4DB2-BD59-A6C34878D82A}">
                    <a16:rowId xmlns:a16="http://schemas.microsoft.com/office/drawing/2014/main" val="868027696"/>
                  </a:ext>
                </a:extLst>
              </a:tr>
              <a:tr h="591055">
                <a:tc>
                  <a:txBody>
                    <a:bodyPr/>
                    <a:lstStyle/>
                    <a:p>
                      <a:pPr algn="ctr"/>
                      <a:r>
                        <a:rPr lang="en-US" sz="2000" b="0" dirty="0">
                          <a:solidFill>
                            <a:schemeClr val="bg1"/>
                          </a:solidFill>
                          <a:latin typeface="Calibri" panose="020F0502020204030204" pitchFamily="34" charset="0"/>
                          <a:cs typeface="Calibri" panose="020F0502020204030204" pitchFamily="34" charset="0"/>
                        </a:rPr>
                        <a:t>Vulva</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algn="ctr"/>
                      <a:endParaRPr lang="en-US" sz="2000" b="0" dirty="0">
                        <a:solidFill>
                          <a:schemeClr val="bg1"/>
                        </a:solidFill>
                        <a:latin typeface="Calibri" panose="020F0502020204030204" pitchFamily="34" charset="0"/>
                        <a:cs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extLst>
                  <a:ext uri="{0D108BD9-81ED-4DB2-BD59-A6C34878D82A}">
                    <a16:rowId xmlns:a16="http://schemas.microsoft.com/office/drawing/2014/main" val="4173904022"/>
                  </a:ext>
                </a:extLst>
              </a:tr>
            </a:tbl>
          </a:graphicData>
        </a:graphic>
      </p:graphicFrame>
      <p:sp>
        <p:nvSpPr>
          <p:cNvPr id="6" name="TextBox 5">
            <a:extLst>
              <a:ext uri="{FF2B5EF4-FFF2-40B4-BE49-F238E27FC236}">
                <a16:creationId xmlns:a16="http://schemas.microsoft.com/office/drawing/2014/main" id="{31ABDB96-CCE3-4B6E-A282-2BF23531E827}"/>
              </a:ext>
            </a:extLst>
          </p:cNvPr>
          <p:cNvSpPr txBox="1"/>
          <p:nvPr/>
        </p:nvSpPr>
        <p:spPr bwMode="auto">
          <a:xfrm>
            <a:off x="440494" y="6411454"/>
            <a:ext cx="8430659"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defPPr>
              <a:defRPr lang="en-US"/>
            </a:defPPr>
            <a:lvl1pPr eaLnBrk="1" hangingPunct="1">
              <a:lnSpc>
                <a:spcPct val="100000"/>
              </a:lnSpc>
              <a:buClrTx/>
              <a:buFontTx/>
              <a:buNone/>
              <a:defRPr sz="1200" b="0">
                <a:solidFill>
                  <a:schemeClr val="bg2"/>
                </a:solidFill>
                <a:latin typeface="Calibri" panose="020F050202020403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defRPr>
            </a:lvl9pPr>
          </a:lstStyle>
          <a:p>
            <a:r>
              <a:rPr lang="en-US" dirty="0"/>
              <a:t>Sterling. Transl Androl Urol. 2020;9:2771. </a:t>
            </a:r>
          </a:p>
        </p:txBody>
      </p:sp>
      <p:grpSp>
        <p:nvGrpSpPr>
          <p:cNvPr id="7" name="Group 6">
            <a:extLst>
              <a:ext uri="{FF2B5EF4-FFF2-40B4-BE49-F238E27FC236}">
                <a16:creationId xmlns:a16="http://schemas.microsoft.com/office/drawing/2014/main" id="{CF1B86C0-7031-76F8-26A9-A33BCC0F69CA}"/>
              </a:ext>
            </a:extLst>
          </p:cNvPr>
          <p:cNvGrpSpPr/>
          <p:nvPr/>
        </p:nvGrpSpPr>
        <p:grpSpPr>
          <a:xfrm>
            <a:off x="9392911" y="6212702"/>
            <a:ext cx="2488502" cy="450134"/>
            <a:chOff x="9392911" y="6212702"/>
            <a:chExt cx="2488502" cy="450134"/>
          </a:xfrm>
        </p:grpSpPr>
        <p:pic>
          <p:nvPicPr>
            <p:cNvPr id="8" name="Picture 7" descr="Icon&#10;&#10;Description automatically generated">
              <a:extLst>
                <a:ext uri="{FF2B5EF4-FFF2-40B4-BE49-F238E27FC236}">
                  <a16:creationId xmlns:a16="http://schemas.microsoft.com/office/drawing/2014/main" id="{F66F2F9A-D5F8-AD8A-7AB6-F5743AAAC14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88699" y="6212702"/>
              <a:ext cx="566928" cy="196326"/>
            </a:xfrm>
            <a:prstGeom prst="rect">
              <a:avLst/>
            </a:prstGeom>
          </p:spPr>
        </p:pic>
        <p:sp>
          <p:nvSpPr>
            <p:cNvPr id="9" name="Rectangle 8">
              <a:extLst>
                <a:ext uri="{FF2B5EF4-FFF2-40B4-BE49-F238E27FC236}">
                  <a16:creationId xmlns:a16="http://schemas.microsoft.com/office/drawing/2014/main" id="{F04821C3-4D6D-93B4-773B-93F5A79E1655}"/>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4"/>
                </a:rPr>
                <a:t>clinicaloptions.com</a:t>
              </a:r>
              <a:endParaRPr lang="en-US" altLang="en-US" sz="14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333872419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941D8F33-38B5-47EB-B885-4FA2E9655E36}"/>
              </a:ext>
            </a:extLst>
          </p:cNvPr>
          <p:cNvSpPr>
            <a:spLocks noGrp="1"/>
          </p:cNvSpPr>
          <p:nvPr>
            <p:ph type="title"/>
          </p:nvPr>
        </p:nvSpPr>
        <p:spPr/>
        <p:txBody>
          <a:bodyPr/>
          <a:lstStyle/>
          <a:p>
            <a:r>
              <a:rPr lang="en-US" dirty="0"/>
              <a:t>Cervical Cancer Screening in Transgender Men</a:t>
            </a:r>
          </a:p>
        </p:txBody>
      </p:sp>
      <p:sp>
        <p:nvSpPr>
          <p:cNvPr id="4" name="Content Placeholder 3">
            <a:extLst>
              <a:ext uri="{FF2B5EF4-FFF2-40B4-BE49-F238E27FC236}">
                <a16:creationId xmlns:a16="http://schemas.microsoft.com/office/drawing/2014/main" id="{8AE986F6-A4B6-4A48-A012-DBE500099ACB}"/>
              </a:ext>
            </a:extLst>
          </p:cNvPr>
          <p:cNvSpPr>
            <a:spLocks noGrp="1"/>
          </p:cNvSpPr>
          <p:nvPr>
            <p:ph idx="1"/>
          </p:nvPr>
        </p:nvSpPr>
        <p:spPr>
          <a:xfrm>
            <a:off x="604675" y="1520681"/>
            <a:ext cx="10722456" cy="4650686"/>
          </a:xfrm>
        </p:spPr>
        <p:txBody>
          <a:bodyPr/>
          <a:lstStyle/>
          <a:p>
            <a:r>
              <a:rPr lang="en-US" dirty="0"/>
              <a:t>49% current for screening vs 69% in general US population of cisgender women</a:t>
            </a:r>
          </a:p>
          <a:p>
            <a:r>
              <a:rPr lang="en-US" dirty="0"/>
              <a:t>57.1% preferred self-sampling</a:t>
            </a:r>
          </a:p>
          <a:p>
            <a:pPr marL="0" indent="0">
              <a:buNone/>
            </a:pPr>
            <a:endParaRPr lang="en-US" dirty="0"/>
          </a:p>
        </p:txBody>
      </p:sp>
      <p:sp>
        <p:nvSpPr>
          <p:cNvPr id="5" name="Rectangle 4">
            <a:extLst>
              <a:ext uri="{FF2B5EF4-FFF2-40B4-BE49-F238E27FC236}">
                <a16:creationId xmlns:a16="http://schemas.microsoft.com/office/drawing/2014/main" id="{8D721459-DC15-48D4-80C4-7691FD916935}"/>
              </a:ext>
            </a:extLst>
          </p:cNvPr>
          <p:cNvSpPr/>
          <p:nvPr/>
        </p:nvSpPr>
        <p:spPr bwMode="auto">
          <a:xfrm>
            <a:off x="1465521" y="3429000"/>
            <a:ext cx="9260959" cy="2083982"/>
          </a:xfrm>
          <a:prstGeom prst="rect">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r>
              <a:rPr lang="en-US" sz="2400" b="0" dirty="0">
                <a:solidFill>
                  <a:schemeClr val="tx1"/>
                </a:solidFill>
                <a:latin typeface="Calibri" panose="020F0502020204030204" pitchFamily="34" charset="0"/>
              </a:rPr>
              <a:t>Understanding Transgender Men’s Experiences With and Preferences for Cervical Cancer Screening: A Rapid Assessment Survey</a:t>
            </a:r>
          </a:p>
          <a:p>
            <a:pPr algn="ctr" eaLnBrk="1" hangingPunct="1">
              <a:spcBef>
                <a:spcPct val="35000"/>
              </a:spcBef>
              <a:spcAft>
                <a:spcPct val="25000"/>
              </a:spcAft>
              <a:buClr>
                <a:schemeClr val="folHlink"/>
              </a:buClr>
              <a:buNone/>
            </a:pPr>
            <a:r>
              <a:rPr lang="pt-BR" sz="1800" b="0" dirty="0">
                <a:solidFill>
                  <a:schemeClr val="tx1"/>
                </a:solidFill>
                <a:latin typeface="Calibri" panose="020F0502020204030204" pitchFamily="34" charset="0"/>
              </a:rPr>
              <a:t>Seay J, Ranck A, Weiss R, Salgado C, Fein L, Kobetz E</a:t>
            </a:r>
            <a:endParaRPr lang="en-US" sz="1800" b="0" dirty="0">
              <a:solidFill>
                <a:schemeClr val="tx1"/>
              </a:solidFill>
              <a:latin typeface="Calibri" panose="020F0502020204030204" pitchFamily="34" charset="0"/>
            </a:endParaRPr>
          </a:p>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7" name="TextBox 6">
            <a:extLst>
              <a:ext uri="{FF2B5EF4-FFF2-40B4-BE49-F238E27FC236}">
                <a16:creationId xmlns:a16="http://schemas.microsoft.com/office/drawing/2014/main" id="{F4951328-3AAD-4B09-8541-287ABF7F5069}"/>
              </a:ext>
            </a:extLst>
          </p:cNvPr>
          <p:cNvSpPr txBox="1"/>
          <p:nvPr/>
        </p:nvSpPr>
        <p:spPr bwMode="auto">
          <a:xfrm>
            <a:off x="422849" y="6407759"/>
            <a:ext cx="610308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defPPr>
              <a:defRPr lang="en-US"/>
            </a:defPPr>
            <a:lvl1pPr eaLnBrk="1" hangingPunct="1">
              <a:lnSpc>
                <a:spcPct val="100000"/>
              </a:lnSpc>
              <a:buClrTx/>
              <a:buFontTx/>
              <a:buNone/>
              <a:defRPr sz="1200" b="0">
                <a:solidFill>
                  <a:schemeClr val="bg2"/>
                </a:solidFill>
                <a:latin typeface="Calibri" panose="020F050202020403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defRPr>
            </a:lvl9pPr>
          </a:lstStyle>
          <a:p>
            <a:r>
              <a:rPr lang="en-US" dirty="0"/>
              <a:t>Seay. LGBT Health. 2017;4:304. </a:t>
            </a:r>
          </a:p>
        </p:txBody>
      </p:sp>
      <p:grpSp>
        <p:nvGrpSpPr>
          <p:cNvPr id="6" name="Group 5">
            <a:extLst>
              <a:ext uri="{FF2B5EF4-FFF2-40B4-BE49-F238E27FC236}">
                <a16:creationId xmlns:a16="http://schemas.microsoft.com/office/drawing/2014/main" id="{F3B8C83B-673C-DAD7-49AB-8D2F4D38B9C7}"/>
              </a:ext>
            </a:extLst>
          </p:cNvPr>
          <p:cNvGrpSpPr/>
          <p:nvPr/>
        </p:nvGrpSpPr>
        <p:grpSpPr>
          <a:xfrm>
            <a:off x="9392911" y="6212702"/>
            <a:ext cx="2488502" cy="450134"/>
            <a:chOff x="9392911" y="6212702"/>
            <a:chExt cx="2488502" cy="450134"/>
          </a:xfrm>
        </p:grpSpPr>
        <p:pic>
          <p:nvPicPr>
            <p:cNvPr id="8" name="Picture 7" descr="Icon&#10;&#10;Description automatically generated">
              <a:extLst>
                <a:ext uri="{FF2B5EF4-FFF2-40B4-BE49-F238E27FC236}">
                  <a16:creationId xmlns:a16="http://schemas.microsoft.com/office/drawing/2014/main" id="{337F98A6-C793-9DB4-FD17-711B9BF00A6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88699" y="6212702"/>
              <a:ext cx="566928" cy="196326"/>
            </a:xfrm>
            <a:prstGeom prst="rect">
              <a:avLst/>
            </a:prstGeom>
          </p:spPr>
        </p:pic>
        <p:sp>
          <p:nvSpPr>
            <p:cNvPr id="9" name="Rectangle 8">
              <a:extLst>
                <a:ext uri="{FF2B5EF4-FFF2-40B4-BE49-F238E27FC236}">
                  <a16:creationId xmlns:a16="http://schemas.microsoft.com/office/drawing/2014/main" id="{7D5D7772-BB9C-7461-CCFE-322DDE58DA7E}"/>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4"/>
                </a:rPr>
                <a:t>clinicaloptions.com</a:t>
              </a:r>
              <a:endParaRPr lang="en-US" altLang="en-US" sz="14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343291313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3C5E74-2494-4254-84BE-D125D0741DB9}"/>
              </a:ext>
            </a:extLst>
          </p:cNvPr>
          <p:cNvSpPr>
            <a:spLocks noGrp="1"/>
          </p:cNvSpPr>
          <p:nvPr>
            <p:ph type="title"/>
          </p:nvPr>
        </p:nvSpPr>
        <p:spPr/>
        <p:txBody>
          <a:bodyPr/>
          <a:lstStyle/>
          <a:p>
            <a:r>
              <a:rPr lang="en-US" dirty="0"/>
              <a:t>Self- vs Provider-Collected Samples for High-Risk </a:t>
            </a:r>
            <a:br>
              <a:rPr lang="en-US" dirty="0"/>
            </a:br>
            <a:r>
              <a:rPr lang="en-US" dirty="0"/>
              <a:t>HPV Testing in Female-to-Male Transgender Patients</a:t>
            </a:r>
          </a:p>
        </p:txBody>
      </p:sp>
      <p:sp>
        <p:nvSpPr>
          <p:cNvPr id="3" name="Content Placeholder 2">
            <a:extLst>
              <a:ext uri="{FF2B5EF4-FFF2-40B4-BE49-F238E27FC236}">
                <a16:creationId xmlns:a16="http://schemas.microsoft.com/office/drawing/2014/main" id="{6DC4333D-3EE3-459B-A8CF-5ED46F37DDE0}"/>
              </a:ext>
            </a:extLst>
          </p:cNvPr>
          <p:cNvSpPr>
            <a:spLocks noGrp="1"/>
          </p:cNvSpPr>
          <p:nvPr>
            <p:ph idx="1"/>
          </p:nvPr>
        </p:nvSpPr>
        <p:spPr>
          <a:xfrm>
            <a:off x="604676" y="1513047"/>
            <a:ext cx="3026548" cy="4650686"/>
          </a:xfrm>
        </p:spPr>
        <p:txBody>
          <a:bodyPr/>
          <a:lstStyle/>
          <a:p>
            <a:r>
              <a:rPr lang="en-US" sz="2600" dirty="0"/>
              <a:t>Concordance of self-collected vaginal HPV DNA hybridization assay to provider-collected cervical HPV DNA specimen</a:t>
            </a:r>
          </a:p>
        </p:txBody>
      </p:sp>
      <p:sp>
        <p:nvSpPr>
          <p:cNvPr id="5" name="TextBox 4">
            <a:extLst>
              <a:ext uri="{FF2B5EF4-FFF2-40B4-BE49-F238E27FC236}">
                <a16:creationId xmlns:a16="http://schemas.microsoft.com/office/drawing/2014/main" id="{376FA2EF-8A74-4ACC-BA22-B5E024FB25C0}"/>
              </a:ext>
            </a:extLst>
          </p:cNvPr>
          <p:cNvSpPr txBox="1"/>
          <p:nvPr/>
        </p:nvSpPr>
        <p:spPr bwMode="auto">
          <a:xfrm>
            <a:off x="429944" y="6411034"/>
            <a:ext cx="610308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defPPr>
              <a:defRPr lang="en-US"/>
            </a:defPPr>
            <a:lvl1pPr eaLnBrk="1" hangingPunct="1">
              <a:lnSpc>
                <a:spcPct val="100000"/>
              </a:lnSpc>
              <a:buClrTx/>
              <a:buFontTx/>
              <a:buNone/>
              <a:defRPr sz="1200" b="0">
                <a:solidFill>
                  <a:schemeClr val="bg2"/>
                </a:solidFill>
                <a:latin typeface="Calibri" panose="020F050202020403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defRPr>
            </a:lvl9pPr>
          </a:lstStyle>
          <a:p>
            <a:r>
              <a:rPr lang="en-US" dirty="0"/>
              <a:t>Reisner. PLoS One. 2018;13:e0190172. </a:t>
            </a:r>
          </a:p>
        </p:txBody>
      </p:sp>
      <p:graphicFrame>
        <p:nvGraphicFramePr>
          <p:cNvPr id="6" name="Group 32">
            <a:extLst>
              <a:ext uri="{FF2B5EF4-FFF2-40B4-BE49-F238E27FC236}">
                <a16:creationId xmlns:a16="http://schemas.microsoft.com/office/drawing/2014/main" id="{941EBCC8-D990-46D6-8778-58C04A835881}"/>
              </a:ext>
            </a:extLst>
          </p:cNvPr>
          <p:cNvGraphicFramePr>
            <a:graphicFrameLocks noGrp="1"/>
          </p:cNvGraphicFramePr>
          <p:nvPr>
            <p:extLst>
              <p:ext uri="{D42A27DB-BD31-4B8C-83A1-F6EECF244321}">
                <p14:modId xmlns:p14="http://schemas.microsoft.com/office/powerpoint/2010/main" val="4070948943"/>
              </p:ext>
            </p:extLst>
          </p:nvPr>
        </p:nvGraphicFramePr>
        <p:xfrm>
          <a:off x="3631224" y="1615917"/>
          <a:ext cx="7897864" cy="1828880"/>
        </p:xfrm>
        <a:graphic>
          <a:graphicData uri="http://schemas.openxmlformats.org/drawingml/2006/table">
            <a:tbl>
              <a:tblPr/>
              <a:tblGrid>
                <a:gridCol w="2560320">
                  <a:extLst>
                    <a:ext uri="{9D8B030D-6E8A-4147-A177-3AD203B41FA5}">
                      <a16:colId xmlns:a16="http://schemas.microsoft.com/office/drawing/2014/main" val="20000"/>
                    </a:ext>
                  </a:extLst>
                </a:gridCol>
                <a:gridCol w="1617836">
                  <a:extLst>
                    <a:ext uri="{9D8B030D-6E8A-4147-A177-3AD203B41FA5}">
                      <a16:colId xmlns:a16="http://schemas.microsoft.com/office/drawing/2014/main" val="20001"/>
                    </a:ext>
                  </a:extLst>
                </a:gridCol>
                <a:gridCol w="1859854">
                  <a:extLst>
                    <a:ext uri="{9D8B030D-6E8A-4147-A177-3AD203B41FA5}">
                      <a16:colId xmlns:a16="http://schemas.microsoft.com/office/drawing/2014/main" val="796826902"/>
                    </a:ext>
                  </a:extLst>
                </a:gridCol>
                <a:gridCol w="1859854">
                  <a:extLst>
                    <a:ext uri="{9D8B030D-6E8A-4147-A177-3AD203B41FA5}">
                      <a16:colId xmlns:a16="http://schemas.microsoft.com/office/drawing/2014/main" val="3845400308"/>
                    </a:ext>
                  </a:extLst>
                </a:gridCol>
              </a:tblGrid>
              <a:tr h="347572">
                <a:tc rowSpan="2">
                  <a:txBody>
                    <a:bodyPr/>
                    <a:lstStyle/>
                    <a:p>
                      <a:pPr marL="0" marR="0" lvl="0" indent="0" algn="l" defTabSz="914400" rtl="0" eaLnBrk="1" fontAlgn="base" latinLnBrk="0" hangingPunct="1">
                        <a:lnSpc>
                          <a:spcPct val="100000"/>
                        </a:lnSpc>
                        <a:spcBef>
                          <a:spcPct val="0"/>
                        </a:spcBef>
                        <a:spcAft>
                          <a:spcPts val="0"/>
                        </a:spcAft>
                        <a:buClrTx/>
                        <a:buSzTx/>
                        <a:buFontTx/>
                        <a:buNone/>
                        <a:tabLst/>
                      </a:pPr>
                      <a:r>
                        <a:rPr kumimoji="0" lang="en-US" sz="1800" b="1" i="0" u="none" strike="noStrike" cap="none" normalizeH="0" baseline="0" dirty="0">
                          <a:ln>
                            <a:noFill/>
                          </a:ln>
                          <a:solidFill>
                            <a:schemeClr val="tx1"/>
                          </a:solidFill>
                          <a:effectLst/>
                          <a:latin typeface="Calibri" panose="020F0502020204030204" pitchFamily="34" charset="0"/>
                        </a:rPr>
                        <a:t>Self-Collected </a:t>
                      </a:r>
                    </a:p>
                    <a:p>
                      <a:pPr marL="0" marR="0" lvl="0" indent="0" algn="l" defTabSz="914400" rtl="0" eaLnBrk="1" fontAlgn="base" latinLnBrk="0" hangingPunct="1">
                        <a:lnSpc>
                          <a:spcPct val="100000"/>
                        </a:lnSpc>
                        <a:spcBef>
                          <a:spcPct val="0"/>
                        </a:spcBef>
                        <a:spcAft>
                          <a:spcPts val="0"/>
                        </a:spcAft>
                        <a:buClrTx/>
                        <a:buSzTx/>
                        <a:buFontTx/>
                        <a:buNone/>
                        <a:tabLst/>
                      </a:pPr>
                      <a:r>
                        <a:rPr kumimoji="0" lang="en-US" sz="1800" b="1" i="0" u="none" strike="noStrike" cap="none" normalizeH="0" baseline="0" dirty="0">
                          <a:ln>
                            <a:noFill/>
                          </a:ln>
                          <a:solidFill>
                            <a:schemeClr val="tx1"/>
                          </a:solidFill>
                          <a:effectLst/>
                          <a:latin typeface="Calibri" panose="020F0502020204030204" pitchFamily="34" charset="0"/>
                        </a:rPr>
                        <a:t>Vaginal DNA</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gridSpan="3">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Provider-Collected Cervical DNA (n = 131)</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0"/>
                  </a:ext>
                </a:extLst>
              </a:tr>
              <a:tr h="266945">
                <a:tc vMerge="1">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en-US" sz="1800" b="1" i="0" u="none" strike="noStrike" cap="none" normalizeH="0" baseline="0" dirty="0">
                          <a:ln>
                            <a:noFill/>
                          </a:ln>
                          <a:solidFill>
                            <a:schemeClr val="tx1"/>
                          </a:solidFill>
                          <a:effectLst/>
                          <a:latin typeface="Calibri" panose="020F0502020204030204" pitchFamily="34" charset="0"/>
                        </a:rPr>
                        <a:t>Self Collected Vaginal DNA</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Positive, n (%)</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lumMod val="60000"/>
                        <a:lumOff val="40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Negative, n (%)</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lumMod val="60000"/>
                        <a:lumOff val="40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Total,  n (%)</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lumMod val="60000"/>
                        <a:lumOff val="40000"/>
                      </a:schemeClr>
                    </a:solidFill>
                  </a:tcPr>
                </a:tc>
                <a:extLst>
                  <a:ext uri="{0D108BD9-81ED-4DB2-BD59-A6C34878D82A}">
                    <a16:rowId xmlns:a16="http://schemas.microsoft.com/office/drawing/2014/main" val="10001"/>
                  </a:ext>
                </a:extLst>
              </a:tr>
              <a:tr h="0">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Positive</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15 (11.5)</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2 (1.5)</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17 (13.0)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467943208"/>
                  </a:ext>
                </a:extLst>
              </a:tr>
              <a:tr h="0">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Negative</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6 (4.6)</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108 (82.4)</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114 (87.0)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extLst>
                  <a:ext uri="{0D108BD9-81ED-4DB2-BD59-A6C34878D82A}">
                    <a16:rowId xmlns:a16="http://schemas.microsoft.com/office/drawing/2014/main" val="3628753905"/>
                  </a:ext>
                </a:extLst>
              </a:tr>
              <a:tr h="0">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Total</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21 (16.0)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110 (84.0)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131 (100)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3709895793"/>
                  </a:ext>
                </a:extLst>
              </a:tr>
            </a:tbl>
          </a:graphicData>
        </a:graphic>
      </p:graphicFrame>
      <p:graphicFrame>
        <p:nvGraphicFramePr>
          <p:cNvPr id="7" name="Group 32">
            <a:extLst>
              <a:ext uri="{FF2B5EF4-FFF2-40B4-BE49-F238E27FC236}">
                <a16:creationId xmlns:a16="http://schemas.microsoft.com/office/drawing/2014/main" id="{3B364886-970A-464B-8F3B-C4C7DAF6D8AA}"/>
              </a:ext>
            </a:extLst>
          </p:cNvPr>
          <p:cNvGraphicFramePr>
            <a:graphicFrameLocks noGrp="1"/>
          </p:cNvGraphicFramePr>
          <p:nvPr>
            <p:extLst>
              <p:ext uri="{D42A27DB-BD31-4B8C-83A1-F6EECF244321}">
                <p14:modId xmlns:p14="http://schemas.microsoft.com/office/powerpoint/2010/main" val="229876908"/>
              </p:ext>
            </p:extLst>
          </p:nvPr>
        </p:nvGraphicFramePr>
        <p:xfrm>
          <a:off x="3626620" y="3692098"/>
          <a:ext cx="7907072" cy="2194656"/>
        </p:xfrm>
        <a:graphic>
          <a:graphicData uri="http://schemas.openxmlformats.org/drawingml/2006/table">
            <a:tbl>
              <a:tblPr/>
              <a:tblGrid>
                <a:gridCol w="3017520">
                  <a:extLst>
                    <a:ext uri="{9D8B030D-6E8A-4147-A177-3AD203B41FA5}">
                      <a16:colId xmlns:a16="http://schemas.microsoft.com/office/drawing/2014/main" val="20000"/>
                    </a:ext>
                  </a:extLst>
                </a:gridCol>
                <a:gridCol w="2117087">
                  <a:extLst>
                    <a:ext uri="{9D8B030D-6E8A-4147-A177-3AD203B41FA5}">
                      <a16:colId xmlns:a16="http://schemas.microsoft.com/office/drawing/2014/main" val="20001"/>
                    </a:ext>
                  </a:extLst>
                </a:gridCol>
                <a:gridCol w="2772465">
                  <a:extLst>
                    <a:ext uri="{9D8B030D-6E8A-4147-A177-3AD203B41FA5}">
                      <a16:colId xmlns:a16="http://schemas.microsoft.com/office/drawing/2014/main" val="796826902"/>
                    </a:ext>
                  </a:extLst>
                </a:gridCol>
              </a:tblGrid>
              <a:tr h="183885">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en-US" sz="1800" b="1" i="0" u="none" strike="noStrike" cap="none" normalizeH="0" baseline="0" dirty="0">
                          <a:ln>
                            <a:noFill/>
                          </a:ln>
                          <a:solidFill>
                            <a:schemeClr val="tx1"/>
                          </a:solidFill>
                          <a:effectLst/>
                          <a:latin typeface="Calibri" panose="020F0502020204030204" pitchFamily="34" charset="0"/>
                        </a:rPr>
                        <a:t>Primary Outcome Variable</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95% CI</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10001"/>
                  </a:ext>
                </a:extLst>
              </a:tr>
              <a:tr h="183885">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Sensitivity</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71.43</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0.48-0.89</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467943208"/>
                  </a:ext>
                </a:extLst>
              </a:tr>
              <a:tr h="183885">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Specificity</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98.18</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0.94-1.00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extLst>
                  <a:ext uri="{0D108BD9-81ED-4DB2-BD59-A6C34878D82A}">
                    <a16:rowId xmlns:a16="http://schemas.microsoft.com/office/drawing/2014/main" val="3628753905"/>
                  </a:ext>
                </a:extLst>
              </a:tr>
              <a:tr h="183885">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Positive predictive value</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88.24</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0.64-0.99</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3709895793"/>
                  </a:ext>
                </a:extLst>
              </a:tr>
              <a:tr h="183885">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Negative predictive value</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94.74</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0.89-0.98</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extLst>
                  <a:ext uri="{0D108BD9-81ED-4DB2-BD59-A6C34878D82A}">
                    <a16:rowId xmlns:a16="http://schemas.microsoft.com/office/drawing/2014/main" val="824106772"/>
                  </a:ext>
                </a:extLst>
              </a:tr>
              <a:tr h="183885">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Kappa</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75.40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0.58-0.92</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963033162"/>
                  </a:ext>
                </a:extLst>
              </a:tr>
            </a:tbl>
          </a:graphicData>
        </a:graphic>
      </p:graphicFrame>
      <p:grpSp>
        <p:nvGrpSpPr>
          <p:cNvPr id="8" name="Group 7">
            <a:extLst>
              <a:ext uri="{FF2B5EF4-FFF2-40B4-BE49-F238E27FC236}">
                <a16:creationId xmlns:a16="http://schemas.microsoft.com/office/drawing/2014/main" id="{E1EE044F-83E7-B640-DD8C-D8420A60BAD3}"/>
              </a:ext>
            </a:extLst>
          </p:cNvPr>
          <p:cNvGrpSpPr/>
          <p:nvPr/>
        </p:nvGrpSpPr>
        <p:grpSpPr>
          <a:xfrm>
            <a:off x="9392911" y="6212702"/>
            <a:ext cx="2488502" cy="450134"/>
            <a:chOff x="9392911" y="6212702"/>
            <a:chExt cx="2488502" cy="450134"/>
          </a:xfrm>
        </p:grpSpPr>
        <p:pic>
          <p:nvPicPr>
            <p:cNvPr id="9" name="Picture 8" descr="Icon&#10;&#10;Description automatically generated">
              <a:extLst>
                <a:ext uri="{FF2B5EF4-FFF2-40B4-BE49-F238E27FC236}">
                  <a16:creationId xmlns:a16="http://schemas.microsoft.com/office/drawing/2014/main" id="{FC82F0A4-400E-F893-914D-3B52116FE8E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88699" y="6212702"/>
              <a:ext cx="566928" cy="196326"/>
            </a:xfrm>
            <a:prstGeom prst="rect">
              <a:avLst/>
            </a:prstGeom>
          </p:spPr>
        </p:pic>
        <p:sp>
          <p:nvSpPr>
            <p:cNvPr id="10" name="Rectangle 8">
              <a:extLst>
                <a:ext uri="{FF2B5EF4-FFF2-40B4-BE49-F238E27FC236}">
                  <a16:creationId xmlns:a16="http://schemas.microsoft.com/office/drawing/2014/main" id="{E4851E2B-976C-E54B-2A46-7C0B4B635D99}"/>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4"/>
                </a:rPr>
                <a:t>clinicaloptions.com</a:t>
              </a:r>
              <a:endParaRPr lang="en-US" altLang="en-US" sz="14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230520079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DC7EB9C2-C48D-4CDD-BEB6-B4BD61AE62AF}"/>
              </a:ext>
            </a:extLst>
          </p:cNvPr>
          <p:cNvSpPr txBox="1"/>
          <p:nvPr/>
        </p:nvSpPr>
        <p:spPr bwMode="auto">
          <a:xfrm>
            <a:off x="418442" y="6406115"/>
            <a:ext cx="610308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defPPr>
              <a:defRPr lang="en-US"/>
            </a:defPPr>
            <a:lvl1pPr eaLnBrk="1" hangingPunct="1">
              <a:lnSpc>
                <a:spcPct val="100000"/>
              </a:lnSpc>
              <a:buClrTx/>
              <a:buFontTx/>
              <a:buNone/>
              <a:defRPr sz="1200" b="0">
                <a:solidFill>
                  <a:schemeClr val="bg2"/>
                </a:solidFill>
                <a:latin typeface="Calibri" panose="020F050202020403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defRPr>
            </a:lvl9pPr>
          </a:lstStyle>
          <a:p>
            <a:r>
              <a:rPr lang="en-US" dirty="0"/>
              <a:t>Deutsch. Sex Transm Dis. 2020;4:48. </a:t>
            </a:r>
          </a:p>
        </p:txBody>
      </p:sp>
      <p:graphicFrame>
        <p:nvGraphicFramePr>
          <p:cNvPr id="7" name="Group 3">
            <a:extLst>
              <a:ext uri="{FF2B5EF4-FFF2-40B4-BE49-F238E27FC236}">
                <a16:creationId xmlns:a16="http://schemas.microsoft.com/office/drawing/2014/main" id="{77BCF353-1A4F-480E-9F7D-2852BFE5139E}"/>
              </a:ext>
            </a:extLst>
          </p:cNvPr>
          <p:cNvGraphicFramePr>
            <a:graphicFrameLocks/>
          </p:cNvGraphicFramePr>
          <p:nvPr>
            <p:extLst>
              <p:ext uri="{D42A27DB-BD31-4B8C-83A1-F6EECF244321}">
                <p14:modId xmlns:p14="http://schemas.microsoft.com/office/powerpoint/2010/main" val="2211914172"/>
              </p:ext>
            </p:extLst>
          </p:nvPr>
        </p:nvGraphicFramePr>
        <p:xfrm>
          <a:off x="719138" y="1600200"/>
          <a:ext cx="10787063" cy="2590880"/>
        </p:xfrm>
        <a:graphic>
          <a:graphicData uri="http://schemas.openxmlformats.org/drawingml/2006/table">
            <a:tbl>
              <a:tblPr/>
              <a:tblGrid>
                <a:gridCol w="2782539">
                  <a:extLst>
                    <a:ext uri="{9D8B030D-6E8A-4147-A177-3AD203B41FA5}">
                      <a16:colId xmlns:a16="http://schemas.microsoft.com/office/drawing/2014/main" val="20000"/>
                    </a:ext>
                  </a:extLst>
                </a:gridCol>
                <a:gridCol w="1289004">
                  <a:extLst>
                    <a:ext uri="{9D8B030D-6E8A-4147-A177-3AD203B41FA5}">
                      <a16:colId xmlns:a16="http://schemas.microsoft.com/office/drawing/2014/main" val="1704788437"/>
                    </a:ext>
                  </a:extLst>
                </a:gridCol>
                <a:gridCol w="1424254">
                  <a:extLst>
                    <a:ext uri="{9D8B030D-6E8A-4147-A177-3AD203B41FA5}">
                      <a16:colId xmlns:a16="http://schemas.microsoft.com/office/drawing/2014/main" val="3711150903"/>
                    </a:ext>
                  </a:extLst>
                </a:gridCol>
                <a:gridCol w="1289004">
                  <a:extLst>
                    <a:ext uri="{9D8B030D-6E8A-4147-A177-3AD203B41FA5}">
                      <a16:colId xmlns:a16="http://schemas.microsoft.com/office/drawing/2014/main" val="1398753172"/>
                    </a:ext>
                  </a:extLst>
                </a:gridCol>
                <a:gridCol w="1289004">
                  <a:extLst>
                    <a:ext uri="{9D8B030D-6E8A-4147-A177-3AD203B41FA5}">
                      <a16:colId xmlns:a16="http://schemas.microsoft.com/office/drawing/2014/main" val="2475364325"/>
                    </a:ext>
                  </a:extLst>
                </a:gridCol>
                <a:gridCol w="1424254">
                  <a:extLst>
                    <a:ext uri="{9D8B030D-6E8A-4147-A177-3AD203B41FA5}">
                      <a16:colId xmlns:a16="http://schemas.microsoft.com/office/drawing/2014/main" val="887374712"/>
                    </a:ext>
                  </a:extLst>
                </a:gridCol>
                <a:gridCol w="1289004">
                  <a:extLst>
                    <a:ext uri="{9D8B030D-6E8A-4147-A177-3AD203B41FA5}">
                      <a16:colId xmlns:a16="http://schemas.microsoft.com/office/drawing/2014/main" val="1945565492"/>
                    </a:ext>
                  </a:extLst>
                </a:gridCol>
              </a:tblGrid>
              <a:tr h="293643">
                <a:tc rowSpan="2">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1" i="0" u="none" strike="noStrike" cap="none" normalizeH="0" baseline="0" dirty="0">
                          <a:ln>
                            <a:noFill/>
                          </a:ln>
                          <a:solidFill>
                            <a:schemeClr val="tx1"/>
                          </a:solidFill>
                          <a:effectLst/>
                          <a:latin typeface="Calibri" panose="020F0502020204030204" pitchFamily="34" charset="0"/>
                          <a:cs typeface="Calibri" panose="020F0502020204030204" pitchFamily="34" charset="0"/>
                        </a:rPr>
                        <a:t>Sexual Behavior</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gridSpan="3">
                  <a:txBody>
                    <a:bodyPr/>
                    <a:lstStyle/>
                    <a:p>
                      <a:pPr algn="ctr"/>
                      <a:r>
                        <a:rPr kumimoji="0" lang="en-US" sz="2000" b="1" i="0" u="none" strike="noStrike" cap="none" normalizeH="0" baseline="0" dirty="0">
                          <a:ln>
                            <a:noFill/>
                          </a:ln>
                          <a:solidFill>
                            <a:schemeClr val="tx1"/>
                          </a:solidFill>
                          <a:effectLst/>
                          <a:latin typeface="Calibri" panose="020F0502020204030204" pitchFamily="34" charset="0"/>
                          <a:cs typeface="Calibri" panose="020F0502020204030204" pitchFamily="34" charset="0"/>
                        </a:rPr>
                        <a:t>Bivariate</a:t>
                      </a:r>
                      <a:endParaRPr lang="en-US" sz="2000" dirty="0">
                        <a:latin typeface="Calibri" panose="020F0502020204030204" pitchFamily="34" charset="0"/>
                        <a:cs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1471D"/>
                    </a:solidFill>
                  </a:tcPr>
                </a:tc>
                <a:tc hMerge="1">
                  <a:txBody>
                    <a:bodyPr/>
                    <a:lstStyle/>
                    <a:p>
                      <a:endParaRPr lang="en-US"/>
                    </a:p>
                  </a:txBody>
                  <a:tcPr>
                    <a:lnL w="12700" cmpd="sng">
                      <a:noFill/>
                      <a:prstDash val="solid"/>
                    </a:lnL>
                  </a:tcPr>
                </a:tc>
                <a:tc hMerge="1">
                  <a:txBody>
                    <a:bodyPr/>
                    <a:lstStyle/>
                    <a:p>
                      <a:endParaRPr lang="en-US"/>
                    </a:p>
                  </a:txBody>
                  <a:tcPr/>
                </a:tc>
                <a:tc gridSpan="3">
                  <a:txBody>
                    <a:bodyPr/>
                    <a:lstStyle/>
                    <a:p>
                      <a:pPr algn="ctr"/>
                      <a:r>
                        <a:rPr kumimoji="0" lang="en-US" sz="2000" b="1" i="0" u="none" strike="noStrike" cap="none" normalizeH="0" baseline="0" dirty="0">
                          <a:ln>
                            <a:noFill/>
                          </a:ln>
                          <a:solidFill>
                            <a:schemeClr val="tx1"/>
                          </a:solidFill>
                          <a:effectLst/>
                          <a:latin typeface="Calibri" panose="020F0502020204030204" pitchFamily="34" charset="0"/>
                          <a:cs typeface="Calibri" panose="020F0502020204030204" pitchFamily="34" charset="0"/>
                        </a:rPr>
                        <a:t>Adjusted Model</a:t>
                      </a:r>
                      <a:endParaRPr lang="en-US" sz="2000" dirty="0">
                        <a:latin typeface="Calibri" panose="020F0502020204030204" pitchFamily="34" charset="0"/>
                        <a:cs typeface="Calibri" panose="020F0502020204030204" pitchFamily="34" charset="0"/>
                      </a:endParaRPr>
                    </a:p>
                  </a:txBody>
                  <a:tcPr marL="121699" marR="121699" marT="45728" marB="45728" anchor="ctr" horzOverflow="overflow">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1471D"/>
                    </a:solidFill>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0"/>
                  </a:ext>
                </a:extLst>
              </a:tr>
              <a:tr h="365760">
                <a:tc v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GB" sz="2000" b="1" i="0" u="none" strike="noStrike" cap="none" normalizeH="0" baseline="0" dirty="0">
                        <a:ln>
                          <a:noFill/>
                        </a:ln>
                        <a:solidFill>
                          <a:schemeClr val="tx1"/>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algn="ctr"/>
                      <a:r>
                        <a:rPr lang="en-US" sz="2000" b="1" dirty="0">
                          <a:latin typeface="Calibri" panose="020F0502020204030204" pitchFamily="34" charset="0"/>
                          <a:cs typeface="Calibri" panose="020F0502020204030204" pitchFamily="34" charset="0"/>
                        </a:rPr>
                        <a:t>OR</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lumMod val="60000"/>
                        <a:lumOff val="40000"/>
                      </a:schemeClr>
                    </a:solidFill>
                  </a:tcPr>
                </a:tc>
                <a:tc>
                  <a:txBody>
                    <a:bodyPr/>
                    <a:lstStyle/>
                    <a:p>
                      <a:pPr algn="ctr"/>
                      <a:r>
                        <a:rPr kumimoji="0" lang="en-US" sz="2000" b="1" i="0" u="none" strike="noStrike" cap="none" normalizeH="0" baseline="0" dirty="0">
                          <a:ln>
                            <a:noFill/>
                          </a:ln>
                          <a:solidFill>
                            <a:schemeClr val="tx1"/>
                          </a:solidFill>
                          <a:effectLst/>
                          <a:latin typeface="Calibri" panose="020F0502020204030204" pitchFamily="34" charset="0"/>
                          <a:cs typeface="Calibri" panose="020F0502020204030204" pitchFamily="34" charset="0"/>
                        </a:rPr>
                        <a:t>95% CI</a:t>
                      </a:r>
                      <a:endParaRPr lang="en-US" sz="2000" b="1" dirty="0">
                        <a:latin typeface="Calibri" panose="020F0502020204030204" pitchFamily="34" charset="0"/>
                        <a:cs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lumMod val="60000"/>
                        <a:lumOff val="40000"/>
                      </a:schemeClr>
                    </a:solidFill>
                  </a:tcPr>
                </a:tc>
                <a:tc>
                  <a:txBody>
                    <a:bodyPr/>
                    <a:lstStyle/>
                    <a:p>
                      <a:pPr algn="ctr"/>
                      <a:r>
                        <a:rPr lang="en-US" sz="2000" b="1" i="1" dirty="0">
                          <a:latin typeface="Calibri" panose="020F0502020204030204" pitchFamily="34" charset="0"/>
                          <a:cs typeface="Calibri" panose="020F0502020204030204" pitchFamily="34" charset="0"/>
                        </a:rPr>
                        <a:t>P </a:t>
                      </a:r>
                      <a:r>
                        <a:rPr lang="en-US" sz="2000" b="1" i="0" dirty="0">
                          <a:latin typeface="Calibri" panose="020F0502020204030204" pitchFamily="34" charset="0"/>
                          <a:cs typeface="Calibri" panose="020F0502020204030204" pitchFamily="34" charset="0"/>
                        </a:rPr>
                        <a:t>Value</a:t>
                      </a:r>
                    </a:p>
                  </a:txBody>
                  <a:tcPr marL="121699" marR="121699" marT="45728" marB="45728" anchor="ctr" horzOverflow="overflow">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lumMod val="60000"/>
                        <a:lumOff val="40000"/>
                      </a:schemeClr>
                    </a:solidFill>
                  </a:tcPr>
                </a:tc>
                <a:tc>
                  <a:txBody>
                    <a:bodyPr/>
                    <a:lstStyle/>
                    <a:p>
                      <a:pPr algn="ctr"/>
                      <a:r>
                        <a:rPr lang="en-US" sz="2000" b="1" dirty="0">
                          <a:latin typeface="Calibri" panose="020F0502020204030204" pitchFamily="34" charset="0"/>
                          <a:cs typeface="Calibri" panose="020F0502020204030204" pitchFamily="34" charset="0"/>
                        </a:rPr>
                        <a:t>OR</a:t>
                      </a:r>
                    </a:p>
                  </a:txBody>
                  <a:tcPr marL="121699" marR="121699" marT="45728" marB="45728" anchor="ctr" horzOverflow="overflow">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lumMod val="60000"/>
                        <a:lumOff val="40000"/>
                      </a:schemeClr>
                    </a:solidFill>
                  </a:tcPr>
                </a:tc>
                <a:tc>
                  <a:txBody>
                    <a:bodyPr/>
                    <a:lstStyle/>
                    <a:p>
                      <a:pPr algn="ctr"/>
                      <a:r>
                        <a:rPr kumimoji="0" lang="en-US" sz="2000" b="1" i="0" u="none" strike="noStrike" cap="none" normalizeH="0" baseline="0" dirty="0">
                          <a:ln>
                            <a:noFill/>
                          </a:ln>
                          <a:solidFill>
                            <a:schemeClr val="tx1"/>
                          </a:solidFill>
                          <a:effectLst/>
                          <a:latin typeface="Calibri" panose="020F0502020204030204" pitchFamily="34" charset="0"/>
                          <a:cs typeface="Calibri" panose="020F0502020204030204" pitchFamily="34" charset="0"/>
                        </a:rPr>
                        <a:t>95% CI</a:t>
                      </a:r>
                      <a:endParaRPr lang="en-US" sz="2000" b="1" dirty="0">
                        <a:latin typeface="Calibri" panose="020F0502020204030204" pitchFamily="34" charset="0"/>
                        <a:cs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lumMod val="60000"/>
                        <a:lumOff val="40000"/>
                      </a:schemeClr>
                    </a:solidFill>
                  </a:tcPr>
                </a:tc>
                <a:tc>
                  <a:txBody>
                    <a:bodyPr/>
                    <a:lstStyle/>
                    <a:p>
                      <a:pPr algn="ctr"/>
                      <a:r>
                        <a:rPr lang="en-US" sz="2000" b="1" i="1" dirty="0">
                          <a:latin typeface="Calibri" panose="020F0502020204030204" pitchFamily="34" charset="0"/>
                          <a:cs typeface="Calibri" panose="020F0502020204030204" pitchFamily="34" charset="0"/>
                        </a:rPr>
                        <a:t>P </a:t>
                      </a:r>
                      <a:r>
                        <a:rPr lang="en-US" sz="2000" b="1" dirty="0">
                          <a:latin typeface="Calibri" panose="020F0502020204030204" pitchFamily="34" charset="0"/>
                          <a:cs typeface="Calibri" panose="020F0502020204030204" pitchFamily="34" charset="0"/>
                        </a:rPr>
                        <a:t>Value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lumMod val="60000"/>
                        <a:lumOff val="40000"/>
                      </a:schemeClr>
                    </a:solidFill>
                  </a:tcPr>
                </a:tc>
                <a:extLst>
                  <a:ext uri="{0D108BD9-81ED-4DB2-BD59-A6C34878D82A}">
                    <a16:rowId xmlns:a16="http://schemas.microsoft.com/office/drawing/2014/main" val="10001"/>
                  </a:ext>
                </a:extLst>
              </a:tr>
              <a:tr h="293643">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1"/>
                          </a:solidFill>
                          <a:effectLst/>
                          <a:latin typeface="Calibri" panose="020F0502020204030204" pitchFamily="34" charset="0"/>
                          <a:cs typeface="Calibri" panose="020F0502020204030204" pitchFamily="34" charset="0"/>
                        </a:rPr>
                        <a:t>Yes, receptive </a:t>
                      </a:r>
                      <a:br>
                        <a:rPr kumimoji="0" lang="en-US" sz="2000" b="0" i="0" u="none" strike="noStrike" cap="none" normalizeH="0" baseline="0" dirty="0">
                          <a:ln>
                            <a:noFill/>
                          </a:ln>
                          <a:solidFill>
                            <a:schemeClr val="bg1"/>
                          </a:solidFill>
                          <a:effectLst/>
                          <a:latin typeface="Calibri" panose="020F0502020204030204" pitchFamily="34" charset="0"/>
                          <a:cs typeface="Calibri" panose="020F0502020204030204" pitchFamily="34" charset="0"/>
                        </a:rPr>
                      </a:br>
                      <a:r>
                        <a:rPr kumimoji="0" lang="en-US" sz="2000" b="0" i="0" u="none" strike="noStrike" cap="none" normalizeH="0" baseline="0" dirty="0">
                          <a:ln>
                            <a:noFill/>
                          </a:ln>
                          <a:solidFill>
                            <a:schemeClr val="bg1"/>
                          </a:solidFill>
                          <a:effectLst/>
                          <a:latin typeface="Calibri" panose="020F0502020204030204" pitchFamily="34" charset="0"/>
                          <a:cs typeface="Calibri" panose="020F0502020204030204" pitchFamily="34" charset="0"/>
                        </a:rPr>
                        <a:t>penile–vaginal sex</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lang="en-US" sz="2000" b="0" dirty="0">
                          <a:solidFill>
                            <a:schemeClr val="bg1"/>
                          </a:solidFill>
                          <a:latin typeface="Calibri" panose="020F0502020204030204" pitchFamily="34" charset="0"/>
                          <a:cs typeface="Calibri" panose="020F0502020204030204" pitchFamily="34" charset="0"/>
                        </a:rPr>
                        <a:t>5.06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prstDash val="soli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1"/>
                          </a:solidFill>
                          <a:effectLst/>
                          <a:latin typeface="Calibri" panose="020F0502020204030204" pitchFamily="34" charset="0"/>
                          <a:cs typeface="Calibri" panose="020F0502020204030204" pitchFamily="34" charset="0"/>
                        </a:rPr>
                        <a:t>1.69-15.12</a:t>
                      </a:r>
                      <a:endParaRPr lang="en-US" sz="2000" b="0" dirty="0">
                        <a:solidFill>
                          <a:schemeClr val="bg1"/>
                        </a:solidFill>
                        <a:latin typeface="Calibri" panose="020F0502020204030204" pitchFamily="34" charset="0"/>
                        <a:cs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lang="en-US" sz="2000" b="0" dirty="0">
                          <a:solidFill>
                            <a:schemeClr val="bg1"/>
                          </a:solidFill>
                          <a:latin typeface="Calibri" panose="020F0502020204030204" pitchFamily="34" charset="0"/>
                          <a:cs typeface="Calibri" panose="020F0502020204030204" pitchFamily="34" charset="0"/>
                        </a:rPr>
                        <a:t>.01</a:t>
                      </a:r>
                    </a:p>
                  </a:txBody>
                  <a:tcPr marL="121699" marR="121699" marT="45728" marB="45728" anchor="ctr" horzOverflow="overflow">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lang="en-US" sz="2000" b="0" dirty="0">
                          <a:solidFill>
                            <a:schemeClr val="bg1"/>
                          </a:solidFill>
                          <a:latin typeface="Calibri" panose="020F0502020204030204" pitchFamily="34" charset="0"/>
                          <a:cs typeface="Calibri" panose="020F0502020204030204" pitchFamily="34" charset="0"/>
                        </a:rPr>
                        <a:t>5.23</a:t>
                      </a:r>
                    </a:p>
                  </a:txBody>
                  <a:tcPr marL="121699" marR="121699" marT="45728" marB="45728" anchor="ctr" horzOverflow="overflow">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mpd="sng">
                      <a:noFill/>
                      <a:prstDash val="soli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lang="en-US" sz="2000" b="0" dirty="0">
                          <a:solidFill>
                            <a:schemeClr val="bg1"/>
                          </a:solidFill>
                          <a:latin typeface="Calibri" panose="020F0502020204030204" pitchFamily="34" charset="0"/>
                          <a:cs typeface="Calibri" panose="020F0502020204030204" pitchFamily="34" charset="0"/>
                        </a:rPr>
                        <a:t>1.61-17.02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lang="en-US" sz="2000" b="0" dirty="0">
                          <a:solidFill>
                            <a:schemeClr val="bg1"/>
                          </a:solidFill>
                          <a:latin typeface="Calibri" panose="020F0502020204030204" pitchFamily="34" charset="0"/>
                          <a:cs typeface="Calibri" panose="020F0502020204030204" pitchFamily="34" charset="0"/>
                        </a:rPr>
                        <a:t>&lt;.01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2"/>
                  </a:ext>
                </a:extLst>
              </a:tr>
              <a:tr h="293643">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1"/>
                          </a:solidFill>
                          <a:effectLst/>
                          <a:latin typeface="Calibri" panose="020F0502020204030204" pitchFamily="34" charset="0"/>
                          <a:cs typeface="Calibri" panose="020F0502020204030204" pitchFamily="34" charset="0"/>
                        </a:rPr>
                        <a:t>Yes, penile sex, but </a:t>
                      </a:r>
                      <a:br>
                        <a:rPr kumimoji="0" lang="en-US" sz="2000" b="0" i="0" u="none" strike="noStrike" cap="none" normalizeH="0" baseline="0" dirty="0">
                          <a:ln>
                            <a:noFill/>
                          </a:ln>
                          <a:solidFill>
                            <a:schemeClr val="bg1"/>
                          </a:solidFill>
                          <a:effectLst/>
                          <a:latin typeface="Calibri" panose="020F0502020204030204" pitchFamily="34" charset="0"/>
                          <a:cs typeface="Calibri" panose="020F0502020204030204" pitchFamily="34" charset="0"/>
                        </a:rPr>
                      </a:br>
                      <a:r>
                        <a:rPr kumimoji="0" lang="en-US" sz="2000" b="0" i="0" u="none" strike="noStrike" cap="none" normalizeH="0" baseline="0" dirty="0">
                          <a:ln>
                            <a:noFill/>
                          </a:ln>
                          <a:solidFill>
                            <a:schemeClr val="bg1"/>
                          </a:solidFill>
                          <a:effectLst/>
                          <a:latin typeface="Calibri" panose="020F0502020204030204" pitchFamily="34" charset="0"/>
                          <a:cs typeface="Calibri" panose="020F0502020204030204" pitchFamily="34" charset="0"/>
                        </a:rPr>
                        <a:t>not receptive vaginal</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algn="ctr"/>
                      <a:r>
                        <a:rPr kumimoji="0" lang="en-US" sz="2000" b="0" i="0" u="none" strike="noStrike" cap="none" normalizeH="0" baseline="0" dirty="0">
                          <a:ln>
                            <a:noFill/>
                          </a:ln>
                          <a:solidFill>
                            <a:schemeClr val="bg1"/>
                          </a:solidFill>
                          <a:effectLst/>
                          <a:latin typeface="Calibri" panose="020F0502020204030204" pitchFamily="34" charset="0"/>
                          <a:cs typeface="Calibri" panose="020F0502020204030204" pitchFamily="34" charset="0"/>
                        </a:rPr>
                        <a:t>1.48</a:t>
                      </a:r>
                      <a:endParaRPr lang="en-US" sz="2000" b="0" dirty="0">
                        <a:solidFill>
                          <a:schemeClr val="bg1"/>
                        </a:solidFill>
                        <a:latin typeface="Calibri" panose="020F0502020204030204" pitchFamily="34" charset="0"/>
                        <a:cs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algn="ctr"/>
                      <a:r>
                        <a:rPr kumimoji="0" lang="en-US" sz="2000" b="0" i="0" u="none" strike="noStrike" cap="none" normalizeH="0" baseline="0" dirty="0">
                          <a:ln>
                            <a:noFill/>
                          </a:ln>
                          <a:solidFill>
                            <a:schemeClr val="bg1"/>
                          </a:solidFill>
                          <a:effectLst/>
                          <a:latin typeface="Calibri" panose="020F0502020204030204" pitchFamily="34" charset="0"/>
                          <a:cs typeface="Calibri" panose="020F0502020204030204" pitchFamily="34" charset="0"/>
                        </a:rPr>
                        <a:t>0.15-14.28</a:t>
                      </a:r>
                      <a:endParaRPr lang="en-US" sz="2000" b="0" dirty="0">
                        <a:solidFill>
                          <a:schemeClr val="bg1"/>
                        </a:solidFill>
                        <a:latin typeface="Calibri" panose="020F0502020204030204" pitchFamily="34" charset="0"/>
                        <a:cs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algn="ctr"/>
                      <a:r>
                        <a:rPr lang="en-US" sz="2000" b="0" dirty="0">
                          <a:solidFill>
                            <a:schemeClr val="bg1"/>
                          </a:solidFill>
                          <a:latin typeface="Calibri" panose="020F0502020204030204" pitchFamily="34" charset="0"/>
                          <a:cs typeface="Calibri" panose="020F0502020204030204" pitchFamily="34" charset="0"/>
                        </a:rPr>
                        <a:t>.74</a:t>
                      </a:r>
                    </a:p>
                  </a:txBody>
                  <a:tcPr marL="121699" marR="121699" marT="45728" marB="45728" anchor="ctr" horzOverflow="overflow">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algn="ctr"/>
                      <a:r>
                        <a:rPr kumimoji="0" lang="en-US" sz="2000" b="0" i="0" u="none" strike="noStrike" cap="none" normalizeH="0" baseline="0" dirty="0">
                          <a:ln>
                            <a:noFill/>
                          </a:ln>
                          <a:solidFill>
                            <a:schemeClr val="bg1"/>
                          </a:solidFill>
                          <a:effectLst/>
                          <a:latin typeface="Calibri" panose="020F0502020204030204" pitchFamily="34" charset="0"/>
                          <a:cs typeface="Calibri" panose="020F0502020204030204" pitchFamily="34" charset="0"/>
                        </a:rPr>
                        <a:t>1.42</a:t>
                      </a:r>
                      <a:endParaRPr lang="en-US" sz="2000" b="0" dirty="0">
                        <a:solidFill>
                          <a:schemeClr val="bg1"/>
                        </a:solidFill>
                        <a:latin typeface="Calibri" panose="020F0502020204030204" pitchFamily="34" charset="0"/>
                        <a:cs typeface="Calibri" panose="020F0502020204030204" pitchFamily="34" charset="0"/>
                      </a:endParaRPr>
                    </a:p>
                  </a:txBody>
                  <a:tcPr marL="121699" marR="121699" marT="45728" marB="45728" anchor="ctr" horzOverflow="overflow">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algn="ctr"/>
                      <a:r>
                        <a:rPr lang="en-US" sz="2000" b="0" dirty="0">
                          <a:solidFill>
                            <a:schemeClr val="bg1"/>
                          </a:solidFill>
                          <a:latin typeface="Calibri" panose="020F0502020204030204" pitchFamily="34" charset="0"/>
                          <a:cs typeface="Calibri" panose="020F0502020204030204" pitchFamily="34" charset="0"/>
                        </a:rPr>
                        <a:t>0.13-15.04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algn="ctr"/>
                      <a:r>
                        <a:rPr lang="en-US" sz="2000" b="0" dirty="0">
                          <a:solidFill>
                            <a:schemeClr val="bg1"/>
                          </a:solidFill>
                          <a:latin typeface="Calibri" panose="020F0502020204030204" pitchFamily="34" charset="0"/>
                          <a:cs typeface="Calibri" panose="020F0502020204030204" pitchFamily="34" charset="0"/>
                        </a:rPr>
                        <a:t>.77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extLst>
                  <a:ext uri="{0D108BD9-81ED-4DB2-BD59-A6C34878D82A}">
                    <a16:rowId xmlns:a16="http://schemas.microsoft.com/office/drawing/2014/main" val="10003"/>
                  </a:ext>
                </a:extLst>
              </a:tr>
              <a:tr h="293643">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1"/>
                          </a:solidFill>
                          <a:effectLst/>
                          <a:latin typeface="Calibri" panose="020F0502020204030204" pitchFamily="34" charset="0"/>
                          <a:cs typeface="Calibri" panose="020F0502020204030204" pitchFamily="34" charset="0"/>
                        </a:rPr>
                        <a:t>No penile sex</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algn="ctr"/>
                      <a:r>
                        <a:rPr kumimoji="0" lang="en-US" sz="2000" b="0" i="0" u="none" strike="noStrike" cap="none" normalizeH="0" baseline="0" dirty="0">
                          <a:ln>
                            <a:noFill/>
                          </a:ln>
                          <a:solidFill>
                            <a:schemeClr val="bg1"/>
                          </a:solidFill>
                          <a:effectLst/>
                          <a:latin typeface="Calibri" panose="020F0502020204030204" pitchFamily="34" charset="0"/>
                          <a:cs typeface="Calibri" panose="020F0502020204030204" pitchFamily="34" charset="0"/>
                        </a:rPr>
                        <a:t>Reference</a:t>
                      </a:r>
                      <a:endParaRPr lang="en-US" sz="2000" b="0" dirty="0">
                        <a:solidFill>
                          <a:schemeClr val="bg1"/>
                        </a:solidFill>
                        <a:latin typeface="Calibri" panose="020F0502020204030204" pitchFamily="34" charset="0"/>
                        <a:cs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algn="ctr"/>
                      <a:r>
                        <a:rPr kumimoji="0" lang="en-US" sz="2000" b="0" i="0" u="none" strike="noStrike" cap="none" normalizeH="0" baseline="0" dirty="0">
                          <a:ln>
                            <a:noFill/>
                          </a:ln>
                          <a:solidFill>
                            <a:schemeClr val="bg1"/>
                          </a:solidFill>
                          <a:effectLst/>
                          <a:latin typeface="Calibri" panose="020F0502020204030204" pitchFamily="34" charset="0"/>
                          <a:cs typeface="Calibri" panose="020F0502020204030204" pitchFamily="34" charset="0"/>
                        </a:rPr>
                        <a:t>--</a:t>
                      </a:r>
                      <a:endParaRPr lang="en-US" sz="2000" b="0" dirty="0">
                        <a:solidFill>
                          <a:schemeClr val="bg1"/>
                        </a:solidFill>
                        <a:latin typeface="Calibri" panose="020F0502020204030204" pitchFamily="34" charset="0"/>
                        <a:cs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algn="ctr"/>
                      <a:r>
                        <a:rPr lang="en-US" sz="2000" b="0" dirty="0">
                          <a:solidFill>
                            <a:schemeClr val="bg1"/>
                          </a:solidFill>
                          <a:latin typeface="Calibri" panose="020F0502020204030204" pitchFamily="34" charset="0"/>
                          <a:cs typeface="Calibri" panose="020F0502020204030204" pitchFamily="34" charset="0"/>
                        </a:rPr>
                        <a:t>--</a:t>
                      </a:r>
                    </a:p>
                  </a:txBody>
                  <a:tcPr marL="121699" marR="121699" marT="45728" marB="45728" anchor="ctr" horzOverflow="overflow">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algn="ctr"/>
                      <a:r>
                        <a:rPr kumimoji="0" lang="en-US" sz="2000" b="0" i="0" u="none" strike="noStrike" cap="none" normalizeH="0" baseline="0" dirty="0">
                          <a:ln>
                            <a:noFill/>
                          </a:ln>
                          <a:solidFill>
                            <a:schemeClr val="bg1"/>
                          </a:solidFill>
                          <a:effectLst/>
                          <a:latin typeface="Calibri" panose="020F0502020204030204" pitchFamily="34" charset="0"/>
                          <a:cs typeface="Calibri" panose="020F0502020204030204" pitchFamily="34" charset="0"/>
                        </a:rPr>
                        <a:t>Reference</a:t>
                      </a:r>
                      <a:endParaRPr lang="en-US" sz="2000" b="0" dirty="0">
                        <a:solidFill>
                          <a:schemeClr val="bg1"/>
                        </a:solidFill>
                        <a:latin typeface="Calibri" panose="020F0502020204030204" pitchFamily="34" charset="0"/>
                        <a:cs typeface="Calibri" panose="020F0502020204030204" pitchFamily="34" charset="0"/>
                      </a:endParaRPr>
                    </a:p>
                  </a:txBody>
                  <a:tcPr marL="121699" marR="121699" marT="45728" marB="45728" anchor="ctr" horzOverflow="overflow">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algn="ctr"/>
                      <a:r>
                        <a:rPr lang="en-US" sz="2000" b="0" dirty="0">
                          <a:solidFill>
                            <a:schemeClr val="bg1"/>
                          </a:solidFill>
                          <a:latin typeface="Calibri" panose="020F0502020204030204" pitchFamily="34" charset="0"/>
                          <a:cs typeface="Calibri" panose="020F0502020204030204" pitchFamily="34" charset="0"/>
                        </a:rPr>
                        <a:t>--</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algn="ctr"/>
                      <a:r>
                        <a:rPr lang="en-US" sz="2000" b="0" dirty="0">
                          <a:solidFill>
                            <a:schemeClr val="bg1"/>
                          </a:solidFill>
                          <a:latin typeface="Calibri" panose="020F0502020204030204" pitchFamily="34" charset="0"/>
                          <a:cs typeface="Calibri" panose="020F0502020204030204" pitchFamily="34" charset="0"/>
                        </a:rPr>
                        <a:t>--</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4"/>
                  </a:ext>
                </a:extLst>
              </a:tr>
            </a:tbl>
          </a:graphicData>
        </a:graphic>
      </p:graphicFrame>
      <p:sp>
        <p:nvSpPr>
          <p:cNvPr id="2" name="Title 1">
            <a:extLst>
              <a:ext uri="{FF2B5EF4-FFF2-40B4-BE49-F238E27FC236}">
                <a16:creationId xmlns:a16="http://schemas.microsoft.com/office/drawing/2014/main" id="{B7AF3991-6CDC-2FB5-8073-D99188DED482}"/>
              </a:ext>
            </a:extLst>
          </p:cNvPr>
          <p:cNvSpPr>
            <a:spLocks noGrp="1"/>
          </p:cNvSpPr>
          <p:nvPr>
            <p:ph type="title"/>
          </p:nvPr>
        </p:nvSpPr>
        <p:spPr>
          <a:xfrm>
            <a:off x="504619" y="282153"/>
            <a:ext cx="11473384" cy="1103313"/>
          </a:xfrm>
        </p:spPr>
        <p:txBody>
          <a:bodyPr/>
          <a:lstStyle/>
          <a:p>
            <a:r>
              <a:rPr lang="en-US" dirty="0"/>
              <a:t>Recent Penile Sexual Contact and High-Risk </a:t>
            </a:r>
            <a:br>
              <a:rPr lang="en-US" dirty="0"/>
            </a:br>
            <a:r>
              <a:rPr lang="en-US" dirty="0"/>
              <a:t>Cervical HPV Infection in Transgender Men</a:t>
            </a:r>
          </a:p>
        </p:txBody>
      </p:sp>
      <p:grpSp>
        <p:nvGrpSpPr>
          <p:cNvPr id="5" name="Group 4">
            <a:extLst>
              <a:ext uri="{FF2B5EF4-FFF2-40B4-BE49-F238E27FC236}">
                <a16:creationId xmlns:a16="http://schemas.microsoft.com/office/drawing/2014/main" id="{245C662C-E767-17C5-0ED3-938DA03869B0}"/>
              </a:ext>
            </a:extLst>
          </p:cNvPr>
          <p:cNvGrpSpPr/>
          <p:nvPr/>
        </p:nvGrpSpPr>
        <p:grpSpPr>
          <a:xfrm>
            <a:off x="9392911" y="6212702"/>
            <a:ext cx="2488502" cy="450134"/>
            <a:chOff x="9392911" y="6212702"/>
            <a:chExt cx="2488502" cy="450134"/>
          </a:xfrm>
        </p:grpSpPr>
        <p:pic>
          <p:nvPicPr>
            <p:cNvPr id="8" name="Picture 7" descr="Icon&#10;&#10;Description automatically generated">
              <a:extLst>
                <a:ext uri="{FF2B5EF4-FFF2-40B4-BE49-F238E27FC236}">
                  <a16:creationId xmlns:a16="http://schemas.microsoft.com/office/drawing/2014/main" id="{0E0191D1-4127-EDCB-78C1-C15875E982D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88699" y="6212702"/>
              <a:ext cx="566928" cy="196326"/>
            </a:xfrm>
            <a:prstGeom prst="rect">
              <a:avLst/>
            </a:prstGeom>
          </p:spPr>
        </p:pic>
        <p:sp>
          <p:nvSpPr>
            <p:cNvPr id="9" name="Rectangle 8">
              <a:extLst>
                <a:ext uri="{FF2B5EF4-FFF2-40B4-BE49-F238E27FC236}">
                  <a16:creationId xmlns:a16="http://schemas.microsoft.com/office/drawing/2014/main" id="{CBD2E25E-9BEB-C526-1B84-3A8E91425CFE}"/>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4"/>
                </a:rPr>
                <a:t>clinicaloptions.com</a:t>
              </a:r>
              <a:endParaRPr lang="en-US" altLang="en-US" sz="14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236512913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6282DB-FF3B-46B3-AB6E-E57A297704BE}"/>
              </a:ext>
            </a:extLst>
          </p:cNvPr>
          <p:cNvSpPr>
            <a:spLocks noGrp="1"/>
          </p:cNvSpPr>
          <p:nvPr>
            <p:ph type="title"/>
          </p:nvPr>
        </p:nvSpPr>
        <p:spPr/>
        <p:txBody>
          <a:bodyPr/>
          <a:lstStyle/>
          <a:p>
            <a:r>
              <a:rPr lang="en-US" dirty="0"/>
              <a:t>Breast Cancer Screening in Transgender People: Overview</a:t>
            </a:r>
          </a:p>
        </p:txBody>
      </p:sp>
      <p:sp>
        <p:nvSpPr>
          <p:cNvPr id="3" name="Content Placeholder 2">
            <a:extLst>
              <a:ext uri="{FF2B5EF4-FFF2-40B4-BE49-F238E27FC236}">
                <a16:creationId xmlns:a16="http://schemas.microsoft.com/office/drawing/2014/main" id="{07412FA9-F97A-4F22-ADEA-03E469A28823}"/>
              </a:ext>
            </a:extLst>
          </p:cNvPr>
          <p:cNvSpPr>
            <a:spLocks noGrp="1"/>
          </p:cNvSpPr>
          <p:nvPr>
            <p:ph idx="1"/>
          </p:nvPr>
        </p:nvSpPr>
        <p:spPr/>
        <p:txBody>
          <a:bodyPr/>
          <a:lstStyle/>
          <a:p>
            <a:r>
              <a:rPr lang="en-US" dirty="0"/>
              <a:t>There is a deficit of prospective, longitudinal outcomes data for </a:t>
            </a:r>
            <a:br>
              <a:rPr lang="en-US" dirty="0"/>
            </a:br>
            <a:r>
              <a:rPr lang="en-US" dirty="0"/>
              <a:t>breast cancer screening in transgender people</a:t>
            </a:r>
          </a:p>
          <a:p>
            <a:r>
              <a:rPr lang="en-US" dirty="0"/>
              <a:t>Data on how to approach screening people with prior mastectomy is lacking</a:t>
            </a:r>
          </a:p>
          <a:p>
            <a:r>
              <a:rPr lang="en-US" dirty="0"/>
              <a:t>Available data suggest lower rates of breast cancer among all transgender populations compared with cisgender women but higher compared with cisgender men</a:t>
            </a:r>
          </a:p>
          <a:p>
            <a:r>
              <a:rPr lang="en-US" dirty="0"/>
              <a:t>Consider potential harms of screening</a:t>
            </a:r>
          </a:p>
          <a:p>
            <a:endParaRPr lang="en-US" dirty="0"/>
          </a:p>
        </p:txBody>
      </p:sp>
      <p:sp>
        <p:nvSpPr>
          <p:cNvPr id="5" name="TextBox 4">
            <a:extLst>
              <a:ext uri="{FF2B5EF4-FFF2-40B4-BE49-F238E27FC236}">
                <a16:creationId xmlns:a16="http://schemas.microsoft.com/office/drawing/2014/main" id="{B87CE8D6-EA90-52B0-ABFC-44B65038BA88}"/>
              </a:ext>
            </a:extLst>
          </p:cNvPr>
          <p:cNvSpPr txBox="1"/>
          <p:nvPr/>
        </p:nvSpPr>
        <p:spPr bwMode="auto">
          <a:xfrm>
            <a:off x="429986" y="6411454"/>
            <a:ext cx="610144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defPPr>
              <a:defRPr lang="en-US"/>
            </a:defPPr>
            <a:lvl1pPr eaLnBrk="1" hangingPunct="1">
              <a:lnSpc>
                <a:spcPct val="100000"/>
              </a:lnSpc>
              <a:buClrTx/>
              <a:buFontTx/>
              <a:buNone/>
              <a:defRPr sz="1200" b="0">
                <a:solidFill>
                  <a:schemeClr val="bg2"/>
                </a:solidFill>
                <a:latin typeface="Calibri" panose="020F050202020403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defRPr>
            </a:lvl9pPr>
          </a:lstStyle>
          <a:p>
            <a:r>
              <a:rPr lang="en-US" dirty="0"/>
              <a:t>de Blok. BMJ. 2019;365:l1652.</a:t>
            </a:r>
          </a:p>
        </p:txBody>
      </p:sp>
      <p:grpSp>
        <p:nvGrpSpPr>
          <p:cNvPr id="6" name="Group 5">
            <a:extLst>
              <a:ext uri="{FF2B5EF4-FFF2-40B4-BE49-F238E27FC236}">
                <a16:creationId xmlns:a16="http://schemas.microsoft.com/office/drawing/2014/main" id="{431D4CA3-96CD-0D0B-EE60-31A0BAE46786}"/>
              </a:ext>
            </a:extLst>
          </p:cNvPr>
          <p:cNvGrpSpPr/>
          <p:nvPr/>
        </p:nvGrpSpPr>
        <p:grpSpPr>
          <a:xfrm>
            <a:off x="9392911" y="6212702"/>
            <a:ext cx="2488502" cy="450134"/>
            <a:chOff x="9392911" y="6212702"/>
            <a:chExt cx="2488502" cy="450134"/>
          </a:xfrm>
        </p:grpSpPr>
        <p:pic>
          <p:nvPicPr>
            <p:cNvPr id="7" name="Picture 6" descr="Icon&#10;&#10;Description automatically generated">
              <a:extLst>
                <a:ext uri="{FF2B5EF4-FFF2-40B4-BE49-F238E27FC236}">
                  <a16:creationId xmlns:a16="http://schemas.microsoft.com/office/drawing/2014/main" id="{40F03038-422C-0B69-5EB2-6ECA9684B26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88699" y="6212702"/>
              <a:ext cx="566928" cy="196326"/>
            </a:xfrm>
            <a:prstGeom prst="rect">
              <a:avLst/>
            </a:prstGeom>
          </p:spPr>
        </p:pic>
        <p:sp>
          <p:nvSpPr>
            <p:cNvPr id="8" name="Rectangle 8">
              <a:extLst>
                <a:ext uri="{FF2B5EF4-FFF2-40B4-BE49-F238E27FC236}">
                  <a16:creationId xmlns:a16="http://schemas.microsoft.com/office/drawing/2014/main" id="{136A1DA7-CF45-8F2F-7F4B-FBE8E4A3B37E}"/>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4"/>
                </a:rPr>
                <a:t>clinicaloptions.com</a:t>
              </a:r>
              <a:endParaRPr lang="en-US" altLang="en-US" sz="14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85589797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624D0F-F8C8-44A8-BC4B-3495811976EA}"/>
              </a:ext>
            </a:extLst>
          </p:cNvPr>
          <p:cNvSpPr>
            <a:spLocks noGrp="1"/>
          </p:cNvSpPr>
          <p:nvPr>
            <p:ph type="title"/>
          </p:nvPr>
        </p:nvSpPr>
        <p:spPr/>
        <p:txBody>
          <a:bodyPr/>
          <a:lstStyle/>
          <a:p>
            <a:r>
              <a:rPr lang="en-US" dirty="0"/>
              <a:t>Breast Cancer in Transgender People</a:t>
            </a:r>
          </a:p>
        </p:txBody>
      </p:sp>
      <p:graphicFrame>
        <p:nvGraphicFramePr>
          <p:cNvPr id="6" name="Group 3">
            <a:extLst>
              <a:ext uri="{FF2B5EF4-FFF2-40B4-BE49-F238E27FC236}">
                <a16:creationId xmlns:a16="http://schemas.microsoft.com/office/drawing/2014/main" id="{C9768119-CDA9-4172-96FD-1BACB11CF95A}"/>
              </a:ext>
            </a:extLst>
          </p:cNvPr>
          <p:cNvGraphicFramePr>
            <a:graphicFrameLocks/>
          </p:cNvGraphicFramePr>
          <p:nvPr>
            <p:extLst>
              <p:ext uri="{D42A27DB-BD31-4B8C-83A1-F6EECF244321}">
                <p14:modId xmlns:p14="http://schemas.microsoft.com/office/powerpoint/2010/main" val="2696513146"/>
              </p:ext>
            </p:extLst>
          </p:nvPr>
        </p:nvGraphicFramePr>
        <p:xfrm>
          <a:off x="719139" y="1387160"/>
          <a:ext cx="10787062" cy="4785600"/>
        </p:xfrm>
        <a:graphic>
          <a:graphicData uri="http://schemas.openxmlformats.org/drawingml/2006/table">
            <a:tbl>
              <a:tblPr/>
              <a:tblGrid>
                <a:gridCol w="1442573">
                  <a:extLst>
                    <a:ext uri="{9D8B030D-6E8A-4147-A177-3AD203B41FA5}">
                      <a16:colId xmlns:a16="http://schemas.microsoft.com/office/drawing/2014/main" val="216794588"/>
                    </a:ext>
                  </a:extLst>
                </a:gridCol>
                <a:gridCol w="1345649">
                  <a:extLst>
                    <a:ext uri="{9D8B030D-6E8A-4147-A177-3AD203B41FA5}">
                      <a16:colId xmlns:a16="http://schemas.microsoft.com/office/drawing/2014/main" val="20000"/>
                    </a:ext>
                  </a:extLst>
                </a:gridCol>
                <a:gridCol w="1536448">
                  <a:extLst>
                    <a:ext uri="{9D8B030D-6E8A-4147-A177-3AD203B41FA5}">
                      <a16:colId xmlns:a16="http://schemas.microsoft.com/office/drawing/2014/main" val="698169861"/>
                    </a:ext>
                  </a:extLst>
                </a:gridCol>
                <a:gridCol w="1116036">
                  <a:extLst>
                    <a:ext uri="{9D8B030D-6E8A-4147-A177-3AD203B41FA5}">
                      <a16:colId xmlns:a16="http://schemas.microsoft.com/office/drawing/2014/main" val="344459834"/>
                    </a:ext>
                  </a:extLst>
                </a:gridCol>
                <a:gridCol w="2089289">
                  <a:extLst>
                    <a:ext uri="{9D8B030D-6E8A-4147-A177-3AD203B41FA5}">
                      <a16:colId xmlns:a16="http://schemas.microsoft.com/office/drawing/2014/main" val="869089876"/>
                    </a:ext>
                  </a:extLst>
                </a:gridCol>
                <a:gridCol w="1098811">
                  <a:extLst>
                    <a:ext uri="{9D8B030D-6E8A-4147-A177-3AD203B41FA5}">
                      <a16:colId xmlns:a16="http://schemas.microsoft.com/office/drawing/2014/main" val="3498159812"/>
                    </a:ext>
                  </a:extLst>
                </a:gridCol>
                <a:gridCol w="2158256">
                  <a:extLst>
                    <a:ext uri="{9D8B030D-6E8A-4147-A177-3AD203B41FA5}">
                      <a16:colId xmlns:a16="http://schemas.microsoft.com/office/drawing/2014/main" val="115333758"/>
                    </a:ext>
                  </a:extLst>
                </a:gridCol>
              </a:tblGrid>
              <a:tr h="417207">
                <a:tc rowSpan="2">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cs typeface="Calibri" panose="020F0502020204030204" pitchFamily="34" charset="0"/>
                        </a:rPr>
                        <a:t>Population</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rowSpan="2">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cs typeface="Calibri" panose="020F0502020204030204" pitchFamily="34" charset="0"/>
                        </a:rPr>
                        <a:t>Variables</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row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cs typeface="Calibri" panose="020F0502020204030204" pitchFamily="34" charset="0"/>
                        </a:rPr>
                        <a:t>Observed Cases</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cs typeface="Calibri" panose="020F0502020204030204" pitchFamily="34" charset="0"/>
                        </a:rPr>
                        <a:t>Expected Cases</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lang="en-US" sz="1400" b="1" dirty="0">
                          <a:latin typeface="Calibri" panose="020F0502020204030204" pitchFamily="34" charset="0"/>
                          <a:cs typeface="Calibri" panose="020F0502020204030204" pitchFamily="34" charset="0"/>
                        </a:rPr>
                        <a:t>Standardized Incidence Ratio (95% CI)</a:t>
                      </a:r>
                      <a:endParaRPr kumimoji="0" lang="en-US" sz="1400" b="1" i="0" u="none" strike="noStrike" cap="none" normalizeH="0" baseline="0" dirty="0">
                        <a:ln>
                          <a:noFill/>
                        </a:ln>
                        <a:solidFill>
                          <a:schemeClr val="tx1"/>
                        </a:solidFill>
                        <a:effectLst/>
                        <a:latin typeface="Calibri" panose="020F0502020204030204" pitchFamily="34" charset="0"/>
                        <a:cs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cs typeface="Calibri" panose="020F0502020204030204" pitchFamily="34" charset="0"/>
                        </a:rPr>
                        <a:t>Expected Cases</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lang="en-US" sz="1400" b="1" dirty="0">
                          <a:latin typeface="Calibri" panose="020F0502020204030204" pitchFamily="34" charset="0"/>
                          <a:cs typeface="Calibri" panose="020F0502020204030204" pitchFamily="34" charset="0"/>
                        </a:rPr>
                        <a:t>Standardized Incidence Ratio (95% CI)</a:t>
                      </a:r>
                      <a:endParaRPr kumimoji="0" lang="en-US" sz="1400" b="1" i="0" u="none" strike="noStrike" cap="none" normalizeH="0" baseline="0" dirty="0">
                        <a:ln>
                          <a:noFill/>
                        </a:ln>
                        <a:solidFill>
                          <a:schemeClr val="tx1"/>
                        </a:solidFill>
                        <a:effectLst/>
                        <a:latin typeface="Calibri" panose="020F0502020204030204" pitchFamily="34" charset="0"/>
                        <a:cs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0000"/>
                  </a:ext>
                </a:extLst>
              </a:tr>
              <a:tr h="241546">
                <a:tc vMerge="1">
                  <a:txBody>
                    <a:bodyPr/>
                    <a:lstStyle/>
                    <a:p>
                      <a:endParaRPr lang="en-US"/>
                    </a:p>
                  </a:txBody>
                  <a:tcPr/>
                </a:tc>
                <a:tc v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GB" sz="2000" b="1" i="0" u="none" strike="noStrike" cap="none" normalizeH="0" baseline="0" dirty="0">
                        <a:ln>
                          <a:noFill/>
                        </a:ln>
                        <a:solidFill>
                          <a:schemeClr val="tx1"/>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vMerge="1">
                  <a:txBody>
                    <a:bodyPr/>
                    <a:lstStyle/>
                    <a:p>
                      <a:endParaRPr lang="en-US"/>
                    </a:p>
                  </a:txBody>
                  <a:tcPr/>
                </a:tc>
                <a:tc gridSpan="2">
                  <a:txBody>
                    <a:bodyPr/>
                    <a:lstStyle/>
                    <a:p>
                      <a:pPr algn="ctr"/>
                      <a:r>
                        <a:rPr lang="en-US" sz="1400" b="1" i="1" dirty="0">
                          <a:latin typeface="Calibri" panose="020F0502020204030204" pitchFamily="34" charset="0"/>
                          <a:cs typeface="Calibri" panose="020F0502020204030204" pitchFamily="34" charset="0"/>
                        </a:rPr>
                        <a:t>Reference: Incidence Ratio Cis Men</a:t>
                      </a:r>
                      <a:endParaRPr lang="en-US" sz="1400" i="1" dirty="0"/>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lumMod val="60000"/>
                        <a:lumOff val="40000"/>
                      </a:schemeClr>
                    </a:solidFill>
                  </a:tcPr>
                </a:tc>
                <a:tc hMerge="1">
                  <a:txBody>
                    <a:bodyPr/>
                    <a:lstStyle/>
                    <a:p>
                      <a:endParaRPr lang="en-US"/>
                    </a:p>
                  </a:txBody>
                  <a:tcPr/>
                </a:tc>
                <a:tc gridSpan="2">
                  <a:txBody>
                    <a:bodyPr/>
                    <a:lstStyle/>
                    <a:p>
                      <a:pPr algn="ctr"/>
                      <a:r>
                        <a:rPr lang="en-US" sz="1400" b="1" i="1" dirty="0">
                          <a:latin typeface="Calibri" panose="020F0502020204030204" pitchFamily="34" charset="0"/>
                          <a:cs typeface="Calibri" panose="020F0502020204030204" pitchFamily="34" charset="0"/>
                        </a:rPr>
                        <a:t>Reference: Incidence Ratio Cis Women</a:t>
                      </a:r>
                      <a:endParaRPr lang="en-US" sz="1400" i="1" dirty="0"/>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lumMod val="60000"/>
                        <a:lumOff val="40000"/>
                      </a:schemeClr>
                    </a:solidFill>
                  </a:tcPr>
                </a:tc>
                <a:tc hMerge="1">
                  <a:txBody>
                    <a:bodyPr/>
                    <a:lstStyle/>
                    <a:p>
                      <a:endParaRPr lang="en-US"/>
                    </a:p>
                  </a:txBody>
                  <a:tcPr/>
                </a:tc>
                <a:extLst>
                  <a:ext uri="{0D108BD9-81ED-4DB2-BD59-A6C34878D82A}">
                    <a16:rowId xmlns:a16="http://schemas.microsoft.com/office/drawing/2014/main" val="10001"/>
                  </a:ext>
                </a:extLst>
              </a:tr>
              <a:tr h="241546">
                <a:tc rowSpan="8">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400" b="1" i="0" u="none" strike="noStrike" cap="none" normalizeH="0" baseline="0" dirty="0">
                          <a:ln>
                            <a:noFill/>
                          </a:ln>
                          <a:solidFill>
                            <a:schemeClr val="bg1"/>
                          </a:solidFill>
                          <a:effectLst/>
                          <a:latin typeface="Calibri" panose="020F0502020204030204" pitchFamily="34" charset="0"/>
                          <a:cs typeface="Calibri" panose="020F0502020204030204" pitchFamily="34" charset="0"/>
                        </a:rPr>
                        <a:t>Transgender Women</a:t>
                      </a:r>
                    </a:p>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400" b="1" i="0" u="none" strike="noStrike" cap="none" normalizeH="0" baseline="0" dirty="0">
                          <a:ln>
                            <a:noFill/>
                          </a:ln>
                          <a:solidFill>
                            <a:schemeClr val="bg1"/>
                          </a:solidFill>
                          <a:effectLst/>
                          <a:latin typeface="Calibri" panose="020F0502020204030204" pitchFamily="34" charset="0"/>
                          <a:cs typeface="Calibri" panose="020F0502020204030204" pitchFamily="34" charset="0"/>
                        </a:rPr>
                        <a:t>(n = 2260)</a:t>
                      </a:r>
                    </a:p>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1"/>
                        </a:solidFill>
                        <a:effectLst/>
                        <a:latin typeface="Calibri" panose="020F0502020204030204" pitchFamily="34" charset="0"/>
                        <a:cs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1"/>
                          </a:solidFill>
                          <a:effectLst/>
                          <a:latin typeface="Calibri" panose="020F0502020204030204" pitchFamily="34" charset="0"/>
                          <a:cs typeface="Calibri" panose="020F0502020204030204" pitchFamily="34" charset="0"/>
                        </a:rPr>
                        <a:t>Invasive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1"/>
                          </a:solidFill>
                          <a:effectLst/>
                          <a:latin typeface="Calibri" panose="020F0502020204030204" pitchFamily="34" charset="0"/>
                          <a:cs typeface="Calibri" panose="020F0502020204030204" pitchFamily="34" charset="0"/>
                        </a:rPr>
                        <a:t>15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lang="en-US" sz="1400" b="0" dirty="0">
                          <a:solidFill>
                            <a:schemeClr val="bg1"/>
                          </a:solidFill>
                          <a:latin typeface="Calibri" panose="020F0502020204030204" pitchFamily="34" charset="0"/>
                          <a:cs typeface="Calibri" panose="020F0502020204030204" pitchFamily="34" charset="0"/>
                        </a:rPr>
                        <a:t>0.32</a:t>
                      </a:r>
                      <a:endParaRPr kumimoji="0" lang="en-US" sz="1400" b="0" i="0" u="none" strike="noStrike" cap="none" normalizeH="0" baseline="0" dirty="0">
                        <a:ln>
                          <a:noFill/>
                        </a:ln>
                        <a:solidFill>
                          <a:schemeClr val="bg1"/>
                        </a:solidFill>
                        <a:effectLst/>
                        <a:latin typeface="Calibri" panose="020F0502020204030204" pitchFamily="34" charset="0"/>
                        <a:cs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prstDash val="soli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1"/>
                          </a:solidFill>
                          <a:effectLst/>
                          <a:latin typeface="Calibri" panose="020F0502020204030204" pitchFamily="34" charset="0"/>
                          <a:cs typeface="Calibri" panose="020F0502020204030204" pitchFamily="34" charset="0"/>
                        </a:rPr>
                        <a:t>46.7 (27.2-75.4)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lang="en-US" sz="1400" b="0" dirty="0">
                          <a:solidFill>
                            <a:schemeClr val="bg1"/>
                          </a:solidFill>
                          <a:latin typeface="Calibri" panose="020F0502020204030204" pitchFamily="34" charset="0"/>
                          <a:cs typeface="Calibri" panose="020F0502020204030204" pitchFamily="34" charset="0"/>
                        </a:rPr>
                        <a:t>59.95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prstDash val="soli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lang="en-US" sz="1400" b="0" dirty="0">
                          <a:solidFill>
                            <a:schemeClr val="bg1"/>
                          </a:solidFill>
                          <a:latin typeface="Calibri" panose="020F0502020204030204" pitchFamily="34" charset="0"/>
                          <a:cs typeface="Calibri" panose="020F0502020204030204" pitchFamily="34" charset="0"/>
                        </a:rPr>
                        <a:t>0.3 (0.2-0.4)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2"/>
                  </a:ext>
                </a:extLst>
              </a:tr>
              <a:tr h="241546">
                <a:tc vMerge="1">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0" i="0" u="none" strike="noStrike" cap="none" normalizeH="0" baseline="0" dirty="0">
                        <a:ln>
                          <a:noFill/>
                        </a:ln>
                        <a:solidFill>
                          <a:schemeClr val="bg1"/>
                        </a:solidFill>
                        <a:effectLst/>
                        <a:latin typeface="Calibri" panose="020F0502020204030204" pitchFamily="34" charset="0"/>
                        <a:cs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9144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1"/>
                          </a:solidFill>
                          <a:effectLst/>
                          <a:latin typeface="Calibri" panose="020F0502020204030204" pitchFamily="34" charset="0"/>
                          <a:cs typeface="Calibri" panose="020F0502020204030204" pitchFamily="34" charset="0"/>
                        </a:rPr>
                        <a:t>Aged &lt;30 yr</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1"/>
                          </a:solidFill>
                          <a:effectLst/>
                          <a:latin typeface="Calibri" panose="020F0502020204030204" pitchFamily="34" charset="0"/>
                          <a:cs typeface="Calibri" panose="020F0502020204030204" pitchFamily="34" charset="0"/>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1"/>
                          </a:solidFill>
                          <a:effectLst/>
                          <a:latin typeface="Calibri" panose="020F0502020204030204" pitchFamily="34" charset="0"/>
                          <a:cs typeface="Calibri" panose="020F0502020204030204" pitchFamily="34" charset="0"/>
                        </a:rPr>
                        <a:t>0.00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1"/>
                          </a:solidFill>
                          <a:effectLst/>
                          <a:latin typeface="Calibri" panose="020F0502020204030204" pitchFamily="34" charset="0"/>
                          <a:cs typeface="Calibri" panose="020F0502020204030204" pitchFamily="34" charset="0"/>
                        </a:rPr>
                        <a:t>--</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p>
                      <a:pPr algn="ctr"/>
                      <a:r>
                        <a:rPr kumimoji="0" lang="en-US" sz="1400" b="0" i="0" u="none" strike="noStrike" cap="none" normalizeH="0" baseline="0" dirty="0">
                          <a:ln>
                            <a:noFill/>
                          </a:ln>
                          <a:solidFill>
                            <a:schemeClr val="bg1"/>
                          </a:solidFill>
                          <a:effectLst/>
                          <a:latin typeface="Calibri" panose="020F0502020204030204" pitchFamily="34" charset="0"/>
                          <a:cs typeface="Calibri" panose="020F0502020204030204" pitchFamily="34" charset="0"/>
                        </a:rPr>
                        <a:t>0.14</a:t>
                      </a:r>
                      <a:endParaRPr lang="en-US" sz="1400" b="0" dirty="0">
                        <a:solidFill>
                          <a:schemeClr val="bg1"/>
                        </a:solidFill>
                        <a:latin typeface="Calibri" panose="020F0502020204030204" pitchFamily="34" charset="0"/>
                        <a:cs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p>
                      <a:pPr algn="ctr"/>
                      <a:r>
                        <a:rPr lang="en-US" sz="1400" b="0" dirty="0">
                          <a:solidFill>
                            <a:schemeClr val="bg1"/>
                          </a:solidFill>
                          <a:latin typeface="Calibri" panose="020F0502020204030204" pitchFamily="34" charset="0"/>
                          <a:cs typeface="Calibri" panose="020F0502020204030204" pitchFamily="34" charset="0"/>
                        </a:rPr>
                        <a:t>--</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extLst>
                  <a:ext uri="{0D108BD9-81ED-4DB2-BD59-A6C34878D82A}">
                    <a16:rowId xmlns:a16="http://schemas.microsoft.com/office/drawing/2014/main" val="10004"/>
                  </a:ext>
                </a:extLst>
              </a:tr>
              <a:tr h="241546">
                <a:tc vMerge="1">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0" i="0" u="none" strike="noStrike" cap="none" normalizeH="0" baseline="0" dirty="0">
                        <a:ln>
                          <a:noFill/>
                        </a:ln>
                        <a:solidFill>
                          <a:schemeClr val="bg1"/>
                        </a:solidFill>
                        <a:effectLst/>
                        <a:latin typeface="Calibri" panose="020F0502020204030204" pitchFamily="34" charset="0"/>
                        <a:cs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9144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1"/>
                          </a:solidFill>
                          <a:effectLst/>
                          <a:latin typeface="Calibri" panose="020F0502020204030204" pitchFamily="34" charset="0"/>
                          <a:cs typeface="Calibri" panose="020F0502020204030204" pitchFamily="34" charset="0"/>
                        </a:rPr>
                        <a:t>Aged 30-50 yr</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1"/>
                          </a:solidFill>
                          <a:effectLst/>
                          <a:latin typeface="Calibri" panose="020F0502020204030204" pitchFamily="34" charset="0"/>
                          <a:cs typeface="Calibri" panose="020F0502020204030204" pitchFamily="34" charset="0"/>
                        </a:rPr>
                        <a:t>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lang="en-US" sz="1400" b="0" dirty="0">
                          <a:solidFill>
                            <a:schemeClr val="bg1"/>
                          </a:solidFill>
                          <a:latin typeface="Calibri" panose="020F0502020204030204" pitchFamily="34" charset="0"/>
                          <a:cs typeface="Calibri" panose="020F0502020204030204" pitchFamily="34" charset="0"/>
                        </a:rPr>
                        <a:t>0.01</a:t>
                      </a:r>
                      <a:endParaRPr kumimoji="0" lang="en-US" sz="1400" b="0" i="0" u="none" strike="noStrike" cap="none" normalizeH="0" baseline="0" dirty="0">
                        <a:ln>
                          <a:noFill/>
                        </a:ln>
                        <a:solidFill>
                          <a:schemeClr val="bg1"/>
                        </a:solidFill>
                        <a:effectLst/>
                        <a:latin typeface="Calibri" panose="020F0502020204030204" pitchFamily="34" charset="0"/>
                        <a:cs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1"/>
                          </a:solidFill>
                          <a:effectLst/>
                          <a:latin typeface="Calibri" panose="020F0502020204030204" pitchFamily="34" charset="0"/>
                          <a:cs typeface="Calibri" panose="020F0502020204030204" pitchFamily="34" charset="0"/>
                        </a:rPr>
                        <a:t>659.4 (321.6-1210.0)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p>
                      <a:pPr algn="ctr"/>
                      <a:r>
                        <a:rPr lang="en-US" sz="1400" b="0" dirty="0">
                          <a:solidFill>
                            <a:schemeClr val="bg1"/>
                          </a:solidFill>
                          <a:latin typeface="Calibri" panose="020F0502020204030204" pitchFamily="34" charset="0"/>
                          <a:cs typeface="Calibri" panose="020F0502020204030204" pitchFamily="34" charset="0"/>
                        </a:rPr>
                        <a:t>9.16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prstDash val="soli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p>
                      <a:pPr algn="ctr"/>
                      <a:r>
                        <a:rPr lang="en-US" sz="1400" b="0" dirty="0">
                          <a:solidFill>
                            <a:schemeClr val="bg1"/>
                          </a:solidFill>
                          <a:latin typeface="Calibri" panose="020F0502020204030204" pitchFamily="34" charset="0"/>
                          <a:cs typeface="Calibri" panose="020F0502020204030204" pitchFamily="34" charset="0"/>
                        </a:rPr>
                        <a:t>1.0 (0.5-1.8)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extLst>
                  <a:ext uri="{0D108BD9-81ED-4DB2-BD59-A6C34878D82A}">
                    <a16:rowId xmlns:a16="http://schemas.microsoft.com/office/drawing/2014/main" val="868027696"/>
                  </a:ext>
                </a:extLst>
              </a:tr>
              <a:tr h="241546">
                <a:tc vMerge="1">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0" i="0" u="none" strike="noStrike" cap="none" normalizeH="0" baseline="0" dirty="0">
                        <a:ln>
                          <a:noFill/>
                        </a:ln>
                        <a:solidFill>
                          <a:schemeClr val="bg1"/>
                        </a:solidFill>
                        <a:effectLst/>
                        <a:latin typeface="Calibri" panose="020F0502020204030204" pitchFamily="34" charset="0"/>
                        <a:cs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9144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1"/>
                          </a:solidFill>
                          <a:effectLst/>
                          <a:latin typeface="Calibri" panose="020F0502020204030204" pitchFamily="34" charset="0"/>
                          <a:cs typeface="Calibri" panose="020F0502020204030204" pitchFamily="34" charset="0"/>
                        </a:rPr>
                        <a:t>Aged &gt;50 yr</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1"/>
                          </a:solidFill>
                          <a:effectLst/>
                          <a:latin typeface="Calibri" panose="020F0502020204030204" pitchFamily="34" charset="0"/>
                          <a:cs typeface="Calibri" panose="020F0502020204030204" pitchFamily="34" charset="0"/>
                        </a:rPr>
                        <a:t>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lang="en-US" sz="1400" b="0" dirty="0">
                          <a:solidFill>
                            <a:schemeClr val="bg1"/>
                          </a:solidFill>
                          <a:latin typeface="Calibri" panose="020F0502020204030204" pitchFamily="34" charset="0"/>
                          <a:cs typeface="Calibri" panose="020F0502020204030204" pitchFamily="34" charset="0"/>
                        </a:rPr>
                        <a:t>0.31</a:t>
                      </a:r>
                      <a:endParaRPr kumimoji="0" lang="en-US" sz="1400" b="0" i="0" u="none" strike="noStrike" cap="none" normalizeH="0" baseline="0" dirty="0">
                        <a:ln>
                          <a:noFill/>
                        </a:ln>
                        <a:solidFill>
                          <a:schemeClr val="bg1"/>
                        </a:solidFill>
                        <a:effectLst/>
                        <a:latin typeface="Calibri" panose="020F0502020204030204" pitchFamily="34" charset="0"/>
                        <a:cs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1"/>
                          </a:solidFill>
                          <a:effectLst/>
                          <a:latin typeface="Calibri" panose="020F0502020204030204" pitchFamily="34" charset="0"/>
                          <a:cs typeface="Calibri" panose="020F0502020204030204" pitchFamily="34" charset="0"/>
                        </a:rPr>
                        <a:t>19.5 (7.0-40.6)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p>
                      <a:pPr algn="ctr"/>
                      <a:r>
                        <a:rPr lang="en-US" sz="1400" b="0" dirty="0">
                          <a:solidFill>
                            <a:schemeClr val="bg1"/>
                          </a:solidFill>
                          <a:latin typeface="Calibri" panose="020F0502020204030204" pitchFamily="34" charset="0"/>
                          <a:cs typeface="Calibri" panose="020F0502020204030204" pitchFamily="34" charset="0"/>
                        </a:rPr>
                        <a:t>50.65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p>
                      <a:pPr algn="ctr"/>
                      <a:r>
                        <a:rPr lang="en-US" sz="1400" b="0" dirty="0">
                          <a:solidFill>
                            <a:schemeClr val="bg1"/>
                          </a:solidFill>
                          <a:latin typeface="Calibri" panose="020F0502020204030204" pitchFamily="34" charset="0"/>
                          <a:cs typeface="Calibri" panose="020F0502020204030204" pitchFamily="34" charset="0"/>
                        </a:rPr>
                        <a:t>0.1 (0.1-0.3)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extLst>
                  <a:ext uri="{0D108BD9-81ED-4DB2-BD59-A6C34878D82A}">
                    <a16:rowId xmlns:a16="http://schemas.microsoft.com/office/drawing/2014/main" val="1109911377"/>
                  </a:ext>
                </a:extLst>
              </a:tr>
              <a:tr h="241546">
                <a:tc vMerge="1">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0" i="0" u="none" strike="noStrike" cap="none" normalizeH="0" baseline="0" dirty="0">
                        <a:ln>
                          <a:noFill/>
                        </a:ln>
                        <a:solidFill>
                          <a:schemeClr val="bg1"/>
                        </a:solidFill>
                        <a:effectLst/>
                        <a:latin typeface="Calibri" panose="020F0502020204030204" pitchFamily="34" charset="0"/>
                        <a:cs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1"/>
                          </a:solidFill>
                          <a:effectLst/>
                          <a:latin typeface="Calibri" panose="020F0502020204030204" pitchFamily="34" charset="0"/>
                          <a:cs typeface="Calibri" panose="020F0502020204030204" pitchFamily="34" charset="0"/>
                        </a:rPr>
                        <a:t>Noninvasive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1"/>
                          </a:solidFill>
                          <a:effectLst/>
                          <a:latin typeface="Calibri" panose="020F0502020204030204" pitchFamily="34" charset="0"/>
                          <a:cs typeface="Calibri" panose="020F0502020204030204" pitchFamily="34" charset="0"/>
                        </a:rPr>
                        <a:t>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lang="en-US" sz="1400" b="0" dirty="0">
                          <a:solidFill>
                            <a:schemeClr val="bg1"/>
                          </a:solidFill>
                          <a:latin typeface="Calibri" panose="020F0502020204030204" pitchFamily="34" charset="0"/>
                          <a:cs typeface="Calibri" panose="020F0502020204030204" pitchFamily="34" charset="0"/>
                        </a:rPr>
                        <a:t>0.03</a:t>
                      </a:r>
                      <a:endParaRPr kumimoji="0" lang="en-US" sz="1400" b="0" i="0" u="none" strike="noStrike" cap="none" normalizeH="0" baseline="0" dirty="0">
                        <a:ln>
                          <a:noFill/>
                        </a:ln>
                        <a:solidFill>
                          <a:schemeClr val="bg1"/>
                        </a:solidFill>
                        <a:effectLst/>
                        <a:latin typeface="Calibri" panose="020F0502020204030204" pitchFamily="34" charset="0"/>
                        <a:cs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1"/>
                          </a:solidFill>
                          <a:effectLst/>
                          <a:latin typeface="Calibri" panose="020F0502020204030204" pitchFamily="34" charset="0"/>
                          <a:cs typeface="Calibri" panose="020F0502020204030204" pitchFamily="34" charset="0"/>
                        </a:rPr>
                        <a:t>96.1 (24.5-261.6)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p>
                      <a:pPr algn="ctr"/>
                      <a:r>
                        <a:rPr lang="en-US" sz="1400" b="0" dirty="0">
                          <a:solidFill>
                            <a:schemeClr val="bg1"/>
                          </a:solidFill>
                          <a:latin typeface="Calibri" panose="020F0502020204030204" pitchFamily="34" charset="0"/>
                          <a:cs typeface="Calibri" panose="020F0502020204030204" pitchFamily="34" charset="0"/>
                        </a:rPr>
                        <a:t>12.10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p>
                      <a:pPr algn="ctr"/>
                      <a:r>
                        <a:rPr lang="en-US" sz="1400" b="0" dirty="0">
                          <a:solidFill>
                            <a:schemeClr val="bg1"/>
                          </a:solidFill>
                          <a:latin typeface="Calibri" panose="020F0502020204030204" pitchFamily="34" charset="0"/>
                          <a:cs typeface="Calibri" panose="020F0502020204030204" pitchFamily="34" charset="0"/>
                        </a:rPr>
                        <a:t>0.3 (0.1-0.7)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extLst>
                  <a:ext uri="{0D108BD9-81ED-4DB2-BD59-A6C34878D82A}">
                    <a16:rowId xmlns:a16="http://schemas.microsoft.com/office/drawing/2014/main" val="3071433706"/>
                  </a:ext>
                </a:extLst>
              </a:tr>
              <a:tr h="241546">
                <a:tc vMerge="1">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0" i="0" u="none" strike="noStrike" cap="none" normalizeH="0" baseline="0" dirty="0">
                        <a:ln>
                          <a:noFill/>
                        </a:ln>
                        <a:solidFill>
                          <a:schemeClr val="bg1"/>
                        </a:solidFill>
                        <a:effectLst/>
                        <a:latin typeface="Calibri" panose="020F0502020204030204" pitchFamily="34" charset="0"/>
                        <a:cs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9144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1"/>
                          </a:solidFill>
                          <a:effectLst/>
                          <a:latin typeface="Calibri" panose="020F0502020204030204" pitchFamily="34" charset="0"/>
                          <a:cs typeface="Calibri" panose="020F0502020204030204" pitchFamily="34" charset="0"/>
                        </a:rPr>
                        <a:t>Aged &lt;30 yr</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1"/>
                          </a:solidFill>
                          <a:effectLst/>
                          <a:latin typeface="Calibri" panose="020F0502020204030204" pitchFamily="34" charset="0"/>
                          <a:cs typeface="Calibri" panose="020F0502020204030204" pitchFamily="34" charset="0"/>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lang="en-US" sz="1400" b="0" dirty="0">
                          <a:solidFill>
                            <a:schemeClr val="bg1"/>
                          </a:solidFill>
                          <a:latin typeface="Calibri" panose="020F0502020204030204" pitchFamily="34" charset="0"/>
                          <a:cs typeface="Calibri" panose="020F0502020204030204" pitchFamily="34" charset="0"/>
                        </a:rPr>
                        <a:t>0.00</a:t>
                      </a:r>
                      <a:endParaRPr kumimoji="0" lang="en-US" sz="1400" b="0" i="0" u="none" strike="noStrike" cap="none" normalizeH="0" baseline="0" dirty="0">
                        <a:ln>
                          <a:noFill/>
                        </a:ln>
                        <a:solidFill>
                          <a:schemeClr val="bg1"/>
                        </a:solidFill>
                        <a:effectLst/>
                        <a:latin typeface="Calibri" panose="020F0502020204030204" pitchFamily="34" charset="0"/>
                        <a:cs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1"/>
                          </a:solidFill>
                          <a:effectLst/>
                          <a:latin typeface="Calibri" panose="020F0502020204030204" pitchFamily="34" charset="0"/>
                          <a:cs typeface="Calibri" panose="020F0502020204030204" pitchFamily="34" charset="0"/>
                        </a:rPr>
                        <a:t>--</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p>
                      <a:pPr algn="ctr"/>
                      <a:r>
                        <a:rPr lang="en-US" sz="1400" b="0" dirty="0">
                          <a:solidFill>
                            <a:schemeClr val="bg1"/>
                          </a:solidFill>
                          <a:latin typeface="Calibri" panose="020F0502020204030204" pitchFamily="34" charset="0"/>
                          <a:cs typeface="Calibri" panose="020F0502020204030204" pitchFamily="34" charset="0"/>
                        </a:rPr>
                        <a:t>0.01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p>
                      <a:pPr algn="ctr"/>
                      <a:r>
                        <a:rPr lang="en-US" sz="1400" b="0" dirty="0">
                          <a:solidFill>
                            <a:schemeClr val="bg1"/>
                          </a:solidFill>
                          <a:latin typeface="Calibri" panose="020F0502020204030204" pitchFamily="34" charset="0"/>
                          <a:cs typeface="Calibri" panose="020F0502020204030204" pitchFamily="34" charset="0"/>
                        </a:rPr>
                        <a:t>--</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extLst>
                  <a:ext uri="{0D108BD9-81ED-4DB2-BD59-A6C34878D82A}">
                    <a16:rowId xmlns:a16="http://schemas.microsoft.com/office/drawing/2014/main" val="4173904022"/>
                  </a:ext>
                </a:extLst>
              </a:tr>
              <a:tr h="241546">
                <a:tc vMerge="1">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0" i="0" u="none" strike="noStrike" cap="none" normalizeH="0" baseline="0" dirty="0">
                        <a:ln>
                          <a:noFill/>
                        </a:ln>
                        <a:solidFill>
                          <a:schemeClr val="bg1"/>
                        </a:solidFill>
                        <a:effectLst/>
                        <a:latin typeface="Calibri" panose="020F0502020204030204" pitchFamily="34" charset="0"/>
                        <a:cs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9144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1"/>
                          </a:solidFill>
                          <a:effectLst/>
                          <a:latin typeface="Calibri" panose="020F0502020204030204" pitchFamily="34" charset="0"/>
                          <a:cs typeface="Calibri" panose="020F0502020204030204" pitchFamily="34" charset="0"/>
                        </a:rPr>
                        <a:t>Aged 30-50 yr</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1"/>
                          </a:solidFill>
                          <a:effectLst/>
                          <a:latin typeface="Calibri" panose="020F0502020204030204" pitchFamily="34" charset="0"/>
                          <a:cs typeface="Calibri" panose="020F0502020204030204" pitchFamily="34" charset="0"/>
                        </a:rPr>
                        <a:t>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lang="en-US" sz="1400" b="0" dirty="0">
                          <a:solidFill>
                            <a:schemeClr val="bg1"/>
                          </a:solidFill>
                          <a:latin typeface="Calibri" panose="020F0502020204030204" pitchFamily="34" charset="0"/>
                          <a:cs typeface="Calibri" panose="020F0502020204030204" pitchFamily="34" charset="0"/>
                        </a:rPr>
                        <a:t>0.00</a:t>
                      </a:r>
                      <a:endParaRPr kumimoji="0" lang="en-US" sz="1400" b="0" i="0" u="none" strike="noStrike" cap="none" normalizeH="0" baseline="0" dirty="0">
                        <a:ln>
                          <a:noFill/>
                        </a:ln>
                        <a:solidFill>
                          <a:schemeClr val="bg1"/>
                        </a:solidFill>
                        <a:effectLst/>
                        <a:latin typeface="Calibri" panose="020F0502020204030204" pitchFamily="34" charset="0"/>
                        <a:cs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1"/>
                          </a:solidFill>
                          <a:effectLst/>
                          <a:latin typeface="Calibri" panose="020F0502020204030204" pitchFamily="34" charset="0"/>
                          <a:cs typeface="Calibri" panose="020F0502020204030204" pitchFamily="34" charset="0"/>
                        </a:rPr>
                        <a:t>5288.0 (264.6-26,080.0)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p>
                      <a:pPr algn="ctr"/>
                      <a:r>
                        <a:rPr lang="en-US" sz="1400" b="0" dirty="0">
                          <a:solidFill>
                            <a:schemeClr val="bg1"/>
                          </a:solidFill>
                          <a:latin typeface="Calibri" panose="020F0502020204030204" pitchFamily="34" charset="0"/>
                          <a:cs typeface="Calibri" panose="020F0502020204030204" pitchFamily="34" charset="0"/>
                        </a:rPr>
                        <a:t>1.25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p>
                      <a:pPr algn="ctr"/>
                      <a:r>
                        <a:rPr lang="en-US" sz="1400" b="0" dirty="0">
                          <a:solidFill>
                            <a:schemeClr val="bg1"/>
                          </a:solidFill>
                          <a:latin typeface="Calibri" panose="020F0502020204030204" pitchFamily="34" charset="0"/>
                          <a:cs typeface="Calibri" panose="020F0502020204030204" pitchFamily="34" charset="0"/>
                        </a:rPr>
                        <a:t>0.8 (0.00-4.0)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extLst>
                  <a:ext uri="{0D108BD9-81ED-4DB2-BD59-A6C34878D82A}">
                    <a16:rowId xmlns:a16="http://schemas.microsoft.com/office/drawing/2014/main" val="3326764607"/>
                  </a:ext>
                </a:extLst>
              </a:tr>
              <a:tr h="241546">
                <a:tc vMerge="1">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0" i="0" u="none" strike="noStrike" cap="none" normalizeH="0" baseline="0" dirty="0">
                        <a:ln>
                          <a:noFill/>
                        </a:ln>
                        <a:solidFill>
                          <a:schemeClr val="bg1"/>
                        </a:solidFill>
                        <a:effectLst/>
                        <a:latin typeface="Calibri" panose="020F0502020204030204" pitchFamily="34" charset="0"/>
                        <a:cs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9144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1"/>
                          </a:solidFill>
                          <a:effectLst/>
                          <a:latin typeface="Calibri" panose="020F0502020204030204" pitchFamily="34" charset="0"/>
                          <a:cs typeface="Calibri" panose="020F0502020204030204" pitchFamily="34" charset="0"/>
                        </a:rPr>
                        <a:t>Aged &gt;50 yr</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1"/>
                          </a:solidFill>
                          <a:effectLst/>
                          <a:latin typeface="Calibri" panose="020F0502020204030204" pitchFamily="34" charset="0"/>
                          <a:cs typeface="Calibri" panose="020F0502020204030204" pitchFamily="34" charset="0"/>
                        </a:rPr>
                        <a:t>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lang="en-US" sz="1400" b="0" dirty="0">
                          <a:solidFill>
                            <a:schemeClr val="bg1"/>
                          </a:solidFill>
                          <a:latin typeface="Calibri" panose="020F0502020204030204" pitchFamily="34" charset="0"/>
                          <a:cs typeface="Calibri" panose="020F0502020204030204" pitchFamily="34" charset="0"/>
                        </a:rPr>
                        <a:t>0.03</a:t>
                      </a:r>
                      <a:endParaRPr kumimoji="0" lang="en-US" sz="1400" b="0" i="0" u="none" strike="noStrike" cap="none" normalizeH="0" baseline="0" dirty="0">
                        <a:ln>
                          <a:noFill/>
                        </a:ln>
                        <a:solidFill>
                          <a:schemeClr val="bg1"/>
                        </a:solidFill>
                        <a:effectLst/>
                        <a:latin typeface="Calibri" panose="020F0502020204030204" pitchFamily="34" charset="0"/>
                        <a:cs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1"/>
                          </a:solidFill>
                          <a:effectLst/>
                          <a:latin typeface="Calibri" panose="020F0502020204030204" pitchFamily="34" charset="0"/>
                          <a:cs typeface="Calibri" panose="020F0502020204030204" pitchFamily="34" charset="0"/>
                        </a:rPr>
                        <a:t>64.5 (10.8-213.0)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p>
                      <a:pPr algn="ctr"/>
                      <a:r>
                        <a:rPr lang="en-US" sz="1400" b="0" dirty="0">
                          <a:solidFill>
                            <a:schemeClr val="bg1"/>
                          </a:solidFill>
                          <a:latin typeface="Calibri" panose="020F0502020204030204" pitchFamily="34" charset="0"/>
                          <a:cs typeface="Calibri" panose="020F0502020204030204" pitchFamily="34" charset="0"/>
                        </a:rPr>
                        <a:t>10.83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p>
                      <a:pPr algn="ctr"/>
                      <a:r>
                        <a:rPr lang="en-US" sz="1400" b="0" dirty="0">
                          <a:solidFill>
                            <a:schemeClr val="bg1"/>
                          </a:solidFill>
                          <a:latin typeface="Calibri" panose="020F0502020204030204" pitchFamily="34" charset="0"/>
                          <a:cs typeface="Calibri" panose="020F0502020204030204" pitchFamily="34" charset="0"/>
                        </a:rPr>
                        <a:t>0.2 (0.0-0.6)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extLst>
                  <a:ext uri="{0D108BD9-81ED-4DB2-BD59-A6C34878D82A}">
                    <a16:rowId xmlns:a16="http://schemas.microsoft.com/office/drawing/2014/main" val="3504114024"/>
                  </a:ext>
                </a:extLst>
              </a:tr>
              <a:tr h="241546">
                <a:tc rowSpan="5">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bg1"/>
                          </a:solidFill>
                          <a:effectLst/>
                          <a:latin typeface="Calibri" panose="020F0502020204030204" pitchFamily="34" charset="0"/>
                          <a:cs typeface="Calibri" panose="020F0502020204030204" pitchFamily="34" charset="0"/>
                        </a:rPr>
                        <a:t>Transgender Men </a:t>
                      </a:r>
                    </a:p>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bg1"/>
                          </a:solidFill>
                          <a:effectLst/>
                          <a:latin typeface="Calibri" panose="020F0502020204030204" pitchFamily="34" charset="0"/>
                          <a:cs typeface="Calibri" panose="020F0502020204030204" pitchFamily="34" charset="0"/>
                        </a:rPr>
                        <a:t>(n = 1229)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1"/>
                          </a:solidFill>
                          <a:effectLst/>
                          <a:latin typeface="Calibri" panose="020F0502020204030204" pitchFamily="34" charset="0"/>
                          <a:cs typeface="Calibri" panose="020F0502020204030204" pitchFamily="34" charset="0"/>
                        </a:rPr>
                        <a:t>Invasive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1"/>
                          </a:solidFill>
                          <a:effectLst/>
                          <a:latin typeface="Calibri" panose="020F0502020204030204" pitchFamily="34" charset="0"/>
                          <a:cs typeface="Calibri" panose="020F0502020204030204" pitchFamily="34" charset="0"/>
                        </a:rPr>
                        <a:t>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1"/>
                          </a:solidFill>
                          <a:effectLst/>
                          <a:latin typeface="Calibri" panose="020F0502020204030204" pitchFamily="34" charset="0"/>
                          <a:cs typeface="Calibri" panose="020F0502020204030204" pitchFamily="34" charset="0"/>
                        </a:rPr>
                        <a:t>0.07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1"/>
                          </a:solidFill>
                          <a:effectLst/>
                          <a:latin typeface="Calibri" panose="020F0502020204030204" pitchFamily="34" charset="0"/>
                          <a:cs typeface="Calibri" panose="020F0502020204030204" pitchFamily="34" charset="0"/>
                        </a:rPr>
                        <a:t>58.9 (18.7-142.2)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algn="ctr"/>
                      <a:r>
                        <a:rPr lang="en-US" sz="1400" b="0" dirty="0">
                          <a:solidFill>
                            <a:schemeClr val="bg1"/>
                          </a:solidFill>
                          <a:latin typeface="Calibri" panose="020F0502020204030204" pitchFamily="34" charset="0"/>
                          <a:cs typeface="Calibri" panose="020F0502020204030204" pitchFamily="34" charset="0"/>
                        </a:rPr>
                        <a:t>18.54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algn="ctr"/>
                      <a:r>
                        <a:rPr lang="en-US" sz="1400" b="0" dirty="0">
                          <a:solidFill>
                            <a:schemeClr val="bg1"/>
                          </a:solidFill>
                          <a:latin typeface="Calibri" panose="020F0502020204030204" pitchFamily="34" charset="0"/>
                          <a:cs typeface="Calibri" panose="020F0502020204030204" pitchFamily="34" charset="0"/>
                        </a:rPr>
                        <a:t>0.2 (0.1-0.5)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extLst>
                  <a:ext uri="{0D108BD9-81ED-4DB2-BD59-A6C34878D82A}">
                    <a16:rowId xmlns:a16="http://schemas.microsoft.com/office/drawing/2014/main" val="400517959"/>
                  </a:ext>
                </a:extLst>
              </a:tr>
              <a:tr h="241546">
                <a:tc vMerge="1">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0" i="0" u="none" strike="noStrike" cap="none" normalizeH="0" baseline="0" dirty="0">
                        <a:ln>
                          <a:noFill/>
                        </a:ln>
                        <a:solidFill>
                          <a:schemeClr val="bg1"/>
                        </a:solidFill>
                        <a:effectLst/>
                        <a:latin typeface="Calibri" panose="020F0502020204030204" pitchFamily="34" charset="0"/>
                        <a:cs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9144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1"/>
                          </a:solidFill>
                          <a:effectLst/>
                          <a:latin typeface="Calibri" panose="020F0502020204030204" pitchFamily="34" charset="0"/>
                          <a:cs typeface="Calibri" panose="020F0502020204030204" pitchFamily="34" charset="0"/>
                        </a:rPr>
                        <a:t>Aged &lt;30 yr</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1"/>
                          </a:solidFill>
                          <a:effectLst/>
                          <a:latin typeface="Calibri" panose="020F0502020204030204" pitchFamily="34" charset="0"/>
                          <a:cs typeface="Calibri" panose="020F0502020204030204" pitchFamily="34" charset="0"/>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1"/>
                          </a:solidFill>
                          <a:effectLst/>
                          <a:latin typeface="Calibri" panose="020F0502020204030204" pitchFamily="34" charset="0"/>
                          <a:cs typeface="Calibri" panose="020F0502020204030204" pitchFamily="34" charset="0"/>
                        </a:rPr>
                        <a:t>0.00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1"/>
                          </a:solidFill>
                          <a:effectLst/>
                          <a:latin typeface="Calibri" panose="020F0502020204030204" pitchFamily="34" charset="0"/>
                          <a:cs typeface="Calibri" panose="020F0502020204030204" pitchFamily="34" charset="0"/>
                        </a:rPr>
                        <a:t>--</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algn="ctr"/>
                      <a:r>
                        <a:rPr lang="en-US" sz="1400" b="0" dirty="0">
                          <a:solidFill>
                            <a:schemeClr val="bg1"/>
                          </a:solidFill>
                          <a:latin typeface="Calibri" panose="020F0502020204030204" pitchFamily="34" charset="0"/>
                          <a:cs typeface="Calibri" panose="020F0502020204030204" pitchFamily="34" charset="0"/>
                        </a:rPr>
                        <a:t>0.14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algn="ctr"/>
                      <a:r>
                        <a:rPr lang="en-US" sz="1400" b="0" dirty="0">
                          <a:solidFill>
                            <a:schemeClr val="bg1"/>
                          </a:solidFill>
                          <a:latin typeface="Calibri" panose="020F0502020204030204" pitchFamily="34" charset="0"/>
                          <a:cs typeface="Calibri" panose="020F0502020204030204" pitchFamily="34" charset="0"/>
                        </a:rPr>
                        <a:t>--</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extLst>
                  <a:ext uri="{0D108BD9-81ED-4DB2-BD59-A6C34878D82A}">
                    <a16:rowId xmlns:a16="http://schemas.microsoft.com/office/drawing/2014/main" val="391327316"/>
                  </a:ext>
                </a:extLst>
              </a:tr>
              <a:tr h="241546">
                <a:tc vMerge="1">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0" i="0" u="none" strike="noStrike" cap="none" normalizeH="0" baseline="0" dirty="0">
                        <a:ln>
                          <a:noFill/>
                        </a:ln>
                        <a:solidFill>
                          <a:schemeClr val="bg1"/>
                        </a:solidFill>
                        <a:effectLst/>
                        <a:latin typeface="Calibri" panose="020F0502020204030204" pitchFamily="34" charset="0"/>
                        <a:cs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9144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1"/>
                          </a:solidFill>
                          <a:effectLst/>
                          <a:latin typeface="Calibri" panose="020F0502020204030204" pitchFamily="34" charset="0"/>
                          <a:cs typeface="Calibri" panose="020F0502020204030204" pitchFamily="34" charset="0"/>
                        </a:rPr>
                        <a:t>Aged 30-50 yr</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1"/>
                          </a:solidFill>
                          <a:effectLst/>
                          <a:latin typeface="Calibri" panose="020F0502020204030204" pitchFamily="34" charset="0"/>
                          <a:cs typeface="Calibri" panose="020F0502020204030204" pitchFamily="34" charset="0"/>
                        </a:rPr>
                        <a:t>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1"/>
                          </a:solidFill>
                          <a:effectLst/>
                          <a:latin typeface="Calibri" panose="020F0502020204030204" pitchFamily="34" charset="0"/>
                          <a:cs typeface="Calibri" panose="020F0502020204030204" pitchFamily="34" charset="0"/>
                        </a:rPr>
                        <a:t>0.01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1"/>
                          </a:solidFill>
                          <a:effectLst/>
                          <a:latin typeface="Calibri" panose="020F0502020204030204" pitchFamily="34" charset="0"/>
                          <a:cs typeface="Calibri" panose="020F0502020204030204" pitchFamily="34" charset="0"/>
                        </a:rPr>
                        <a:t>282.3 (47.3-932.5)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algn="ctr"/>
                      <a:r>
                        <a:rPr lang="en-US" sz="1400" b="0" dirty="0">
                          <a:solidFill>
                            <a:schemeClr val="bg1"/>
                          </a:solidFill>
                          <a:latin typeface="Calibri" panose="020F0502020204030204" pitchFamily="34" charset="0"/>
                          <a:cs typeface="Calibri" panose="020F0502020204030204" pitchFamily="34" charset="0"/>
                        </a:rPr>
                        <a:t>4.78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algn="ctr"/>
                      <a:r>
                        <a:rPr lang="en-US" sz="1400" b="0" dirty="0">
                          <a:solidFill>
                            <a:schemeClr val="bg1"/>
                          </a:solidFill>
                          <a:latin typeface="Calibri" panose="020F0502020204030204" pitchFamily="34" charset="0"/>
                          <a:cs typeface="Calibri" panose="020F0502020204030204" pitchFamily="34" charset="0"/>
                        </a:rPr>
                        <a:t>0.4 (0.1-1.4)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extLst>
                  <a:ext uri="{0D108BD9-81ED-4DB2-BD59-A6C34878D82A}">
                    <a16:rowId xmlns:a16="http://schemas.microsoft.com/office/drawing/2014/main" val="1686962"/>
                  </a:ext>
                </a:extLst>
              </a:tr>
              <a:tr h="241546">
                <a:tc vMerge="1">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0" i="0" u="none" strike="noStrike" cap="none" normalizeH="0" baseline="0" dirty="0">
                        <a:ln>
                          <a:noFill/>
                        </a:ln>
                        <a:solidFill>
                          <a:schemeClr val="bg1"/>
                        </a:solidFill>
                        <a:effectLst/>
                        <a:latin typeface="Calibri" panose="020F0502020204030204" pitchFamily="34" charset="0"/>
                        <a:cs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9144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1"/>
                          </a:solidFill>
                          <a:effectLst/>
                          <a:latin typeface="Calibri" panose="020F0502020204030204" pitchFamily="34" charset="0"/>
                          <a:cs typeface="Calibri" panose="020F0502020204030204" pitchFamily="34" charset="0"/>
                        </a:rPr>
                        <a:t>Aged &gt;50 yr</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1"/>
                          </a:solidFill>
                          <a:effectLst/>
                          <a:latin typeface="Calibri" panose="020F0502020204030204" pitchFamily="34" charset="0"/>
                          <a:cs typeface="Calibri" panose="020F0502020204030204" pitchFamily="34" charset="0"/>
                        </a:rPr>
                        <a:t>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1"/>
                          </a:solidFill>
                          <a:effectLst/>
                          <a:latin typeface="Calibri" panose="020F0502020204030204" pitchFamily="34" charset="0"/>
                          <a:cs typeface="Calibri" panose="020F0502020204030204" pitchFamily="34" charset="0"/>
                        </a:rPr>
                        <a:t>0.06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1"/>
                          </a:solidFill>
                          <a:effectLst/>
                          <a:latin typeface="Calibri" panose="020F0502020204030204" pitchFamily="34" charset="0"/>
                          <a:cs typeface="Calibri" panose="020F0502020204030204" pitchFamily="34" charset="0"/>
                        </a:rPr>
                        <a:t>32.9 (5.5-108.8)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algn="ctr"/>
                      <a:r>
                        <a:rPr lang="en-US" sz="1400" b="0" dirty="0">
                          <a:solidFill>
                            <a:schemeClr val="bg1"/>
                          </a:solidFill>
                          <a:latin typeface="Calibri" panose="020F0502020204030204" pitchFamily="34" charset="0"/>
                          <a:cs typeface="Calibri" panose="020F0502020204030204" pitchFamily="34" charset="0"/>
                        </a:rPr>
                        <a:t>13.62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algn="ctr"/>
                      <a:r>
                        <a:rPr lang="en-US" sz="1400" b="0" dirty="0">
                          <a:solidFill>
                            <a:schemeClr val="bg1"/>
                          </a:solidFill>
                          <a:latin typeface="Calibri" panose="020F0502020204030204" pitchFamily="34" charset="0"/>
                          <a:cs typeface="Calibri" panose="020F0502020204030204" pitchFamily="34" charset="0"/>
                        </a:rPr>
                        <a:t>0.2 (0.0-0.5)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extLst>
                  <a:ext uri="{0D108BD9-81ED-4DB2-BD59-A6C34878D82A}">
                    <a16:rowId xmlns:a16="http://schemas.microsoft.com/office/drawing/2014/main" val="1404345984"/>
                  </a:ext>
                </a:extLst>
              </a:tr>
              <a:tr h="241546">
                <a:tc vMerge="1">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0" i="0" u="none" strike="noStrike" cap="none" normalizeH="0" baseline="0" dirty="0">
                        <a:ln>
                          <a:noFill/>
                        </a:ln>
                        <a:solidFill>
                          <a:schemeClr val="bg1"/>
                        </a:solidFill>
                        <a:effectLst/>
                        <a:latin typeface="Calibri" panose="020F0502020204030204" pitchFamily="34" charset="0"/>
                        <a:cs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1"/>
                          </a:solidFill>
                          <a:effectLst/>
                          <a:latin typeface="Calibri" panose="020F0502020204030204" pitchFamily="34" charset="0"/>
                          <a:cs typeface="Calibri" panose="020F0502020204030204" pitchFamily="34" charset="0"/>
                        </a:rPr>
                        <a:t>Noninvasive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1"/>
                          </a:solidFill>
                          <a:effectLst/>
                          <a:latin typeface="Calibri" panose="020F0502020204030204" pitchFamily="34" charset="0"/>
                          <a:cs typeface="Calibri" panose="020F0502020204030204" pitchFamily="34" charset="0"/>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1"/>
                          </a:solidFill>
                          <a:effectLst/>
                          <a:latin typeface="Calibri" panose="020F0502020204030204" pitchFamily="34" charset="0"/>
                          <a:cs typeface="Calibri" panose="020F0502020204030204" pitchFamily="34" charset="0"/>
                        </a:rPr>
                        <a:t>0.01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1"/>
                          </a:solidFill>
                          <a:effectLst/>
                          <a:latin typeface="Calibri" panose="020F0502020204030204" pitchFamily="34" charset="0"/>
                          <a:cs typeface="Calibri" panose="020F0502020204030204" pitchFamily="34" charset="0"/>
                        </a:rPr>
                        <a:t>--</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algn="ctr"/>
                      <a:r>
                        <a:rPr lang="en-US" sz="1400" b="0" dirty="0">
                          <a:solidFill>
                            <a:schemeClr val="bg1"/>
                          </a:solidFill>
                          <a:latin typeface="Calibri" panose="020F0502020204030204" pitchFamily="34" charset="0"/>
                          <a:cs typeface="Calibri" panose="020F0502020204030204" pitchFamily="34" charset="0"/>
                        </a:rPr>
                        <a:t>3.55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algn="ctr"/>
                      <a:r>
                        <a:rPr lang="en-US" sz="1400" b="0" dirty="0">
                          <a:solidFill>
                            <a:schemeClr val="bg1"/>
                          </a:solidFill>
                          <a:latin typeface="Calibri" panose="020F0502020204030204" pitchFamily="34" charset="0"/>
                          <a:cs typeface="Calibri" panose="020F0502020204030204" pitchFamily="34" charset="0"/>
                        </a:rPr>
                        <a:t>--</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extLst>
                  <a:ext uri="{0D108BD9-81ED-4DB2-BD59-A6C34878D82A}">
                    <a16:rowId xmlns:a16="http://schemas.microsoft.com/office/drawing/2014/main" val="2633088921"/>
                  </a:ext>
                </a:extLst>
              </a:tr>
            </a:tbl>
          </a:graphicData>
        </a:graphic>
      </p:graphicFrame>
      <p:sp>
        <p:nvSpPr>
          <p:cNvPr id="8" name="TextBox 7">
            <a:extLst>
              <a:ext uri="{FF2B5EF4-FFF2-40B4-BE49-F238E27FC236}">
                <a16:creationId xmlns:a16="http://schemas.microsoft.com/office/drawing/2014/main" id="{14F449E6-EB86-933A-B8B3-AC2E542B7DF7}"/>
              </a:ext>
            </a:extLst>
          </p:cNvPr>
          <p:cNvSpPr txBox="1"/>
          <p:nvPr/>
        </p:nvSpPr>
        <p:spPr bwMode="auto">
          <a:xfrm>
            <a:off x="441416" y="6400024"/>
            <a:ext cx="610144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defPPr>
              <a:defRPr lang="en-US"/>
            </a:defPPr>
            <a:lvl1pPr eaLnBrk="1" hangingPunct="1">
              <a:lnSpc>
                <a:spcPct val="100000"/>
              </a:lnSpc>
              <a:buClrTx/>
              <a:buFontTx/>
              <a:buNone/>
              <a:defRPr sz="1200" b="0">
                <a:solidFill>
                  <a:schemeClr val="bg2"/>
                </a:solidFill>
                <a:latin typeface="Calibri" panose="020F050202020403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defRPr>
            </a:lvl9pPr>
          </a:lstStyle>
          <a:p>
            <a:r>
              <a:rPr lang="en-US" dirty="0"/>
              <a:t>de Blok. BMJ. 2019;365:l1652.</a:t>
            </a:r>
          </a:p>
        </p:txBody>
      </p:sp>
      <p:grpSp>
        <p:nvGrpSpPr>
          <p:cNvPr id="5" name="Group 4">
            <a:extLst>
              <a:ext uri="{FF2B5EF4-FFF2-40B4-BE49-F238E27FC236}">
                <a16:creationId xmlns:a16="http://schemas.microsoft.com/office/drawing/2014/main" id="{F110DE20-DA07-B0C2-3E12-E753675955A8}"/>
              </a:ext>
            </a:extLst>
          </p:cNvPr>
          <p:cNvGrpSpPr/>
          <p:nvPr/>
        </p:nvGrpSpPr>
        <p:grpSpPr>
          <a:xfrm>
            <a:off x="9392911" y="6212702"/>
            <a:ext cx="2488502" cy="450134"/>
            <a:chOff x="9392911" y="6212702"/>
            <a:chExt cx="2488502" cy="450134"/>
          </a:xfrm>
        </p:grpSpPr>
        <p:pic>
          <p:nvPicPr>
            <p:cNvPr id="7" name="Picture 6" descr="Icon&#10;&#10;Description automatically generated">
              <a:extLst>
                <a:ext uri="{FF2B5EF4-FFF2-40B4-BE49-F238E27FC236}">
                  <a16:creationId xmlns:a16="http://schemas.microsoft.com/office/drawing/2014/main" id="{B5DBE725-CD0D-BC9A-F066-37A7D9B6E72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88699" y="6212702"/>
              <a:ext cx="566928" cy="196326"/>
            </a:xfrm>
            <a:prstGeom prst="rect">
              <a:avLst/>
            </a:prstGeom>
          </p:spPr>
        </p:pic>
        <p:sp>
          <p:nvSpPr>
            <p:cNvPr id="9" name="Rectangle 8">
              <a:extLst>
                <a:ext uri="{FF2B5EF4-FFF2-40B4-BE49-F238E27FC236}">
                  <a16:creationId xmlns:a16="http://schemas.microsoft.com/office/drawing/2014/main" id="{B9191D2A-F8D5-31A5-677D-F52E071ACA5A}"/>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4"/>
                </a:rPr>
                <a:t>clinicaloptions.com</a:t>
              </a:r>
              <a:endParaRPr lang="en-US" altLang="en-US" sz="14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99083527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0B1DCBF0-8698-4E21-98D7-A292EF0BD205}"/>
              </a:ext>
            </a:extLst>
          </p:cNvPr>
          <p:cNvSpPr>
            <a:spLocks noGrp="1"/>
          </p:cNvSpPr>
          <p:nvPr>
            <p:ph type="title"/>
          </p:nvPr>
        </p:nvSpPr>
        <p:spPr/>
        <p:txBody>
          <a:bodyPr/>
          <a:lstStyle/>
          <a:p>
            <a:r>
              <a:rPr lang="en-US" dirty="0"/>
              <a:t>Uterine Cancer Considerations in Transgender Men</a:t>
            </a:r>
          </a:p>
        </p:txBody>
      </p:sp>
      <p:sp>
        <p:nvSpPr>
          <p:cNvPr id="5" name="Content Placeholder 4">
            <a:extLst>
              <a:ext uri="{FF2B5EF4-FFF2-40B4-BE49-F238E27FC236}">
                <a16:creationId xmlns:a16="http://schemas.microsoft.com/office/drawing/2014/main" id="{AC380EF7-4BBC-4B77-B359-C21FAAB29E59}"/>
              </a:ext>
            </a:extLst>
          </p:cNvPr>
          <p:cNvSpPr>
            <a:spLocks noGrp="1"/>
          </p:cNvSpPr>
          <p:nvPr>
            <p:ph idx="1"/>
          </p:nvPr>
        </p:nvSpPr>
        <p:spPr/>
        <p:txBody>
          <a:bodyPr/>
          <a:lstStyle/>
          <a:p>
            <a:r>
              <a:rPr lang="en-US" dirty="0"/>
              <a:t>Amenorrhea prior to initiation of testosterone requires evaluation, </a:t>
            </a:r>
            <a:br>
              <a:rPr lang="en-US" dirty="0"/>
            </a:br>
            <a:r>
              <a:rPr lang="en-US" dirty="0"/>
              <a:t>as with cisgender females</a:t>
            </a:r>
          </a:p>
          <a:p>
            <a:r>
              <a:rPr lang="en-US" dirty="0"/>
              <a:t>Amenorrhea while receiving testosterone is generally safe</a:t>
            </a:r>
          </a:p>
          <a:p>
            <a:pPr lvl="1"/>
            <a:r>
              <a:rPr lang="en-US" dirty="0"/>
              <a:t>Unexplained return of menses requires evaluation</a:t>
            </a:r>
          </a:p>
          <a:p>
            <a:r>
              <a:rPr lang="en-US" dirty="0"/>
              <a:t>Causes to explain return of menses on testosterone</a:t>
            </a:r>
          </a:p>
          <a:p>
            <a:pPr lvl="1"/>
            <a:r>
              <a:rPr lang="en-US" dirty="0"/>
              <a:t>Missed doses</a:t>
            </a:r>
          </a:p>
          <a:p>
            <a:pPr lvl="1"/>
            <a:r>
              <a:rPr lang="en-US" dirty="0"/>
              <a:t>Change in BMI</a:t>
            </a:r>
          </a:p>
          <a:p>
            <a:pPr lvl="1"/>
            <a:r>
              <a:rPr lang="en-US" dirty="0"/>
              <a:t>New medications or medical conditions</a:t>
            </a:r>
          </a:p>
          <a:p>
            <a:endParaRPr lang="en-US" dirty="0"/>
          </a:p>
        </p:txBody>
      </p:sp>
      <p:sp>
        <p:nvSpPr>
          <p:cNvPr id="6" name="TextBox 5">
            <a:extLst>
              <a:ext uri="{FF2B5EF4-FFF2-40B4-BE49-F238E27FC236}">
                <a16:creationId xmlns:a16="http://schemas.microsoft.com/office/drawing/2014/main" id="{D66220A0-71FC-75B6-D92B-BF9D00090E6D}"/>
              </a:ext>
            </a:extLst>
          </p:cNvPr>
          <p:cNvSpPr txBox="1"/>
          <p:nvPr/>
        </p:nvSpPr>
        <p:spPr bwMode="auto">
          <a:xfrm>
            <a:off x="442758" y="6403920"/>
            <a:ext cx="293261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nchor="b">
            <a:spAutoFit/>
          </a:bodyPr>
          <a:lstStyle>
            <a:defPPr>
              <a:defRPr lang="en-US"/>
            </a:defPPr>
            <a:lvl1pPr eaLnBrk="1" hangingPunct="1">
              <a:lnSpc>
                <a:spcPct val="100000"/>
              </a:lnSpc>
              <a:buClrTx/>
              <a:buFontTx/>
              <a:buNone/>
              <a:defRPr sz="1200" b="0">
                <a:solidFill>
                  <a:schemeClr val="bg2"/>
                </a:solidFill>
                <a:latin typeface="Calibri" panose="020F050202020403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defRPr>
            </a:lvl9pPr>
          </a:lstStyle>
          <a:p>
            <a:r>
              <a:rPr lang="en-US" dirty="0"/>
              <a:t>Sterling. Trans Androl Urol. 2020;9:2771.</a:t>
            </a:r>
          </a:p>
        </p:txBody>
      </p:sp>
      <p:grpSp>
        <p:nvGrpSpPr>
          <p:cNvPr id="7" name="Group 6">
            <a:extLst>
              <a:ext uri="{FF2B5EF4-FFF2-40B4-BE49-F238E27FC236}">
                <a16:creationId xmlns:a16="http://schemas.microsoft.com/office/drawing/2014/main" id="{22E5ABF3-F4DE-A0FC-14C0-FF3F57471D37}"/>
              </a:ext>
            </a:extLst>
          </p:cNvPr>
          <p:cNvGrpSpPr/>
          <p:nvPr/>
        </p:nvGrpSpPr>
        <p:grpSpPr>
          <a:xfrm>
            <a:off x="9392911" y="6212702"/>
            <a:ext cx="2488502" cy="450134"/>
            <a:chOff x="9392911" y="6212702"/>
            <a:chExt cx="2488502" cy="450134"/>
          </a:xfrm>
        </p:grpSpPr>
        <p:pic>
          <p:nvPicPr>
            <p:cNvPr id="8" name="Picture 7" descr="Icon&#10;&#10;Description automatically generated">
              <a:extLst>
                <a:ext uri="{FF2B5EF4-FFF2-40B4-BE49-F238E27FC236}">
                  <a16:creationId xmlns:a16="http://schemas.microsoft.com/office/drawing/2014/main" id="{B86C4D70-4966-8574-B35C-C994FDEE650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88699" y="6212702"/>
              <a:ext cx="566928" cy="196326"/>
            </a:xfrm>
            <a:prstGeom prst="rect">
              <a:avLst/>
            </a:prstGeom>
          </p:spPr>
        </p:pic>
        <p:sp>
          <p:nvSpPr>
            <p:cNvPr id="9" name="Rectangle 8">
              <a:extLst>
                <a:ext uri="{FF2B5EF4-FFF2-40B4-BE49-F238E27FC236}">
                  <a16:creationId xmlns:a16="http://schemas.microsoft.com/office/drawing/2014/main" id="{0372BAFE-CC56-DE88-16CE-2175A4179E8A}"/>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4"/>
                </a:rPr>
                <a:t>clinicaloptions.com</a:t>
              </a:r>
              <a:endParaRPr lang="en-US" altLang="en-US" sz="14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29421503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F77148-290C-4113-BAA8-8C080CC1B240}"/>
              </a:ext>
            </a:extLst>
          </p:cNvPr>
          <p:cNvSpPr>
            <a:spLocks noGrp="1"/>
          </p:cNvSpPr>
          <p:nvPr>
            <p:ph type="title"/>
          </p:nvPr>
        </p:nvSpPr>
        <p:spPr/>
        <p:txBody>
          <a:bodyPr/>
          <a:lstStyle/>
          <a:p>
            <a:r>
              <a:rPr lang="en-US" dirty="0"/>
              <a:t>Uterine and Ovarian Changes </a:t>
            </a:r>
            <a:br>
              <a:rPr lang="en-US" dirty="0"/>
            </a:br>
            <a:r>
              <a:rPr lang="en-US" dirty="0"/>
              <a:t>During Testosterone Administration</a:t>
            </a:r>
          </a:p>
        </p:txBody>
      </p:sp>
      <p:graphicFrame>
        <p:nvGraphicFramePr>
          <p:cNvPr id="4" name="Group 32">
            <a:extLst>
              <a:ext uri="{FF2B5EF4-FFF2-40B4-BE49-F238E27FC236}">
                <a16:creationId xmlns:a16="http://schemas.microsoft.com/office/drawing/2014/main" id="{C04DFD53-00A4-471B-88C9-70FF325E3C0B}"/>
              </a:ext>
            </a:extLst>
          </p:cNvPr>
          <p:cNvGraphicFramePr>
            <a:graphicFrameLocks noGrp="1"/>
          </p:cNvGraphicFramePr>
          <p:nvPr>
            <p:extLst>
              <p:ext uri="{D42A27DB-BD31-4B8C-83A1-F6EECF244321}">
                <p14:modId xmlns:p14="http://schemas.microsoft.com/office/powerpoint/2010/main" val="1572826618"/>
              </p:ext>
            </p:extLst>
          </p:nvPr>
        </p:nvGraphicFramePr>
        <p:xfrm>
          <a:off x="719138" y="1600200"/>
          <a:ext cx="10787062" cy="4475627"/>
        </p:xfrm>
        <a:graphic>
          <a:graphicData uri="http://schemas.openxmlformats.org/drawingml/2006/table">
            <a:tbl>
              <a:tblPr/>
              <a:tblGrid>
                <a:gridCol w="2179137">
                  <a:extLst>
                    <a:ext uri="{9D8B030D-6E8A-4147-A177-3AD203B41FA5}">
                      <a16:colId xmlns:a16="http://schemas.microsoft.com/office/drawing/2014/main" val="20000"/>
                    </a:ext>
                  </a:extLst>
                </a:gridCol>
                <a:gridCol w="924944">
                  <a:extLst>
                    <a:ext uri="{9D8B030D-6E8A-4147-A177-3AD203B41FA5}">
                      <a16:colId xmlns:a16="http://schemas.microsoft.com/office/drawing/2014/main" val="20001"/>
                    </a:ext>
                  </a:extLst>
                </a:gridCol>
                <a:gridCol w="3298968">
                  <a:extLst>
                    <a:ext uri="{9D8B030D-6E8A-4147-A177-3AD203B41FA5}">
                      <a16:colId xmlns:a16="http://schemas.microsoft.com/office/drawing/2014/main" val="796826902"/>
                    </a:ext>
                  </a:extLst>
                </a:gridCol>
                <a:gridCol w="2049325">
                  <a:extLst>
                    <a:ext uri="{9D8B030D-6E8A-4147-A177-3AD203B41FA5}">
                      <a16:colId xmlns:a16="http://schemas.microsoft.com/office/drawing/2014/main" val="3187929381"/>
                    </a:ext>
                  </a:extLst>
                </a:gridCol>
                <a:gridCol w="2334688">
                  <a:extLst>
                    <a:ext uri="{9D8B030D-6E8A-4147-A177-3AD203B41FA5}">
                      <a16:colId xmlns:a16="http://schemas.microsoft.com/office/drawing/2014/main" val="4253398169"/>
                    </a:ext>
                  </a:extLst>
                </a:gridCol>
              </a:tblGrid>
              <a:tr h="344279">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en-US" sz="1600" b="1" i="0" u="none" strike="noStrike" cap="none" normalizeH="0" baseline="0" dirty="0">
                          <a:ln>
                            <a:noFill/>
                          </a:ln>
                          <a:solidFill>
                            <a:schemeClr val="tx1"/>
                          </a:solidFill>
                          <a:effectLst/>
                          <a:latin typeface="Calibri" panose="020F0502020204030204" pitchFamily="34" charset="0"/>
                        </a:rPr>
                        <a:t>Patient Number</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Age, Yr</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Endometrium</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Myometrium</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Ovary</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10001"/>
                  </a:ext>
                </a:extLst>
              </a:tr>
              <a:tr h="344279">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26</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Secretive</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Fibrosis</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Corpus luteum</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467943208"/>
                  </a:ext>
                </a:extLst>
              </a:tr>
              <a:tr h="344279">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37</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Active</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Normal</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Multifollicular</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extLst>
                  <a:ext uri="{0D108BD9-81ED-4DB2-BD59-A6C34878D82A}">
                    <a16:rowId xmlns:a16="http://schemas.microsoft.com/office/drawing/2014/main" val="3628753905"/>
                  </a:ext>
                </a:extLst>
              </a:tr>
              <a:tr h="344279">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3</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22</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Active</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Fibrosis</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Multifollicular</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3709895793"/>
                  </a:ext>
                </a:extLst>
              </a:tr>
              <a:tr h="344279">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4</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26</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Active</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Fibrosis</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Multifollicular</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extLst>
                  <a:ext uri="{0D108BD9-81ED-4DB2-BD59-A6C34878D82A}">
                    <a16:rowId xmlns:a16="http://schemas.microsoft.com/office/drawing/2014/main" val="824106772"/>
                  </a:ext>
                </a:extLst>
              </a:tr>
              <a:tr h="344279">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5</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37</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Active</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Normal</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Multifollicular</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963033162"/>
                  </a:ext>
                </a:extLst>
              </a:tr>
              <a:tr h="344279">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6</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Active</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Normal</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Multifollicular</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extLst>
                  <a:ext uri="{0D108BD9-81ED-4DB2-BD59-A6C34878D82A}">
                    <a16:rowId xmlns:a16="http://schemas.microsoft.com/office/drawing/2014/main" val="1810863186"/>
                  </a:ext>
                </a:extLst>
              </a:tr>
              <a:tr h="344279">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7</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31</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Active</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Fibrosis</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Multifollicular</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3938582449"/>
                  </a:ext>
                </a:extLst>
              </a:tr>
              <a:tr h="344279">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8</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34</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Active</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Fibrosis</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Multifollicular</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extLst>
                  <a:ext uri="{0D108BD9-81ED-4DB2-BD59-A6C34878D82A}">
                    <a16:rowId xmlns:a16="http://schemas.microsoft.com/office/drawing/2014/main" val="3210354252"/>
                  </a:ext>
                </a:extLst>
              </a:tr>
              <a:tr h="344279">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9</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31</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Secretive</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Hypertrophy</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Corpus luteum</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841885078"/>
                  </a:ext>
                </a:extLst>
              </a:tr>
              <a:tr h="344279">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10</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33</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Active</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Normal</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Multifollicular</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extLst>
                  <a:ext uri="{0D108BD9-81ED-4DB2-BD59-A6C34878D82A}">
                    <a16:rowId xmlns:a16="http://schemas.microsoft.com/office/drawing/2014/main" val="2841551449"/>
                  </a:ext>
                </a:extLst>
              </a:tr>
              <a:tr h="344279">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11</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Active; squamous metaplasia</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Normal</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Multifollicular</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377088891"/>
                  </a:ext>
                </a:extLst>
              </a:tr>
              <a:tr h="344279">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12</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Active</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Hypertrophy</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Multifollicular</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extLst>
                  <a:ext uri="{0D108BD9-81ED-4DB2-BD59-A6C34878D82A}">
                    <a16:rowId xmlns:a16="http://schemas.microsoft.com/office/drawing/2014/main" val="2025200404"/>
                  </a:ext>
                </a:extLst>
              </a:tr>
            </a:tbl>
          </a:graphicData>
        </a:graphic>
      </p:graphicFrame>
      <p:sp>
        <p:nvSpPr>
          <p:cNvPr id="5" name="TextBox 4">
            <a:extLst>
              <a:ext uri="{FF2B5EF4-FFF2-40B4-BE49-F238E27FC236}">
                <a16:creationId xmlns:a16="http://schemas.microsoft.com/office/drawing/2014/main" id="{9D931A3A-332B-4908-93E6-EFB202EC8646}"/>
              </a:ext>
            </a:extLst>
          </p:cNvPr>
          <p:cNvSpPr txBox="1"/>
          <p:nvPr/>
        </p:nvSpPr>
        <p:spPr bwMode="auto">
          <a:xfrm>
            <a:off x="412807" y="6392449"/>
            <a:ext cx="564588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nchor="b">
            <a:spAutoFit/>
          </a:bodyPr>
          <a:lstStyle>
            <a:defPPr>
              <a:defRPr lang="en-US"/>
            </a:defPPr>
            <a:lvl1pPr eaLnBrk="1" hangingPunct="1">
              <a:lnSpc>
                <a:spcPct val="100000"/>
              </a:lnSpc>
              <a:buClrTx/>
              <a:buFontTx/>
              <a:buNone/>
              <a:defRPr sz="1200" b="0">
                <a:solidFill>
                  <a:schemeClr val="bg2"/>
                </a:solidFill>
                <a:latin typeface="Calibri" panose="020F050202020403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defRPr>
            </a:lvl9pPr>
          </a:lstStyle>
          <a:p>
            <a:r>
              <a:rPr lang="en-US" dirty="0"/>
              <a:t>Loverro. Tai J Obs Gyn. 2016;55:686. </a:t>
            </a:r>
          </a:p>
        </p:txBody>
      </p:sp>
      <p:grpSp>
        <p:nvGrpSpPr>
          <p:cNvPr id="6" name="Group 5">
            <a:extLst>
              <a:ext uri="{FF2B5EF4-FFF2-40B4-BE49-F238E27FC236}">
                <a16:creationId xmlns:a16="http://schemas.microsoft.com/office/drawing/2014/main" id="{3236B365-5A27-6AFA-62A9-3183817D5072}"/>
              </a:ext>
            </a:extLst>
          </p:cNvPr>
          <p:cNvGrpSpPr/>
          <p:nvPr/>
        </p:nvGrpSpPr>
        <p:grpSpPr>
          <a:xfrm>
            <a:off x="9392911" y="6212702"/>
            <a:ext cx="2488502" cy="450134"/>
            <a:chOff x="9392911" y="6212702"/>
            <a:chExt cx="2488502" cy="450134"/>
          </a:xfrm>
        </p:grpSpPr>
        <p:pic>
          <p:nvPicPr>
            <p:cNvPr id="7" name="Picture 6" descr="Icon&#10;&#10;Description automatically generated">
              <a:extLst>
                <a:ext uri="{FF2B5EF4-FFF2-40B4-BE49-F238E27FC236}">
                  <a16:creationId xmlns:a16="http://schemas.microsoft.com/office/drawing/2014/main" id="{477358AD-4B39-BADC-92AB-7271F04F172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88699" y="6212702"/>
              <a:ext cx="566928" cy="196326"/>
            </a:xfrm>
            <a:prstGeom prst="rect">
              <a:avLst/>
            </a:prstGeom>
          </p:spPr>
        </p:pic>
        <p:sp>
          <p:nvSpPr>
            <p:cNvPr id="8" name="Rectangle 8">
              <a:extLst>
                <a:ext uri="{FF2B5EF4-FFF2-40B4-BE49-F238E27FC236}">
                  <a16:creationId xmlns:a16="http://schemas.microsoft.com/office/drawing/2014/main" id="{D8B6BCE9-B89F-3A76-BBE3-558B3B4FD183}"/>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4"/>
                </a:rPr>
                <a:t>clinicaloptions.com</a:t>
              </a:r>
              <a:endParaRPr lang="en-US" altLang="en-US" sz="14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185640712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F020DF-4A72-C013-043E-4608913CCE9E}"/>
              </a:ext>
            </a:extLst>
          </p:cNvPr>
          <p:cNvSpPr>
            <a:spLocks noGrp="1"/>
          </p:cNvSpPr>
          <p:nvPr>
            <p:ph type="title"/>
          </p:nvPr>
        </p:nvSpPr>
        <p:spPr/>
        <p:txBody>
          <a:bodyPr/>
          <a:lstStyle/>
          <a:p>
            <a:r>
              <a:rPr lang="en-US" dirty="0"/>
              <a:t>Prostate Cancer Screening</a:t>
            </a:r>
          </a:p>
        </p:txBody>
      </p:sp>
      <p:sp>
        <p:nvSpPr>
          <p:cNvPr id="3" name="Content Placeholder 2">
            <a:extLst>
              <a:ext uri="{FF2B5EF4-FFF2-40B4-BE49-F238E27FC236}">
                <a16:creationId xmlns:a16="http://schemas.microsoft.com/office/drawing/2014/main" id="{B92BBE98-0839-61E4-29CE-5EDC0E18EDD5}"/>
              </a:ext>
            </a:extLst>
          </p:cNvPr>
          <p:cNvSpPr>
            <a:spLocks noGrp="1"/>
          </p:cNvSpPr>
          <p:nvPr>
            <p:ph idx="1"/>
          </p:nvPr>
        </p:nvSpPr>
        <p:spPr>
          <a:xfrm>
            <a:off x="604675" y="1513047"/>
            <a:ext cx="11053925" cy="4650686"/>
          </a:xfrm>
        </p:spPr>
        <p:txBody>
          <a:bodyPr/>
          <a:lstStyle/>
          <a:p>
            <a:r>
              <a:rPr lang="en-US" dirty="0"/>
              <a:t>Transgender women on long-term suppressive therapy for testosterone will likely have  a prostate that is not palpable</a:t>
            </a:r>
          </a:p>
          <a:p>
            <a:pPr lvl="1"/>
            <a:r>
              <a:rPr lang="en-US" dirty="0"/>
              <a:t>Impact of long-term suppressive therapy for testosterone on prostate cancer risk is unknown</a:t>
            </a:r>
          </a:p>
          <a:p>
            <a:r>
              <a:rPr lang="en-US" dirty="0"/>
              <a:t>Documented cases of prostate cancer have been reported in transgender women with a variety of surgical and hormone use histories</a:t>
            </a:r>
          </a:p>
          <a:p>
            <a:r>
              <a:rPr lang="en-US" dirty="0"/>
              <a:t>Shared decision making should be used when guidelines lack good evidence</a:t>
            </a:r>
          </a:p>
          <a:p>
            <a:r>
              <a:rPr lang="en-US" dirty="0"/>
              <a:t>It’s reasonable to begin PSA screening in people with a prostate in their 50’s or 60’s, especially those who started hormone therapy later in life</a:t>
            </a:r>
          </a:p>
          <a:p>
            <a:endParaRPr lang="en-US" dirty="0"/>
          </a:p>
        </p:txBody>
      </p:sp>
      <p:sp>
        <p:nvSpPr>
          <p:cNvPr id="5" name="Text Box 15">
            <a:extLst>
              <a:ext uri="{FF2B5EF4-FFF2-40B4-BE49-F238E27FC236}">
                <a16:creationId xmlns:a16="http://schemas.microsoft.com/office/drawing/2014/main" id="{3AD49322-9510-E6AD-5B26-FB7BAF949C9C}"/>
              </a:ext>
            </a:extLst>
          </p:cNvPr>
          <p:cNvSpPr txBox="1">
            <a:spLocks noChangeArrowheads="1"/>
          </p:cNvSpPr>
          <p:nvPr/>
        </p:nvSpPr>
        <p:spPr bwMode="auto">
          <a:xfrm>
            <a:off x="412751" y="6204249"/>
            <a:ext cx="7845424" cy="461665"/>
          </a:xfrm>
          <a:prstGeom prst="rect">
            <a:avLst/>
          </a:prstGeom>
          <a:noFill/>
          <a:ln>
            <a:noFill/>
          </a:ln>
        </p:spPr>
        <p:txBody>
          <a:bodyPr wrap="square"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Deutsch. Center for Excellence for Transgender Health. 2016. USPTF. JAMA. 2018;319:1901. </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NCCN. Clinical practice guidelines in </a:t>
            </a:r>
            <a:r>
              <a:rPr lang="en-US" altLang="en-US" sz="1200" b="0" spc="-10" dirty="0">
                <a:solidFill>
                  <a:srgbClr val="455560"/>
                </a:solidFill>
                <a:latin typeface="Calibri" panose="020F0502020204030204" pitchFamily="34" charset="0"/>
              </a:rPr>
              <a:t>oncology: </a:t>
            </a: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Prostate cancer early detection guidelines. v1.2022. </a:t>
            </a:r>
          </a:p>
        </p:txBody>
      </p:sp>
      <p:grpSp>
        <p:nvGrpSpPr>
          <p:cNvPr id="6" name="Group 5">
            <a:extLst>
              <a:ext uri="{FF2B5EF4-FFF2-40B4-BE49-F238E27FC236}">
                <a16:creationId xmlns:a16="http://schemas.microsoft.com/office/drawing/2014/main" id="{82C2BC32-9492-C5A2-1FAA-E486694DF494}"/>
              </a:ext>
            </a:extLst>
          </p:cNvPr>
          <p:cNvGrpSpPr/>
          <p:nvPr/>
        </p:nvGrpSpPr>
        <p:grpSpPr>
          <a:xfrm>
            <a:off x="9392911" y="6212702"/>
            <a:ext cx="2488502" cy="450134"/>
            <a:chOff x="9392911" y="6212702"/>
            <a:chExt cx="2488502" cy="450134"/>
          </a:xfrm>
        </p:grpSpPr>
        <p:pic>
          <p:nvPicPr>
            <p:cNvPr id="7" name="Picture 6" descr="Icon&#10;&#10;Description automatically generated">
              <a:extLst>
                <a:ext uri="{FF2B5EF4-FFF2-40B4-BE49-F238E27FC236}">
                  <a16:creationId xmlns:a16="http://schemas.microsoft.com/office/drawing/2014/main" id="{86FEAF4D-80B9-411E-0706-278EDCBBEEE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88699" y="6212702"/>
              <a:ext cx="566928" cy="196326"/>
            </a:xfrm>
            <a:prstGeom prst="rect">
              <a:avLst/>
            </a:prstGeom>
          </p:spPr>
        </p:pic>
        <p:sp>
          <p:nvSpPr>
            <p:cNvPr id="8" name="Rectangle 8">
              <a:extLst>
                <a:ext uri="{FF2B5EF4-FFF2-40B4-BE49-F238E27FC236}">
                  <a16:creationId xmlns:a16="http://schemas.microsoft.com/office/drawing/2014/main" id="{28DE02EA-A388-87CF-33CD-03AAC436D878}"/>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4"/>
                </a:rPr>
                <a:t>clinicaloptions.com</a:t>
              </a:r>
              <a:endParaRPr lang="en-US" altLang="en-US" sz="14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201881386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Mortality Data in Transgender People: Summary</a:t>
            </a:r>
          </a:p>
        </p:txBody>
      </p:sp>
      <p:sp>
        <p:nvSpPr>
          <p:cNvPr id="3" name="Content Placeholder 2"/>
          <p:cNvSpPr>
            <a:spLocks noGrp="1"/>
          </p:cNvSpPr>
          <p:nvPr>
            <p:ph idx="1"/>
          </p:nvPr>
        </p:nvSpPr>
        <p:spPr/>
        <p:txBody>
          <a:bodyPr/>
          <a:lstStyle/>
          <a:p>
            <a:r>
              <a:rPr lang="en-US" dirty="0"/>
              <a:t>In general, differences in mortality between transgender and cisgender people are mostly attributable to social and societal factors</a:t>
            </a:r>
          </a:p>
          <a:p>
            <a:r>
              <a:rPr lang="en-US" dirty="0"/>
              <a:t>2 retrospective mortality studies covering decades of data from the Netherlands found small effect sizes of biomedical cause-specific mortalities among transgender people</a:t>
            </a:r>
          </a:p>
          <a:p>
            <a:pPr lvl="1"/>
            <a:r>
              <a:rPr lang="en-US" dirty="0"/>
              <a:t>Most increases in mortality involved nonmedical causes such as drug use, suicide, and via behavioral mechanisms that result in risk behavior, HIV</a:t>
            </a:r>
          </a:p>
        </p:txBody>
      </p:sp>
      <p:sp>
        <p:nvSpPr>
          <p:cNvPr id="6" name="TextBox 5">
            <a:extLst>
              <a:ext uri="{FF2B5EF4-FFF2-40B4-BE49-F238E27FC236}">
                <a16:creationId xmlns:a16="http://schemas.microsoft.com/office/drawing/2014/main" id="{60804CD8-1577-8C48-993C-1BF8ADD33DB2}"/>
              </a:ext>
            </a:extLst>
          </p:cNvPr>
          <p:cNvSpPr txBox="1"/>
          <p:nvPr/>
        </p:nvSpPr>
        <p:spPr bwMode="auto">
          <a:xfrm>
            <a:off x="435667" y="6403879"/>
            <a:ext cx="882615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nchor="b">
            <a:spAutoFit/>
          </a:bodyPr>
          <a:lstStyle>
            <a:defPPr>
              <a:defRPr lang="en-US"/>
            </a:defPPr>
            <a:lvl1pPr eaLnBrk="1" hangingPunct="1">
              <a:lnSpc>
                <a:spcPct val="100000"/>
              </a:lnSpc>
              <a:buClrTx/>
              <a:buFontTx/>
              <a:buNone/>
              <a:defRPr sz="1200" b="0">
                <a:solidFill>
                  <a:schemeClr val="bg2"/>
                </a:solidFill>
                <a:latin typeface="Calibri" panose="020F050202020403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defRPr>
            </a:lvl9pPr>
          </a:lstStyle>
          <a:p>
            <a:r>
              <a:rPr lang="en-US" dirty="0"/>
              <a:t>de Blok. Lancet Diabetes Endocrinol. 2021;9:663. Cocchetti. J Clin Med. 2022;11:1784. </a:t>
            </a:r>
            <a:r>
              <a:rPr lang="en-US" dirty="0" err="1"/>
              <a:t>Streed</a:t>
            </a:r>
            <a:r>
              <a:rPr lang="en-US" dirty="0"/>
              <a:t>. Circulation. 2021;144:e136.</a:t>
            </a:r>
          </a:p>
        </p:txBody>
      </p:sp>
      <p:grpSp>
        <p:nvGrpSpPr>
          <p:cNvPr id="5" name="Group 4">
            <a:extLst>
              <a:ext uri="{FF2B5EF4-FFF2-40B4-BE49-F238E27FC236}">
                <a16:creationId xmlns:a16="http://schemas.microsoft.com/office/drawing/2014/main" id="{DA5A46E0-34F6-09C7-5D0E-E3E51C4BBE48}"/>
              </a:ext>
            </a:extLst>
          </p:cNvPr>
          <p:cNvGrpSpPr/>
          <p:nvPr/>
        </p:nvGrpSpPr>
        <p:grpSpPr>
          <a:xfrm>
            <a:off x="9392911" y="6212702"/>
            <a:ext cx="2488502" cy="450134"/>
            <a:chOff x="9392911" y="6212702"/>
            <a:chExt cx="2488502" cy="450134"/>
          </a:xfrm>
        </p:grpSpPr>
        <p:pic>
          <p:nvPicPr>
            <p:cNvPr id="7" name="Picture 6" descr="Icon&#10;&#10;Description automatically generated">
              <a:extLst>
                <a:ext uri="{FF2B5EF4-FFF2-40B4-BE49-F238E27FC236}">
                  <a16:creationId xmlns:a16="http://schemas.microsoft.com/office/drawing/2014/main" id="{167CB8E3-4879-72D7-BE1F-25548E97BCA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88699" y="6212702"/>
              <a:ext cx="566928" cy="196326"/>
            </a:xfrm>
            <a:prstGeom prst="rect">
              <a:avLst/>
            </a:prstGeom>
          </p:spPr>
        </p:pic>
        <p:sp>
          <p:nvSpPr>
            <p:cNvPr id="8" name="Rectangle 8">
              <a:extLst>
                <a:ext uri="{FF2B5EF4-FFF2-40B4-BE49-F238E27FC236}">
                  <a16:creationId xmlns:a16="http://schemas.microsoft.com/office/drawing/2014/main" id="{D6EF7766-E080-D6D8-DB06-7B4FF95D8212}"/>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4"/>
                </a:rPr>
                <a:t>clinicaloptions.com</a:t>
              </a:r>
              <a:endParaRPr lang="en-US" altLang="en-US" sz="1400" b="0" dirty="0">
                <a:solidFill>
                  <a:schemeClr val="bg2"/>
                </a:solidFill>
                <a:latin typeface="Calibri" panose="020F0502020204030204" pitchFamily="34" charset="0"/>
              </a:endParaRPr>
            </a:p>
          </p:txBody>
        </p:sp>
      </p:gr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375450-224F-47E0-9426-5F1A269465B8}"/>
              </a:ext>
            </a:extLst>
          </p:cNvPr>
          <p:cNvSpPr>
            <a:spLocks noGrp="1"/>
          </p:cNvSpPr>
          <p:nvPr>
            <p:ph type="title"/>
          </p:nvPr>
        </p:nvSpPr>
        <p:spPr/>
        <p:txBody>
          <a:bodyPr/>
          <a:lstStyle/>
          <a:p>
            <a:r>
              <a:rPr lang="en-US" dirty="0"/>
              <a:t>Key Takeaways</a:t>
            </a:r>
          </a:p>
        </p:txBody>
      </p:sp>
      <p:sp>
        <p:nvSpPr>
          <p:cNvPr id="3" name="Content Placeholder 2">
            <a:extLst>
              <a:ext uri="{FF2B5EF4-FFF2-40B4-BE49-F238E27FC236}">
                <a16:creationId xmlns:a16="http://schemas.microsoft.com/office/drawing/2014/main" id="{1AF48EAA-CBF4-4C04-B0EA-2D3674BAA823}"/>
              </a:ext>
            </a:extLst>
          </p:cNvPr>
          <p:cNvSpPr>
            <a:spLocks noGrp="1"/>
          </p:cNvSpPr>
          <p:nvPr>
            <p:ph idx="1"/>
          </p:nvPr>
        </p:nvSpPr>
        <p:spPr>
          <a:xfrm>
            <a:off x="604675" y="1513047"/>
            <a:ext cx="11153938" cy="4650686"/>
          </a:xfrm>
        </p:spPr>
        <p:txBody>
          <a:bodyPr/>
          <a:lstStyle/>
          <a:p>
            <a:r>
              <a:rPr lang="en-US" dirty="0"/>
              <a:t>Creating a welcoming environment in clinic can have a significant impact on the experience of transgender and gender diverse patients</a:t>
            </a:r>
          </a:p>
          <a:p>
            <a:r>
              <a:rPr lang="en-US" dirty="0"/>
              <a:t>Cardiovascular mortality risks directly attributable to hormone therapy are marginal and are likely outweighed by the benefits</a:t>
            </a:r>
          </a:p>
          <a:p>
            <a:r>
              <a:rPr lang="en-US" dirty="0"/>
              <a:t>Sex-specific cancers are not elevated in transgender individuals compared with cisgender people</a:t>
            </a:r>
          </a:p>
          <a:p>
            <a:r>
              <a:rPr lang="en-US" dirty="0"/>
              <a:t>Cancer screening should be conducted based on organs present </a:t>
            </a:r>
          </a:p>
        </p:txBody>
      </p:sp>
      <p:grpSp>
        <p:nvGrpSpPr>
          <p:cNvPr id="4" name="Group 3">
            <a:extLst>
              <a:ext uri="{FF2B5EF4-FFF2-40B4-BE49-F238E27FC236}">
                <a16:creationId xmlns:a16="http://schemas.microsoft.com/office/drawing/2014/main" id="{9204D626-1E25-94EC-AA86-3E81B4872CCB}"/>
              </a:ext>
            </a:extLst>
          </p:cNvPr>
          <p:cNvGrpSpPr/>
          <p:nvPr/>
        </p:nvGrpSpPr>
        <p:grpSpPr>
          <a:xfrm>
            <a:off x="9392911" y="6212702"/>
            <a:ext cx="2488502" cy="450134"/>
            <a:chOff x="9392911" y="6212702"/>
            <a:chExt cx="2488502" cy="450134"/>
          </a:xfrm>
        </p:grpSpPr>
        <p:pic>
          <p:nvPicPr>
            <p:cNvPr id="5" name="Picture 4" descr="Icon&#10;&#10;Description automatically generated">
              <a:extLst>
                <a:ext uri="{FF2B5EF4-FFF2-40B4-BE49-F238E27FC236}">
                  <a16:creationId xmlns:a16="http://schemas.microsoft.com/office/drawing/2014/main" id="{2D77EAB9-761D-44A9-71A2-0D0F92D2435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88699" y="6212702"/>
              <a:ext cx="566928" cy="196326"/>
            </a:xfrm>
            <a:prstGeom prst="rect">
              <a:avLst/>
            </a:prstGeom>
          </p:spPr>
        </p:pic>
        <p:sp>
          <p:nvSpPr>
            <p:cNvPr id="6" name="Rectangle 8">
              <a:extLst>
                <a:ext uri="{FF2B5EF4-FFF2-40B4-BE49-F238E27FC236}">
                  <a16:creationId xmlns:a16="http://schemas.microsoft.com/office/drawing/2014/main" id="{A147CC09-13D9-752E-8DC9-7EA08E59E3AB}"/>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3"/>
                </a:rPr>
                <a:t>clinicaloptions.com</a:t>
              </a:r>
              <a:endParaRPr lang="en-US" altLang="en-US" sz="14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397357518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7" name="Rectangle 10">
            <a:extLst>
              <a:ext uri="{FF2B5EF4-FFF2-40B4-BE49-F238E27FC236}">
                <a16:creationId xmlns:a16="http://schemas.microsoft.com/office/drawing/2014/main" id="{285A5094-ED29-4796-B20E-3FBFE4F25619}"/>
              </a:ext>
            </a:extLst>
          </p:cNvPr>
          <p:cNvSpPr>
            <a:spLocks noGrp="1" noChangeArrowheads="1"/>
          </p:cNvSpPr>
          <p:nvPr>
            <p:ph type="title"/>
          </p:nvPr>
        </p:nvSpPr>
        <p:spPr bwMode="gray"/>
        <p:txBody>
          <a:bodyPr/>
          <a:lstStyle/>
          <a:p>
            <a:pPr eaLnBrk="1" hangingPunct="1"/>
            <a:r>
              <a:rPr lang="en-US" altLang="en-US" sz="4000" dirty="0"/>
              <a:t>Go Online for More CCO </a:t>
            </a:r>
            <a:br>
              <a:rPr lang="en-US" altLang="en-US" sz="4000" dirty="0"/>
            </a:br>
            <a:r>
              <a:rPr lang="en-US" altLang="en-US" sz="4000" dirty="0"/>
              <a:t>Coverage of Transgender Care!</a:t>
            </a:r>
          </a:p>
        </p:txBody>
      </p:sp>
      <p:sp>
        <p:nvSpPr>
          <p:cNvPr id="39940" name="Rectangle 2">
            <a:extLst>
              <a:ext uri="{FF2B5EF4-FFF2-40B4-BE49-F238E27FC236}">
                <a16:creationId xmlns:a16="http://schemas.microsoft.com/office/drawing/2014/main" id="{8082EA74-AD3C-40A0-A143-D2201E93795E}"/>
              </a:ext>
            </a:extLst>
          </p:cNvPr>
          <p:cNvSpPr>
            <a:spLocks noGrp="1" noChangeArrowheads="1"/>
          </p:cNvSpPr>
          <p:nvPr>
            <p:ph sz="quarter" idx="10"/>
          </p:nvPr>
        </p:nvSpPr>
        <p:spPr/>
        <p:txBody>
          <a:bodyPr rtlCol="0">
            <a:normAutofit/>
          </a:bodyPr>
          <a:lstStyle/>
          <a:p>
            <a:pPr eaLnBrk="1" hangingPunct="1">
              <a:buClr>
                <a:schemeClr val="accent6"/>
              </a:buClr>
              <a:defRPr/>
            </a:pPr>
            <a:r>
              <a:rPr lang="en-US" sz="2200" dirty="0">
                <a:solidFill>
                  <a:srgbClr val="E1471D"/>
                </a:solidFill>
              </a:rPr>
              <a:t>Video and Audio Podcasts </a:t>
            </a:r>
            <a:r>
              <a:rPr lang="en-US" sz="2200" b="0" dirty="0"/>
              <a:t>of transgender patient experiences in the healthcare system</a:t>
            </a:r>
          </a:p>
          <a:p>
            <a:pPr>
              <a:buClr>
                <a:schemeClr val="tx2">
                  <a:lumMod val="20000"/>
                  <a:lumOff val="80000"/>
                </a:schemeClr>
              </a:buClr>
              <a:defRPr/>
            </a:pPr>
            <a:r>
              <a:rPr lang="en-US" sz="2200" dirty="0" err="1">
                <a:solidFill>
                  <a:srgbClr val="E1471D"/>
                </a:solidFill>
              </a:rPr>
              <a:t>ClinicalThought</a:t>
            </a:r>
            <a:r>
              <a:rPr lang="en-US" sz="2200" dirty="0">
                <a:solidFill>
                  <a:srgbClr val="E1471D"/>
                </a:solidFill>
              </a:rPr>
              <a:t> Commentaries </a:t>
            </a:r>
            <a:r>
              <a:rPr lang="en-US" sz="2200" b="0" dirty="0"/>
              <a:t>with expert insight on optimizing transgender patient care</a:t>
            </a:r>
          </a:p>
          <a:p>
            <a:pPr>
              <a:buClr>
                <a:schemeClr val="tx2">
                  <a:lumMod val="20000"/>
                  <a:lumOff val="80000"/>
                </a:schemeClr>
              </a:buClr>
              <a:defRPr/>
            </a:pPr>
            <a:r>
              <a:rPr lang="en-US" sz="2200" dirty="0">
                <a:solidFill>
                  <a:schemeClr val="accent3"/>
                </a:solidFill>
              </a:rPr>
              <a:t>CME/CE/</a:t>
            </a:r>
            <a:r>
              <a:rPr lang="en-US" sz="2200">
                <a:solidFill>
                  <a:schemeClr val="accent3"/>
                </a:solidFill>
              </a:rPr>
              <a:t>CPE-certified Microlearning </a:t>
            </a:r>
            <a:r>
              <a:rPr lang="en-US" sz="2200" dirty="0">
                <a:solidFill>
                  <a:schemeClr val="accent3"/>
                </a:solidFill>
              </a:rPr>
              <a:t>Text Modules </a:t>
            </a:r>
            <a:r>
              <a:rPr lang="en-US" sz="2200" b="0" dirty="0"/>
              <a:t>on best practices for transgender healthcare</a:t>
            </a:r>
          </a:p>
          <a:p>
            <a:pPr>
              <a:buClr>
                <a:schemeClr val="tx2">
                  <a:lumMod val="20000"/>
                  <a:lumOff val="80000"/>
                </a:schemeClr>
              </a:buClr>
              <a:defRPr/>
            </a:pPr>
            <a:r>
              <a:rPr lang="en-US" sz="2200" dirty="0">
                <a:solidFill>
                  <a:schemeClr val="accent3"/>
                </a:solidFill>
              </a:rPr>
              <a:t>CME/CE/CPE-certified Video Simulations </a:t>
            </a:r>
            <a:r>
              <a:rPr lang="en-US" sz="2200" b="0" dirty="0"/>
              <a:t>on best practices for transgender healthcare</a:t>
            </a:r>
          </a:p>
          <a:p>
            <a:pPr>
              <a:buClr>
                <a:schemeClr val="tx2">
                  <a:lumMod val="20000"/>
                  <a:lumOff val="80000"/>
                </a:schemeClr>
              </a:buClr>
              <a:defRPr/>
            </a:pPr>
            <a:endParaRPr lang="en-US" sz="2200" b="0" dirty="0"/>
          </a:p>
        </p:txBody>
      </p:sp>
      <p:sp>
        <p:nvSpPr>
          <p:cNvPr id="5" name="Content Placeholder 4">
            <a:extLst>
              <a:ext uri="{FF2B5EF4-FFF2-40B4-BE49-F238E27FC236}">
                <a16:creationId xmlns:a16="http://schemas.microsoft.com/office/drawing/2014/main" id="{6DA93788-E77D-4CCE-84A4-6D74E9ED9D9E}"/>
              </a:ext>
            </a:extLst>
          </p:cNvPr>
          <p:cNvSpPr>
            <a:spLocks noGrp="1"/>
          </p:cNvSpPr>
          <p:nvPr>
            <p:ph sz="quarter" idx="11"/>
          </p:nvPr>
        </p:nvSpPr>
        <p:spPr>
          <a:xfrm>
            <a:off x="514351" y="4856674"/>
            <a:ext cx="11283950" cy="1155939"/>
          </a:xfrm>
        </p:spPr>
        <p:txBody>
          <a:bodyPr/>
          <a:lstStyle/>
          <a:p>
            <a:pPr marL="0" indent="0">
              <a:buNone/>
            </a:pPr>
            <a:r>
              <a:rPr lang="en-US" sz="2400" b="1" dirty="0">
                <a:solidFill>
                  <a:srgbClr val="00823B"/>
                </a:solidFill>
                <a:hlinkClick r:id="rId3"/>
              </a:rPr>
              <a:t>clinicaloptions.com/oncology</a:t>
            </a:r>
            <a:endParaRPr lang="en-US" sz="2400" b="1" u="sng" dirty="0">
              <a:solidFill>
                <a:srgbClr val="E1471D"/>
              </a:solidFill>
            </a:endParaRPr>
          </a:p>
        </p:txBody>
      </p:sp>
      <p:sp>
        <p:nvSpPr>
          <p:cNvPr id="62469" name="Rectangle 3">
            <a:extLst>
              <a:ext uri="{FF2B5EF4-FFF2-40B4-BE49-F238E27FC236}">
                <a16:creationId xmlns:a16="http://schemas.microsoft.com/office/drawing/2014/main" id="{F01699E0-D838-46BF-8D24-733C506774A8}"/>
              </a:ext>
            </a:extLst>
          </p:cNvPr>
          <p:cNvSpPr>
            <a:spLocks noChangeArrowheads="1"/>
          </p:cNvSpPr>
          <p:nvPr/>
        </p:nvSpPr>
        <p:spPr bwMode="auto">
          <a:xfrm>
            <a:off x="7091363" y="6346826"/>
            <a:ext cx="1841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1217168" rtl="0" eaLnBrk="1" fontAlgn="auto" latinLnBrk="0" hangingPunct="0">
              <a:lnSpc>
                <a:spcPct val="100000"/>
              </a:lnSpc>
              <a:spcBef>
                <a:spcPct val="0"/>
              </a:spcBef>
              <a:spcAft>
                <a:spcPct val="0"/>
              </a:spcAft>
              <a:buClrTx/>
              <a:buSzTx/>
              <a:buFontTx/>
              <a:buNone/>
              <a:tabLst/>
              <a:defRPr/>
            </a:pPr>
            <a:endParaRPr kumimoji="0" lang="en-GB" altLang="en-US" sz="2400" b="0" i="0" u="none" strike="noStrike" kern="0" cap="none" spc="0" normalizeH="0" baseline="0" noProof="0">
              <a:ln>
                <a:noFill/>
              </a:ln>
              <a:solidFill>
                <a:srgbClr val="FFFFFF"/>
              </a:solidFill>
              <a:effectLst/>
              <a:uLnTx/>
              <a:uFillTx/>
              <a:latin typeface="Times" panose="02020603050405020304" pitchFamily="18" charset="0"/>
              <a:ea typeface="+mj-ea"/>
              <a:cs typeface="+mj-cs"/>
              <a:sym typeface="Helvetica"/>
            </a:endParaRPr>
          </a:p>
        </p:txBody>
      </p:sp>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MMPROD_NEXTUNIQUEID" val="10008"/>
  <p:tag name="MMPROD_UIDATA" val="&lt;database version=&quot;6.0&quot;&gt;&lt;object type=&quot;1&quot; unique_id=&quot;10001&quot;&gt;&lt;object type=&quot;8&quot; unique_id=&quot;10002&quot;&gt;&lt;/object&gt;&lt;object type=&quot;2&quot; unique_id=&quot;10003&quot;&gt;&lt;object type=&quot;3&quot; unique_id=&quot;10005&quot;&gt;&lt;property id=&quot;20148&quot; value=&quot;5&quot;/&gt;&lt;property id=&quot;20300&quot; value=&quot;Slide 3 - &amp;quot;Title-Arial-36-Bold-Yellow. Title may continue on 2 lines keep text at 36pt&amp;quot;&quot;/&gt;&lt;property id=&quot;20307&quot; value=&quot;257&quot;/&gt;&lt;/object&gt;&lt;object type=&quot;3&quot; unique_id=&quot;10006&quot;&gt;&lt;property id=&quot;20148&quot; value=&quot;5&quot;/&gt;&lt;property id=&quot;20300&quot; value=&quot;Slide 4 - &amp;quot;Text and Margin Consistency&amp;quot;&quot;/&gt;&lt;property id=&quot;20307&quot; value=&quot;267&quot;/&gt;&lt;/object&gt;&lt;object type=&quot;3&quot; unique_id=&quot;10007&quot;&gt;&lt;property id=&quot;20148&quot; value=&quot;5&quot;/&gt;&lt;property id=&quot;20300&quot; value=&quot;Slide 5 - &amp;quot;Transition Title &amp;#x0D;&amp;#x0A;for next topic of discussion &amp;#x0D;&amp;#x0A;or can be used as closer slide &amp;#x0D;&amp;#x0A;(ie: Q&amp;amp;A)&amp;#x0D;&amp;#x0A;(Arial-40-Bold-White-Cent&quot;/&gt;&lt;property id=&quot;20307&quot; value=&quot;261&quot;/&gt;&lt;/object&gt;&lt;object type=&quot;3&quot; unique_id=&quot;10008&quot;&gt;&lt;property id=&quot;20148&quot; value=&quot;5&quot;/&gt;&lt;property id=&quot;20300&quot; value=&quot;Slide 6 - &amp;quot;RGB Pallet&amp;quot;&quot;/&gt;&lt;property id=&quot;20307&quot; value=&quot;258&quot;/&gt;&lt;/object&gt;&lt;object type=&quot;3&quot; unique_id=&quot;10009&quot;&gt;&lt;property id=&quot;20148&quot; value=&quot;5&quot;/&gt;&lt;property id=&quot;20300&quot; value=&quot;Slide 7 - &amp;quot;Example Graph&amp;quot;&quot;/&gt;&lt;property id=&quot;20307&quot; value=&quot;286&quot;/&gt;&lt;/object&gt;&lt;object type=&quot;3&quot; unique_id=&quot;10010&quot;&gt;&lt;property id=&quot;20148&quot; value=&quot;5&quot;/&gt;&lt;property id=&quot;20300&quot; value=&quot;Slide 8 - &amp;quot;Example Graph and Text&amp;quot;&quot;/&gt;&lt;property id=&quot;20307&quot; value=&quot;288&quot;/&gt;&lt;/object&gt;&lt;object type=&quot;3&quot; unique_id=&quot;10011&quot;&gt;&lt;property id=&quot;20148&quot; value=&quot;5&quot;/&gt;&lt;property id=&quot;20300&quot; value=&quot;Slide 9 - &amp;quot;Example Line Graph&amp;quot;&quot;/&gt;&lt;property id=&quot;20307&quot; value=&quot;287&quot;/&gt;&lt;/object&gt;&lt;object type=&quot;3&quot; unique_id=&quot;10012&quot;&gt;&lt;property id=&quot;20148&quot; value=&quot;5&quot;/&gt;&lt;property id=&quot;20300&quot; value=&quot;Slide 10 - &amp;quot;Example Line Graph with Data Values&amp;quot;&quot;/&gt;&lt;property id=&quot;20307&quot; value=&quot;292&quot;/&gt;&lt;/object&gt;&lt;object type=&quot;3&quot; unique_id=&quot;10013&quot;&gt;&lt;property id=&quot;20148&quot; value=&quot;5&quot;/&gt;&lt;property id=&quot;20300&quot; value=&quot;Slide 11 - &amp;quot;Example Line Graph with Color &amp;#x0D;&amp;#x0A;Data Values&amp;quot;&quot;/&gt;&lt;property id=&quot;20307&quot; value=&quot;309&quot;/&gt;&lt;/object&gt;&lt;object type=&quot;3&quot; unique_id=&quot;10014&quot;&gt;&lt;property id=&quot;20148&quot; value=&quot;5&quot;/&gt;&lt;property id=&quot;20300&quot; value=&quot;Slide 12 - &amp;quot;Example Schematic&amp;quot;&quot;/&gt;&lt;property id=&quot;20307&quot; value=&quot;262&quot;/&gt;&lt;/object&gt;&lt;object type=&quot;3&quot; unique_id=&quot;10015&quot;&gt;&lt;property id=&quot;20148&quot; value=&quot;5&quot;/&gt;&lt;property id=&quot;20300&quot; value=&quot;Slide 13 - &amp;quot;Example Schematic Continued&amp;quot;&quot;/&gt;&lt;property id=&quot;20307&quot; value=&quot;263&quot;/&gt;&lt;/object&gt;&lt;object type=&quot;3&quot; unique_id=&quot;10016&quot;&gt;&lt;property id=&quot;20148&quot; value=&quot;5&quot;/&gt;&lt;property id=&quot;20300&quot; value=&quot;Slide 14 - &amp;quot;Example Tables&amp;quot;&quot;/&gt;&lt;property id=&quot;20307&quot; value=&quot;311&quot;/&gt;&lt;/object&gt;&lt;object type=&quot;3&quot; unique_id=&quot;10017&quot;&gt;&lt;property id=&quot;20148&quot; value=&quot;5&quot;/&gt;&lt;property id=&quot;20300&quot; value=&quot;Slide 15 - &amp;quot;Example Tables Continued&amp;quot;&quot;/&gt;&lt;property id=&quot;20307&quot; value=&quot;312&quot;/&gt;&lt;/object&gt;&lt;object type=&quot;3&quot; unique_id=&quot;10018&quot;&gt;&lt;property id=&quot;20148&quot; value=&quot;5&quot;/&gt;&lt;property id=&quot;20300&quot; value=&quot;Slide 16 - &amp;quot;Example Tables Continued&amp;quot;&quot;/&gt;&lt;property id=&quot;20307&quot; value=&quot;313&quot;/&gt;&lt;/object&gt;&lt;object type=&quot;3&quot; unique_id=&quot;10019&quot;&gt;&lt;property id=&quot;20148&quot; value=&quot;5&quot;/&gt;&lt;property id=&quot;20300&quot; value=&quot;Slide 17 - &amp;quot;Example Tables Continued&amp;quot;&quot;/&gt;&lt;property id=&quot;20307&quot; value=&quot;314&quot;/&gt;&lt;/object&gt;&lt;object type=&quot;3&quot; unique_id=&quot;10020&quot;&gt;&lt;property id=&quot;20148&quot; value=&quot;5&quot;/&gt;&lt;property id=&quot;20300&quot; value=&quot;Slide 21 - &amp;quot;Additional Formatting Notes&amp;quot;&quot;/&gt;&lt;property id=&quot;20307&quot; value=&quot;270&quot;/&gt;&lt;/object&gt;&lt;object type=&quot;3&quot; unique_id=&quot;10021&quot;&gt;&lt;property id=&quot;20148&quot; value=&quot;5&quot;/&gt;&lt;property id=&quot;20300&quot; value=&quot;Slide 22 - &amp;quot;“Polish Stage” Notes&amp;quot;&quot;/&gt;&lt;property id=&quot;20307&quot; value=&quot;272&quot;/&gt;&lt;/object&gt;&lt;object type=&quot;3&quot; unique_id=&quot;10022&quot;&gt;&lt;property id=&quot;20148&quot; value=&quot;5&quot;/&gt;&lt;property id=&quot;20300&quot; value=&quot;Slide 23 - &amp;quot;For Black and White Print Slides&amp;quot;&quot;/&gt;&lt;property id=&quot;20307&quot; value=&quot;290&quot;/&gt;&lt;/object&gt;&lt;object type=&quot;3&quot; unique_id=&quot;10023&quot;&gt;&lt;property id=&quot;20148&quot; value=&quot;5&quot;/&gt;&lt;property id=&quot;20300&quot; value=&quot;Slide 24 - &amp;quot;For Black and White Print Slides&amp;quot;&quot;/&gt;&lt;property id=&quot;20307&quot; value=&quot;291&quot;/&gt;&lt;/object&gt;&lt;object type=&quot;3&quot; unique_id=&quot;10024&quot;&gt;&lt;property id=&quot;20148&quot; value=&quot;5&quot;/&gt;&lt;property id=&quot;20300&quot; value=&quot;Slide 25 - &amp;quot;CME Slides for Designer and Editorial Reference…&amp;quot;&quot;/&gt;&lt;property id=&quot;20307&quot; value=&quot;273&quot;/&gt;&lt;/object&gt;&lt;object type=&quot;3&quot; unique_id=&quot;10025&quot;&gt;&lt;property id=&quot;20148&quot; value=&quot;5&quot;/&gt;&lt;property id=&quot;20300&quot; value=&quot;Slide 26 - &amp;quot;About These Slides&amp;quot;&quot;/&gt;&lt;property id=&quot;20307&quot; value=&quot;308&quot;/&gt;&lt;/object&gt;&lt;object type=&quot;3&quot; unique_id=&quot;10026&quot;&gt;&lt;property id=&quot;20148&quot; value=&quot;5&quot;/&gt;&lt;property id=&quot;20300&quot; value=&quot;Slide 27 - &amp;quot;Faculty&amp;quot;&quot;/&gt;&lt;property id=&quot;20307&quot; value=&quot;294&quot;/&gt;&lt;/object&gt;&lt;object type=&quot;3&quot; unique_id=&quot;10027&quot;&gt;&lt;property id=&quot;20148&quot; value=&quot;5&quot;/&gt;&lt;property id=&quot;20300&quot; value=&quot;Slide 28 - &amp;quot;Disclosure of Conflicts of Interest&amp;quot;&quot;/&gt;&lt;property id=&quot;20307&quot; value=&quot;295&quot;/&gt;&lt;/object&gt;&lt;object type=&quot;3&quot; unique_id=&quot;10028&quot;&gt;&lt;property id=&quot;20148&quot; value=&quot;5&quot;/&gt;&lt;property id=&quot;20300&quot; value=&quot;Slide 29 - &amp;quot;Disclosures&amp;quot;&quot;/&gt;&lt;property id=&quot;20307&quot; value=&quot;296&quot;/&gt;&lt;/object&gt;&lt;object type=&quot;3&quot; unique_id=&quot;10029&quot;&gt;&lt;property id=&quot;20148&quot; value=&quot;5&quot;/&gt;&lt;property id=&quot;20300&quot; value=&quot;Slide 30 - &amp;quot;Disclosure of Unlabeled Use&amp;quot;&quot;/&gt;&lt;property id=&quot;20307&quot; value=&quot;297&quot;/&gt;&lt;/object&gt;&lt;object type=&quot;3&quot; unique_id=&quot;10030&quot;&gt;&lt;property id=&quot;20148&quot; value=&quot;5&quot;/&gt;&lt;property id=&quot;20300&quot; value=&quot;Slide 31&quot;/&gt;&lt;property id=&quot;20307&quot; value=&quot;298&quot;/&gt;&lt;/object&gt;&lt;object type=&quot;3&quot; unique_id=&quot;10031&quot;&gt;&lt;property id=&quot;20148&quot; value=&quot;5&quot;/&gt;&lt;property id=&quot;20300&quot; value=&quot;Slide 32 - &amp;quot;Physician Continuing Medical Education&amp;quot;&quot;/&gt;&lt;property id=&quot;20307&quot; value=&quot;299&quot;/&gt;&lt;/object&gt;&lt;object type=&quot;3&quot; unique_id=&quot;10032&quot;&gt;&lt;property id=&quot;20148&quot; value=&quot;5&quot;/&gt;&lt;property id=&quot;20300&quot; value=&quot;Slide 33 - &amp;quot;Pharmacist Continuing Education&amp;quot;&quot;/&gt;&lt;property id=&quot;20307&quot; value=&quot;300&quot;/&gt;&lt;/object&gt;&lt;object type=&quot;3&quot; unique_id=&quot;10033&quot;&gt;&lt;property id=&quot;20148&quot; value=&quot;5&quot;/&gt;&lt;property id=&quot;20300&quot; value=&quot;Slide 34 - &amp;quot;Nursing Continuing Education&amp;quot;&quot;/&gt;&lt;property id=&quot;20307&quot; value=&quot;301&quot;/&gt;&lt;/object&gt;&lt;object type=&quot;3&quot; unique_id=&quot;10034&quot;&gt;&lt;property id=&quot;20148&quot; value=&quot;5&quot;/&gt;&lt;property id=&quot;20300&quot; value=&quot;Slide 35 - &amp;quot;Please review the following important &amp;#x0D;&amp;#x0A;CME information in your handout&amp;quot;&quot;/&gt;&lt;property id=&quot;20307&quot; value=&quot;310&quot;/&gt;&lt;/object&gt;&lt;object type=&quot;3&quot; unique_id=&quot;10036&quot;&gt;&lt;property id=&quot;20148&quot; value=&quot;5&quot;/&gt;&lt;property id=&quot;20300&quot; value=&quot;Slide 37 - &amp;quot;Instructions for Credit&amp;quot;&quot;/&gt;&lt;property id=&quot;20307&quot; value=&quot;303&quot;/&gt;&lt;/object&gt;&lt;object type=&quot;3&quot; unique_id=&quot;10037&quot;&gt;&lt;property id=&quot;20148&quot; value=&quot;5&quot;/&gt;&lt;property id=&quot;20300&quot; value=&quot;Slide 38 - &amp;quot;Now Take the Test . . .&amp;quot;&quot;/&gt;&lt;property id=&quot;20307&quot; value=&quot;304&quot;/&gt;&lt;/object&gt;&lt;object type=&quot;3&quot; unique_id=&quot;10040&quot;&gt;&lt;property id=&quot;20148&quot; value=&quot;5&quot;/&gt;&lt;property id=&quot;20300&quot; value=&quot;Slide 39 - &amp;quot;General Information&amp;quot;&quot;/&gt;&lt;property id=&quot;20307&quot; value=&quot;315&quot;/&gt;&lt;/object&gt;&lt;object type=&quot;3&quot; unique_id=&quot;10041&quot;&gt;&lt;property id=&quot;20148&quot; value=&quot;5&quot;/&gt;&lt;property id=&quot;20300&quot; value=&quot;Slide 40 - &amp;quot;Please review the slide notes &amp;#x0D;&amp;#x0A;for analysis of each study &amp;#x0D;&amp;#x0A;by expert faculty &amp;lt;Insert Name, MD&amp;gt;, &amp;#x0D;&amp;#x0A;and &amp;lt;Insert Name,&quot;/&gt;&lt;property id=&quot;20307&quot; value=&quot;316&quot;/&gt;&lt;/object&gt;&lt;object type=&quot;3&quot; unique_id=&quot;10042&quot;&gt;&lt;property id=&quot;20148&quot; value=&quot;5&quot;/&gt;&lt;property id=&quot;20300&quot; value=&quot;Slide 41 - &amp;quot;Promo Slide Reference&amp;#x0D;&amp;#x0A;(Placed as the last slide in a slideset, &amp;#x0D;&amp;#x0A;if requested)&amp;quot;&quot;/&gt;&lt;property id=&quot;20307&quot; value=&quot;307&quot;/&gt;&lt;/object&gt;&lt;object type=&quot;3&quot; unique_id=&quot;12121&quot;&gt;&lt;property id=&quot;20148&quot; value=&quot;5&quot;/&gt;&lt;property id=&quot;20300&quot; value=&quot;Slide 36 - &amp;quot;Disclaimer&amp;quot;&quot;/&gt;&lt;property id=&quot;20307&quot; value=&quot;317&quot;/&gt;&lt;/object&gt;&lt;object type=&quot;3&quot; unique_id=&quot;12122&quot;&gt;&lt;property id=&quot;20148&quot; value=&quot;5&quot;/&gt;&lt;property id=&quot;20300&quot; value=&quot;Slide 1 - &amp;quot;Title of the program and will possibly take &amp;#x0D;&amp;#x0A;up three lines. It is presented in Arial-39-Bold-White.&amp;quot;&quot;/&gt;&lt;property id=&quot;20307&quot; value=&quot;321&quot;/&gt;&lt;/object&gt;&lt;object type=&quot;3&quot; unique_id=&quot;12123&quot;&gt;&lt;property id=&quot;20148&quot; value=&quot;5&quot;/&gt;&lt;property id=&quot;20300&quot; value=&quot;Slide 2 - &amp;quot;Title of the program and will possibly take up three lines. It is presented in Arial-39-Bold-White.&amp;quot;&quot;/&gt;&lt;property id=&quot;20307&quot; value=&quot;322&quot;/&gt;&lt;/object&gt;&lt;object type=&quot;3&quot; unique_id=&quot;12124&quot;&gt;&lt;property id=&quot;20148&quot; value=&quot;5&quot;/&gt;&lt;property id=&quot;20300&quot; value=&quot;Slide 18 - &amp;quot;Outcomes Analysis: What Did You Learn?&amp;quot;&quot;/&gt;&lt;property id=&quot;20307&quot; value=&quot;324&quot;/&gt;&lt;/object&gt;&lt;object type=&quot;3&quot; unique_id=&quot;12125&quot;&gt;&lt;property id=&quot;20148&quot; value=&quot;5&quot;/&gt;&lt;property id=&quot;20300&quot; value=&quot;Slide 19 - &amp;quot;Outcomes Questions&amp;quot;&quot;/&gt;&lt;property id=&quot;20307&quot; value=&quot;320&quot;/&gt;&lt;/object&gt;&lt;object type=&quot;3&quot; unique_id=&quot;12126&quot;&gt;&lt;property id=&quot;20148&quot; value=&quot;5&quot;/&gt;&lt;property id=&quot;20300&quot; value=&quot;Slide 20 - &amp;quot;How many patients with XXX do you provide care for in a typical week?&amp;quot;&quot;/&gt;&lt;property id=&quot;20307&quot; value=&quot;323&quot;/&gt;&lt;/object&gt;&lt;object type=&quot;3&quot; unique_id=&quot;12127&quot;&gt;&lt;property id=&quot;20148&quot; value=&quot;5&quot;/&gt;&lt;property id=&quot;20300&quot; value=&quot;Slide 42 - &amp;quot;Go Online for More CCO &amp;#x0D;&amp;#x0A;Coverage of XXXXXXXXXXXX!&amp;quot;&quot;/&gt;&lt;property id=&quot;20307&quot; value=&quot;318&quot;/&gt;&lt;/object&gt;&lt;/object&gt;&lt;/object&gt;&lt;/database&gt;"/>
</p:tagLst>
</file>

<file path=ppt/theme/theme1.xml><?xml version="1.0" encoding="utf-8"?>
<a:theme xmlns:a="http://schemas.openxmlformats.org/drawingml/2006/main" name="2017_HTAA_Diabetes">
  <a:themeElements>
    <a:clrScheme name="2018 CCO LIVE">
      <a:dk1>
        <a:srgbClr val="455560"/>
      </a:dk1>
      <a:lt1>
        <a:srgbClr val="FFFFFF"/>
      </a:lt1>
      <a:dk2>
        <a:srgbClr val="000000"/>
      </a:dk2>
      <a:lt2>
        <a:srgbClr val="CDCDCF"/>
      </a:lt2>
      <a:accent1>
        <a:srgbClr val="015873"/>
      </a:accent1>
      <a:accent2>
        <a:srgbClr val="4DA1BB"/>
      </a:accent2>
      <a:accent3>
        <a:srgbClr val="E1471D"/>
      </a:accent3>
      <a:accent4>
        <a:srgbClr val="00823B"/>
      </a:accent4>
      <a:accent5>
        <a:srgbClr val="FDB338"/>
      </a:accent5>
      <a:accent6>
        <a:srgbClr val="682E74"/>
      </a:accent6>
      <a:hlink>
        <a:srgbClr val="E1471D"/>
      </a:hlink>
      <a:folHlink>
        <a:srgbClr val="015873"/>
      </a:folHlink>
    </a:clrScheme>
    <a:fontScheme name="Custom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w="0">
          <a:solidFill>
            <a:schemeClr val="bg1"/>
          </a:solidFill>
          <a:miter lim="800000"/>
          <a:headEnd/>
          <a:tailEnd/>
        </a:ln>
      </a:spPr>
      <a:bodyPr anchor="b"/>
      <a:lstStyle>
        <a:defPPr algn="ctr" eaLnBrk="1" hangingPunct="1">
          <a:spcBef>
            <a:spcPct val="35000"/>
          </a:spcBef>
          <a:spcAft>
            <a:spcPct val="25000"/>
          </a:spcAft>
          <a:buClr>
            <a:schemeClr val="folHlink"/>
          </a:buClr>
          <a:buNone/>
          <a:defRPr sz="1800" b="0" dirty="0">
            <a:solidFill>
              <a:schemeClr val="tx1"/>
            </a:solidFill>
            <a:latin typeface="Calibri" panose="020F0502020204030204" pitchFamily="34" charset="0"/>
          </a:defRPr>
        </a:defPPr>
      </a:lstStyle>
    </a:spDef>
    <a:lnDef>
      <a:spPr bwMode="auto">
        <a:noFill/>
        <a:ln w="28575" cap="flat" cmpd="sng" algn="ctr">
          <a:solidFill>
            <a:schemeClr val="bg1"/>
          </a:solidFill>
          <a:prstDash val="solid"/>
          <a:round/>
          <a:headEnd type="none" w="med" len="med"/>
          <a:tailEnd type="none" w="med" len="med"/>
        </a:ln>
        <a:effectLst/>
      </a:spPr>
      <a:bodyPr/>
      <a:lstStyle/>
    </a:lnDef>
    <a:txDef>
      <a:spPr bwMode="auto">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a:spPr>
      <a:bodyPr wrap="square" rtlCol="0">
        <a:spAutoFit/>
      </a:bodyPr>
      <a:lstStyle>
        <a:defPPr algn="l">
          <a:lnSpc>
            <a:spcPct val="100000"/>
          </a:lnSpc>
          <a:spcBef>
            <a:spcPct val="50000"/>
          </a:spcBef>
          <a:spcAft>
            <a:spcPct val="0"/>
          </a:spcAft>
          <a:buClrTx/>
          <a:buFontTx/>
          <a:buNone/>
          <a:defRPr b="0" dirty="0" smtClean="0">
            <a:solidFill>
              <a:schemeClr val="bg1"/>
            </a:solidFill>
            <a:latin typeface="Calibri" panose="020F0502020204030204" pitchFamily="34" charset="0"/>
          </a:defRPr>
        </a:defPPr>
      </a:lstStyle>
    </a:txDef>
  </a:objectDefaults>
  <a:extraClrSchemeLst>
    <a:extraClrScheme>
      <a:clrScheme name="Custom Design 1">
        <a:dk1>
          <a:srgbClr val="CDCDCF"/>
        </a:dk1>
        <a:lt1>
          <a:srgbClr val="FFFFFF"/>
        </a:lt1>
        <a:dk2>
          <a:srgbClr val="09003E"/>
        </a:dk2>
        <a:lt2>
          <a:srgbClr val="F2F23A"/>
        </a:lt2>
        <a:accent1>
          <a:srgbClr val="12AD2B"/>
        </a:accent1>
        <a:accent2>
          <a:srgbClr val="5AAACE"/>
        </a:accent2>
        <a:accent3>
          <a:srgbClr val="AAAAAF"/>
        </a:accent3>
        <a:accent4>
          <a:srgbClr val="DADADA"/>
        </a:accent4>
        <a:accent5>
          <a:srgbClr val="AAD3AC"/>
        </a:accent5>
        <a:accent6>
          <a:srgbClr val="519ABA"/>
        </a:accent6>
        <a:hlink>
          <a:srgbClr val="F6A108"/>
        </a:hlink>
        <a:folHlink>
          <a:srgbClr val="2B85B8"/>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2017_HTAA_Diabetes" id="{1367EE62-49C0-41AA-9F7D-AEA8A8F73D1D}" vid="{45DB6FF6-6200-4F3D-90FC-F48B64252754}"/>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_rels/item5.xml.rels><?xml version="1.0" encoding="UTF-8" standalone="yes"?>
<Relationships xmlns="http://schemas.openxmlformats.org/package/2006/relationships"><Relationship Id="rId1" Type="http://schemas.openxmlformats.org/officeDocument/2006/relationships/customXmlProps" Target="itemProps5.xml"/></Relationships>
</file>

<file path=customXml/item1.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Version=15.0.0.0, Culture=neutral, PublicKeyToken=71e9bce111e9429c</Assembly>
    <Class>Microsoft.Office.DocumentManagement.Internal.DocIdHandler</Class>
    <Data/>
    <Filter/>
  </Receiver>
</spe:Receivers>
</file>

<file path=customXml/item2.xml><?xml version="1.0" encoding="utf-8"?>
<ct:contentTypeSchema xmlns:ct="http://schemas.microsoft.com/office/2006/metadata/contentType" xmlns:ma="http://schemas.microsoft.com/office/2006/metadata/properties/metaAttributes" ct:_="" ma:_="" ma:contentTypeName="Document" ma:contentTypeID="0x0101007AE63E27EA994147B82EF354223835AC" ma:contentTypeVersion="1" ma:contentTypeDescription="Create a new document." ma:contentTypeScope="" ma:versionID="84e192f46eaa3416d55a56aead0bfdd4">
  <xsd:schema xmlns:xsd="http://www.w3.org/2001/XMLSchema" xmlns:xs="http://www.w3.org/2001/XMLSchema" xmlns:p="http://schemas.microsoft.com/office/2006/metadata/properties" xmlns:ns2="d54cbe69-32bd-412a-b004-9152f949605e" xmlns:ns3="1d6a67df-321d-46af-a2f3-66c0b945325a" targetNamespace="http://schemas.microsoft.com/office/2006/metadata/properties" ma:root="true" ma:fieldsID="0cd3c82e2b28f3cb7dbef4715aa0dc7a" ns2:_="" ns3:_="">
    <xsd:import namespace="d54cbe69-32bd-412a-b004-9152f949605e"/>
    <xsd:import namespace="1d6a67df-321d-46af-a2f3-66c0b945325a"/>
    <xsd:element name="properties">
      <xsd:complexType>
        <xsd:sequence>
          <xsd:element name="documentManagement">
            <xsd:complexType>
              <xsd:all>
                <xsd:element ref="ns2:_dlc_DocId" minOccurs="0"/>
                <xsd:element ref="ns2:_dlc_DocIdUrl" minOccurs="0"/>
                <xsd:element ref="ns2:_dlc_DocIdPersistId" minOccurs="0"/>
                <xsd:element ref="ns3:Document_x0020_Category"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54cbe69-32bd-412a-b004-9152f949605e"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true">
      <xsd:simpleType>
        <xsd:restriction base="dms:Boolean"/>
      </xsd:simpleType>
    </xsd:element>
  </xsd:schema>
  <xsd:schema xmlns:xsd="http://www.w3.org/2001/XMLSchema" xmlns:xs="http://www.w3.org/2001/XMLSchema" xmlns:dms="http://schemas.microsoft.com/office/2006/documentManagement/types" xmlns:pc="http://schemas.microsoft.com/office/infopath/2007/PartnerControls" targetNamespace="1d6a67df-321d-46af-a2f3-66c0b945325a" elementFormDefault="qualified">
    <xsd:import namespace="http://schemas.microsoft.com/office/2006/documentManagement/types"/>
    <xsd:import namespace="http://schemas.microsoft.com/office/infopath/2007/PartnerControls"/>
    <xsd:element name="Document_x0020_Category" ma:index="11" nillable="true" ma:displayName="Document Category" ma:internalName="Document_x0020_Category">
      <xsd:simpleType>
        <xsd:restriction base="dms:Choice">
          <xsd:enumeration value="Module with Slide Embeds - New"/>
          <xsd:enumeration value="Slides - Online (non-CME)-New"/>
          <xsd:enumeration value="Online Figures/Tables"/>
          <xsd:enumeration value="Outcomes - Questions"/>
          <xsd:enumeration value="Permissions"/>
          <xsd:enumeration value="Slide Des Req - Full Redraw"/>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_dlc_DocId xmlns="d54cbe69-32bd-412a-b004-9152f949605e">56M7VY3CDVN5-1654971458-6</_dlc_DocId>
    <_dlc_DocIdUrl xmlns="d54cbe69-32bd-412a-b004-9152f949605e">
      <Url>https://intranet.clinicaloptions.com/mews/oncology/ONC_2022_Transgender_Microlearning_TM_(PRP4732)/CME_CE_CPE-Certified_Micro_Synergy__3/_layouts/15/DocIdRedir.aspx?ID=56M7VY3CDVN5-1654971458-6</Url>
      <Description>56M7VY3CDVN5-1654971458-6</Description>
    </_dlc_DocIdUrl>
    <Document_x0020_Category xmlns="1d6a67df-321d-46af-a2f3-66c0b945325a">Slides - Online (non-CME)-New</Document_x0020_Category>
  </documentManagement>
</p:properties>
</file>

<file path=customXml/item4.xml><?xml version="1.0" encoding="utf-8"?>
<?mso-contentType ?>
<FormTemplates xmlns="http://schemas.microsoft.com/sharepoint/v3/contenttype/forms">
  <Display>DocumentLibraryForm</Display>
  <Edit>DocumentLibraryForm</Edit>
  <New>DocumentLibraryForm</New>
</FormTemplates>
</file>

<file path=customXml/item5.xml><?xml version="1.0" encoding="utf-8"?>
<LongProperties xmlns="http://schemas.microsoft.com/office/2006/metadata/longProperties"/>
</file>

<file path=customXml/itemProps1.xml><?xml version="1.0" encoding="utf-8"?>
<ds:datastoreItem xmlns:ds="http://schemas.openxmlformats.org/officeDocument/2006/customXml" ds:itemID="{B82B1FC5-6454-4D5C-A9D8-7A0B60C67D66}">
  <ds:schemaRefs>
    <ds:schemaRef ds:uri="http://schemas.microsoft.com/sharepoint/events"/>
  </ds:schemaRefs>
</ds:datastoreItem>
</file>

<file path=customXml/itemProps2.xml><?xml version="1.0" encoding="utf-8"?>
<ds:datastoreItem xmlns:ds="http://schemas.openxmlformats.org/officeDocument/2006/customXml" ds:itemID="{B071ED91-B8C1-4488-A669-C3F566031E9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54cbe69-32bd-412a-b004-9152f949605e"/>
    <ds:schemaRef ds:uri="1d6a67df-321d-46af-a2f3-66c0b945325a"/>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5BA55BC3-5A03-47C2-8EC3-D964C3B5E779}">
  <ds:schemaRefs>
    <ds:schemaRef ds:uri="d54cbe69-32bd-412a-b004-9152f949605e"/>
    <ds:schemaRef ds:uri="http://schemas.microsoft.com/office/2006/documentManagement/types"/>
    <ds:schemaRef ds:uri="http://purl.org/dc/elements/1.1/"/>
    <ds:schemaRef ds:uri="1d6a67df-321d-46af-a2f3-66c0b945325a"/>
    <ds:schemaRef ds:uri="http://purl.org/dc/dcmitype/"/>
    <ds:schemaRef ds:uri="http://schemas.microsoft.com/office/infopath/2007/PartnerControls"/>
    <ds:schemaRef ds:uri="http://www.w3.org/XML/1998/namespace"/>
    <ds:schemaRef ds:uri="http://schemas.openxmlformats.org/package/2006/metadata/core-properties"/>
    <ds:schemaRef ds:uri="http://schemas.microsoft.com/office/2006/metadata/properties"/>
    <ds:schemaRef ds:uri="http://purl.org/dc/terms/"/>
  </ds:schemaRefs>
</ds:datastoreItem>
</file>

<file path=customXml/itemProps4.xml><?xml version="1.0" encoding="utf-8"?>
<ds:datastoreItem xmlns:ds="http://schemas.openxmlformats.org/officeDocument/2006/customXml" ds:itemID="{3A18F4D2-3653-4F4F-B917-116198900D9C}">
  <ds:schemaRefs>
    <ds:schemaRef ds:uri="http://schemas.microsoft.com/sharepoint/v3/contenttype/forms"/>
  </ds:schemaRefs>
</ds:datastoreItem>
</file>

<file path=customXml/itemProps5.xml><?xml version="1.0" encoding="utf-8"?>
<ds:datastoreItem xmlns:ds="http://schemas.openxmlformats.org/officeDocument/2006/customXml" ds:itemID="{65E151B5-E2EE-4BEC-82C3-105A302A3BE7}">
  <ds:schemaRefs>
    <ds:schemaRef ds:uri="http://schemas.microsoft.com/office/2006/metadata/longProperties"/>
  </ds:schemaRefs>
</ds:datastoreItem>
</file>

<file path=docProps/app.xml><?xml version="1.0" encoding="utf-8"?>
<Properties xmlns="http://schemas.openxmlformats.org/officeDocument/2006/extended-properties" xmlns:vt="http://schemas.openxmlformats.org/officeDocument/2006/docPropsVTypes">
  <Template/>
  <TotalTime>21889</TotalTime>
  <Words>2735</Words>
  <Application>Microsoft Office PowerPoint</Application>
  <PresentationFormat>Widescreen</PresentationFormat>
  <Paragraphs>604</Paragraphs>
  <Slides>29</Slides>
  <Notes>26</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29</vt:i4>
      </vt:variant>
    </vt:vector>
  </HeadingPairs>
  <TitlesOfParts>
    <vt:vector size="34" baseType="lpstr">
      <vt:lpstr>Arial</vt:lpstr>
      <vt:lpstr>Calibri</vt:lpstr>
      <vt:lpstr>Times</vt:lpstr>
      <vt:lpstr>Wingdings</vt:lpstr>
      <vt:lpstr>2017_HTAA_Diabetes</vt:lpstr>
      <vt:lpstr>Multidisciplinary Approaches for  Evaluating Risk Factors and Preventive  Measures for Transgender Individuals</vt:lpstr>
      <vt:lpstr>About These Slides</vt:lpstr>
      <vt:lpstr>Faculty Disclosures</vt:lpstr>
      <vt:lpstr>Social Determinants Impacting Transgender People</vt:lpstr>
      <vt:lpstr>Creating a Culturally Appropriate  Clinical Setting for Transgender People</vt:lpstr>
      <vt:lpstr>Creating a Culturally Appropriate Setting:  Names and Pronouns</vt:lpstr>
      <vt:lpstr>Creating a Culturally Appropriate Setting:  Organ Inventory</vt:lpstr>
      <vt:lpstr>Creating a Culturally Appropriate Setting:  The Care Team and Relationships</vt:lpstr>
      <vt:lpstr>Cultural Competency vs Cultural Humility</vt:lpstr>
      <vt:lpstr>Cardiovascular/Metabolic Disorders and  Hormone Therapy: Philosophy</vt:lpstr>
      <vt:lpstr>Cardiovascular Risk Calculator</vt:lpstr>
      <vt:lpstr>Cross-Sex Hormones and Acute Cardiovascular  Events in Transgender Persons: A Cohort Study</vt:lpstr>
      <vt:lpstr>Cross-Sex Hormones and Acute CV Events: Transfeminine Cohort</vt:lpstr>
      <vt:lpstr>Cross-Sex Hormones and Acute CV Events: Transfeminine Cohort Considerations</vt:lpstr>
      <vt:lpstr>Cross-Sex Hormones and Acute CV Events: Transmasculine Cohort</vt:lpstr>
      <vt:lpstr>Multivariable Associations Between Transgender Women and Myocardial Infarction, BRFSS Analysis</vt:lpstr>
      <vt:lpstr>Cardiovascular Risk Take-home Summary</vt:lpstr>
      <vt:lpstr>Cancer Screening in Transgender People </vt:lpstr>
      <vt:lpstr>Cervical Cancer Screening in Transgender Men</vt:lpstr>
      <vt:lpstr>Self- vs Provider-Collected Samples for High-Risk  HPV Testing in Female-to-Male Transgender Patients</vt:lpstr>
      <vt:lpstr>Recent Penile Sexual Contact and High-Risk  Cervical HPV Infection in Transgender Men</vt:lpstr>
      <vt:lpstr>Breast Cancer Screening in Transgender People: Overview</vt:lpstr>
      <vt:lpstr>Breast Cancer in Transgender People</vt:lpstr>
      <vt:lpstr>Uterine Cancer Considerations in Transgender Men</vt:lpstr>
      <vt:lpstr>Uterine and Ovarian Changes  During Testosterone Administration</vt:lpstr>
      <vt:lpstr>Prostate Cancer Screening</vt:lpstr>
      <vt:lpstr>Mortality Data in Transgender People: Summary</vt:lpstr>
      <vt:lpstr>Key Takeaways</vt:lpstr>
      <vt:lpstr>Go Online for More CCO  Coverage of Transgender Care!</vt:lpstr>
    </vt:vector>
  </TitlesOfParts>
  <Company>Preferred Company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Multidisciplinary Approaches for Evaluating Risk Factors and Preventive Measures for Transgender Individuals</dc:title>
  <dc:creator>Preferred User</dc:creator>
  <cp:lastModifiedBy>Natalia Kolenko</cp:lastModifiedBy>
  <cp:revision>615</cp:revision>
  <cp:lastPrinted>2016-09-26T20:21:49Z</cp:lastPrinted>
  <dcterms:created xsi:type="dcterms:W3CDTF">2005-05-27T15:08:01Z</dcterms:created>
  <dcterms:modified xsi:type="dcterms:W3CDTF">2022-08-11T19:03:10Z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Tags">
    <vt:lpwstr/>
  </property>
  <property fmtid="{D5CDD505-2E9C-101B-9397-08002B2CF9AE}" pid="3" name="display_urn:schemas-microsoft-com:office:office#Editor">
    <vt:lpwstr>Melanie Couton</vt:lpwstr>
  </property>
  <property fmtid="{D5CDD505-2E9C-101B-9397-08002B2CF9AE}" pid="4" name="display_urn:schemas-microsoft-com:office:office#Author">
    <vt:lpwstr>Melanie Couton</vt:lpwstr>
  </property>
  <property fmtid="{D5CDD505-2E9C-101B-9397-08002B2CF9AE}" pid="5" name="_dlc_DocId">
    <vt:lpwstr>56M7VY3CDVN5-387186687-1</vt:lpwstr>
  </property>
  <property fmtid="{D5CDD505-2E9C-101B-9397-08002B2CF9AE}" pid="6" name="_dlc_DocIdItemGuid">
    <vt:lpwstr>a948c012-0538-471d-b0ca-69ac30f02ee0</vt:lpwstr>
  </property>
  <property fmtid="{D5CDD505-2E9C-101B-9397-08002B2CF9AE}" pid="7" name="_dlc_DocIdUrl">
    <vt:lpwstr>https://intranet.clinicaloptions.com/mews/oncology/ASH_ALL_Satellite-TU_2016/Template/_layouts/15/DocIdRedir.aspx?ID=56M7VY3CDVN5-387186687-1, 56M7VY3CDVN5-387186687-1</vt:lpwstr>
  </property>
  <property fmtid="{D5CDD505-2E9C-101B-9397-08002B2CF9AE}" pid="8" name="ContentTypeId">
    <vt:lpwstr>0x0101007AE63E27EA994147B82EF354223835AC</vt:lpwstr>
  </property>
</Properties>
</file>