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52" r:id="rId12"/>
    <p:sldId id="547" r:id="rId13"/>
    <p:sldId id="555"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Geet Asnani" initials="GA" lastIdx="18" clrIdx="15">
    <p:extLst>
      <p:ext uri="{19B8F6BF-5375-455C-9EA6-DF929625EA0E}">
        <p15:presenceInfo xmlns:p15="http://schemas.microsoft.com/office/powerpoint/2012/main" userId="Geet Asnani" providerId="None"/>
      </p:ext>
    </p:extLst>
  </p:cmAuthor>
  <p:cmAuthor id="17" name="Kemi Obajimi" initials="KO" lastIdx="1" clrIdx="16">
    <p:extLst>
      <p:ext uri="{19B8F6BF-5375-455C-9EA6-DF929625EA0E}">
        <p15:presenceInfo xmlns:p15="http://schemas.microsoft.com/office/powerpoint/2012/main" userId="S::kobajimi@clinicaloptions.com::81894e25-3cbc-45b7-be28-dda6fb8d1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2E74"/>
    <a:srgbClr val="00823B"/>
    <a:srgbClr val="015873"/>
    <a:srgbClr val="E1471D"/>
    <a:srgbClr val="046376"/>
    <a:srgbClr val="013763"/>
    <a:srgbClr val="033453"/>
    <a:srgbClr val="006264"/>
    <a:srgbClr val="FDB338"/>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820777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PK/PD, pharmacokinetics/pharmacodynamics; PNH, paroxysmal nocturnal hemoglobinuria.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ARC, absolute reticulocyte count; FACIT-Fatigue, Functional Assessment of Chronic Illness Therapy–Fatigue; Hb, hemoglobin; LDH, lactate dehydrogenase; PNH, paroxysmal nocturnal hemoglobinuria;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FACIT-Fatigue, Functional Assessment of Chronic Illness Therapy–Fatigue; Hb, hemoglobin; LDH, lactate dehydrogenase; PNH, paroxysmal nocturnal hemoglobinuria.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5362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ARC, absolute reticulocyte count; FACIT-Fatigue, Functional Assessment of Chronic Illness Therapy–Fatigue; Hb, hemoglobin; LDH, lactate dehydrogenase; PNH, paroxysmal nocturnal hemoglobinuria;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53052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SAE, serious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02050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PNH, paroxysmal nocturnal hemoglobinuria;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Trial of Vemircopan (ALXN2050) Monotherapy for Paroxysmal Nocturnal Hemoglobinuria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Vemircopan for PNH: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38349"/>
            <a:ext cx="10877529" cy="4931216"/>
          </a:xfrm>
        </p:spPr>
        <p:txBody>
          <a:bodyPr/>
          <a:lstStyle/>
          <a:p>
            <a:pPr>
              <a:spcBef>
                <a:spcPts val="900"/>
              </a:spcBef>
              <a:spcAft>
                <a:spcPts val="600"/>
              </a:spcAft>
            </a:pPr>
            <a:r>
              <a:rPr lang="en-US" altLang="en-US" sz="2200" dirty="0"/>
              <a:t>PNH is a rare hematopoietic stem cell disorder characterized by lack of complement inhibitor proteins on blood cells and consequent complement-mediated intravascular hemolysis</a:t>
            </a:r>
            <a:r>
              <a:rPr lang="en-US" altLang="en-US" sz="2200" baseline="30000" dirty="0"/>
              <a:t>1</a:t>
            </a:r>
          </a:p>
          <a:p>
            <a:pPr>
              <a:spcBef>
                <a:spcPts val="900"/>
              </a:spcBef>
              <a:spcAft>
                <a:spcPts val="600"/>
              </a:spcAft>
            </a:pPr>
            <a:r>
              <a:rPr lang="en-US" altLang="en-US" sz="2200" dirty="0"/>
              <a:t>The C5 inhibitors eculizumab and ravulizumab have improved clinical outcomes in PNH, </a:t>
            </a:r>
            <a:br>
              <a:rPr lang="en-US" altLang="en-US" sz="2200" dirty="0"/>
            </a:br>
            <a:r>
              <a:rPr lang="en-US" altLang="en-US" sz="2200" dirty="0"/>
              <a:t>but some patients develop extravascular hemolysis that can require blood transfusions</a:t>
            </a:r>
            <a:r>
              <a:rPr lang="en-US" altLang="en-US" sz="2200" baseline="30000" dirty="0"/>
              <a:t>1,2</a:t>
            </a:r>
            <a:r>
              <a:rPr lang="en-US" altLang="en-US" sz="2200" dirty="0"/>
              <a:t> </a:t>
            </a:r>
          </a:p>
          <a:p>
            <a:pPr>
              <a:spcBef>
                <a:spcPts val="900"/>
              </a:spcBef>
              <a:spcAft>
                <a:spcPts val="600"/>
              </a:spcAft>
            </a:pPr>
            <a:r>
              <a:rPr lang="en-US" altLang="en-US" sz="2200" dirty="0"/>
              <a:t>Factor D inhibition has been explored as an alternative treatment for PNH that may prevent extravascular hemolysis</a:t>
            </a:r>
            <a:r>
              <a:rPr lang="en-US" altLang="en-US" sz="2200" baseline="30000" dirty="0"/>
              <a:t>3,4</a:t>
            </a:r>
            <a:endParaRPr lang="en-US" altLang="en-US" sz="2200" dirty="0"/>
          </a:p>
          <a:p>
            <a:pPr lvl="1">
              <a:spcBef>
                <a:spcPts val="900"/>
              </a:spcBef>
              <a:spcAft>
                <a:spcPts val="600"/>
              </a:spcAft>
            </a:pPr>
            <a:r>
              <a:rPr lang="en-US" altLang="en-US" sz="2000" dirty="0"/>
              <a:t>Danicopan is a first-in-class oral factor D inhibitor with efficacy when added to eculizumab, </a:t>
            </a:r>
            <a:br>
              <a:rPr lang="en-US" altLang="en-US" sz="2000" dirty="0"/>
            </a:br>
            <a:r>
              <a:rPr lang="en-US" altLang="en-US" sz="2000" dirty="0"/>
              <a:t>but as a single agent, it induces unfavorable PK/PD blockade of factor D</a:t>
            </a:r>
            <a:r>
              <a:rPr lang="en-US" altLang="en-US" sz="2000" baseline="30000" dirty="0"/>
              <a:t>3,4</a:t>
            </a:r>
          </a:p>
          <a:p>
            <a:pPr>
              <a:spcBef>
                <a:spcPts val="900"/>
              </a:spcBef>
              <a:spcAft>
                <a:spcPts val="600"/>
              </a:spcAft>
            </a:pPr>
            <a:r>
              <a:rPr lang="en-US" altLang="en-US" sz="2200" dirty="0"/>
              <a:t>Vemircopan is a second-in-class oral factor D inhibitor with a mechanism of action similar to danicopan</a:t>
            </a:r>
            <a:r>
              <a:rPr lang="en-US" altLang="en-US" sz="2200" baseline="30000" dirty="0"/>
              <a:t>5</a:t>
            </a:r>
            <a:r>
              <a:rPr lang="en-US" altLang="en-US" sz="2200" dirty="0"/>
              <a:t> </a:t>
            </a:r>
          </a:p>
          <a:p>
            <a:pPr>
              <a:spcBef>
                <a:spcPts val="900"/>
              </a:spcBef>
              <a:spcAft>
                <a:spcPts val="600"/>
              </a:spcAft>
            </a:pPr>
            <a:r>
              <a:rPr lang="en-US" altLang="en-US" sz="2200" dirty="0"/>
              <a:t>Current interim analysis of the phase II study reports efficacy and safety of vemircopan monotherapy in patients with treatment-naive PNH</a:t>
            </a:r>
            <a:r>
              <a:rPr lang="en-US" altLang="en-US" sz="2200" baseline="30000" dirty="0"/>
              <a:t>5</a:t>
            </a:r>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904034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Hillmen. NEJM. 2006;355:1233. 2. Lee. Blood. 2019;133:530. 3. Risitano. Haematologica. 2021;106:3188. </a:t>
            </a:r>
          </a:p>
          <a:p>
            <a:pPr eaLnBrk="1" hangingPunct="1">
              <a:defRPr/>
            </a:pPr>
            <a:r>
              <a:rPr lang="en-US" altLang="en-US" sz="1200" b="0" spc="-10" dirty="0">
                <a:solidFill>
                  <a:schemeClr val="bg2"/>
                </a:solidFill>
                <a:latin typeface="Calibri" panose="020F0502020204030204" pitchFamily="34" charset="0"/>
              </a:rPr>
              <a:t>4. Kulasekararaj. Blood. 2021;138:1928. 5. Browett. ASH 2022. Abstr 294.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97A3816F-220C-B76A-6ECE-412B7B89FF43}"/>
              </a:ext>
            </a:extLst>
          </p:cNvPr>
          <p:cNvSpPr txBox="1">
            <a:spLocks/>
          </p:cNvSpPr>
          <p:nvPr/>
        </p:nvSpPr>
        <p:spPr bwMode="auto">
          <a:xfrm>
            <a:off x="620645" y="1499150"/>
            <a:ext cx="10603652" cy="47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Open-label, multigroup, proof-of-concept phase II study (N = 27)</a:t>
            </a:r>
          </a:p>
          <a:p>
            <a:endParaRPr lang="en-US" sz="2400" b="0" kern="0" dirty="0"/>
          </a:p>
          <a:p>
            <a:endParaRPr lang="en-US" sz="2400" b="0" kern="0" dirty="0"/>
          </a:p>
          <a:p>
            <a:endParaRPr lang="en-US" sz="2400" b="0" kern="0" dirty="0"/>
          </a:p>
          <a:p>
            <a:endParaRPr lang="en-US" sz="2400" b="0" kern="0" dirty="0"/>
          </a:p>
          <a:p>
            <a:endParaRPr lang="en-US" sz="2400" b="0" kern="0" dirty="0"/>
          </a:p>
          <a:p>
            <a:pPr>
              <a:spcBef>
                <a:spcPts val="0"/>
              </a:spcBef>
              <a:spcAft>
                <a:spcPts val="0"/>
              </a:spcAft>
            </a:pPr>
            <a:endParaRPr lang="en-US" sz="2400" kern="0" dirty="0"/>
          </a:p>
          <a:p>
            <a:pPr>
              <a:spcBef>
                <a:spcPts val="0"/>
              </a:spcBef>
              <a:spcAft>
                <a:spcPts val="1000"/>
              </a:spcAft>
            </a:pPr>
            <a:r>
              <a:rPr lang="en-US" sz="2400" kern="0" dirty="0"/>
              <a:t>Primary endpoint: </a:t>
            </a:r>
            <a:r>
              <a:rPr lang="en-US" sz="2400" b="0" kern="0" dirty="0"/>
              <a:t>change in Hb level relative to baseline at Wk 12</a:t>
            </a:r>
          </a:p>
          <a:p>
            <a:pPr>
              <a:spcBef>
                <a:spcPts val="0"/>
              </a:spcBef>
              <a:spcAft>
                <a:spcPts val="0"/>
              </a:spcAft>
            </a:pPr>
            <a:r>
              <a:rPr lang="en-US" sz="2400" kern="0" dirty="0"/>
              <a:t>Key secondary endpoints: </a:t>
            </a:r>
            <a:r>
              <a:rPr lang="en-US" sz="2400" b="0" kern="0" dirty="0"/>
              <a:t>transfusion avoidance, change from baseline in </a:t>
            </a:r>
            <a:br>
              <a:rPr lang="en-US" sz="2400" b="0" kern="0" dirty="0"/>
            </a:br>
            <a:r>
              <a:rPr lang="en-US" sz="2400" b="0" kern="0" dirty="0"/>
              <a:t>LDH level and ARC, change from baseline in FACIT-Fatigue</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Vemircopan for PNH: Study Design</a:t>
            </a:r>
            <a:endParaRPr lang="en-US" altLang="en-US" dirty="0"/>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620646" y="2284899"/>
            <a:ext cx="221995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dirty="0">
                <a:solidFill>
                  <a:schemeClr val="bg1"/>
                </a:solidFill>
                <a:latin typeface="Calibri" panose="020F0502020204030204" pitchFamily="34" charset="0"/>
              </a:rPr>
              <a:t>Group 1</a:t>
            </a:r>
          </a:p>
          <a:p>
            <a:pPr algn="ctr">
              <a:spcBef>
                <a:spcPts val="0"/>
              </a:spcBef>
            </a:pPr>
            <a:r>
              <a:rPr lang="en-US" b="0" dirty="0">
                <a:solidFill>
                  <a:schemeClr val="bg1"/>
                </a:solidFill>
                <a:latin typeface="Calibri" panose="020F0502020204030204" pitchFamily="34" charset="0"/>
              </a:rPr>
              <a:t>Patients aged ≥18 yr with treatment-naive PNH; Hb &lt;10.5 g/dL; ARC ≥100 x 10</a:t>
            </a:r>
            <a:r>
              <a:rPr lang="en-US" b="0" baseline="30000" dirty="0">
                <a:solidFill>
                  <a:schemeClr val="bg1"/>
                </a:solidFill>
                <a:latin typeface="Calibri" panose="020F0502020204030204" pitchFamily="34" charset="0"/>
              </a:rPr>
              <a:t>9</a:t>
            </a:r>
            <a:r>
              <a:rPr lang="en-US" b="0" dirty="0">
                <a:solidFill>
                  <a:schemeClr val="bg1"/>
                </a:solidFill>
                <a:latin typeface="Calibri" panose="020F0502020204030204" pitchFamily="34" charset="0"/>
              </a:rPr>
              <a:t>/L; LDH ≥1.5 x ULN</a:t>
            </a:r>
          </a:p>
          <a:p>
            <a:pPr algn="ctr">
              <a:spcBef>
                <a:spcPts val="0"/>
              </a:spcBef>
            </a:pPr>
            <a:r>
              <a:rPr lang="en-US" b="0" dirty="0">
                <a:solidFill>
                  <a:schemeClr val="bg1"/>
                </a:solidFill>
                <a:latin typeface="Calibri" panose="020F0502020204030204" pitchFamily="34" charset="0"/>
              </a:rPr>
              <a:t>(n = 11)</a:t>
            </a:r>
          </a:p>
        </p:txBody>
      </p:sp>
      <p:sp>
        <p:nvSpPr>
          <p:cNvPr id="8" name="TextBox 7">
            <a:extLst>
              <a:ext uri="{FF2B5EF4-FFF2-40B4-BE49-F238E27FC236}">
                <a16:creationId xmlns:a16="http://schemas.microsoft.com/office/drawing/2014/main" id="{F90E26E3-B9E9-D355-214D-409A572BA271}"/>
              </a:ext>
            </a:extLst>
          </p:cNvPr>
          <p:cNvSpPr txBox="1"/>
          <p:nvPr/>
        </p:nvSpPr>
        <p:spPr bwMode="auto">
          <a:xfrm>
            <a:off x="5248229" y="2977396"/>
            <a:ext cx="4103168" cy="646331"/>
          </a:xfrm>
          <a:prstGeom prst="rect">
            <a:avLst/>
          </a:prstGeom>
          <a:solidFill>
            <a:srgbClr val="E1471D"/>
          </a:solidFill>
          <a:ln>
            <a:noFill/>
          </a:ln>
        </p:spPr>
        <p:txBody>
          <a:bodyPr wrap="squar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Vemircopan </a:t>
            </a:r>
          </a:p>
          <a:p>
            <a:pPr algn="ctr">
              <a:lnSpc>
                <a:spcPct val="100000"/>
              </a:lnSpc>
              <a:spcBef>
                <a:spcPts val="0"/>
              </a:spcBef>
              <a:spcAft>
                <a:spcPct val="0"/>
              </a:spcAft>
              <a:buClrTx/>
              <a:buFontTx/>
              <a:buNone/>
            </a:pPr>
            <a:r>
              <a:rPr lang="en-US" b="0" dirty="0">
                <a:latin typeface="Calibri" panose="020F0502020204030204" pitchFamily="34" charset="0"/>
              </a:rPr>
              <a:t>120 mg BID*</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4713913" y="3300561"/>
            <a:ext cx="420624"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p:nvPr/>
        </p:nvCxnSpPr>
        <p:spPr bwMode="auto">
          <a:xfrm>
            <a:off x="9454280" y="3300561"/>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2EE8732-4744-320B-25A4-332C1F153F22}"/>
              </a:ext>
            </a:extLst>
          </p:cNvPr>
          <p:cNvSpPr txBox="1"/>
          <p:nvPr/>
        </p:nvSpPr>
        <p:spPr bwMode="auto">
          <a:xfrm>
            <a:off x="3418511" y="3008174"/>
            <a:ext cx="1256685" cy="584775"/>
          </a:xfrm>
          <a:prstGeom prst="rect">
            <a:avLst/>
          </a:prstGeom>
          <a:solidFill>
            <a:srgbClr val="015873"/>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60-Day Screening</a:t>
            </a:r>
          </a:p>
        </p:txBody>
      </p:sp>
      <p:sp>
        <p:nvSpPr>
          <p:cNvPr id="24" name="TextBox 23">
            <a:extLst>
              <a:ext uri="{FF2B5EF4-FFF2-40B4-BE49-F238E27FC236}">
                <a16:creationId xmlns:a16="http://schemas.microsoft.com/office/drawing/2014/main" id="{665C990C-6876-A9BA-09B1-BF52C5BAFE46}"/>
              </a:ext>
            </a:extLst>
          </p:cNvPr>
          <p:cNvSpPr txBox="1"/>
          <p:nvPr/>
        </p:nvSpPr>
        <p:spPr bwMode="auto">
          <a:xfrm>
            <a:off x="9766100" y="2700397"/>
            <a:ext cx="1992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Taper </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(6 days);  </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safety follow-up </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(30 days)</a:t>
            </a:r>
          </a:p>
        </p:txBody>
      </p:sp>
      <p:cxnSp>
        <p:nvCxnSpPr>
          <p:cNvPr id="9" name="Straight Arrow Connector 8">
            <a:extLst>
              <a:ext uri="{FF2B5EF4-FFF2-40B4-BE49-F238E27FC236}">
                <a16:creationId xmlns:a16="http://schemas.microsoft.com/office/drawing/2014/main" id="{13BBD9E4-7A79-4597-F722-A9DA06FA0842}"/>
              </a:ext>
            </a:extLst>
          </p:cNvPr>
          <p:cNvCxnSpPr>
            <a:cxnSpLocks/>
          </p:cNvCxnSpPr>
          <p:nvPr/>
        </p:nvCxnSpPr>
        <p:spPr bwMode="auto">
          <a:xfrm>
            <a:off x="2852958" y="3300561"/>
            <a:ext cx="420624" cy="0"/>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05EAF770-AAA3-126F-BA7D-378667F954FC}"/>
              </a:ext>
            </a:extLst>
          </p:cNvPr>
          <p:cNvSpPr txBox="1"/>
          <p:nvPr/>
        </p:nvSpPr>
        <p:spPr bwMode="auto">
          <a:xfrm>
            <a:off x="5020183" y="3680503"/>
            <a:ext cx="487354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*Dosing can be escalated to 180 mg BID if Hb level is not increased by ≥1 g/dL by Wk 4 relative to baseline, if patient received blood transfusion, or if LDH &gt;1.5 x ULN by Day 14 in 2 consecutive assessments.</a:t>
            </a:r>
          </a:p>
        </p:txBody>
      </p:sp>
      <p:sp>
        <p:nvSpPr>
          <p:cNvPr id="3" name="Arrow: Pentagon 2">
            <a:extLst>
              <a:ext uri="{FF2B5EF4-FFF2-40B4-BE49-F238E27FC236}">
                <a16:creationId xmlns:a16="http://schemas.microsoft.com/office/drawing/2014/main" id="{D00CFC46-0A90-B991-555F-87150A2858D3}"/>
              </a:ext>
            </a:extLst>
          </p:cNvPr>
          <p:cNvSpPr/>
          <p:nvPr/>
        </p:nvSpPr>
        <p:spPr bwMode="auto">
          <a:xfrm>
            <a:off x="5248230" y="2177641"/>
            <a:ext cx="1822516" cy="685624"/>
          </a:xfrm>
          <a:prstGeom prst="homePlate">
            <a:avLst/>
          </a:prstGeom>
          <a:solidFill>
            <a:srgbClr val="00823B"/>
          </a:solidFill>
          <a:ln w="0">
            <a:noFill/>
            <a:miter lim="800000"/>
            <a:headEnd/>
            <a:tailEnd/>
          </a:ln>
        </p:spPr>
        <p:txBody>
          <a:bodyPr lIns="0" rtlCol="0" anchor="ctr"/>
          <a:lstStyle/>
          <a:p>
            <a:pPr algn="ctr">
              <a:lnSpc>
                <a:spcPct val="100000"/>
              </a:lnSpc>
              <a:spcBef>
                <a:spcPts val="0"/>
              </a:spcBef>
              <a:spcAft>
                <a:spcPct val="0"/>
              </a:spcAft>
              <a:buClrTx/>
              <a:buFontTx/>
              <a:buNone/>
            </a:pPr>
            <a:r>
              <a:rPr lang="en-US" sz="1600" dirty="0">
                <a:latin typeface="Calibri" panose="020F0502020204030204" pitchFamily="34" charset="0"/>
              </a:rPr>
              <a:t>Treatment Period </a:t>
            </a:r>
          </a:p>
          <a:p>
            <a:pPr algn="ctr">
              <a:lnSpc>
                <a:spcPct val="100000"/>
              </a:lnSpc>
              <a:spcBef>
                <a:spcPts val="0"/>
              </a:spcBef>
              <a:spcAft>
                <a:spcPct val="0"/>
              </a:spcAft>
              <a:buClrTx/>
              <a:buFontTx/>
              <a:buNone/>
            </a:pPr>
            <a:r>
              <a:rPr lang="en-US" sz="1600" dirty="0">
                <a:latin typeface="Calibri" panose="020F0502020204030204" pitchFamily="34" charset="0"/>
              </a:rPr>
              <a:t>(12 Wk)</a:t>
            </a:r>
          </a:p>
        </p:txBody>
      </p:sp>
      <p:sp>
        <p:nvSpPr>
          <p:cNvPr id="5" name="Arrow: Chevron 4">
            <a:extLst>
              <a:ext uri="{FF2B5EF4-FFF2-40B4-BE49-F238E27FC236}">
                <a16:creationId xmlns:a16="http://schemas.microsoft.com/office/drawing/2014/main" id="{D5CED8E0-89B2-09AE-CC45-73F9DF30E2A9}"/>
              </a:ext>
            </a:extLst>
          </p:cNvPr>
          <p:cNvSpPr/>
          <p:nvPr/>
        </p:nvSpPr>
        <p:spPr bwMode="auto">
          <a:xfrm>
            <a:off x="6825140" y="2177641"/>
            <a:ext cx="2526257" cy="685624"/>
          </a:xfrm>
          <a:prstGeom prst="chevron">
            <a:avLst/>
          </a:prstGeom>
          <a:solidFill>
            <a:srgbClr val="682E74"/>
          </a:solidFill>
          <a:ln w="0">
            <a:noFill/>
            <a:miter lim="800000"/>
            <a:headEnd/>
            <a:tailEnd/>
          </a:ln>
        </p:spPr>
        <p:txBody>
          <a:bodyPr lIns="0" rtlCol="0" anchor="ctr"/>
          <a:lstStyle/>
          <a:p>
            <a:pPr algn="ctr">
              <a:lnSpc>
                <a:spcPct val="100000"/>
              </a:lnSpc>
              <a:spcBef>
                <a:spcPts val="0"/>
              </a:spcBef>
              <a:spcAft>
                <a:spcPct val="0"/>
              </a:spcAft>
              <a:buClrTx/>
              <a:buFontTx/>
              <a:buNone/>
            </a:pPr>
            <a:r>
              <a:rPr lang="en-US" sz="1600" dirty="0">
                <a:latin typeface="Calibri" panose="020F0502020204030204" pitchFamily="34" charset="0"/>
              </a:rPr>
              <a:t>Long-term Extension</a:t>
            </a:r>
          </a:p>
          <a:p>
            <a:pPr algn="ctr">
              <a:lnSpc>
                <a:spcPct val="100000"/>
              </a:lnSpc>
              <a:spcBef>
                <a:spcPts val="0"/>
              </a:spcBef>
              <a:spcAft>
                <a:spcPct val="0"/>
              </a:spcAft>
              <a:buClrTx/>
              <a:buFontTx/>
              <a:buNone/>
            </a:pPr>
            <a:r>
              <a:rPr lang="en-US" sz="1600" dirty="0">
                <a:latin typeface="Calibri" panose="020F0502020204030204" pitchFamily="34" charset="0"/>
              </a:rPr>
              <a:t>(96 Wk)</a:t>
            </a:r>
          </a:p>
        </p:txBody>
      </p:sp>
      <p:sp>
        <p:nvSpPr>
          <p:cNvPr id="10" name="Text Box 15">
            <a:extLst>
              <a:ext uri="{FF2B5EF4-FFF2-40B4-BE49-F238E27FC236}">
                <a16:creationId xmlns:a16="http://schemas.microsoft.com/office/drawing/2014/main" id="{481399DE-55D4-F1AC-E735-E481EC31F9A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Browett. ASH 2022. Abstr 294. </a:t>
            </a:r>
            <a:r>
              <a:rPr lang="en-US" altLang="en-US" sz="1200" b="0" dirty="0">
                <a:solidFill>
                  <a:schemeClr val="bg2"/>
                </a:solidFill>
                <a:latin typeface="Calibri" panose="020F0502020204030204" pitchFamily="34" charset="0"/>
              </a:rPr>
              <a:t>NCT04170023.</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Vemircopan for PNH: Baseline Characteristics</a:t>
            </a:r>
            <a:endParaRPr lang="en-US" altLang="en-US" dirty="0"/>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3710038102"/>
              </p:ext>
            </p:extLst>
          </p:nvPr>
        </p:nvGraphicFramePr>
        <p:xfrm>
          <a:off x="2351369" y="1600200"/>
          <a:ext cx="7489263" cy="4145408"/>
        </p:xfrm>
        <a:graphic>
          <a:graphicData uri="http://schemas.openxmlformats.org/drawingml/2006/table">
            <a:tbl>
              <a:tblPr/>
              <a:tblGrid>
                <a:gridCol w="4644655">
                  <a:extLst>
                    <a:ext uri="{9D8B030D-6E8A-4147-A177-3AD203B41FA5}">
                      <a16:colId xmlns:a16="http://schemas.microsoft.com/office/drawing/2014/main" val="20000"/>
                    </a:ext>
                  </a:extLst>
                </a:gridCol>
                <a:gridCol w="2844608">
                  <a:extLst>
                    <a:ext uri="{9D8B030D-6E8A-4147-A177-3AD203B41FA5}">
                      <a16:colId xmlns:a16="http://schemas.microsoft.com/office/drawing/2014/main" val="12965735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44.4 (22.0-72.0)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930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4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Hb, g/dL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(5.3-9.2)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930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LDH, U/L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1743.0 (544.0-2358.3)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r h="16556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a:t>
                      </a:r>
                    </a:p>
                    <a:p>
                      <a:pPr marL="285750" marR="0" lvl="0" indent="-174625"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Aplastic anemia,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thrombosis,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r h="16556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FACIT-Fatigue score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 (10.0-49.0)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13494212"/>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Browett. ASH 2022. Abstr 294.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65329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Vemircopan for PNH:</a:t>
            </a:r>
            <a:r>
              <a:rPr lang="en-US" kern="0" dirty="0"/>
              <a:t> Efficacy</a:t>
            </a:r>
            <a:endParaRPr lang="en-US" altLang="en-US" kern="0" dirty="0"/>
          </a:p>
        </p:txBody>
      </p:sp>
      <p:sp>
        <p:nvSpPr>
          <p:cNvPr id="7" name="Text Box 15">
            <a:extLst>
              <a:ext uri="{FF2B5EF4-FFF2-40B4-BE49-F238E27FC236}">
                <a16:creationId xmlns:a16="http://schemas.microsoft.com/office/drawing/2014/main" id="{2CAC04D1-331D-0A1C-A151-0BD3C3C193C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Browett. ASH 2022. Abstr 294.</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DF8FDE1A-0AE2-7C72-BCDB-485B0D74AD1D}"/>
              </a:ext>
            </a:extLst>
          </p:cNvPr>
          <p:cNvGraphicFramePr>
            <a:graphicFrameLocks noGrp="1"/>
          </p:cNvGraphicFramePr>
          <p:nvPr>
            <p:extLst>
              <p:ext uri="{D42A27DB-BD31-4B8C-83A1-F6EECF244321}">
                <p14:modId xmlns:p14="http://schemas.microsoft.com/office/powerpoint/2010/main" val="909333546"/>
              </p:ext>
            </p:extLst>
          </p:nvPr>
        </p:nvGraphicFramePr>
        <p:xfrm>
          <a:off x="729501" y="1596038"/>
          <a:ext cx="5126023" cy="2520940"/>
        </p:xfrm>
        <a:graphic>
          <a:graphicData uri="http://schemas.openxmlformats.org/drawingml/2006/table">
            <a:tbl>
              <a:tblPr/>
              <a:tblGrid>
                <a:gridCol w="2827202">
                  <a:extLst>
                    <a:ext uri="{9D8B030D-6E8A-4147-A177-3AD203B41FA5}">
                      <a16:colId xmlns:a16="http://schemas.microsoft.com/office/drawing/2014/main" val="20000"/>
                    </a:ext>
                  </a:extLst>
                </a:gridCol>
                <a:gridCol w="2298821">
                  <a:extLst>
                    <a:ext uri="{9D8B030D-6E8A-4147-A177-3AD203B41FA5}">
                      <a16:colId xmlns:a16="http://schemas.microsoft.com/office/drawing/2014/main" val="129657357"/>
                    </a:ext>
                  </a:extLst>
                </a:gridCol>
              </a:tblGrid>
              <a:tr h="3747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Hb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Evaluable Patients  (n =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4726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increase in Hb from baseline to Wk 12, g/dL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4726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Avoidance of blood transfusion through Wk 12,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4726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Avoidance of blood transfusion, Wk 2-26,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5" name="Group 32">
            <a:extLst>
              <a:ext uri="{FF2B5EF4-FFF2-40B4-BE49-F238E27FC236}">
                <a16:creationId xmlns:a16="http://schemas.microsoft.com/office/drawing/2014/main" id="{497D08E8-BC16-2BF6-4D35-11114E7FB26E}"/>
              </a:ext>
            </a:extLst>
          </p:cNvPr>
          <p:cNvGraphicFramePr>
            <a:graphicFrameLocks noGrp="1"/>
          </p:cNvGraphicFramePr>
          <p:nvPr>
            <p:extLst>
              <p:ext uri="{D42A27DB-BD31-4B8C-83A1-F6EECF244321}">
                <p14:modId xmlns:p14="http://schemas.microsoft.com/office/powerpoint/2010/main" val="2915351060"/>
              </p:ext>
            </p:extLst>
          </p:nvPr>
        </p:nvGraphicFramePr>
        <p:xfrm>
          <a:off x="6323522" y="1596038"/>
          <a:ext cx="5126023" cy="2520939"/>
        </p:xfrm>
        <a:graphic>
          <a:graphicData uri="http://schemas.openxmlformats.org/drawingml/2006/table">
            <a:tbl>
              <a:tblPr/>
              <a:tblGrid>
                <a:gridCol w="3047127">
                  <a:extLst>
                    <a:ext uri="{9D8B030D-6E8A-4147-A177-3AD203B41FA5}">
                      <a16:colId xmlns:a16="http://schemas.microsoft.com/office/drawing/2014/main" val="20000"/>
                    </a:ext>
                  </a:extLst>
                </a:gridCol>
                <a:gridCol w="2078896">
                  <a:extLst>
                    <a:ext uri="{9D8B030D-6E8A-4147-A177-3AD203B41FA5}">
                      <a16:colId xmlns:a16="http://schemas.microsoft.com/office/drawing/2014/main" val="129657357"/>
                    </a:ext>
                  </a:extLst>
                </a:gridCol>
              </a:tblGrid>
              <a:tr h="40780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LDH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Evaluable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04378">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 reduction in LDH from baseline to Wk 2 (n = 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043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 reduction in LDH from baseline to Wk 4 (n = 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04378">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 reduction in LDH from baseline to Wk 12 (n = 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6" name="Group 32">
            <a:extLst>
              <a:ext uri="{FF2B5EF4-FFF2-40B4-BE49-F238E27FC236}">
                <a16:creationId xmlns:a16="http://schemas.microsoft.com/office/drawing/2014/main" id="{1BB0A6D3-CF8E-20A8-0BD9-C07AC6B31710}"/>
              </a:ext>
            </a:extLst>
          </p:cNvPr>
          <p:cNvGraphicFramePr>
            <a:graphicFrameLocks noGrp="1"/>
          </p:cNvGraphicFramePr>
          <p:nvPr>
            <p:extLst>
              <p:ext uri="{D42A27DB-BD31-4B8C-83A1-F6EECF244321}">
                <p14:modId xmlns:p14="http://schemas.microsoft.com/office/powerpoint/2010/main" val="1311009129"/>
              </p:ext>
            </p:extLst>
          </p:nvPr>
        </p:nvGraphicFramePr>
        <p:xfrm>
          <a:off x="729500" y="4355062"/>
          <a:ext cx="5126023" cy="1402112"/>
        </p:xfrm>
        <a:graphic>
          <a:graphicData uri="http://schemas.openxmlformats.org/drawingml/2006/table">
            <a:tbl>
              <a:tblPr/>
              <a:tblGrid>
                <a:gridCol w="2827203">
                  <a:extLst>
                    <a:ext uri="{9D8B030D-6E8A-4147-A177-3AD203B41FA5}">
                      <a16:colId xmlns:a16="http://schemas.microsoft.com/office/drawing/2014/main" val="20000"/>
                    </a:ext>
                  </a:extLst>
                </a:gridCol>
                <a:gridCol w="2298820">
                  <a:extLst>
                    <a:ext uri="{9D8B030D-6E8A-4147-A177-3AD203B41FA5}">
                      <a16:colId xmlns:a16="http://schemas.microsoft.com/office/drawing/2014/main" val="129657357"/>
                    </a:ext>
                  </a:extLst>
                </a:gridCol>
              </a:tblGrid>
              <a:tr h="3271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Reticulocyte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Evaluable Patients       (n =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650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reduction in ARC </a:t>
                      </a: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from baseline to Wk 12, reticulocytes x 10</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9</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aphicFrame>
        <p:nvGraphicFramePr>
          <p:cNvPr id="9" name="Group 32">
            <a:extLst>
              <a:ext uri="{FF2B5EF4-FFF2-40B4-BE49-F238E27FC236}">
                <a16:creationId xmlns:a16="http://schemas.microsoft.com/office/drawing/2014/main" id="{778189A7-D451-F683-97E0-664EF4994B23}"/>
              </a:ext>
            </a:extLst>
          </p:cNvPr>
          <p:cNvGraphicFramePr>
            <a:graphicFrameLocks noGrp="1"/>
          </p:cNvGraphicFramePr>
          <p:nvPr>
            <p:extLst>
              <p:ext uri="{D42A27DB-BD31-4B8C-83A1-F6EECF244321}">
                <p14:modId xmlns:p14="http://schemas.microsoft.com/office/powerpoint/2010/main" val="2992731962"/>
              </p:ext>
            </p:extLst>
          </p:nvPr>
        </p:nvGraphicFramePr>
        <p:xfrm>
          <a:off x="6323522" y="4326104"/>
          <a:ext cx="5126023" cy="1445054"/>
        </p:xfrm>
        <a:graphic>
          <a:graphicData uri="http://schemas.openxmlformats.org/drawingml/2006/table">
            <a:tbl>
              <a:tblPr/>
              <a:tblGrid>
                <a:gridCol w="2787820">
                  <a:extLst>
                    <a:ext uri="{9D8B030D-6E8A-4147-A177-3AD203B41FA5}">
                      <a16:colId xmlns:a16="http://schemas.microsoft.com/office/drawing/2014/main" val="20000"/>
                    </a:ext>
                  </a:extLst>
                </a:gridCol>
                <a:gridCol w="2338203">
                  <a:extLst>
                    <a:ext uri="{9D8B030D-6E8A-4147-A177-3AD203B41FA5}">
                      <a16:colId xmlns:a16="http://schemas.microsoft.com/office/drawing/2014/main" val="129657357"/>
                    </a:ext>
                  </a:extLst>
                </a:gridCol>
              </a:tblGrid>
              <a:tr h="5968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Symptom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Evaluable Patients       (n =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48181">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increase in </a:t>
                      </a: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FACIT-Fatigue score from baseline to Wk 12, points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13.3</a:t>
                      </a:r>
                      <a:r>
                        <a:rPr lang="en-US" sz="1800" b="0" i="0" kern="1200" baseline="30000" dirty="0">
                          <a:solidFill>
                            <a:schemeClr val="bg1"/>
                          </a:solidFill>
                          <a:effectLst/>
                          <a:latin typeface="Calibri" panose="020F0502020204030204" pitchFamily="34" charset="0"/>
                          <a:ea typeface="+mn-ea"/>
                          <a:cs typeface="Calibri" panose="020F0502020204030204" pitchFamily="34" charset="0"/>
                        </a:rPr>
                        <a:t>†</a:t>
                      </a:r>
                      <a:endParaRPr kumimoji="0" lang="en-US" sz="1600" b="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0" name="TextBox 9">
            <a:extLst>
              <a:ext uri="{FF2B5EF4-FFF2-40B4-BE49-F238E27FC236}">
                <a16:creationId xmlns:a16="http://schemas.microsoft.com/office/drawing/2014/main" id="{EC2292BA-E68C-8C9B-5C10-3E0D00E70BBE}"/>
              </a:ext>
            </a:extLst>
          </p:cNvPr>
          <p:cNvSpPr txBox="1"/>
          <p:nvPr/>
        </p:nvSpPr>
        <p:spPr bwMode="auto">
          <a:xfrm>
            <a:off x="729500" y="5807041"/>
            <a:ext cx="9029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*LDH at Wk 12 was reduced to 1.4 x ULN.</a:t>
            </a:r>
          </a:p>
          <a:p>
            <a:pPr>
              <a:lnSpc>
                <a:spcPct val="100000"/>
              </a:lnSpc>
              <a:spcBef>
                <a:spcPts val="0"/>
              </a:spcBef>
              <a:spcAft>
                <a:spcPct val="0"/>
              </a:spcAft>
              <a:buClrTx/>
              <a:buFontTx/>
              <a:buNone/>
            </a:pPr>
            <a:r>
              <a:rPr lang="en-US" sz="1400" b="0" i="0" kern="1200" baseline="30000" dirty="0">
                <a:solidFill>
                  <a:schemeClr val="bg1"/>
                </a:solidFill>
                <a:effectLst/>
                <a:latin typeface="Calibri" panose="020F0502020204030204" pitchFamily="34" charset="0"/>
                <a:ea typeface="+mn-ea"/>
                <a:cs typeface="Calibri" panose="020F0502020204030204" pitchFamily="34" charset="0"/>
              </a:rPr>
              <a:t>†</a:t>
            </a:r>
            <a:r>
              <a:rPr lang="en-US" sz="1400" b="0" dirty="0">
                <a:solidFill>
                  <a:schemeClr val="bg1"/>
                </a:solidFill>
                <a:latin typeface="Calibri" panose="020F0502020204030204" pitchFamily="34" charset="0"/>
              </a:rPr>
              <a:t>&gt;5-point increase from baseline considered a clinically meaningful improvement.</a:t>
            </a:r>
          </a:p>
        </p:txBody>
      </p:sp>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Vemircopan for PNH: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93295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Browett. ASH 2022. Abstr 294.</a:t>
            </a:r>
            <a:endParaRPr lang="en-US" altLang="en-US" sz="1200" b="0" dirty="0">
              <a:solidFill>
                <a:schemeClr val="bg2"/>
              </a:solidFill>
              <a:latin typeface="Calibri" panose="020F0502020204030204" pitchFamily="34" charset="0"/>
            </a:endParaRPr>
          </a:p>
        </p:txBody>
      </p:sp>
      <p:sp>
        <p:nvSpPr>
          <p:cNvPr id="10" name="Content Placeholder 5">
            <a:extLst>
              <a:ext uri="{FF2B5EF4-FFF2-40B4-BE49-F238E27FC236}">
                <a16:creationId xmlns:a16="http://schemas.microsoft.com/office/drawing/2014/main" id="{7E1E0E71-8F50-636D-0B43-65D1199B34C5}"/>
              </a:ext>
            </a:extLst>
          </p:cNvPr>
          <p:cNvSpPr txBox="1">
            <a:spLocks/>
          </p:cNvSpPr>
          <p:nvPr/>
        </p:nvSpPr>
        <p:spPr bwMode="auto">
          <a:xfrm>
            <a:off x="609759" y="5252944"/>
            <a:ext cx="920675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000" b="0" kern="0" dirty="0"/>
              <a:t>Dose escalation from 120 mg BID to 180 mg BID: n = 7</a:t>
            </a:r>
          </a:p>
          <a:p>
            <a:pPr>
              <a:spcBef>
                <a:spcPts val="0"/>
              </a:spcBef>
            </a:pPr>
            <a:r>
              <a:rPr lang="en-US" sz="2000" b="0" kern="0" dirty="0"/>
              <a:t>Hemolysis and fatigue: n = 1, each</a:t>
            </a:r>
          </a:p>
          <a:p>
            <a:pPr>
              <a:spcBef>
                <a:spcPts val="0"/>
              </a:spcBef>
            </a:pPr>
            <a:r>
              <a:rPr lang="en-US" sz="2000" b="0" kern="0" dirty="0"/>
              <a:t>No deaths, thrombotic events, seizures, or meningococcal infections reported</a:t>
            </a:r>
          </a:p>
        </p:txBody>
      </p:sp>
      <p:graphicFrame>
        <p:nvGraphicFramePr>
          <p:cNvPr id="2" name="Group 32">
            <a:extLst>
              <a:ext uri="{FF2B5EF4-FFF2-40B4-BE49-F238E27FC236}">
                <a16:creationId xmlns:a16="http://schemas.microsoft.com/office/drawing/2014/main" id="{34F24634-1953-A3E4-2A51-A51E5D88E569}"/>
              </a:ext>
            </a:extLst>
          </p:cNvPr>
          <p:cNvGraphicFramePr>
            <a:graphicFrameLocks noGrp="1"/>
          </p:cNvGraphicFramePr>
          <p:nvPr>
            <p:extLst>
              <p:ext uri="{D42A27DB-BD31-4B8C-83A1-F6EECF244321}">
                <p14:modId xmlns:p14="http://schemas.microsoft.com/office/powerpoint/2010/main" val="951723009"/>
              </p:ext>
            </p:extLst>
          </p:nvPr>
        </p:nvGraphicFramePr>
        <p:xfrm>
          <a:off x="2411836" y="1373148"/>
          <a:ext cx="6933869" cy="3901568"/>
        </p:xfrm>
        <a:graphic>
          <a:graphicData uri="http://schemas.openxmlformats.org/drawingml/2006/table">
            <a:tbl>
              <a:tblPr/>
              <a:tblGrid>
                <a:gridCol w="3848100">
                  <a:extLst>
                    <a:ext uri="{9D8B030D-6E8A-4147-A177-3AD203B41FA5}">
                      <a16:colId xmlns:a16="http://schemas.microsoft.com/office/drawing/2014/main" val="20000"/>
                    </a:ext>
                  </a:extLst>
                </a:gridCol>
                <a:gridCol w="3085769">
                  <a:extLst>
                    <a:ext uri="{9D8B030D-6E8A-4147-A177-3AD203B41FA5}">
                      <a16:colId xmlns:a16="http://schemas.microsoft.com/office/drawing/2014/main" val="129657357"/>
                    </a:ext>
                  </a:extLst>
                </a:gridCol>
              </a:tblGrid>
              <a:tr h="4761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565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565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7657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by relationship</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5650">
                <a:tc>
                  <a:txBody>
                    <a:bodyPr/>
                    <a:lstStyle/>
                    <a:p>
                      <a:pPr marL="0" marR="0" lvl="0" indent="0" algn="l" defTabSz="914400" rtl="0" eaLnBrk="1" fontAlgn="base" latinLnBrk="0" hangingPunct="1">
                        <a:lnSpc>
                          <a:spcPct val="100000"/>
                        </a:lnSpc>
                        <a:spcBef>
                          <a:spcPct val="0"/>
                        </a:spcBef>
                        <a:spcAft>
                          <a:spcPts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37991853"/>
                  </a:ext>
                </a:extLst>
              </a:tr>
              <a:tr h="275650">
                <a:tc>
                  <a:txBody>
                    <a:bodyPr/>
                    <a:lstStyle/>
                    <a:p>
                      <a:pPr marL="0" marR="0" lvl="0" indent="0" algn="l" defTabSz="914400" rtl="0" eaLnBrk="1" fontAlgn="base" latinLnBrk="0" hangingPunct="1">
                        <a:lnSpc>
                          <a:spcPct val="100000"/>
                        </a:lnSpc>
                        <a:spcBef>
                          <a:spcPct val="0"/>
                        </a:spcBef>
                        <a:spcAft>
                          <a:spcPts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withdrawal of study drug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434176"/>
                  </a:ext>
                </a:extLst>
              </a:tr>
              <a:tr h="275650">
                <a:tc>
                  <a:txBody>
                    <a:bodyPr/>
                    <a:lstStyle/>
                    <a:p>
                      <a:pPr marL="0" marR="0" lvl="0" indent="0" algn="l" defTabSz="914400" rtl="0" eaLnBrk="1" fontAlgn="base" latinLnBrk="0" hangingPunct="1">
                        <a:lnSpc>
                          <a:spcPct val="100000"/>
                        </a:lnSpc>
                        <a:spcBef>
                          <a:spcPct val="0"/>
                        </a:spcBef>
                        <a:spcAft>
                          <a:spcPts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4896965"/>
                  </a:ext>
                </a:extLst>
              </a:tr>
              <a:tr h="676576">
                <a:tc>
                  <a:txBody>
                    <a:bodyPr/>
                    <a:lstStyle/>
                    <a:p>
                      <a:pPr marL="0" marR="0" lvl="0" indent="0" algn="l" defTabSz="914400" rtl="0" eaLnBrk="1" fontAlgn="base" latinLnBrk="0" hangingPunct="1">
                        <a:lnSpc>
                          <a:spcPct val="100000"/>
                        </a:lnSpc>
                        <a:spcBef>
                          <a:spcPct val="0"/>
                        </a:spcBef>
                        <a:spcAft>
                          <a:spcPts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in &gt; 1 patient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3346835"/>
                  </a:ext>
                </a:extLst>
              </a:tr>
            </a:tbl>
          </a:graphicData>
        </a:graphic>
      </p:graphicFrame>
    </p:spTree>
    <p:extLst>
      <p:ext uri="{BB962C8B-B14F-4D97-AF65-F5344CB8AC3E}">
        <p14:creationId xmlns:p14="http://schemas.microsoft.com/office/powerpoint/2010/main" val="431760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Vemircopan for PNH: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10307"/>
            <a:ext cx="10877529" cy="4650686"/>
          </a:xfrm>
        </p:spPr>
        <p:txBody>
          <a:bodyPr/>
          <a:lstStyle/>
          <a:p>
            <a:r>
              <a:rPr lang="en-US" altLang="en-US" dirty="0"/>
              <a:t>In treatment-naive patients with PNH, single-agent vemircopan controlled intravascular hemolysis, prevented clinically significant extravascular hemolysis, and improved symptoms of fatigue</a:t>
            </a:r>
          </a:p>
          <a:p>
            <a:pPr lvl="1"/>
            <a:r>
              <a:rPr lang="en-US" altLang="en-US" dirty="0"/>
              <a:t>Increase in mean Hb level from baseline to Wk 12 by 3.9 g/dL</a:t>
            </a:r>
          </a:p>
          <a:p>
            <a:pPr lvl="1"/>
            <a:r>
              <a:rPr kumimoji="0" lang="en-US" b="0" i="0" u="none" strike="noStrike" cap="none" normalizeH="0" baseline="0" dirty="0">
                <a:ln>
                  <a:noFill/>
                </a:ln>
                <a:solidFill>
                  <a:schemeClr val="bg2">
                    <a:lumMod val="10000"/>
                  </a:schemeClr>
                </a:solidFill>
                <a:effectLst/>
                <a:latin typeface="Calibri" panose="020F0502020204030204" pitchFamily="34" charset="0"/>
              </a:rPr>
              <a:t>LDH from baseline to Wk 12 reduced to &lt;1.5 x ULN</a:t>
            </a:r>
            <a:endParaRPr lang="en-US" altLang="en-US" dirty="0"/>
          </a:p>
          <a:p>
            <a:r>
              <a:rPr lang="en-US" altLang="en-US" dirty="0"/>
              <a:t>Vemircopan was well tolerated; no new safety findings during 12-wk assessment period</a:t>
            </a:r>
          </a:p>
          <a:p>
            <a:r>
              <a:rPr lang="en-US" altLang="en-US" dirty="0"/>
              <a:t>Investigators concluded that the efficacy and safety findings provide proof of concept for vemircopan in PNH and warrant phase III studies of this factor D inhibitor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Browett. ASH 2022. Abstr 294.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56M7VY3CDVN5-302199885-3</_dlc_DocId>
    <_dlc_DocIdUrl xmlns="d54cbe69-32bd-412a-b004-9152f949605e">
      <Url>https://intranet.clinicaloptions.com/mews/oncology/ONC_2022_ASH_CF_(5667)/NONMALIG_294_Browett/_layouts/15/DocIdRedir.aspx?ID=56M7VY3CDVN5-302199885-3</Url>
      <Description>56M7VY3CDVN5-302199885-3</Description>
    </_dlc_DocIdUrl>
    <Document_x0020_Category xmlns="a3d457c4-1b35-4669-a8c2-67a24a08b6c4">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8AD07F28F231F4AAE44B08A2046E023" ma:contentTypeVersion="1" ma:contentTypeDescription="Create a new document." ma:contentTypeScope="" ma:versionID="8ced0cf1be150866597dd7f4ef882b70">
  <xsd:schema xmlns:xsd="http://www.w3.org/2001/XMLSchema" xmlns:xs="http://www.w3.org/2001/XMLSchema" xmlns:p="http://schemas.microsoft.com/office/2006/metadata/properties" xmlns:ns2="d54cbe69-32bd-412a-b004-9152f949605e" xmlns:ns3="a3d457c4-1b35-4669-a8c2-67a24a08b6c4" targetNamespace="http://schemas.microsoft.com/office/2006/metadata/properties" ma:root="true" ma:fieldsID="c5a7864be2881ced391ef32a61eff0c0" ns2:_="" ns3:_="">
    <xsd:import namespace="d54cbe69-32bd-412a-b004-9152f949605e"/>
    <xsd:import namespace="a3d457c4-1b35-4669-a8c2-67a24a08b6c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d457c4-1b35-4669-a8c2-67a24a08b6c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a3d457c4-1b35-4669-a8c2-67a24a08b6c4"/>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purl.org/dc/dcmitype/"/>
    <ds:schemaRef ds:uri="d54cbe69-32bd-412a-b004-9152f949605e"/>
    <ds:schemaRef ds:uri="http://schemas.microsoft.com/office/2006/metadata/properties"/>
    <ds:schemaRef ds:uri="http://www.w3.org/XML/1998/namespace"/>
    <ds:schemaRef ds:uri="http://purl.org/dc/te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7E66214-3FC8-40C6-98C7-CBD9CD2E18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3d457c4-1b35-4669-a8c2-67a24a08b6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3870</TotalTime>
  <Words>1352</Words>
  <Application>Microsoft Office PowerPoint</Application>
  <PresentationFormat>Widescreen</PresentationFormat>
  <Paragraphs>162</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Phase II Trial of Vemircopan (ALXN2050) Monotherapy for Paroxysmal Nocturnal Hemoglobinuria</vt:lpstr>
      <vt:lpstr>About These Slides</vt:lpstr>
      <vt:lpstr>Vemircopan for PNH: Background</vt:lpstr>
      <vt:lpstr>Vemircopan for PNH: Study Design</vt:lpstr>
      <vt:lpstr>Vemircopan for PNH: Baseline Characteristics</vt:lpstr>
      <vt:lpstr> </vt:lpstr>
      <vt:lpstr>Vemircopan for PNH: Safety</vt:lpstr>
      <vt:lpstr>Vemircopan for PNH: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Vemircopan (ALXN2050) Monotherapy for Paroxysmal Nocturnal Hemoglobinuria</dc:title>
  <dc:creator>Preferred User</dc:creator>
  <cp:lastModifiedBy>Natalia Kolenko</cp:lastModifiedBy>
  <cp:revision>76</cp:revision>
  <cp:lastPrinted>2016-09-26T20:21:49Z</cp:lastPrinted>
  <dcterms:created xsi:type="dcterms:W3CDTF">2005-05-27T15:08:01Z</dcterms:created>
  <dcterms:modified xsi:type="dcterms:W3CDTF">2022-12-16T17:56:47Z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fa60d341-e5d5-4ef1-a067-f9b935c235cf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0x010100E8AD07F28F231F4AAE44B08A2046E023</vt:lpwstr>
  </property>
  <property fmtid="{D5CDD505-2E9C-101B-9397-08002B2CF9AE}" pid="9" name="MediaServiceImageTags">
    <vt:lpwstr/>
  </property>
</Properties>
</file>