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32" r:id="rId5"/>
    <p:sldMasterId id="2147483743" r:id="rId6"/>
  </p:sldMasterIdLst>
  <p:notesMasterIdLst>
    <p:notesMasterId r:id="rId34"/>
  </p:notesMasterIdLst>
  <p:sldIdLst>
    <p:sldId id="2147473666" r:id="rId7"/>
    <p:sldId id="2147472346" r:id="rId8"/>
    <p:sldId id="549" r:id="rId9"/>
    <p:sldId id="2147483463" r:id="rId10"/>
    <p:sldId id="2135714419" r:id="rId11"/>
    <p:sldId id="2147482464" r:id="rId12"/>
    <p:sldId id="2135714409" r:id="rId13"/>
    <p:sldId id="2147483225" r:id="rId14"/>
    <p:sldId id="2147479672" r:id="rId15"/>
    <p:sldId id="2147483228" r:id="rId16"/>
    <p:sldId id="2147483229" r:id="rId17"/>
    <p:sldId id="2147483226" r:id="rId18"/>
    <p:sldId id="2147483227" r:id="rId19"/>
    <p:sldId id="2147483450" r:id="rId20"/>
    <p:sldId id="2147483276" r:id="rId21"/>
    <p:sldId id="2147483462" r:id="rId22"/>
    <p:sldId id="2147482463" r:id="rId23"/>
    <p:sldId id="2147483451" r:id="rId24"/>
    <p:sldId id="2147483477" r:id="rId25"/>
    <p:sldId id="2147483478" r:id="rId26"/>
    <p:sldId id="2147483479" r:id="rId27"/>
    <p:sldId id="2147483480" r:id="rId28"/>
    <p:sldId id="2147483481" r:id="rId29"/>
    <p:sldId id="2147483485" r:id="rId30"/>
    <p:sldId id="2147482466" r:id="rId31"/>
    <p:sldId id="2135714285" r:id="rId32"/>
    <p:sldId id="214747237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86861" autoAdjust="0"/>
  </p:normalViewPr>
  <p:slideViewPr>
    <p:cSldViewPr snapToGrid="0">
      <p:cViewPr varScale="1">
        <p:scale>
          <a:sx n="64" d="100"/>
          <a:sy n="64" d="100"/>
        </p:scale>
        <p:origin x="6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C7FA7-43AC-4F6C-9C91-F3B7CCD8EB51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B9B4-D282-49A4-81D2-4089B49D6AE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896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9B9B4-D282-49A4-81D2-4089B49D6AE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803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48B08-27EF-AED5-7BC9-6ACCE8A80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3" name="Rectangle 2">
            <a:extLst>
              <a:ext uri="{FF2B5EF4-FFF2-40B4-BE49-F238E27FC236}">
                <a16:creationId xmlns:a16="http://schemas.microsoft.com/office/drawing/2014/main" id="{6563A926-52A8-FF62-7C2B-6BCBF9BE1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50888"/>
            <a:ext cx="6665913" cy="3751262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283654" name="Rectangle 3">
            <a:extLst>
              <a:ext uri="{FF2B5EF4-FFF2-40B4-BE49-F238E27FC236}">
                <a16:creationId xmlns:a16="http://schemas.microsoft.com/office/drawing/2014/main" id="{16DF66C5-5859-E3A7-50C0-E65707404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965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29EA1-72C0-EA46-A9B6-7A1756A376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034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2D033-62E4-4BF9-AA76-E110F3BDE1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19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629EA1-72C0-EA46-A9B6-7A1756A376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8666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FDC4E-71E1-40A7-82EF-EDDA46AD81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89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2D033-62E4-4BF9-AA76-E110F3BDE1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267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390">
              <a:defRPr/>
            </a:pPr>
            <a:endParaRPr lang="en-US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50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87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B6A1D7A-64B5-076C-448E-A5F2C72117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66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CAEC763-D070-FBF6-5885-6D584F42D4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91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B806F-D999-003A-ABF8-888B8920F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F6530-BC00-2B64-F9B8-6CE8A2423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445FA-80C5-0E90-2811-519535730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376907-3CCC-7340-B687-6F094BC920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DE2E486-F8C8-8BC5-7AD2-851075589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59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376907-3CCC-7340-B687-6F094BC920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E2B1763-5B88-4368-8AFE-0FD3EFF0A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83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B876A-ED35-AD6D-B6AC-45E3C5263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33234-B726-366E-75D7-F2E3DA9A37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AAADA-27D3-51CC-0714-5AEBDAD51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58AD1-7FFD-4D00-1BAE-C41B2A2E4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50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9B9B4-D282-49A4-81D2-4089B49D6AE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7504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2D033-62E4-4BF9-AA76-E110F3BDE1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341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25986C-9042-4C6A-A367-F8ABB51C34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944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2D033-62E4-4BF9-AA76-E110F3BDE1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279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F819BB-855C-4025-B448-138AE2FB2F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529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4D324-710D-167F-B855-84F3BD20C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6459E-39F6-7ED2-661F-670D1512C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00549-015A-E274-0430-9543C4EA5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8CB6A-1E4D-183A-0020-C0A5676425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7F819BB-855C-4025-B448-138AE2FB2F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253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 dirty="0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080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3FC4688-B7DA-B9C3-D19B-3E82BB28B7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514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41071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900" y="6302375"/>
            <a:ext cx="6514588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857969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899" y="6302375"/>
            <a:ext cx="6514589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7970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009899" y="6302375"/>
            <a:ext cx="6514589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20457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461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4655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38837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83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0E7681EE-9566-9FF3-B33F-20DF1D3E19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389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B25B002-A3F8-E5D2-21AC-B803FE470E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61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Slide credit: </a:t>
              </a:r>
              <a:r>
                <a: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hlinkClick r:id="rId3"/>
                </a:rPr>
                <a:t>clinicaloptions.com</a:t>
              </a:r>
              <a:endPara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0330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7AAB038-545B-1ADE-8190-957B3A1739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100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32601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07048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endParaRPr lang="en-US" alt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28869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009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8097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435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61935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9223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7E1F5817-0501-4080-9599-76C9F22FE8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72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082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83324E7-D951-96DD-DE85-A3904C4126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22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5031DA0-2A0C-002B-F640-9E07383574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38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0302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7FC6F2BA-FD35-F5AC-BEFE-69C1A5ACB1B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8791860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F243B70D-DAB7-B6CA-71ED-CFE6419D473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3514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308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9055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83603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</p:spTree>
    <p:extLst>
      <p:ext uri="{BB962C8B-B14F-4D97-AF65-F5344CB8AC3E}">
        <p14:creationId xmlns:p14="http://schemas.microsoft.com/office/powerpoint/2010/main" val="14951198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6C0168D4-AD21-C1B3-24B2-F2177BCD4D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9712" y="387789"/>
            <a:ext cx="36195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74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marL="228600" indent="-228600">
              <a:buSzPct val="7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en-US" altLang="en-US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E76006C-D57C-A3B9-79F1-AEBC21B8931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</p:spPr>
        <p:txBody>
          <a:bodyPr anchor="b"/>
          <a:lstStyle>
            <a:lvl1pPr marL="0" indent="0"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62008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60691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FAFF2041-DCB9-A30E-4E94-4C05FF844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7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buFont typeface="Arial" panose="020B0604020202020204" pitchFamily="34" charset="0"/>
              <a:buChar char="•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buFont typeface="Calibri" panose="020F0502020204030204" pitchFamily="34" charset="0"/>
              <a:buChar char="─"/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buFont typeface="Arial" panose="020B0604020202020204" pitchFamily="34" charset="0"/>
              <a:buChar char="•"/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2D1531-C651-FB64-6F62-BFB950BC5F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lnSpc>
                <a:spcPct val="100000"/>
              </a:lnSpc>
              <a:spcBef>
                <a:spcPts val="1000"/>
              </a:spcBef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11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586EA38C-F6E7-6920-BB69-BF63AE87EF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52425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E2250286-95D6-9C80-9D20-8C4C1DE341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0452" y="1651129"/>
            <a:ext cx="5060524" cy="4762500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sz="2000"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15665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</p:spTree>
    <p:extLst>
      <p:ext uri="{BB962C8B-B14F-4D97-AF65-F5344CB8AC3E}">
        <p14:creationId xmlns:p14="http://schemas.microsoft.com/office/powerpoint/2010/main" val="3328644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1006"/>
            <a:ext cx="10203103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57164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58100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756846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5118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9109719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1B9E6B-81EF-252D-5795-175BA1033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296863"/>
            <a:ext cx="11306175" cy="5540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="1">
                <a:latin typeface="+mj-lt"/>
                <a:ea typeface="+mn-ea"/>
              </a:defRPr>
            </a:lvl1pPr>
          </a:lstStyle>
          <a:p>
            <a:pPr lvl="0"/>
            <a:r>
              <a:rPr lang="en-US" altLang="zh-CN" dirty="0" err="1"/>
              <a:t>zzzzzzzzz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96431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1B44B909-922B-DD5B-07E5-A86F5B0944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397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err="1"/>
              <a:t>slideset</a:t>
            </a:r>
            <a:r>
              <a:rPr lang="en-US" sz="180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5E486E-F2E7-79C4-878B-21B64F67B4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5535" y="550492"/>
            <a:ext cx="5300930" cy="599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37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image" Target="../media/image5.sv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2"/>
            <a:r>
              <a:rPr lang="en-US"/>
              <a:t>Second level</a:t>
            </a:r>
          </a:p>
          <a:p>
            <a:pPr lvl="3"/>
            <a:r>
              <a:rPr lang="en-US"/>
              <a:t>Third level</a:t>
            </a:r>
          </a:p>
          <a:p>
            <a:pPr lvl="4"/>
            <a:r>
              <a:rPr lang="en-US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A2DCEDC-7A1D-0F9A-E8AB-07943444FB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0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DB895DD-6C89-D3F3-94A3-1F9F82B604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b="0" dirty="0">
                <a:latin typeface="+mn-lt"/>
              </a:rPr>
              <a:t>Slide credit: </a:t>
            </a:r>
            <a:r>
              <a:rPr lang="en-US" altLang="en-US" sz="800" b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E78E822-7E0A-1397-9FE1-815C699141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8282" y="6350030"/>
            <a:ext cx="2436813" cy="27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2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198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cd38-based-treatment-for-mm/60945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altLang="en-US" sz="360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Frontline Management of Transplant-Ineligible Multiple Myeloma: Optimizing Therapy, Supportive Care, and Patient Outcomes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9E4934B-7AD1-ED6C-2EEC-F8606C3437AC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6172200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Provided by ProCE, LLC.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Supported by educational grants from Johnson &amp; Johnson and Sanofi Genzyme.</a:t>
            </a:r>
          </a:p>
        </p:txBody>
      </p:sp>
    </p:spTree>
    <p:extLst>
      <p:ext uri="{BB962C8B-B14F-4D97-AF65-F5344CB8AC3E}">
        <p14:creationId xmlns:p14="http://schemas.microsoft.com/office/powerpoint/2010/main" val="387644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altLang="en-US" b="1" dirty="0">
                <a:solidFill>
                  <a:schemeClr val="accent1"/>
                </a:solidFill>
              </a:rPr>
              <a:t>James A. Davis, PharmD, BCOP</a:t>
            </a:r>
            <a:br>
              <a:rPr lang="en-US" altLang="en-US" dirty="0"/>
            </a:br>
            <a:r>
              <a:rPr lang="en-US" altLang="en-US" sz="2000" dirty="0"/>
              <a:t>Clinical Pharmacy Specialist, Myeloma/Lymphoma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The Medical University of South Carolina, Hollings Cancer Center</a:t>
            </a:r>
            <a:endParaRPr lang="en-US" alt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Affiliate Assistant Professor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MUSC College of Pharmacy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Charleston, South Carolina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20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 dirty="0">
                <a:solidFill>
                  <a:schemeClr val="accent1"/>
                </a:solidFill>
              </a:rPr>
              <a:t>Kelley L. Julian, PharmD, BCOP</a:t>
            </a:r>
            <a:br>
              <a:rPr lang="en-US" altLang="en-US" dirty="0"/>
            </a:br>
            <a:r>
              <a:rPr lang="en-US" altLang="en-US" sz="2000" dirty="0"/>
              <a:t>Hematology/BMT Pharmacy Supervisor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PGY2 Oncology Pharmacy Residency Program Director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Huntsman Cancer Institute, University of Utah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000" dirty="0"/>
              <a:t>Salt Lake City, Utah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b="1" dirty="0">
                <a:latin typeface="Poppins"/>
                <a:cs typeface="Poppins"/>
              </a:rPr>
              <a:t> </a:t>
            </a:r>
            <a:r>
              <a:rPr lang="en-US" dirty="0">
                <a:latin typeface="Poppins"/>
                <a:cs typeface="Poppins"/>
              </a:rPr>
              <a:t>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fr-FR" b="1" dirty="0">
                <a:solidFill>
                  <a:srgbClr val="E1471D"/>
                </a:solidFill>
                <a:latin typeface="Poppins"/>
                <a:cs typeface="Poppins"/>
              </a:rPr>
              <a:t>James A. Davis, PharmD, BCOP</a:t>
            </a:r>
            <a:r>
              <a:rPr lang="en-US" b="1" dirty="0">
                <a:solidFill>
                  <a:srgbClr val="E1471D"/>
                </a:solidFill>
                <a:latin typeface="Poppins"/>
                <a:cs typeface="Poppins"/>
              </a:rPr>
              <a:t>: </a:t>
            </a:r>
            <a:r>
              <a:rPr lang="en-US" i="1" dirty="0">
                <a:latin typeface="Poppins"/>
                <a:cs typeface="Poppins"/>
              </a:rPr>
              <a:t>consultant/advisor/speaker: </a:t>
            </a:r>
            <a:r>
              <a:rPr lang="en-US" dirty="0">
                <a:latin typeface="Poppins"/>
                <a:cs typeface="Poppins"/>
              </a:rPr>
              <a:t>Bristol Myers Squibb, GSK, Janssen.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Kelley L. Julian, PharmD, BCOP: </a:t>
            </a:r>
            <a:r>
              <a:rPr lang="en-US" i="1" dirty="0"/>
              <a:t>consultant/advisor/speaker: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GSK, Johnson &amp; Johnson, Pfizer.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2A8B-091D-A7D2-085D-5D4E792EA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A365A8-97D4-5B8D-16EC-5ECADD5E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rmAutofit/>
          </a:bodyPr>
          <a:lstStyle/>
          <a:p>
            <a:r>
              <a:rPr lang="en-US" dirty="0"/>
              <a:t>Myeloma Therapy for Transplant-Ineligible Patients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04DF42-01A9-FCFC-608B-7F4B7D90203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NCCN. Clinical practice guidelines in oncology: multiple myeloma. v.5.2026. nccn.org.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A611C1D-8E58-9D1C-7327-386BF1BEB6C5}"/>
              </a:ext>
            </a:extLst>
          </p:cNvPr>
          <p:cNvGrpSpPr/>
          <p:nvPr/>
        </p:nvGrpSpPr>
        <p:grpSpPr>
          <a:xfrm>
            <a:off x="2004047" y="2148053"/>
            <a:ext cx="8640728" cy="3098098"/>
            <a:chOff x="1980568" y="2291483"/>
            <a:chExt cx="5653090" cy="2026888"/>
          </a:xfrm>
        </p:grpSpPr>
        <p:sp>
          <p:nvSpPr>
            <p:cNvPr id="55" name="AutoShape 5">
              <a:extLst>
                <a:ext uri="{FF2B5EF4-FFF2-40B4-BE49-F238E27FC236}">
                  <a16:creationId xmlns:a16="http://schemas.microsoft.com/office/drawing/2014/main" id="{21513367-3E3E-8DC1-746F-A96A4105E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6293" y="2664846"/>
              <a:ext cx="1343025" cy="457200"/>
            </a:xfrm>
            <a:prstGeom prst="cube">
              <a:avLst>
                <a:gd name="adj" fmla="val 25000"/>
              </a:avLst>
            </a:prstGeom>
            <a:solidFill>
              <a:schemeClr val="accent6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Induction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8AF98B6D-6B8E-55EF-2EB1-1C2D4A6C1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3593" y="2657702"/>
              <a:ext cx="1343025" cy="457200"/>
            </a:xfrm>
            <a:prstGeom prst="cube">
              <a:avLst>
                <a:gd name="adj" fmla="val 25000"/>
              </a:avLst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Consolidation</a:t>
              </a:r>
            </a:p>
          </p:txBody>
        </p:sp>
        <p:sp>
          <p:nvSpPr>
            <p:cNvPr id="57" name="Text Box 7">
              <a:extLst>
                <a:ext uri="{FF2B5EF4-FFF2-40B4-BE49-F238E27FC236}">
                  <a16:creationId xmlns:a16="http://schemas.microsoft.com/office/drawing/2014/main" id="{06AEF9AC-8B09-0051-6281-3AAB388E8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2458" y="2291483"/>
              <a:ext cx="1709738" cy="206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73" tIns="34287" rIns="68573" bIns="34287">
              <a:spAutoFit/>
            </a:bodyPr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201B2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Frontline Treatment</a:t>
              </a:r>
            </a:p>
          </p:txBody>
        </p:sp>
        <p:sp>
          <p:nvSpPr>
            <p:cNvPr id="59" name="AutoShape 9">
              <a:extLst>
                <a:ext uri="{FF2B5EF4-FFF2-40B4-BE49-F238E27FC236}">
                  <a16:creationId xmlns:a16="http://schemas.microsoft.com/office/drawing/2014/main" id="{1C8D3748-BC84-AF01-D880-4B1BDA34F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7359" y="2652455"/>
              <a:ext cx="1343025" cy="445265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Maintenance</a:t>
              </a:r>
            </a:p>
          </p:txBody>
        </p:sp>
        <p:sp>
          <p:nvSpPr>
            <p:cNvPr id="66" name="AutoShape 17">
              <a:extLst>
                <a:ext uri="{FF2B5EF4-FFF2-40B4-BE49-F238E27FC236}">
                  <a16:creationId xmlns:a16="http://schemas.microsoft.com/office/drawing/2014/main" id="{CB0C8E27-C96F-E317-1649-74A65510A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0568" y="3383133"/>
              <a:ext cx="1343025" cy="457200"/>
            </a:xfrm>
            <a:prstGeom prst="cube">
              <a:avLst>
                <a:gd name="adj" fmla="val 25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VRd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D-VRd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Isa-VRd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D-KRd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Isa-KRd</a:t>
              </a:r>
            </a:p>
          </p:txBody>
        </p:sp>
        <p:sp>
          <p:nvSpPr>
            <p:cNvPr id="68" name="AutoShape 19">
              <a:extLst>
                <a:ext uri="{FF2B5EF4-FFF2-40B4-BE49-F238E27FC236}">
                  <a16:creationId xmlns:a16="http://schemas.microsoft.com/office/drawing/2014/main" id="{A5C29402-C24B-D5BD-4C02-6349A1DEE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50973" y="3184311"/>
              <a:ext cx="1343025" cy="457200"/>
            </a:xfrm>
            <a:prstGeom prst="cube">
              <a:avLst>
                <a:gd name="adj" fmla="val 25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Induction regimen 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minus bortezomib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± dex</a:t>
              </a:r>
            </a:p>
          </p:txBody>
        </p:sp>
        <p:sp>
          <p:nvSpPr>
            <p:cNvPr id="72" name="AutoShape 23">
              <a:extLst>
                <a:ext uri="{FF2B5EF4-FFF2-40B4-BE49-F238E27FC236}">
                  <a16:creationId xmlns:a16="http://schemas.microsoft.com/office/drawing/2014/main" id="{81823158-3A3A-1D4B-4DB3-6D0E9E926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318" y="3091666"/>
              <a:ext cx="1343025" cy="457200"/>
            </a:xfrm>
            <a:prstGeom prst="cube">
              <a:avLst>
                <a:gd name="adj" fmla="val 25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More induction</a:t>
              </a: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No transplant</a:t>
              </a:r>
            </a:p>
          </p:txBody>
        </p:sp>
        <p:sp>
          <p:nvSpPr>
            <p:cNvPr id="76" name="AutoShape 20">
              <a:extLst>
                <a:ext uri="{FF2B5EF4-FFF2-40B4-BE49-F238E27FC236}">
                  <a16:creationId xmlns:a16="http://schemas.microsoft.com/office/drawing/2014/main" id="{61D0ECB1-ED68-EF69-774F-1C338ABD43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90633" y="3861171"/>
              <a:ext cx="1343025" cy="457200"/>
            </a:xfrm>
            <a:prstGeom prst="cube">
              <a:avLst>
                <a:gd name="adj" fmla="val 2500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73" tIns="34287" rIns="68573" bIns="34287" anchor="ctr"/>
            <a:lstStyle>
              <a:lvl1pPr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37931725" indent="-37474525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ctr" defTabSz="68571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5" name="Right Brace 4">
            <a:extLst>
              <a:ext uri="{FF2B5EF4-FFF2-40B4-BE49-F238E27FC236}">
                <a16:creationId xmlns:a16="http://schemas.microsoft.com/office/drawing/2014/main" id="{6255B60C-FFA9-53B5-A3FA-AB6DFFF98470}"/>
              </a:ext>
            </a:extLst>
          </p:cNvPr>
          <p:cNvSpPr/>
          <p:nvPr/>
        </p:nvSpPr>
        <p:spPr bwMode="auto">
          <a:xfrm rot="16200000">
            <a:off x="4024362" y="616567"/>
            <a:ext cx="284688" cy="3885924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B8BA569-D627-A73C-8CDF-1C1968216BC0}"/>
              </a:ext>
            </a:extLst>
          </p:cNvPr>
          <p:cNvCxnSpPr/>
          <p:nvPr/>
        </p:nvCxnSpPr>
        <p:spPr>
          <a:xfrm>
            <a:off x="6444915" y="3040095"/>
            <a:ext cx="437147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114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BD017-2C70-5450-62F9-C96A4F8B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Autofit/>
          </a:bodyPr>
          <a:lstStyle/>
          <a:p>
            <a:r>
              <a:rPr lang="en-US" dirty="0"/>
              <a:t>Clinical Considerations for Treatment Decisions in Transplant-Ineligible Patients With MM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8C5363-8DCA-30EB-AF97-456D5062C34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Larocca. Cancers. 2023;15:2693.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736E656-2E4F-C88E-8A16-44C97808035B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734820"/>
          <a:ext cx="109728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374359796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80524535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404570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Patient-Related Factors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Disease-Related Factors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2"/>
                          </a:solidFill>
                        </a:rPr>
                        <a:t>Treatment-Related Factors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43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Age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Frailty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Performance status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Comorbidities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Organ function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Caregivers, social support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Personal preferences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QoL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Clinical presentation of MM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Renal failure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Extramedullary disease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Circulating plasma cells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Rapid paraprotein increase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Cytogenetic risk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Bone marrow reserve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Treatment goals (prolonged survival vs disease control)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Efficacy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Degree of response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Duration of response</a:t>
                      </a:r>
                    </a:p>
                    <a:p>
                      <a:pPr marL="742950" lvl="1" indent="-285750">
                        <a:buFont typeface="Poppins" panose="00000500000000000000" pitchFamily="2" charset="0"/>
                        <a:buChar char="−"/>
                      </a:pPr>
                      <a:r>
                        <a:rPr lang="en-US" sz="1600" dirty="0"/>
                        <a:t>Treatment-free interval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Route of administration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Potential AEs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1" dirty="0"/>
                        <a:t>Impact on QoL and independence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002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724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5F5C-41DB-CE62-F6C3-EFF3940D8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691C5-5855-A0D0-F20F-C1CE7EDAF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24915"/>
            <a:ext cx="11740260" cy="514628"/>
          </a:xfrm>
        </p:spPr>
        <p:txBody>
          <a:bodyPr/>
          <a:lstStyle/>
          <a:p>
            <a:r>
              <a:rPr lang="en-US" sz="3200" dirty="0"/>
              <a:t>Tips for Assessing Frailty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4D39EA-82B5-4D0C-E09E-3C6520FFD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Age is not equivalent to frailty, but organ reserves likely limited with aging</a:t>
            </a: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Disease burden may play a role in frailty: MM treatment improves outcomes</a:t>
            </a: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Frailty should be evaluated using appropriate geriatric assessments, such as the IMWG frailty score or R-MCI; however, these are difficult to perform in real time</a:t>
            </a:r>
          </a:p>
          <a:p>
            <a:pPr lvl="3"/>
            <a:r>
              <a:rPr lang="en-US" sz="2200" dirty="0">
                <a:latin typeface="Poppins" panose="00000500000000000000" pitchFamily="2" charset="0"/>
                <a:cs typeface="Poppins" panose="00000500000000000000" pitchFamily="2" charset="0"/>
              </a:rPr>
              <a:t>Multidisciplinary clinic with geriatrics would be ideal for older patients</a:t>
            </a:r>
          </a:p>
          <a:p>
            <a:r>
              <a:rPr lang="en-US" sz="2400" u="sng" dirty="0">
                <a:latin typeface="Poppins" panose="00000500000000000000" pitchFamily="2" charset="0"/>
                <a:cs typeface="Poppins" panose="00000500000000000000" pitchFamily="2" charset="0"/>
              </a:rPr>
              <a:t>Fit</a:t>
            </a: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 patients should get full dosing, and </a:t>
            </a:r>
            <a:r>
              <a:rPr lang="en-US" sz="2400" u="sng" dirty="0">
                <a:latin typeface="Poppins" panose="00000500000000000000" pitchFamily="2" charset="0"/>
                <a:cs typeface="Poppins" panose="00000500000000000000" pitchFamily="2" charset="0"/>
              </a:rPr>
              <a:t>frail</a:t>
            </a: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 patients should undergo dose reductions as appropriate</a:t>
            </a:r>
          </a:p>
          <a:p>
            <a:endParaRPr lang="en-US" sz="2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03BF60-D4FA-447D-6273-D174EFCE6B3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latin typeface="Poppins"/>
                <a:cs typeface="Poppins"/>
              </a:rPr>
              <a:t>Mohty. Clin Hematol Int. 2024;6:23.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AF6FD47D-9ECC-955D-4DE0-40E52732B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699" y="7887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94983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81CDAF5-CDF6-2E46-690A-892494C9D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rmAutofit/>
          </a:bodyPr>
          <a:lstStyle/>
          <a:p>
            <a:r>
              <a:rPr lang="en-US" dirty="0"/>
              <a:t>Key Frailty Scoring Systems for MM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4DC2D9-FC90-0FD8-E810-312EF27A1D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Facon. Blood. 2024;143:224.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8231A8-BC6A-6D9E-8C95-2AAC433A0B32}"/>
              </a:ext>
            </a:extLst>
          </p:cNvPr>
          <p:cNvCxnSpPr>
            <a:cxnSpLocks/>
          </p:cNvCxnSpPr>
          <p:nvPr/>
        </p:nvCxnSpPr>
        <p:spPr bwMode="auto">
          <a:xfrm>
            <a:off x="1650380" y="1951463"/>
            <a:ext cx="8331820" cy="0"/>
          </a:xfrm>
          <a:prstGeom prst="line">
            <a:avLst/>
          </a:prstGeom>
          <a:noFill/>
          <a:ln w="28575" cap="flat" cmpd="sng" algn="ctr">
            <a:solidFill>
              <a:srgbClr val="E1664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EBBB6D9-330A-E9C1-6571-AC0E248E3B9D}"/>
              </a:ext>
            </a:extLst>
          </p:cNvPr>
          <p:cNvGraphicFramePr>
            <a:graphicFrameLocks noGrp="1"/>
          </p:cNvGraphicFramePr>
          <p:nvPr/>
        </p:nvGraphicFramePr>
        <p:xfrm>
          <a:off x="228599" y="1333500"/>
          <a:ext cx="11739564" cy="386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594">
                  <a:extLst>
                    <a:ext uri="{9D8B030D-6E8A-4147-A177-3AD203B41FA5}">
                      <a16:colId xmlns:a16="http://schemas.microsoft.com/office/drawing/2014/main" val="2313025832"/>
                    </a:ext>
                  </a:extLst>
                </a:gridCol>
                <a:gridCol w="1956594">
                  <a:extLst>
                    <a:ext uri="{9D8B030D-6E8A-4147-A177-3AD203B41FA5}">
                      <a16:colId xmlns:a16="http://schemas.microsoft.com/office/drawing/2014/main" val="1274289973"/>
                    </a:ext>
                  </a:extLst>
                </a:gridCol>
                <a:gridCol w="1956594">
                  <a:extLst>
                    <a:ext uri="{9D8B030D-6E8A-4147-A177-3AD203B41FA5}">
                      <a16:colId xmlns:a16="http://schemas.microsoft.com/office/drawing/2014/main" val="2791753015"/>
                    </a:ext>
                  </a:extLst>
                </a:gridCol>
                <a:gridCol w="1956594">
                  <a:extLst>
                    <a:ext uri="{9D8B030D-6E8A-4147-A177-3AD203B41FA5}">
                      <a16:colId xmlns:a16="http://schemas.microsoft.com/office/drawing/2014/main" val="2602898025"/>
                    </a:ext>
                  </a:extLst>
                </a:gridCol>
                <a:gridCol w="1956594">
                  <a:extLst>
                    <a:ext uri="{9D8B030D-6E8A-4147-A177-3AD203B41FA5}">
                      <a16:colId xmlns:a16="http://schemas.microsoft.com/office/drawing/2014/main" val="1899404196"/>
                    </a:ext>
                  </a:extLst>
                </a:gridCol>
                <a:gridCol w="1956594">
                  <a:extLst>
                    <a:ext uri="{9D8B030D-6E8A-4147-A177-3AD203B41FA5}">
                      <a16:colId xmlns:a16="http://schemas.microsoft.com/office/drawing/2014/main" val="4131672440"/>
                    </a:ext>
                  </a:extLst>
                </a:gridCol>
              </a:tblGrid>
              <a:tr h="64535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IMWG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R-MCI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UKMRA MRP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Mayo Risk Score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IFM Simplified Frailty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146519"/>
                  </a:ext>
                </a:extLst>
              </a:tr>
              <a:tr h="413253">
                <a:tc>
                  <a:txBody>
                    <a:bodyPr/>
                    <a:lstStyle/>
                    <a:p>
                      <a:r>
                        <a:rPr lang="en-US" sz="1600" dirty="0"/>
                        <a:t>No. of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869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2372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1618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854269"/>
                  </a:ext>
                </a:extLst>
              </a:tr>
              <a:tr h="413253">
                <a:tc>
                  <a:txBody>
                    <a:bodyPr/>
                    <a:lstStyle/>
                    <a:p>
                      <a:r>
                        <a:rPr lang="en-US" sz="1600" dirty="0"/>
                        <a:t>Frail patients, 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164846"/>
                  </a:ext>
                </a:extLst>
              </a:tr>
              <a:tr h="645353">
                <a:tc>
                  <a:txBody>
                    <a:bodyPr/>
                    <a:lstStyle/>
                    <a:p>
                      <a:r>
                        <a:rPr lang="en-US" sz="1600" dirty="0"/>
                        <a:t>OS in frail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57% at 3 yr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mOS: 20-25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mOS: 28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mOS: 42 mo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089845"/>
                  </a:ext>
                </a:extLst>
              </a:tr>
              <a:tr h="413253">
                <a:tc>
                  <a:txBody>
                    <a:bodyPr/>
                    <a:lstStyle/>
                    <a:p>
                      <a:r>
                        <a:rPr lang="en-US" sz="1600" dirty="0"/>
                        <a:t>No. of groups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376231"/>
                  </a:ext>
                </a:extLst>
              </a:tr>
              <a:tr h="917082">
                <a:tc>
                  <a:txBody>
                    <a:bodyPr/>
                    <a:lstStyle/>
                    <a:p>
                      <a:r>
                        <a:rPr lang="en-US" sz="1600" dirty="0"/>
                        <a:t>Parameters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Age, CCI, ADLs, IADLs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eGFR, PFTs, frailty, age, cytogenetics, PS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Age, R-ISS, CRP, PS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Age, NT-proBNP, ECOG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Age, CCI, ECOG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7954456"/>
                  </a:ext>
                </a:extLst>
              </a:tr>
              <a:tr h="413253">
                <a:tc>
                  <a:txBody>
                    <a:bodyPr/>
                    <a:lstStyle/>
                    <a:p>
                      <a:r>
                        <a:rPr lang="en-US" sz="1600" dirty="0"/>
                        <a:t>Population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CT, RW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925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260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8A40-AB8F-4014-8D1E-2B1E5BDE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Triplet Trials in Transplant-Ineligible NDMM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ECDBED-DF51-0419-52E2-88665A6BC38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73838" y="6302375"/>
            <a:ext cx="5944182" cy="327025"/>
          </a:xfrm>
        </p:spPr>
        <p:txBody>
          <a:bodyPr/>
          <a:lstStyle/>
          <a:p>
            <a:r>
              <a:rPr lang="en-US" dirty="0">
                <a:latin typeface="Poppins"/>
                <a:cs typeface="Poppins"/>
              </a:rPr>
              <a:t>1. Facon. Leukemia. 2025;39:942. 2. Facon. EHA 2024. Abstr P968. 3. Durie. Blood Cancer J. 2020;10:53.</a:t>
            </a:r>
            <a:endParaRPr lang="en-US" dirty="0"/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A91BC0BF-F250-4DEF-9C10-340E993DB6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472070"/>
              </p:ext>
            </p:extLst>
          </p:nvPr>
        </p:nvGraphicFramePr>
        <p:xfrm>
          <a:off x="231775" y="1333500"/>
          <a:ext cx="11739562" cy="4254498"/>
        </p:xfrm>
        <a:graphic>
          <a:graphicData uri="http://schemas.openxmlformats.org/drawingml/2006/table">
            <a:tbl>
              <a:tblPr/>
              <a:tblGrid>
                <a:gridCol w="2863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9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57342">
                  <a:extLst>
                    <a:ext uri="{9D8B030D-6E8A-4147-A177-3AD203B41FA5}">
                      <a16:colId xmlns:a16="http://schemas.microsoft.com/office/drawing/2014/main" val="410289127"/>
                    </a:ext>
                  </a:extLst>
                </a:gridCol>
              </a:tblGrid>
              <a:tr h="41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Outcome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MAIA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1,2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SWOG 0777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Study regimen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DRd vs Rd </a:t>
                      </a:r>
                      <a:r>
                        <a:rPr kumimoji="0" lang="en-GB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(N = 737)</a:t>
                      </a:r>
                      <a:endParaRPr kumimoji="0" lang="en-US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VRd vs Rd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(N = 460)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892432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Study phase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6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Study population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Transplant-ineligible NDMM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Transplant-ineligible/deferred NDMM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age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6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PFS,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61.9 vs 34.4;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 &lt;.0001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Median follow-up: 64.5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 vs 29;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 .003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Median follow-up: 84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347246"/>
                  </a:ext>
                </a:extLst>
              </a:tr>
              <a:tr h="7263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OS,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90.3 vs 64.1; 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&lt;.0001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Median follow-up: 7.5 yr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NR vs 69;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latin typeface="+mn-lt"/>
                        </a:rPr>
                        <a:t>P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 = .0114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Median follow-up: 84 mo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188940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MRD at 10</a:t>
                      </a:r>
                      <a:r>
                        <a:rPr lang="en-US" sz="18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-5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 by NGS, %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32.1 vs 11.1; 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&lt;.0001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reported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92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834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10FF2-DC24-2F94-6FE1-FBE815111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24915"/>
            <a:ext cx="11740260" cy="514628"/>
          </a:xfrm>
        </p:spPr>
        <p:txBody>
          <a:bodyPr/>
          <a:lstStyle/>
          <a:p>
            <a:r>
              <a:rPr lang="en-US" sz="3200" dirty="0"/>
              <a:t>Transplant-Ineligible Quadruplet Trials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A8054-D5EC-5687-8D67-39F8E823F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7" y="1335023"/>
            <a:ext cx="11117108" cy="4754880"/>
          </a:xfrm>
        </p:spPr>
        <p:txBody>
          <a:bodyPr/>
          <a:lstStyle/>
          <a:p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3 large phase III trials</a:t>
            </a:r>
            <a:r>
              <a:rPr lang="en-US" sz="2800" dirty="0"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lvl="2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BENEFIT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(N = 270)</a:t>
            </a:r>
            <a:r>
              <a:rPr lang="en-US" baseline="30000" dirty="0"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: isatuximab plus bortezomib/lenalidomide/dex (Isa-VRd) </a:t>
            </a:r>
            <a:b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vs Isa-Rd</a:t>
            </a:r>
          </a:p>
          <a:p>
            <a:pPr lvl="2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IMROZ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(N = 446)</a:t>
            </a:r>
            <a:r>
              <a:rPr lang="en-US" baseline="30000" dirty="0"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: isatuximab plus bortezomib/lenalidomide/dex (Isa-VRd) </a:t>
            </a:r>
            <a:b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vs VRd</a:t>
            </a:r>
          </a:p>
          <a:p>
            <a:pPr lvl="2"/>
            <a:r>
              <a:rPr lang="en-US" b="1" dirty="0">
                <a:latin typeface="Poppins" panose="00000500000000000000" pitchFamily="2" charset="0"/>
                <a:cs typeface="Poppins" panose="00000500000000000000" pitchFamily="2" charset="0"/>
              </a:rPr>
              <a:t>CEPHEUS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 (N = 395)</a:t>
            </a:r>
            <a:r>
              <a:rPr lang="en-US" baseline="30000" dirty="0"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: daratumumab plus bortezomib/lenalidomide/dex </a:t>
            </a:r>
            <a:b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dirty="0">
                <a:latin typeface="Poppins" panose="00000500000000000000" pitchFamily="2" charset="0"/>
                <a:cs typeface="Poppins" panose="00000500000000000000" pitchFamily="2" charset="0"/>
              </a:rPr>
              <a:t>(D-VRd) vs VRd</a:t>
            </a:r>
          </a:p>
          <a:p>
            <a:pPr marL="546086" lvl="1" indent="0">
              <a:buNone/>
            </a:pP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FBE82A-3A01-8643-6698-FDA8913ACF0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Leleu. Nat Med. 2024;30:2235. 2. Facon. NEJM. 2024;391:1597. 3. Usmani. Nat Med. 2025;31:1195.</a:t>
            </a:r>
          </a:p>
        </p:txBody>
      </p:sp>
    </p:spTree>
    <p:extLst>
      <p:ext uri="{BB962C8B-B14F-4D97-AF65-F5344CB8AC3E}">
        <p14:creationId xmlns:p14="http://schemas.microsoft.com/office/powerpoint/2010/main" val="125741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6D16-5C61-4391-B95D-BDF1F3CB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BENEFIT: </a:t>
            </a:r>
            <a:r>
              <a:rPr lang="en-US" dirty="0"/>
              <a:t>Isatuximab + VRd in Transplant-Ineligible NDMM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8901D-7A40-413D-A6B0-5C76C61E1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Multicenter, open-label, randomized phase III trial</a:t>
            </a: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0" indent="0" defTabSz="1219114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fontAlgn="auto">
              <a:defRPr/>
            </a:pPr>
            <a:endParaRPr lang="en-US" sz="2200" b="1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fontAlgn="auto">
              <a:defRPr/>
            </a:pPr>
            <a:r>
              <a:rPr lang="en-US" sz="2200" b="1" kern="0" dirty="0">
                <a:solidFill>
                  <a:srgbClr val="000000"/>
                </a:solidFill>
                <a:cs typeface="Calibri" panose="020F0502020204030204" pitchFamily="34" charset="0"/>
              </a:rPr>
              <a:t>Primary endpoint: </a:t>
            </a:r>
            <a:r>
              <a:rPr 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MRD (10</a:t>
            </a:r>
            <a:r>
              <a:rPr lang="en-US" sz="2200" baseline="30000" dirty="0">
                <a:solidFill>
                  <a:srgbClr val="000000"/>
                </a:solidFill>
                <a:cs typeface="Calibri" panose="020F0502020204030204" pitchFamily="34" charset="0"/>
              </a:rPr>
              <a:t>-5</a:t>
            </a:r>
            <a:r>
              <a:rPr 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 at 18 mo</a:t>
            </a:r>
            <a:endParaRPr lang="en-US" sz="2200" b="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fontAlgn="auto">
              <a:defRPr/>
            </a:pPr>
            <a:r>
              <a:rPr lang="en-US" sz="2200" b="1" kern="0" dirty="0">
                <a:solidFill>
                  <a:srgbClr val="000000"/>
                </a:solidFill>
                <a:cs typeface="Calibri" panose="020F0502020204030204" pitchFamily="34" charset="0"/>
              </a:rPr>
              <a:t>Key secondary endpoints: </a:t>
            </a:r>
            <a:r>
              <a:rPr lang="en-US" sz="2200" kern="0" dirty="0">
                <a:solidFill>
                  <a:srgbClr val="000000"/>
                </a:solidFill>
                <a:cs typeface="Calibri" panose="020F0502020204030204" pitchFamily="34" charset="0"/>
              </a:rPr>
              <a:t>ORR (CR, ≥ VGPR), MRD- CR </a:t>
            </a:r>
            <a:r>
              <a:rPr 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(10</a:t>
            </a:r>
            <a:r>
              <a:rPr lang="en-US" sz="2200" baseline="30000" dirty="0">
                <a:solidFill>
                  <a:srgbClr val="000000"/>
                </a:solidFill>
                <a:cs typeface="Calibri" panose="020F0502020204030204" pitchFamily="34" charset="0"/>
              </a:rPr>
              <a:t>-5</a:t>
            </a:r>
            <a:r>
              <a:rPr lang="en-US" sz="2200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  <a:r>
              <a:rPr lang="en-US" sz="2200" kern="0" dirty="0">
                <a:solidFill>
                  <a:srgbClr val="000000"/>
                </a:solidFill>
                <a:cs typeface="Calibri" panose="020F0502020204030204" pitchFamily="34" charset="0"/>
              </a:rPr>
              <a:t>, </a:t>
            </a:r>
            <a:r>
              <a:rPr lang="en-US" sz="2200" b="0" kern="0" dirty="0">
                <a:solidFill>
                  <a:srgbClr val="000000"/>
                </a:solidFill>
                <a:cs typeface="Calibri" panose="020F0502020204030204" pitchFamily="34" charset="0"/>
              </a:rPr>
              <a:t>PFS, OS, safety</a:t>
            </a:r>
            <a:endParaRPr lang="en-GB" sz="2200" b="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200" b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6A69C3-19F0-82BD-BFFB-8AE4BB92FDB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Leleu. ASCO 2024. Abstr 7501. Leleu. Nat Med. 2024;30:2235.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B0CFF7-7B81-4A97-A1B2-4CEBFB63F8DC}"/>
              </a:ext>
            </a:extLst>
          </p:cNvPr>
          <p:cNvSpPr txBox="1"/>
          <p:nvPr/>
        </p:nvSpPr>
        <p:spPr>
          <a:xfrm>
            <a:off x="180257" y="2808118"/>
            <a:ext cx="3003491" cy="181588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Patients aged 65-79 yr with NDMM who are nonfrail and transplant ineligible; </a:t>
            </a:r>
          </a:p>
          <a:p>
            <a:pPr marL="0" marR="0" lvl="0" indent="0" algn="ctr" defTabSz="1219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no prior systematic treatment; measurable disease; ECOG PS ≤2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270)</a:t>
            </a: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B4D5AFB6-6A7D-4408-9EC1-6F5B3B49A4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5335" y="2966075"/>
            <a:ext cx="409305" cy="48996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49">
            <a:extLst>
              <a:ext uri="{FF2B5EF4-FFF2-40B4-BE49-F238E27FC236}">
                <a16:creationId xmlns:a16="http://schemas.microsoft.com/office/drawing/2014/main" id="{5A3703FF-431A-7C51-96A9-783BEB7F9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951" y="3720208"/>
            <a:ext cx="3565029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Isatuximab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IV QW Cycle 1, D1, 15, Cycles 2-12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Rd*</a:t>
            </a:r>
          </a:p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(n = 135)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9A6E52-1D57-4D92-04CA-9BE71289D9B7}"/>
              </a:ext>
            </a:extLst>
          </p:cNvPr>
          <p:cNvSpPr txBox="1"/>
          <p:nvPr/>
        </p:nvSpPr>
        <p:spPr bwMode="auto">
          <a:xfrm>
            <a:off x="7328400" y="1889397"/>
            <a:ext cx="2401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Cycles 13-18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28-day cycles</a:t>
            </a:r>
          </a:p>
        </p:txBody>
      </p:sp>
      <p:sp>
        <p:nvSpPr>
          <p:cNvPr id="17" name="Line 54">
            <a:extLst>
              <a:ext uri="{FF2B5EF4-FFF2-40B4-BE49-F238E27FC236}">
                <a16:creationId xmlns:a16="http://schemas.microsoft.com/office/drawing/2014/main" id="{81AF9139-7A04-9921-AEBA-AB6BDB8BEB3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44064" y="3192469"/>
            <a:ext cx="27432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Rectangle 49">
            <a:extLst>
              <a:ext uri="{FF2B5EF4-FFF2-40B4-BE49-F238E27FC236}">
                <a16:creationId xmlns:a16="http://schemas.microsoft.com/office/drawing/2014/main" id="{7B6F81A5-3347-48DD-E64B-04796B4AE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400" y="2502959"/>
            <a:ext cx="2401192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Isatuximab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IV D1 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R*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</a:p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Bortezomib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SC D1, 15</a:t>
            </a:r>
          </a:p>
        </p:txBody>
      </p:sp>
      <p:sp>
        <p:nvSpPr>
          <p:cNvPr id="24" name="Rectangle 49">
            <a:extLst>
              <a:ext uri="{FF2B5EF4-FFF2-40B4-BE49-F238E27FC236}">
                <a16:creationId xmlns:a16="http://schemas.microsoft.com/office/drawing/2014/main" id="{127018DA-659D-DC39-C21D-DFC63CB65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8400" y="3721498"/>
            <a:ext cx="4194972" cy="914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Isatuximab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IV D1 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R*</a:t>
            </a:r>
            <a:endParaRPr kumimoji="0" lang="en-US" altLang="en-US" sz="16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27" name="Rectangle 49">
            <a:extLst>
              <a:ext uri="{FF2B5EF4-FFF2-40B4-BE49-F238E27FC236}">
                <a16:creationId xmlns:a16="http://schemas.microsoft.com/office/drawing/2014/main" id="{7490E01D-3107-B29B-EBFA-5B71FA9BB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7427" y="2502958"/>
            <a:ext cx="3574554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anchor="ctr" anchorCtr="1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Isatuximab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IV QW Cycle 1, D1, 15, Cycles 2-12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Rd*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Bortezomib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SC D1, 8, 15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(n = 135)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 49">
            <a:extLst>
              <a:ext uri="{FF2B5EF4-FFF2-40B4-BE49-F238E27FC236}">
                <a16:creationId xmlns:a16="http://schemas.microsoft.com/office/drawing/2014/main" id="{2C92B74C-0FA5-8186-5761-1966F123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2757" y="2502960"/>
            <a:ext cx="1660615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Isatuximab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</a:t>
            </a:r>
            <a:b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R*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E05EE0-7BF7-1147-5D5B-35F7983F8C40}"/>
              </a:ext>
            </a:extLst>
          </p:cNvPr>
          <p:cNvSpPr txBox="1"/>
          <p:nvPr/>
        </p:nvSpPr>
        <p:spPr bwMode="auto">
          <a:xfrm>
            <a:off x="3629891" y="4624000"/>
            <a:ext cx="78934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*R: lenalidomide 25 mg PO D1-21, d: dexamethasone 20 mg IV QW.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5898B4-F1FC-C5BC-3B79-74116BD09E8B}"/>
              </a:ext>
            </a:extLst>
          </p:cNvPr>
          <p:cNvSpPr txBox="1"/>
          <p:nvPr/>
        </p:nvSpPr>
        <p:spPr bwMode="auto">
          <a:xfrm>
            <a:off x="3712677" y="1889396"/>
            <a:ext cx="34825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Cycles 1-12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28-day cycles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7CA38E-7208-2A55-D143-0FFC3122EABD}"/>
              </a:ext>
            </a:extLst>
          </p:cNvPr>
          <p:cNvSpPr txBox="1"/>
          <p:nvPr/>
        </p:nvSpPr>
        <p:spPr bwMode="auto">
          <a:xfrm>
            <a:off x="9607097" y="1895349"/>
            <a:ext cx="21719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Cycle 19 onwards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28-day cycles</a:t>
            </a:r>
          </a:p>
        </p:txBody>
      </p:sp>
      <p:sp>
        <p:nvSpPr>
          <p:cNvPr id="5" name="Line 54">
            <a:extLst>
              <a:ext uri="{FF2B5EF4-FFF2-40B4-BE49-F238E27FC236}">
                <a16:creationId xmlns:a16="http://schemas.microsoft.com/office/drawing/2014/main" id="{A40BE588-0646-F676-1CFB-322C494E76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5335" y="3780819"/>
            <a:ext cx="409305" cy="384301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349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BENEFIT: </a:t>
            </a:r>
            <a:r>
              <a:rPr lang="en-US" dirty="0"/>
              <a:t>MRD Negativity Rate and PFS in ITT Population</a:t>
            </a:r>
            <a:endParaRPr lang="en-US" alt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6A9A36C-95BC-8507-C4C4-C13F78160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5755755"/>
            <a:ext cx="11740260" cy="3341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Isa-VRd significantly improved 12- and 18-mo MRD- rate at 10</a:t>
            </a:r>
            <a:r>
              <a:rPr lang="en-US" sz="1800" baseline="30000" dirty="0">
                <a:latin typeface="+mn-lt"/>
              </a:rPr>
              <a:t>-5</a:t>
            </a:r>
            <a:r>
              <a:rPr lang="en-US" sz="1800" dirty="0">
                <a:latin typeface="+mn-lt"/>
              </a:rPr>
              <a:t> or 10</a:t>
            </a:r>
            <a:r>
              <a:rPr lang="en-US" sz="1800" baseline="30000" dirty="0">
                <a:latin typeface="+mn-lt"/>
              </a:rPr>
              <a:t>-6 </a:t>
            </a:r>
            <a:r>
              <a:rPr lang="en-US" sz="1800" dirty="0">
                <a:latin typeface="+mn-lt"/>
              </a:rPr>
              <a:t>sensitivity vs Isa-Rd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70083-297D-03F2-0AFA-D865E2C3360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t-BR" dirty="0"/>
              <a:t>Leleu. ASCO 2024. Abstr 7501. Leleu. Nat Med. 2024;30:2235.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4A50B1D-B1CF-A103-A0B3-7F7B9BC95104}"/>
              </a:ext>
            </a:extLst>
          </p:cNvPr>
          <p:cNvSpPr/>
          <p:nvPr/>
        </p:nvSpPr>
        <p:spPr bwMode="auto">
          <a:xfrm>
            <a:off x="1320152" y="2956457"/>
            <a:ext cx="353201" cy="204199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C92F72C-77B1-7279-9722-55126BE17F0A}"/>
              </a:ext>
            </a:extLst>
          </p:cNvPr>
          <p:cNvSpPr/>
          <p:nvPr/>
        </p:nvSpPr>
        <p:spPr bwMode="auto">
          <a:xfrm>
            <a:off x="1674496" y="4156437"/>
            <a:ext cx="353201" cy="841853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8D1F8C-6314-77F6-0BFF-9DAEFFDE3C0C}"/>
              </a:ext>
            </a:extLst>
          </p:cNvPr>
          <p:cNvSpPr txBox="1"/>
          <p:nvPr/>
        </p:nvSpPr>
        <p:spPr bwMode="auto">
          <a:xfrm>
            <a:off x="776450" y="1874640"/>
            <a:ext cx="1837361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3.88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2.27-6.62)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&lt;.0001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5EDA38-D110-E65C-EBEE-0AA5E2418320}"/>
              </a:ext>
            </a:extLst>
          </p:cNvPr>
          <p:cNvSpPr txBox="1"/>
          <p:nvPr/>
        </p:nvSpPr>
        <p:spPr bwMode="auto">
          <a:xfrm>
            <a:off x="2027505" y="2626873"/>
            <a:ext cx="1824537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2.97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1.60-5.50)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=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.0005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784AC-E960-2456-AFD8-84CBB95BABE0}"/>
              </a:ext>
            </a:extLst>
          </p:cNvPr>
          <p:cNvSpPr txBox="1"/>
          <p:nvPr/>
        </p:nvSpPr>
        <p:spPr bwMode="auto">
          <a:xfrm>
            <a:off x="3323211" y="1859653"/>
            <a:ext cx="1818125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3.16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1.89-5.28)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&lt;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.0001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26E3CE-FC68-C954-65E9-AE4984229FD1}"/>
              </a:ext>
            </a:extLst>
          </p:cNvPr>
          <p:cNvSpPr txBox="1"/>
          <p:nvPr/>
        </p:nvSpPr>
        <p:spPr bwMode="auto">
          <a:xfrm>
            <a:off x="4680462" y="2483002"/>
            <a:ext cx="1810111" cy="73866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2.74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1.54-4.87)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 =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.0006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0289FD-68F8-2CB8-1D13-B1B9714E8823}"/>
              </a:ext>
            </a:extLst>
          </p:cNvPr>
          <p:cNvSpPr txBox="1"/>
          <p:nvPr/>
        </p:nvSpPr>
        <p:spPr bwMode="auto">
          <a:xfrm>
            <a:off x="1820101" y="5306810"/>
            <a:ext cx="10492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12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79D30E-F7D8-8C15-AE49-EC7515ABAE0D}"/>
              </a:ext>
            </a:extLst>
          </p:cNvPr>
          <p:cNvSpPr txBox="1"/>
          <p:nvPr/>
        </p:nvSpPr>
        <p:spPr bwMode="auto">
          <a:xfrm>
            <a:off x="4436768" y="5302705"/>
            <a:ext cx="10492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18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874282-13D0-D1B0-09F0-915160A77535}"/>
              </a:ext>
            </a:extLst>
          </p:cNvPr>
          <p:cNvSpPr txBox="1"/>
          <p:nvPr/>
        </p:nvSpPr>
        <p:spPr bwMode="auto">
          <a:xfrm>
            <a:off x="1441179" y="4985076"/>
            <a:ext cx="512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9DF5F7-7902-F9C1-2F9C-1E0D3A7DBDAB}"/>
              </a:ext>
            </a:extLst>
          </p:cNvPr>
          <p:cNvSpPr txBox="1"/>
          <p:nvPr/>
        </p:nvSpPr>
        <p:spPr bwMode="auto">
          <a:xfrm>
            <a:off x="4009926" y="4985076"/>
            <a:ext cx="512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2BDAD2-E250-3837-2E63-E32094A1FF51}"/>
              </a:ext>
            </a:extLst>
          </p:cNvPr>
          <p:cNvSpPr txBox="1"/>
          <p:nvPr/>
        </p:nvSpPr>
        <p:spPr bwMode="auto">
          <a:xfrm>
            <a:off x="5312003" y="4985076"/>
            <a:ext cx="512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86AF62-0A50-8439-2CCB-18CB7F24D0B7}"/>
              </a:ext>
            </a:extLst>
          </p:cNvPr>
          <p:cNvSpPr txBox="1"/>
          <p:nvPr/>
        </p:nvSpPr>
        <p:spPr bwMode="auto">
          <a:xfrm>
            <a:off x="2722447" y="4985076"/>
            <a:ext cx="5129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51EA0D-129F-56EB-0287-98F3FA4F17C9}"/>
              </a:ext>
            </a:extLst>
          </p:cNvPr>
          <p:cNvSpPr txBox="1"/>
          <p:nvPr/>
        </p:nvSpPr>
        <p:spPr bwMode="auto">
          <a:xfrm>
            <a:off x="1589256" y="3855478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21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402E3E-8746-AAC0-C287-6205F8523EE4}"/>
              </a:ext>
            </a:extLst>
          </p:cNvPr>
          <p:cNvSpPr txBox="1"/>
          <p:nvPr/>
        </p:nvSpPr>
        <p:spPr bwMode="auto">
          <a:xfrm>
            <a:off x="1235754" y="2672361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51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A0A18E-1BBF-E529-BB0F-E5DB658E0171}"/>
              </a:ext>
            </a:extLst>
          </p:cNvPr>
          <p:cNvSpPr txBox="1"/>
          <p:nvPr/>
        </p:nvSpPr>
        <p:spPr bwMode="auto">
          <a:xfrm>
            <a:off x="2866306" y="4192221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AD5714-548B-7F32-C837-2A5E03C69D93}"/>
              </a:ext>
            </a:extLst>
          </p:cNvPr>
          <p:cNvSpPr txBox="1"/>
          <p:nvPr/>
        </p:nvSpPr>
        <p:spPr bwMode="auto">
          <a:xfrm>
            <a:off x="2504796" y="3429921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32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5DFC1-5EA0-56D6-536B-702B13E821BD}"/>
              </a:ext>
            </a:extLst>
          </p:cNvPr>
          <p:cNvSpPr txBox="1"/>
          <p:nvPr/>
        </p:nvSpPr>
        <p:spPr bwMode="auto">
          <a:xfrm>
            <a:off x="4164190" y="3665355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26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C9DEB2-93E8-9D38-3BE9-FF1479C167D4}"/>
              </a:ext>
            </a:extLst>
          </p:cNvPr>
          <p:cNvSpPr txBox="1"/>
          <p:nvPr/>
        </p:nvSpPr>
        <p:spPr bwMode="auto">
          <a:xfrm>
            <a:off x="3827265" y="2590616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53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064DA3-F0D7-892B-F962-C99C1CAF932C}"/>
              </a:ext>
            </a:extLst>
          </p:cNvPr>
          <p:cNvSpPr txBox="1"/>
          <p:nvPr/>
        </p:nvSpPr>
        <p:spPr bwMode="auto">
          <a:xfrm>
            <a:off x="5491413" y="4017906"/>
            <a:ext cx="5129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5DD36D-BB0E-5C05-5099-7F98F9D3C9E0}"/>
              </a:ext>
            </a:extLst>
          </p:cNvPr>
          <p:cNvSpPr txBox="1"/>
          <p:nvPr/>
        </p:nvSpPr>
        <p:spPr bwMode="auto">
          <a:xfrm>
            <a:off x="5146791" y="3271152"/>
            <a:ext cx="4663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36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FD5F1B-48FB-D442-BE26-4FA69DB01B99}"/>
              </a:ext>
            </a:extLst>
          </p:cNvPr>
          <p:cNvSpPr txBox="1">
            <a:spLocks noChangeAspect="1"/>
          </p:cNvSpPr>
          <p:nvPr/>
        </p:nvSpPr>
        <p:spPr bwMode="auto">
          <a:xfrm rot="16200000">
            <a:off x="-188038" y="3580678"/>
            <a:ext cx="14473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Patients (%)</a:t>
            </a:r>
          </a:p>
        </p:txBody>
      </p:sp>
      <p:grpSp>
        <p:nvGrpSpPr>
          <p:cNvPr id="9222" name="Group 9221">
            <a:extLst>
              <a:ext uri="{FF2B5EF4-FFF2-40B4-BE49-F238E27FC236}">
                <a16:creationId xmlns:a16="http://schemas.microsoft.com/office/drawing/2014/main" id="{8902F9E7-BF7C-709B-7B54-717264764892}"/>
              </a:ext>
            </a:extLst>
          </p:cNvPr>
          <p:cNvGrpSpPr/>
          <p:nvPr/>
        </p:nvGrpSpPr>
        <p:grpSpPr>
          <a:xfrm>
            <a:off x="2332862" y="1516927"/>
            <a:ext cx="1115670" cy="338554"/>
            <a:chOff x="10147800" y="1618240"/>
            <a:chExt cx="1532624" cy="41882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6FD9226-C699-EE76-1F77-869166DA4CE7}"/>
                </a:ext>
              </a:extLst>
            </p:cNvPr>
            <p:cNvSpPr txBox="1"/>
            <p:nvPr/>
          </p:nvSpPr>
          <p:spPr bwMode="auto">
            <a:xfrm>
              <a:off x="10304493" y="1618240"/>
              <a:ext cx="1375931" cy="418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Isa-VRd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C97D22-1BD6-7F78-2BF7-05B31339A614}"/>
                </a:ext>
              </a:extLst>
            </p:cNvPr>
            <p:cNvSpPr/>
            <p:nvPr/>
          </p:nvSpPr>
          <p:spPr bwMode="auto">
            <a:xfrm>
              <a:off x="10147800" y="1753230"/>
              <a:ext cx="156694" cy="156694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7BFD766-2708-7BD2-3E5F-CCF27B91DE35}"/>
              </a:ext>
            </a:extLst>
          </p:cNvPr>
          <p:cNvSpPr txBox="1"/>
          <p:nvPr/>
        </p:nvSpPr>
        <p:spPr bwMode="auto">
          <a:xfrm>
            <a:off x="575380" y="2449427"/>
            <a:ext cx="4106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FB724AE-9590-9108-3EA5-FA0A2C3362DF}"/>
              </a:ext>
            </a:extLst>
          </p:cNvPr>
          <p:cNvSpPr txBox="1"/>
          <p:nvPr/>
        </p:nvSpPr>
        <p:spPr bwMode="auto">
          <a:xfrm>
            <a:off x="576984" y="2824598"/>
            <a:ext cx="409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8D9F38-FCAF-3C5B-F953-F3AD76923FC9}"/>
              </a:ext>
            </a:extLst>
          </p:cNvPr>
          <p:cNvSpPr txBox="1"/>
          <p:nvPr/>
        </p:nvSpPr>
        <p:spPr bwMode="auto">
          <a:xfrm>
            <a:off x="584452" y="3256483"/>
            <a:ext cx="409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474DC5-0418-F381-1177-314A6613D815}"/>
              </a:ext>
            </a:extLst>
          </p:cNvPr>
          <p:cNvSpPr txBox="1"/>
          <p:nvPr/>
        </p:nvSpPr>
        <p:spPr bwMode="auto">
          <a:xfrm>
            <a:off x="590864" y="3631654"/>
            <a:ext cx="4026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5F42AAD-88E5-FDB6-9182-DAA291A9FD5D}"/>
              </a:ext>
            </a:extLst>
          </p:cNvPr>
          <p:cNvSpPr txBox="1"/>
          <p:nvPr/>
        </p:nvSpPr>
        <p:spPr bwMode="auto">
          <a:xfrm>
            <a:off x="590378" y="4066147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952FD8E-DF5A-6167-127E-D1280E004682}"/>
              </a:ext>
            </a:extLst>
          </p:cNvPr>
          <p:cNvSpPr txBox="1"/>
          <p:nvPr/>
        </p:nvSpPr>
        <p:spPr bwMode="auto">
          <a:xfrm>
            <a:off x="635262" y="4441318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40E4A32-02E5-AA78-8DCF-623D019AF53C}"/>
              </a:ext>
            </a:extLst>
          </p:cNvPr>
          <p:cNvSpPr txBox="1"/>
          <p:nvPr/>
        </p:nvSpPr>
        <p:spPr bwMode="auto">
          <a:xfrm>
            <a:off x="693586" y="4852651"/>
            <a:ext cx="296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CD9780E-8D6B-2F7C-6FE5-54F77D045481}"/>
              </a:ext>
            </a:extLst>
          </p:cNvPr>
          <p:cNvSpPr/>
          <p:nvPr/>
        </p:nvSpPr>
        <p:spPr bwMode="auto">
          <a:xfrm>
            <a:off x="2605695" y="3716265"/>
            <a:ext cx="353201" cy="1282188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A5DC7F3-024C-C77F-968C-74965DD5E6DE}"/>
              </a:ext>
            </a:extLst>
          </p:cNvPr>
          <p:cNvSpPr/>
          <p:nvPr/>
        </p:nvSpPr>
        <p:spPr bwMode="auto">
          <a:xfrm>
            <a:off x="2960039" y="4466545"/>
            <a:ext cx="353201" cy="536575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5B11C14-4495-6BB2-C3D8-D7D653F22859}"/>
              </a:ext>
            </a:extLst>
          </p:cNvPr>
          <p:cNvSpPr/>
          <p:nvPr/>
        </p:nvSpPr>
        <p:spPr bwMode="auto">
          <a:xfrm>
            <a:off x="3894120" y="2874713"/>
            <a:ext cx="353201" cy="213012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4CC92A9-3353-A35A-107C-9A9F8AD094FB}"/>
              </a:ext>
            </a:extLst>
          </p:cNvPr>
          <p:cNvSpPr/>
          <p:nvPr/>
        </p:nvSpPr>
        <p:spPr bwMode="auto">
          <a:xfrm>
            <a:off x="4248464" y="3958080"/>
            <a:ext cx="353201" cy="1045437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CF411188-E515-C7EC-BDEF-A2C20C38AB10}"/>
              </a:ext>
            </a:extLst>
          </p:cNvPr>
          <p:cNvSpPr/>
          <p:nvPr/>
        </p:nvSpPr>
        <p:spPr bwMode="auto">
          <a:xfrm>
            <a:off x="5209196" y="3555032"/>
            <a:ext cx="353201" cy="14501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217" name="Rectangle 9216">
            <a:extLst>
              <a:ext uri="{FF2B5EF4-FFF2-40B4-BE49-F238E27FC236}">
                <a16:creationId xmlns:a16="http://schemas.microsoft.com/office/drawing/2014/main" id="{6F063948-7771-0600-D04A-224D12BFCA01}"/>
              </a:ext>
            </a:extLst>
          </p:cNvPr>
          <p:cNvSpPr/>
          <p:nvPr/>
        </p:nvSpPr>
        <p:spPr bwMode="auto">
          <a:xfrm>
            <a:off x="5563540" y="4318542"/>
            <a:ext cx="353201" cy="676820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220" name="Straight Connector 9219">
            <a:extLst>
              <a:ext uri="{FF2B5EF4-FFF2-40B4-BE49-F238E27FC236}">
                <a16:creationId xmlns:a16="http://schemas.microsoft.com/office/drawing/2014/main" id="{2817E598-67E2-64EC-AD7D-46ABD150B14B}"/>
              </a:ext>
            </a:extLst>
          </p:cNvPr>
          <p:cNvCxnSpPr/>
          <p:nvPr/>
        </p:nvCxnSpPr>
        <p:spPr bwMode="auto">
          <a:xfrm>
            <a:off x="1314784" y="5279922"/>
            <a:ext cx="199308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1" name="Straight Connector 9220">
            <a:extLst>
              <a:ext uri="{FF2B5EF4-FFF2-40B4-BE49-F238E27FC236}">
                <a16:creationId xmlns:a16="http://schemas.microsoft.com/office/drawing/2014/main" id="{727B02BD-F37C-505A-86FF-F723ECD30BD8}"/>
              </a:ext>
            </a:extLst>
          </p:cNvPr>
          <p:cNvCxnSpPr/>
          <p:nvPr/>
        </p:nvCxnSpPr>
        <p:spPr bwMode="auto">
          <a:xfrm>
            <a:off x="3894119" y="5284783"/>
            <a:ext cx="199308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3" name="Straight Connector 9222">
            <a:extLst>
              <a:ext uri="{FF2B5EF4-FFF2-40B4-BE49-F238E27FC236}">
                <a16:creationId xmlns:a16="http://schemas.microsoft.com/office/drawing/2014/main" id="{3F85153D-6251-7951-ABA7-7080F177D89B}"/>
              </a:ext>
            </a:extLst>
          </p:cNvPr>
          <p:cNvCxnSpPr>
            <a:cxnSpLocks/>
          </p:cNvCxnSpPr>
          <p:nvPr/>
        </p:nvCxnSpPr>
        <p:spPr bwMode="auto">
          <a:xfrm>
            <a:off x="1361557" y="2658770"/>
            <a:ext cx="66613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6" name="Straight Connector 9225">
            <a:extLst>
              <a:ext uri="{FF2B5EF4-FFF2-40B4-BE49-F238E27FC236}">
                <a16:creationId xmlns:a16="http://schemas.microsoft.com/office/drawing/2014/main" id="{EAAD2762-BDD3-3B28-F3FF-83A4868F513F}"/>
              </a:ext>
            </a:extLst>
          </p:cNvPr>
          <p:cNvCxnSpPr>
            <a:cxnSpLocks/>
          </p:cNvCxnSpPr>
          <p:nvPr/>
        </p:nvCxnSpPr>
        <p:spPr bwMode="auto">
          <a:xfrm>
            <a:off x="2605695" y="3404816"/>
            <a:ext cx="66613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7" name="Straight Connector 9226">
            <a:extLst>
              <a:ext uri="{FF2B5EF4-FFF2-40B4-BE49-F238E27FC236}">
                <a16:creationId xmlns:a16="http://schemas.microsoft.com/office/drawing/2014/main" id="{B3E01ACE-DC13-5935-B627-082C0ADF7289}"/>
              </a:ext>
            </a:extLst>
          </p:cNvPr>
          <p:cNvCxnSpPr>
            <a:cxnSpLocks/>
          </p:cNvCxnSpPr>
          <p:nvPr/>
        </p:nvCxnSpPr>
        <p:spPr bwMode="auto">
          <a:xfrm>
            <a:off x="3914251" y="2626688"/>
            <a:ext cx="66613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20EC861A-4320-F2E3-5DDD-19BF1ED3B891}"/>
              </a:ext>
            </a:extLst>
          </p:cNvPr>
          <p:cNvCxnSpPr>
            <a:cxnSpLocks/>
          </p:cNvCxnSpPr>
          <p:nvPr/>
        </p:nvCxnSpPr>
        <p:spPr bwMode="auto">
          <a:xfrm>
            <a:off x="5250602" y="3237336"/>
            <a:ext cx="666139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219" name="Group 9218">
            <a:extLst>
              <a:ext uri="{FF2B5EF4-FFF2-40B4-BE49-F238E27FC236}">
                <a16:creationId xmlns:a16="http://schemas.microsoft.com/office/drawing/2014/main" id="{C00E6057-44EA-6FCA-46E5-A99EC08C7FBE}"/>
              </a:ext>
            </a:extLst>
          </p:cNvPr>
          <p:cNvGrpSpPr/>
          <p:nvPr/>
        </p:nvGrpSpPr>
        <p:grpSpPr>
          <a:xfrm>
            <a:off x="3526884" y="1522244"/>
            <a:ext cx="966083" cy="338554"/>
            <a:chOff x="3550568" y="1719615"/>
            <a:chExt cx="1072782" cy="3385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7D2B904-D7D3-3B25-78F3-421885B6CA50}"/>
                </a:ext>
              </a:extLst>
            </p:cNvPr>
            <p:cNvSpPr txBox="1"/>
            <p:nvPr/>
          </p:nvSpPr>
          <p:spPr bwMode="auto">
            <a:xfrm>
              <a:off x="3677231" y="1719615"/>
              <a:ext cx="9461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Isa-Rd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439511-0306-6B0F-6C8B-963EE501FA17}"/>
                </a:ext>
              </a:extLst>
            </p:cNvPr>
            <p:cNvSpPr/>
            <p:nvPr/>
          </p:nvSpPr>
          <p:spPr bwMode="auto">
            <a:xfrm>
              <a:off x="3550568" y="1818227"/>
              <a:ext cx="126663" cy="12666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E7BDC66-4A27-2F66-515D-7F1CAC4532A7}"/>
              </a:ext>
            </a:extLst>
          </p:cNvPr>
          <p:cNvSpPr txBox="1"/>
          <p:nvPr/>
        </p:nvSpPr>
        <p:spPr bwMode="auto">
          <a:xfrm>
            <a:off x="2605695" y="1203388"/>
            <a:ext cx="1300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MRD- Rate</a:t>
            </a:r>
          </a:p>
        </p:txBody>
      </p:sp>
      <p:sp>
        <p:nvSpPr>
          <p:cNvPr id="9289" name="Freeform 9288">
            <a:extLst>
              <a:ext uri="{FF2B5EF4-FFF2-40B4-BE49-F238E27FC236}">
                <a16:creationId xmlns:a16="http://schemas.microsoft.com/office/drawing/2014/main" id="{803AB14B-C1B0-54EF-E2C5-CE835088D1A6}"/>
              </a:ext>
            </a:extLst>
          </p:cNvPr>
          <p:cNvSpPr/>
          <p:nvPr/>
        </p:nvSpPr>
        <p:spPr bwMode="auto">
          <a:xfrm>
            <a:off x="7650523" y="2244562"/>
            <a:ext cx="3474808" cy="567010"/>
          </a:xfrm>
          <a:custGeom>
            <a:avLst/>
            <a:gdLst>
              <a:gd name="connsiteX0" fmla="*/ 0 w 10312400"/>
              <a:gd name="connsiteY0" fmla="*/ 0 h 1682750"/>
              <a:gd name="connsiteX1" fmla="*/ 1514475 w 10312400"/>
              <a:gd name="connsiteY1" fmla="*/ 0 h 1682750"/>
              <a:gd name="connsiteX2" fmla="*/ 1514475 w 10312400"/>
              <a:gd name="connsiteY2" fmla="*/ 44450 h 1682750"/>
              <a:gd name="connsiteX3" fmla="*/ 1717676 w 10312400"/>
              <a:gd name="connsiteY3" fmla="*/ 44450 h 1682750"/>
              <a:gd name="connsiteX4" fmla="*/ 1717676 w 10312400"/>
              <a:gd name="connsiteY4" fmla="*/ 88900 h 1682750"/>
              <a:gd name="connsiteX5" fmla="*/ 1905000 w 10312400"/>
              <a:gd name="connsiteY5" fmla="*/ 88900 h 1682750"/>
              <a:gd name="connsiteX6" fmla="*/ 1905000 w 10312400"/>
              <a:gd name="connsiteY6" fmla="*/ 139700 h 1682750"/>
              <a:gd name="connsiteX7" fmla="*/ 1993900 w 10312400"/>
              <a:gd name="connsiteY7" fmla="*/ 139700 h 1682750"/>
              <a:gd name="connsiteX8" fmla="*/ 1993900 w 10312400"/>
              <a:gd name="connsiteY8" fmla="*/ 174625 h 1682750"/>
              <a:gd name="connsiteX9" fmla="*/ 2346325 w 10312400"/>
              <a:gd name="connsiteY9" fmla="*/ 174625 h 1682750"/>
              <a:gd name="connsiteX10" fmla="*/ 3079750 w 10312400"/>
              <a:gd name="connsiteY10" fmla="*/ 174625 h 1682750"/>
              <a:gd name="connsiteX11" fmla="*/ 3079750 w 10312400"/>
              <a:gd name="connsiteY11" fmla="*/ 219075 h 1682750"/>
              <a:gd name="connsiteX12" fmla="*/ 3822700 w 10312400"/>
              <a:gd name="connsiteY12" fmla="*/ 219075 h 1682750"/>
              <a:gd name="connsiteX13" fmla="*/ 3822700 w 10312400"/>
              <a:gd name="connsiteY13" fmla="*/ 241300 h 1682750"/>
              <a:gd name="connsiteX14" fmla="*/ 4019550 w 10312400"/>
              <a:gd name="connsiteY14" fmla="*/ 241300 h 1682750"/>
              <a:gd name="connsiteX15" fmla="*/ 4019550 w 10312400"/>
              <a:gd name="connsiteY15" fmla="*/ 266700 h 1682750"/>
              <a:gd name="connsiteX16" fmla="*/ 4140200 w 10312400"/>
              <a:gd name="connsiteY16" fmla="*/ 266700 h 1682750"/>
              <a:gd name="connsiteX17" fmla="*/ 4140200 w 10312400"/>
              <a:gd name="connsiteY17" fmla="*/ 355600 h 1682750"/>
              <a:gd name="connsiteX18" fmla="*/ 4391025 w 10312400"/>
              <a:gd name="connsiteY18" fmla="*/ 355600 h 1682750"/>
              <a:gd name="connsiteX19" fmla="*/ 4391025 w 10312400"/>
              <a:gd name="connsiteY19" fmla="*/ 415925 h 1682750"/>
              <a:gd name="connsiteX20" fmla="*/ 5140325 w 10312400"/>
              <a:gd name="connsiteY20" fmla="*/ 415925 h 1682750"/>
              <a:gd name="connsiteX21" fmla="*/ 5140393 w 10312400"/>
              <a:gd name="connsiteY21" fmla="*/ 419100 h 1682750"/>
              <a:gd name="connsiteX22" fmla="*/ 5241925 w 10312400"/>
              <a:gd name="connsiteY22" fmla="*/ 419100 h 1682750"/>
              <a:gd name="connsiteX23" fmla="*/ 5394325 w 10312400"/>
              <a:gd name="connsiteY23" fmla="*/ 419100 h 1682750"/>
              <a:gd name="connsiteX24" fmla="*/ 5394325 w 10312400"/>
              <a:gd name="connsiteY24" fmla="*/ 466725 h 1682750"/>
              <a:gd name="connsiteX25" fmla="*/ 6000750 w 10312400"/>
              <a:gd name="connsiteY25" fmla="*/ 466725 h 1682750"/>
              <a:gd name="connsiteX26" fmla="*/ 6000750 w 10312400"/>
              <a:gd name="connsiteY26" fmla="*/ 546100 h 1682750"/>
              <a:gd name="connsiteX27" fmla="*/ 6216650 w 10312400"/>
              <a:gd name="connsiteY27" fmla="*/ 546100 h 1682750"/>
              <a:gd name="connsiteX28" fmla="*/ 6216650 w 10312400"/>
              <a:gd name="connsiteY28" fmla="*/ 587375 h 1682750"/>
              <a:gd name="connsiteX29" fmla="*/ 6410325 w 10312400"/>
              <a:gd name="connsiteY29" fmla="*/ 587375 h 1682750"/>
              <a:gd name="connsiteX30" fmla="*/ 6410325 w 10312400"/>
              <a:gd name="connsiteY30" fmla="*/ 647700 h 1682750"/>
              <a:gd name="connsiteX31" fmla="*/ 6908800 w 10312400"/>
              <a:gd name="connsiteY31" fmla="*/ 647700 h 1682750"/>
              <a:gd name="connsiteX32" fmla="*/ 6908800 w 10312400"/>
              <a:gd name="connsiteY32" fmla="*/ 711200 h 1682750"/>
              <a:gd name="connsiteX33" fmla="*/ 7086600 w 10312400"/>
              <a:gd name="connsiteY33" fmla="*/ 711200 h 1682750"/>
              <a:gd name="connsiteX34" fmla="*/ 7086600 w 10312400"/>
              <a:gd name="connsiteY34" fmla="*/ 739775 h 1682750"/>
              <a:gd name="connsiteX35" fmla="*/ 7670800 w 10312400"/>
              <a:gd name="connsiteY35" fmla="*/ 739775 h 1682750"/>
              <a:gd name="connsiteX36" fmla="*/ 7670800 w 10312400"/>
              <a:gd name="connsiteY36" fmla="*/ 806450 h 1682750"/>
              <a:gd name="connsiteX37" fmla="*/ 10312400 w 10312400"/>
              <a:gd name="connsiteY37" fmla="*/ 806450 h 1682750"/>
              <a:gd name="connsiteX38" fmla="*/ 10312400 w 10312400"/>
              <a:gd name="connsiteY38" fmla="*/ 1682750 h 1682750"/>
              <a:gd name="connsiteX39" fmla="*/ 7648575 w 10312400"/>
              <a:gd name="connsiteY39" fmla="*/ 1682750 h 1682750"/>
              <a:gd name="connsiteX40" fmla="*/ 7648575 w 10312400"/>
              <a:gd name="connsiteY40" fmla="*/ 1597025 h 1682750"/>
              <a:gd name="connsiteX41" fmla="*/ 7083425 w 10312400"/>
              <a:gd name="connsiteY41" fmla="*/ 1597025 h 1682750"/>
              <a:gd name="connsiteX42" fmla="*/ 7083425 w 10312400"/>
              <a:gd name="connsiteY42" fmla="*/ 1517650 h 1682750"/>
              <a:gd name="connsiteX43" fmla="*/ 6918325 w 10312400"/>
              <a:gd name="connsiteY43" fmla="*/ 1517650 h 1682750"/>
              <a:gd name="connsiteX44" fmla="*/ 6918325 w 10312400"/>
              <a:gd name="connsiteY44" fmla="*/ 1466850 h 1682750"/>
              <a:gd name="connsiteX45" fmla="*/ 6442075 w 10312400"/>
              <a:gd name="connsiteY45" fmla="*/ 1466850 h 1682750"/>
              <a:gd name="connsiteX46" fmla="*/ 6442075 w 10312400"/>
              <a:gd name="connsiteY46" fmla="*/ 1428750 h 1682750"/>
              <a:gd name="connsiteX47" fmla="*/ 6388100 w 10312400"/>
              <a:gd name="connsiteY47" fmla="*/ 1428750 h 1682750"/>
              <a:gd name="connsiteX48" fmla="*/ 6388100 w 10312400"/>
              <a:gd name="connsiteY48" fmla="*/ 1362075 h 1682750"/>
              <a:gd name="connsiteX49" fmla="*/ 6207125 w 10312400"/>
              <a:gd name="connsiteY49" fmla="*/ 1362075 h 1682750"/>
              <a:gd name="connsiteX50" fmla="*/ 6207125 w 10312400"/>
              <a:gd name="connsiteY50" fmla="*/ 1282700 h 1682750"/>
              <a:gd name="connsiteX51" fmla="*/ 6010275 w 10312400"/>
              <a:gd name="connsiteY51" fmla="*/ 1282700 h 1682750"/>
              <a:gd name="connsiteX52" fmla="*/ 6010275 w 10312400"/>
              <a:gd name="connsiteY52" fmla="*/ 1244600 h 1682750"/>
              <a:gd name="connsiteX53" fmla="*/ 5448300 w 10312400"/>
              <a:gd name="connsiteY53" fmla="*/ 1244600 h 1682750"/>
              <a:gd name="connsiteX54" fmla="*/ 5448300 w 10312400"/>
              <a:gd name="connsiteY54" fmla="*/ 1168400 h 1682750"/>
              <a:gd name="connsiteX55" fmla="*/ 5133975 w 10312400"/>
              <a:gd name="connsiteY55" fmla="*/ 1168400 h 1682750"/>
              <a:gd name="connsiteX56" fmla="*/ 5133975 w 10312400"/>
              <a:gd name="connsiteY56" fmla="*/ 1165225 h 1682750"/>
              <a:gd name="connsiteX57" fmla="*/ 4638675 w 10312400"/>
              <a:gd name="connsiteY57" fmla="*/ 1165225 h 1682750"/>
              <a:gd name="connsiteX58" fmla="*/ 4638675 w 10312400"/>
              <a:gd name="connsiteY58" fmla="*/ 1117600 h 1682750"/>
              <a:gd name="connsiteX59" fmla="*/ 4330700 w 10312400"/>
              <a:gd name="connsiteY59" fmla="*/ 1117600 h 1682750"/>
              <a:gd name="connsiteX60" fmla="*/ 4330700 w 10312400"/>
              <a:gd name="connsiteY60" fmla="*/ 1041400 h 1682750"/>
              <a:gd name="connsiteX61" fmla="*/ 4295775 w 10312400"/>
              <a:gd name="connsiteY61" fmla="*/ 1041400 h 1682750"/>
              <a:gd name="connsiteX62" fmla="*/ 4181475 w 10312400"/>
              <a:gd name="connsiteY62" fmla="*/ 1041400 h 1682750"/>
              <a:gd name="connsiteX63" fmla="*/ 4146550 w 10312400"/>
              <a:gd name="connsiteY63" fmla="*/ 1041400 h 1682750"/>
              <a:gd name="connsiteX64" fmla="*/ 4146550 w 10312400"/>
              <a:gd name="connsiteY64" fmla="*/ 920750 h 1682750"/>
              <a:gd name="connsiteX65" fmla="*/ 4013200 w 10312400"/>
              <a:gd name="connsiteY65" fmla="*/ 920750 h 1682750"/>
              <a:gd name="connsiteX66" fmla="*/ 4013200 w 10312400"/>
              <a:gd name="connsiteY66" fmla="*/ 857250 h 1682750"/>
              <a:gd name="connsiteX67" fmla="*/ 3851275 w 10312400"/>
              <a:gd name="connsiteY67" fmla="*/ 857250 h 1682750"/>
              <a:gd name="connsiteX68" fmla="*/ 3851275 w 10312400"/>
              <a:gd name="connsiteY68" fmla="*/ 828675 h 1682750"/>
              <a:gd name="connsiteX69" fmla="*/ 3073400 w 10312400"/>
              <a:gd name="connsiteY69" fmla="*/ 828675 h 1682750"/>
              <a:gd name="connsiteX70" fmla="*/ 3073400 w 10312400"/>
              <a:gd name="connsiteY70" fmla="*/ 727075 h 1682750"/>
              <a:gd name="connsiteX71" fmla="*/ 2282825 w 10312400"/>
              <a:gd name="connsiteY71" fmla="*/ 727075 h 1682750"/>
              <a:gd name="connsiteX72" fmla="*/ 2282825 w 10312400"/>
              <a:gd name="connsiteY72" fmla="*/ 676275 h 1682750"/>
              <a:gd name="connsiteX73" fmla="*/ 2146301 w 10312400"/>
              <a:gd name="connsiteY73" fmla="*/ 676275 h 1682750"/>
              <a:gd name="connsiteX74" fmla="*/ 2089150 w 10312400"/>
              <a:gd name="connsiteY74" fmla="*/ 676275 h 1682750"/>
              <a:gd name="connsiteX75" fmla="*/ 2089150 w 10312400"/>
              <a:gd name="connsiteY75" fmla="*/ 606425 h 1682750"/>
              <a:gd name="connsiteX76" fmla="*/ 1917700 w 10312400"/>
              <a:gd name="connsiteY76" fmla="*/ 606425 h 1682750"/>
              <a:gd name="connsiteX77" fmla="*/ 1917700 w 10312400"/>
              <a:gd name="connsiteY77" fmla="*/ 555625 h 1682750"/>
              <a:gd name="connsiteX78" fmla="*/ 1612900 w 10312400"/>
              <a:gd name="connsiteY78" fmla="*/ 555625 h 1682750"/>
              <a:gd name="connsiteX79" fmla="*/ 1612900 w 10312400"/>
              <a:gd name="connsiteY79" fmla="*/ 428625 h 1682750"/>
              <a:gd name="connsiteX80" fmla="*/ 1584325 w 10312400"/>
              <a:gd name="connsiteY80" fmla="*/ 428625 h 1682750"/>
              <a:gd name="connsiteX81" fmla="*/ 1412875 w 10312400"/>
              <a:gd name="connsiteY81" fmla="*/ 428625 h 1682750"/>
              <a:gd name="connsiteX82" fmla="*/ 1412875 w 10312400"/>
              <a:gd name="connsiteY82" fmla="*/ 371475 h 1682750"/>
              <a:gd name="connsiteX83" fmla="*/ 790575 w 10312400"/>
              <a:gd name="connsiteY83" fmla="*/ 371475 h 1682750"/>
              <a:gd name="connsiteX84" fmla="*/ 790575 w 10312400"/>
              <a:gd name="connsiteY84" fmla="*/ 292100 h 1682750"/>
              <a:gd name="connsiteX85" fmla="*/ 619125 w 10312400"/>
              <a:gd name="connsiteY85" fmla="*/ 292100 h 1682750"/>
              <a:gd name="connsiteX86" fmla="*/ 619125 w 10312400"/>
              <a:gd name="connsiteY86" fmla="*/ 146050 h 1682750"/>
              <a:gd name="connsiteX87" fmla="*/ 587375 w 10312400"/>
              <a:gd name="connsiteY87" fmla="*/ 146050 h 1682750"/>
              <a:gd name="connsiteX88" fmla="*/ 0 w 10312400"/>
              <a:gd name="connsiteY88" fmla="*/ 146050 h 168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0312400" h="1682750">
                <a:moveTo>
                  <a:pt x="0" y="0"/>
                </a:moveTo>
                <a:lnTo>
                  <a:pt x="1514475" y="0"/>
                </a:lnTo>
                <a:lnTo>
                  <a:pt x="1514475" y="44450"/>
                </a:lnTo>
                <a:lnTo>
                  <a:pt x="1717676" y="44450"/>
                </a:lnTo>
                <a:lnTo>
                  <a:pt x="1717676" y="88900"/>
                </a:lnTo>
                <a:lnTo>
                  <a:pt x="1905000" y="88900"/>
                </a:lnTo>
                <a:lnTo>
                  <a:pt x="1905000" y="139700"/>
                </a:lnTo>
                <a:lnTo>
                  <a:pt x="1993900" y="139700"/>
                </a:lnTo>
                <a:lnTo>
                  <a:pt x="1993900" y="174625"/>
                </a:lnTo>
                <a:lnTo>
                  <a:pt x="2346325" y="174625"/>
                </a:lnTo>
                <a:lnTo>
                  <a:pt x="3079750" y="174625"/>
                </a:lnTo>
                <a:lnTo>
                  <a:pt x="3079750" y="219075"/>
                </a:lnTo>
                <a:lnTo>
                  <a:pt x="3822700" y="219075"/>
                </a:lnTo>
                <a:lnTo>
                  <a:pt x="3822700" y="241300"/>
                </a:lnTo>
                <a:lnTo>
                  <a:pt x="4019550" y="241300"/>
                </a:lnTo>
                <a:lnTo>
                  <a:pt x="4019550" y="266700"/>
                </a:lnTo>
                <a:lnTo>
                  <a:pt x="4140200" y="266700"/>
                </a:lnTo>
                <a:lnTo>
                  <a:pt x="4140200" y="355600"/>
                </a:lnTo>
                <a:lnTo>
                  <a:pt x="4391025" y="355600"/>
                </a:lnTo>
                <a:lnTo>
                  <a:pt x="4391025" y="415925"/>
                </a:lnTo>
                <a:lnTo>
                  <a:pt x="5140325" y="415925"/>
                </a:lnTo>
                <a:lnTo>
                  <a:pt x="5140393" y="419100"/>
                </a:lnTo>
                <a:lnTo>
                  <a:pt x="5241925" y="419100"/>
                </a:lnTo>
                <a:lnTo>
                  <a:pt x="5394325" y="419100"/>
                </a:lnTo>
                <a:lnTo>
                  <a:pt x="5394325" y="466725"/>
                </a:lnTo>
                <a:lnTo>
                  <a:pt x="6000750" y="466725"/>
                </a:lnTo>
                <a:lnTo>
                  <a:pt x="6000750" y="546100"/>
                </a:lnTo>
                <a:lnTo>
                  <a:pt x="6216650" y="546100"/>
                </a:lnTo>
                <a:lnTo>
                  <a:pt x="6216650" y="587375"/>
                </a:lnTo>
                <a:lnTo>
                  <a:pt x="6410325" y="587375"/>
                </a:lnTo>
                <a:lnTo>
                  <a:pt x="6410325" y="647700"/>
                </a:lnTo>
                <a:lnTo>
                  <a:pt x="6908800" y="647700"/>
                </a:lnTo>
                <a:lnTo>
                  <a:pt x="6908800" y="711200"/>
                </a:lnTo>
                <a:lnTo>
                  <a:pt x="7086600" y="711200"/>
                </a:lnTo>
                <a:lnTo>
                  <a:pt x="7086600" y="739775"/>
                </a:lnTo>
                <a:lnTo>
                  <a:pt x="7670800" y="739775"/>
                </a:lnTo>
                <a:lnTo>
                  <a:pt x="7670800" y="806450"/>
                </a:lnTo>
                <a:lnTo>
                  <a:pt x="10312400" y="806450"/>
                </a:lnTo>
                <a:lnTo>
                  <a:pt x="10312400" y="1682750"/>
                </a:lnTo>
                <a:lnTo>
                  <a:pt x="7648575" y="1682750"/>
                </a:lnTo>
                <a:lnTo>
                  <a:pt x="7648575" y="1597025"/>
                </a:lnTo>
                <a:lnTo>
                  <a:pt x="7083425" y="1597025"/>
                </a:lnTo>
                <a:lnTo>
                  <a:pt x="7083425" y="1517650"/>
                </a:lnTo>
                <a:lnTo>
                  <a:pt x="6918325" y="1517650"/>
                </a:lnTo>
                <a:lnTo>
                  <a:pt x="6918325" y="1466850"/>
                </a:lnTo>
                <a:lnTo>
                  <a:pt x="6442075" y="1466850"/>
                </a:lnTo>
                <a:lnTo>
                  <a:pt x="6442075" y="1428750"/>
                </a:lnTo>
                <a:lnTo>
                  <a:pt x="6388100" y="1428750"/>
                </a:lnTo>
                <a:lnTo>
                  <a:pt x="6388100" y="1362075"/>
                </a:lnTo>
                <a:lnTo>
                  <a:pt x="6207125" y="1362075"/>
                </a:lnTo>
                <a:lnTo>
                  <a:pt x="6207125" y="1282700"/>
                </a:lnTo>
                <a:lnTo>
                  <a:pt x="6010275" y="1282700"/>
                </a:lnTo>
                <a:lnTo>
                  <a:pt x="6010275" y="1244600"/>
                </a:lnTo>
                <a:lnTo>
                  <a:pt x="5448300" y="1244600"/>
                </a:lnTo>
                <a:lnTo>
                  <a:pt x="5448300" y="1168400"/>
                </a:lnTo>
                <a:lnTo>
                  <a:pt x="5133975" y="1168400"/>
                </a:lnTo>
                <a:lnTo>
                  <a:pt x="5133975" y="1165225"/>
                </a:lnTo>
                <a:lnTo>
                  <a:pt x="4638675" y="1165225"/>
                </a:lnTo>
                <a:lnTo>
                  <a:pt x="4638675" y="1117600"/>
                </a:lnTo>
                <a:lnTo>
                  <a:pt x="4330700" y="1117600"/>
                </a:lnTo>
                <a:lnTo>
                  <a:pt x="4330700" y="1041400"/>
                </a:lnTo>
                <a:lnTo>
                  <a:pt x="4295775" y="1041400"/>
                </a:lnTo>
                <a:lnTo>
                  <a:pt x="4181475" y="1041400"/>
                </a:lnTo>
                <a:lnTo>
                  <a:pt x="4146550" y="1041400"/>
                </a:lnTo>
                <a:lnTo>
                  <a:pt x="4146550" y="920750"/>
                </a:lnTo>
                <a:lnTo>
                  <a:pt x="4013200" y="920750"/>
                </a:lnTo>
                <a:lnTo>
                  <a:pt x="4013200" y="857250"/>
                </a:lnTo>
                <a:lnTo>
                  <a:pt x="3851275" y="857250"/>
                </a:lnTo>
                <a:lnTo>
                  <a:pt x="3851275" y="828675"/>
                </a:lnTo>
                <a:lnTo>
                  <a:pt x="3073400" y="828675"/>
                </a:lnTo>
                <a:lnTo>
                  <a:pt x="3073400" y="727075"/>
                </a:lnTo>
                <a:lnTo>
                  <a:pt x="2282825" y="727075"/>
                </a:lnTo>
                <a:lnTo>
                  <a:pt x="2282825" y="676275"/>
                </a:lnTo>
                <a:lnTo>
                  <a:pt x="2146301" y="676275"/>
                </a:lnTo>
                <a:lnTo>
                  <a:pt x="2089150" y="676275"/>
                </a:lnTo>
                <a:lnTo>
                  <a:pt x="2089150" y="606425"/>
                </a:lnTo>
                <a:lnTo>
                  <a:pt x="1917700" y="606425"/>
                </a:lnTo>
                <a:lnTo>
                  <a:pt x="1917700" y="555625"/>
                </a:lnTo>
                <a:lnTo>
                  <a:pt x="1612900" y="555625"/>
                </a:lnTo>
                <a:lnTo>
                  <a:pt x="1612900" y="428625"/>
                </a:lnTo>
                <a:lnTo>
                  <a:pt x="1584325" y="428625"/>
                </a:lnTo>
                <a:lnTo>
                  <a:pt x="1412875" y="428625"/>
                </a:lnTo>
                <a:lnTo>
                  <a:pt x="1412875" y="371475"/>
                </a:lnTo>
                <a:lnTo>
                  <a:pt x="790575" y="371475"/>
                </a:lnTo>
                <a:lnTo>
                  <a:pt x="790575" y="292100"/>
                </a:lnTo>
                <a:lnTo>
                  <a:pt x="619125" y="292100"/>
                </a:lnTo>
                <a:lnTo>
                  <a:pt x="619125" y="146050"/>
                </a:lnTo>
                <a:lnTo>
                  <a:pt x="587375" y="146050"/>
                </a:lnTo>
                <a:lnTo>
                  <a:pt x="0" y="146050"/>
                </a:lnTo>
                <a:close/>
              </a:path>
            </a:pathLst>
          </a:custGeom>
          <a:solidFill>
            <a:schemeClr val="bg1">
              <a:lumMod val="50000"/>
              <a:alpha val="25098"/>
            </a:schemeClr>
          </a:solidFill>
          <a:ln w="0">
            <a:noFill/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268601E-91DF-3672-291C-B594643C0E7E}"/>
              </a:ext>
            </a:extLst>
          </p:cNvPr>
          <p:cNvSpPr txBox="1">
            <a:spLocks noChangeAspect="1"/>
          </p:cNvSpPr>
          <p:nvPr/>
        </p:nvSpPr>
        <p:spPr bwMode="auto">
          <a:xfrm>
            <a:off x="7559368" y="3575042"/>
            <a:ext cx="317747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Estimated 24-Mo PFS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Isa-VRd: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57628">
                    <a:lumMod val="75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85.2% (95% CI: 79.2-91.7)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Isa-Rd: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80.0% (95% CI: 73.3-87.4)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6765B1-1D1A-3138-B6A1-64DFFBC64C31}"/>
              </a:ext>
            </a:extLst>
          </p:cNvPr>
          <p:cNvSpPr txBox="1"/>
          <p:nvPr/>
        </p:nvSpPr>
        <p:spPr bwMode="auto">
          <a:xfrm>
            <a:off x="8945456" y="1673548"/>
            <a:ext cx="551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PFS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7D3D3A-9E8E-B6CC-BEE0-413971024375}"/>
              </a:ext>
            </a:extLst>
          </p:cNvPr>
          <p:cNvSpPr txBox="1"/>
          <p:nvPr/>
        </p:nvSpPr>
        <p:spPr bwMode="auto">
          <a:xfrm rot="16200000">
            <a:off x="5495213" y="3234173"/>
            <a:ext cx="27903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PFS (%)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B0CE8629-3DB9-4A3A-0421-9CCB553FD083}"/>
              </a:ext>
            </a:extLst>
          </p:cNvPr>
          <p:cNvSpPr txBox="1"/>
          <p:nvPr/>
        </p:nvSpPr>
        <p:spPr bwMode="auto">
          <a:xfrm>
            <a:off x="7438165" y="4715927"/>
            <a:ext cx="36834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EC93D91F-4C3F-FCCC-5ED9-CDA2EA0EFDF4}"/>
              </a:ext>
            </a:extLst>
          </p:cNvPr>
          <p:cNvSpPr txBox="1"/>
          <p:nvPr/>
        </p:nvSpPr>
        <p:spPr bwMode="auto">
          <a:xfrm>
            <a:off x="7048262" y="2059843"/>
            <a:ext cx="4667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AB24415F-0EF0-7C76-5438-C9F8C13757E0}"/>
              </a:ext>
            </a:extLst>
          </p:cNvPr>
          <p:cNvSpPr txBox="1"/>
          <p:nvPr/>
        </p:nvSpPr>
        <p:spPr bwMode="auto">
          <a:xfrm>
            <a:off x="7120397" y="2599559"/>
            <a:ext cx="3946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4E0CA910-BEF2-6EC1-830E-82CA46CBAEB8}"/>
              </a:ext>
            </a:extLst>
          </p:cNvPr>
          <p:cNvSpPr txBox="1"/>
          <p:nvPr/>
        </p:nvSpPr>
        <p:spPr bwMode="auto">
          <a:xfrm>
            <a:off x="7105970" y="3139275"/>
            <a:ext cx="409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36BF829C-F82A-6183-2C97-BD4AC3B32672}"/>
              </a:ext>
            </a:extLst>
          </p:cNvPr>
          <p:cNvSpPr txBox="1"/>
          <p:nvPr/>
        </p:nvSpPr>
        <p:spPr bwMode="auto">
          <a:xfrm>
            <a:off x="7115588" y="3678991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2FBD32DA-FF1C-5D6C-53F5-A166D82AC51F}"/>
              </a:ext>
            </a:extLst>
          </p:cNvPr>
          <p:cNvSpPr txBox="1"/>
          <p:nvPr/>
        </p:nvSpPr>
        <p:spPr bwMode="auto">
          <a:xfrm>
            <a:off x="7213007" y="4218706"/>
            <a:ext cx="296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BFA5F7A4-AC1A-4E81-7238-401005BEA77C}"/>
              </a:ext>
            </a:extLst>
          </p:cNvPr>
          <p:cNvSpPr txBox="1"/>
          <p:nvPr/>
        </p:nvSpPr>
        <p:spPr bwMode="auto">
          <a:xfrm>
            <a:off x="7387960" y="4413891"/>
            <a:ext cx="296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EFB239AF-7352-65EA-4E3C-86D4BB7C52DB}"/>
              </a:ext>
            </a:extLst>
          </p:cNvPr>
          <p:cNvSpPr txBox="1"/>
          <p:nvPr/>
        </p:nvSpPr>
        <p:spPr bwMode="auto">
          <a:xfrm>
            <a:off x="7771223" y="4413891"/>
            <a:ext cx="2904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7418170E-8332-9A73-E952-8ADAE5D9FF4F}"/>
              </a:ext>
            </a:extLst>
          </p:cNvPr>
          <p:cNvSpPr txBox="1"/>
          <p:nvPr/>
        </p:nvSpPr>
        <p:spPr bwMode="auto">
          <a:xfrm>
            <a:off x="8101962" y="4413891"/>
            <a:ext cx="298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CA3AB9B7-8F2F-E14B-854C-8F64BE6E0721}"/>
              </a:ext>
            </a:extLst>
          </p:cNvPr>
          <p:cNvSpPr txBox="1"/>
          <p:nvPr/>
        </p:nvSpPr>
        <p:spPr bwMode="auto">
          <a:xfrm>
            <a:off x="8462295" y="4413891"/>
            <a:ext cx="298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D4485170-9F0F-E020-BAA8-8971C15E8902}"/>
              </a:ext>
            </a:extLst>
          </p:cNvPr>
          <p:cNvSpPr txBox="1"/>
          <p:nvPr/>
        </p:nvSpPr>
        <p:spPr bwMode="auto">
          <a:xfrm>
            <a:off x="8805455" y="4413891"/>
            <a:ext cx="3449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3D38722F-CDCC-63F1-A091-77B23B254558}"/>
              </a:ext>
            </a:extLst>
          </p:cNvPr>
          <p:cNvSpPr txBox="1"/>
          <p:nvPr/>
        </p:nvSpPr>
        <p:spPr bwMode="auto">
          <a:xfrm>
            <a:off x="9167189" y="4413891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C510CE02-308B-037E-2169-197A4DD50397}"/>
              </a:ext>
            </a:extLst>
          </p:cNvPr>
          <p:cNvSpPr txBox="1"/>
          <p:nvPr/>
        </p:nvSpPr>
        <p:spPr bwMode="auto">
          <a:xfrm>
            <a:off x="9501134" y="4413891"/>
            <a:ext cx="356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3B2A3BCB-4D49-7180-EF10-12B56B0ED808}"/>
              </a:ext>
            </a:extLst>
          </p:cNvPr>
          <p:cNvSpPr txBox="1"/>
          <p:nvPr/>
        </p:nvSpPr>
        <p:spPr bwMode="auto">
          <a:xfrm>
            <a:off x="9892565" y="4413891"/>
            <a:ext cx="3449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F88F87F8-004B-7969-ED40-9269269DD481}"/>
              </a:ext>
            </a:extLst>
          </p:cNvPr>
          <p:cNvSpPr txBox="1"/>
          <p:nvPr/>
        </p:nvSpPr>
        <p:spPr bwMode="auto">
          <a:xfrm>
            <a:off x="10223327" y="4413891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DCB3F18D-A01B-603F-5245-1CDA2E880AB2}"/>
              </a:ext>
            </a:extLst>
          </p:cNvPr>
          <p:cNvSpPr txBox="1"/>
          <p:nvPr/>
        </p:nvSpPr>
        <p:spPr bwMode="auto">
          <a:xfrm>
            <a:off x="10588552" y="4413891"/>
            <a:ext cx="3850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7140B0D2-65AB-CBC3-A9FD-417DA4CBD28D}"/>
              </a:ext>
            </a:extLst>
          </p:cNvPr>
          <p:cNvSpPr txBox="1"/>
          <p:nvPr/>
        </p:nvSpPr>
        <p:spPr bwMode="auto">
          <a:xfrm>
            <a:off x="10943289" y="4413891"/>
            <a:ext cx="4026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30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0B523C0-06A9-1F7A-F8F2-28C765BF10C6}"/>
              </a:ext>
            </a:extLst>
          </p:cNvPr>
          <p:cNvGrpSpPr/>
          <p:nvPr/>
        </p:nvGrpSpPr>
        <p:grpSpPr>
          <a:xfrm>
            <a:off x="7464112" y="2202549"/>
            <a:ext cx="3694371" cy="2268573"/>
            <a:chOff x="7464112" y="2202549"/>
            <a:chExt cx="3694371" cy="2268573"/>
          </a:xfrm>
        </p:grpSpPr>
        <p:sp>
          <p:nvSpPr>
            <p:cNvPr id="9229" name="Freeform: Shape 26">
              <a:extLst>
                <a:ext uri="{FF2B5EF4-FFF2-40B4-BE49-F238E27FC236}">
                  <a16:creationId xmlns:a16="http://schemas.microsoft.com/office/drawing/2014/main" id="{A4CC2912-A074-CB95-44AE-9344EC120F05}"/>
                </a:ext>
              </a:extLst>
            </p:cNvPr>
            <p:cNvSpPr/>
            <p:nvPr/>
          </p:nvSpPr>
          <p:spPr bwMode="auto">
            <a:xfrm>
              <a:off x="7543662" y="2202549"/>
              <a:ext cx="3614821" cy="2203289"/>
            </a:xfrm>
            <a:custGeom>
              <a:avLst/>
              <a:gdLst>
                <a:gd name="connsiteX0" fmla="*/ 0 w 7118717"/>
                <a:gd name="connsiteY0" fmla="*/ 0 h 2985024"/>
                <a:gd name="connsiteX1" fmla="*/ 0 w 7118717"/>
                <a:gd name="connsiteY1" fmla="*/ 2985024 h 2985024"/>
                <a:gd name="connsiteX2" fmla="*/ 7118717 w 7118717"/>
                <a:gd name="connsiteY2" fmla="*/ 2985024 h 298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8717" h="2985024">
                  <a:moveTo>
                    <a:pt x="0" y="0"/>
                  </a:moveTo>
                  <a:lnTo>
                    <a:pt x="0" y="2985024"/>
                  </a:lnTo>
                  <a:lnTo>
                    <a:pt x="7118717" y="298502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247" name="Straight Connector 9246">
              <a:extLst>
                <a:ext uri="{FF2B5EF4-FFF2-40B4-BE49-F238E27FC236}">
                  <a16:creationId xmlns:a16="http://schemas.microsoft.com/office/drawing/2014/main" id="{3EBC4D58-6188-BDC9-3D6E-7E617D16FADF}"/>
                </a:ext>
              </a:extLst>
            </p:cNvPr>
            <p:cNvCxnSpPr/>
            <p:nvPr/>
          </p:nvCxnSpPr>
          <p:spPr bwMode="auto">
            <a:xfrm>
              <a:off x="7544756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8" name="Straight Connector 9247">
              <a:extLst>
                <a:ext uri="{FF2B5EF4-FFF2-40B4-BE49-F238E27FC236}">
                  <a16:creationId xmlns:a16="http://schemas.microsoft.com/office/drawing/2014/main" id="{28DE5780-E164-5F34-FFEC-AD702FB4A45C}"/>
                </a:ext>
              </a:extLst>
            </p:cNvPr>
            <p:cNvCxnSpPr/>
            <p:nvPr/>
          </p:nvCxnSpPr>
          <p:spPr bwMode="auto">
            <a:xfrm>
              <a:off x="7916455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9" name="Straight Connector 9248">
              <a:extLst>
                <a:ext uri="{FF2B5EF4-FFF2-40B4-BE49-F238E27FC236}">
                  <a16:creationId xmlns:a16="http://schemas.microsoft.com/office/drawing/2014/main" id="{CB1F1D37-FCB4-4E84-7C2E-A1878B8A6BED}"/>
                </a:ext>
              </a:extLst>
            </p:cNvPr>
            <p:cNvCxnSpPr/>
            <p:nvPr/>
          </p:nvCxnSpPr>
          <p:spPr bwMode="auto">
            <a:xfrm>
              <a:off x="8262306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0" name="Straight Connector 9249">
              <a:extLst>
                <a:ext uri="{FF2B5EF4-FFF2-40B4-BE49-F238E27FC236}">
                  <a16:creationId xmlns:a16="http://schemas.microsoft.com/office/drawing/2014/main" id="{7F848F42-CD66-77E4-9FD2-1E1725EB4428}"/>
                </a:ext>
              </a:extLst>
            </p:cNvPr>
            <p:cNvCxnSpPr/>
            <p:nvPr/>
          </p:nvCxnSpPr>
          <p:spPr bwMode="auto">
            <a:xfrm>
              <a:off x="8634005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5" name="Straight Connector 9254">
              <a:extLst>
                <a:ext uri="{FF2B5EF4-FFF2-40B4-BE49-F238E27FC236}">
                  <a16:creationId xmlns:a16="http://schemas.microsoft.com/office/drawing/2014/main" id="{5F35CCAC-1E9E-B895-6760-D248EEFBB46C}"/>
                </a:ext>
              </a:extLst>
            </p:cNvPr>
            <p:cNvCxnSpPr/>
            <p:nvPr/>
          </p:nvCxnSpPr>
          <p:spPr bwMode="auto">
            <a:xfrm>
              <a:off x="8972783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5A4A0E98-130F-B871-7C8E-0EBBFC0F9A08}"/>
                </a:ext>
              </a:extLst>
            </p:cNvPr>
            <p:cNvCxnSpPr/>
            <p:nvPr/>
          </p:nvCxnSpPr>
          <p:spPr bwMode="auto">
            <a:xfrm>
              <a:off x="9344482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7" name="Straight Connector 9256">
              <a:extLst>
                <a:ext uri="{FF2B5EF4-FFF2-40B4-BE49-F238E27FC236}">
                  <a16:creationId xmlns:a16="http://schemas.microsoft.com/office/drawing/2014/main" id="{48076675-6B95-1208-1D94-3082193DF6DD}"/>
                </a:ext>
              </a:extLst>
            </p:cNvPr>
            <p:cNvCxnSpPr/>
            <p:nvPr/>
          </p:nvCxnSpPr>
          <p:spPr bwMode="auto">
            <a:xfrm>
              <a:off x="9690333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8" name="Straight Connector 9257">
              <a:extLst>
                <a:ext uri="{FF2B5EF4-FFF2-40B4-BE49-F238E27FC236}">
                  <a16:creationId xmlns:a16="http://schemas.microsoft.com/office/drawing/2014/main" id="{3BB560D4-38B1-EF6A-097D-6625151D5B0C}"/>
                </a:ext>
              </a:extLst>
            </p:cNvPr>
            <p:cNvCxnSpPr/>
            <p:nvPr/>
          </p:nvCxnSpPr>
          <p:spPr bwMode="auto">
            <a:xfrm>
              <a:off x="10062032" y="4397350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6FB5ECCB-24D5-CC2F-7D2C-DFF29ECFC4C8}"/>
                </a:ext>
              </a:extLst>
            </p:cNvPr>
            <p:cNvCxnSpPr/>
            <p:nvPr/>
          </p:nvCxnSpPr>
          <p:spPr bwMode="auto">
            <a:xfrm>
              <a:off x="10423061" y="4398125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0" name="Straight Connector 9259">
              <a:extLst>
                <a:ext uri="{FF2B5EF4-FFF2-40B4-BE49-F238E27FC236}">
                  <a16:creationId xmlns:a16="http://schemas.microsoft.com/office/drawing/2014/main" id="{559E3523-0F14-6F58-C7D1-301A0FF0C1E1}"/>
                </a:ext>
              </a:extLst>
            </p:cNvPr>
            <p:cNvCxnSpPr/>
            <p:nvPr/>
          </p:nvCxnSpPr>
          <p:spPr bwMode="auto">
            <a:xfrm>
              <a:off x="10768912" y="4398125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1" name="Straight Connector 9260">
              <a:extLst>
                <a:ext uri="{FF2B5EF4-FFF2-40B4-BE49-F238E27FC236}">
                  <a16:creationId xmlns:a16="http://schemas.microsoft.com/office/drawing/2014/main" id="{F6C6BC60-39EE-253B-EE5D-B89226AD1AB3}"/>
                </a:ext>
              </a:extLst>
            </p:cNvPr>
            <p:cNvCxnSpPr/>
            <p:nvPr/>
          </p:nvCxnSpPr>
          <p:spPr bwMode="auto">
            <a:xfrm>
              <a:off x="11140611" y="4398125"/>
              <a:ext cx="0" cy="72997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3" name="Straight Connector 9262">
              <a:extLst>
                <a:ext uri="{FF2B5EF4-FFF2-40B4-BE49-F238E27FC236}">
                  <a16:creationId xmlns:a16="http://schemas.microsoft.com/office/drawing/2014/main" id="{3BD5F9AB-7ADF-25D2-19EC-C148B15B65BC}"/>
                </a:ext>
              </a:extLst>
            </p:cNvPr>
            <p:cNvCxnSpPr/>
            <p:nvPr/>
          </p:nvCxnSpPr>
          <p:spPr bwMode="auto">
            <a:xfrm>
              <a:off x="7469372" y="3319162"/>
              <a:ext cx="7467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F6FF947D-8F49-F418-EDF9-CB7DA0BF44C4}"/>
                </a:ext>
              </a:extLst>
            </p:cNvPr>
            <p:cNvCxnSpPr/>
            <p:nvPr/>
          </p:nvCxnSpPr>
          <p:spPr bwMode="auto">
            <a:xfrm>
              <a:off x="7464112" y="3856563"/>
              <a:ext cx="7467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5" name="Straight Connector 9264">
              <a:extLst>
                <a:ext uri="{FF2B5EF4-FFF2-40B4-BE49-F238E27FC236}">
                  <a16:creationId xmlns:a16="http://schemas.microsoft.com/office/drawing/2014/main" id="{16020604-23A9-F82B-2445-EBDD41C62867}"/>
                </a:ext>
              </a:extLst>
            </p:cNvPr>
            <p:cNvCxnSpPr/>
            <p:nvPr/>
          </p:nvCxnSpPr>
          <p:spPr bwMode="auto">
            <a:xfrm>
              <a:off x="7466197" y="4402663"/>
              <a:ext cx="7467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6" name="Straight Connector 9265">
              <a:extLst>
                <a:ext uri="{FF2B5EF4-FFF2-40B4-BE49-F238E27FC236}">
                  <a16:creationId xmlns:a16="http://schemas.microsoft.com/office/drawing/2014/main" id="{027484B6-1E71-5B6C-31D0-8EC147DAA37F}"/>
                </a:ext>
              </a:extLst>
            </p:cNvPr>
            <p:cNvCxnSpPr/>
            <p:nvPr/>
          </p:nvCxnSpPr>
          <p:spPr bwMode="auto">
            <a:xfrm>
              <a:off x="7472547" y="2776237"/>
              <a:ext cx="7467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6372CD8F-1503-4E7E-F281-11AD47274D97}"/>
                </a:ext>
              </a:extLst>
            </p:cNvPr>
            <p:cNvCxnSpPr/>
            <p:nvPr/>
          </p:nvCxnSpPr>
          <p:spPr bwMode="auto">
            <a:xfrm>
              <a:off x="7481528" y="2228985"/>
              <a:ext cx="74671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68" name="TextBox 9267">
            <a:extLst>
              <a:ext uri="{FF2B5EF4-FFF2-40B4-BE49-F238E27FC236}">
                <a16:creationId xmlns:a16="http://schemas.microsoft.com/office/drawing/2014/main" id="{60FB2E4B-A567-41E8-1FDD-50450D66E8A6}"/>
              </a:ext>
            </a:extLst>
          </p:cNvPr>
          <p:cNvSpPr txBox="1"/>
          <p:nvPr/>
        </p:nvSpPr>
        <p:spPr bwMode="auto">
          <a:xfrm>
            <a:off x="7306207" y="5031045"/>
            <a:ext cx="4603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135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135</a:t>
            </a:r>
          </a:p>
        </p:txBody>
      </p:sp>
      <p:sp>
        <p:nvSpPr>
          <p:cNvPr id="9269" name="TextBox 9268">
            <a:extLst>
              <a:ext uri="{FF2B5EF4-FFF2-40B4-BE49-F238E27FC236}">
                <a16:creationId xmlns:a16="http://schemas.microsoft.com/office/drawing/2014/main" id="{9C0D7964-FDFB-A95D-DD1D-2826FA6D4FCD}"/>
              </a:ext>
            </a:extLst>
          </p:cNvPr>
          <p:cNvSpPr txBox="1"/>
          <p:nvPr/>
        </p:nvSpPr>
        <p:spPr bwMode="auto">
          <a:xfrm>
            <a:off x="7687066" y="5031045"/>
            <a:ext cx="4587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9270" name="TextBox 9269">
            <a:extLst>
              <a:ext uri="{FF2B5EF4-FFF2-40B4-BE49-F238E27FC236}">
                <a16:creationId xmlns:a16="http://schemas.microsoft.com/office/drawing/2014/main" id="{CB184AAD-45E5-37B9-7398-4C33860A7EDB}"/>
              </a:ext>
            </a:extLst>
          </p:cNvPr>
          <p:cNvSpPr txBox="1"/>
          <p:nvPr/>
        </p:nvSpPr>
        <p:spPr bwMode="auto">
          <a:xfrm>
            <a:off x="8025820" y="5031045"/>
            <a:ext cx="4507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127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123</a:t>
            </a:r>
          </a:p>
        </p:txBody>
      </p:sp>
      <p:sp>
        <p:nvSpPr>
          <p:cNvPr id="9271" name="TextBox 9270">
            <a:extLst>
              <a:ext uri="{FF2B5EF4-FFF2-40B4-BE49-F238E27FC236}">
                <a16:creationId xmlns:a16="http://schemas.microsoft.com/office/drawing/2014/main" id="{CF2B5C87-6FBA-10E0-EA1C-3CBEF1FD68F0}"/>
              </a:ext>
            </a:extLst>
          </p:cNvPr>
          <p:cNvSpPr txBox="1"/>
          <p:nvPr/>
        </p:nvSpPr>
        <p:spPr bwMode="auto">
          <a:xfrm>
            <a:off x="8410196" y="5031045"/>
            <a:ext cx="402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121</a:t>
            </a:r>
          </a:p>
        </p:txBody>
      </p:sp>
      <p:sp>
        <p:nvSpPr>
          <p:cNvPr id="9272" name="TextBox 9271">
            <a:extLst>
              <a:ext uri="{FF2B5EF4-FFF2-40B4-BE49-F238E27FC236}">
                <a16:creationId xmlns:a16="http://schemas.microsoft.com/office/drawing/2014/main" id="{31BC8B28-8FB8-1D63-D9CB-891974CDD2A5}"/>
              </a:ext>
            </a:extLst>
          </p:cNvPr>
          <p:cNvSpPr txBox="1"/>
          <p:nvPr/>
        </p:nvSpPr>
        <p:spPr bwMode="auto">
          <a:xfrm>
            <a:off x="8770991" y="5031045"/>
            <a:ext cx="413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119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117</a:t>
            </a:r>
          </a:p>
        </p:txBody>
      </p:sp>
      <p:sp>
        <p:nvSpPr>
          <p:cNvPr id="9273" name="TextBox 9272">
            <a:extLst>
              <a:ext uri="{FF2B5EF4-FFF2-40B4-BE49-F238E27FC236}">
                <a16:creationId xmlns:a16="http://schemas.microsoft.com/office/drawing/2014/main" id="{75F677AF-2A59-0C3A-1A0E-9D90BC2C2711}"/>
              </a:ext>
            </a:extLst>
          </p:cNvPr>
          <p:cNvSpPr txBox="1"/>
          <p:nvPr/>
        </p:nvSpPr>
        <p:spPr bwMode="auto">
          <a:xfrm>
            <a:off x="9143144" y="5031045"/>
            <a:ext cx="402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117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112</a:t>
            </a:r>
          </a:p>
        </p:txBody>
      </p:sp>
      <p:sp>
        <p:nvSpPr>
          <p:cNvPr id="9274" name="TextBox 9273">
            <a:extLst>
              <a:ext uri="{FF2B5EF4-FFF2-40B4-BE49-F238E27FC236}">
                <a16:creationId xmlns:a16="http://schemas.microsoft.com/office/drawing/2014/main" id="{B27AE3B1-227F-4B76-A082-A1C9203E058A}"/>
              </a:ext>
            </a:extLst>
          </p:cNvPr>
          <p:cNvSpPr txBox="1"/>
          <p:nvPr/>
        </p:nvSpPr>
        <p:spPr bwMode="auto">
          <a:xfrm>
            <a:off x="9445029" y="5031045"/>
            <a:ext cx="4683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114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108</a:t>
            </a:r>
          </a:p>
        </p:txBody>
      </p:sp>
      <p:sp>
        <p:nvSpPr>
          <p:cNvPr id="9275" name="TextBox 9274">
            <a:extLst>
              <a:ext uri="{FF2B5EF4-FFF2-40B4-BE49-F238E27FC236}">
                <a16:creationId xmlns:a16="http://schemas.microsoft.com/office/drawing/2014/main" id="{943BB3D5-C0DC-8D70-AED7-412BD9ECC178}"/>
              </a:ext>
            </a:extLst>
          </p:cNvPr>
          <p:cNvSpPr txBox="1"/>
          <p:nvPr/>
        </p:nvSpPr>
        <p:spPr bwMode="auto">
          <a:xfrm>
            <a:off x="9862910" y="5031045"/>
            <a:ext cx="4042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87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9276" name="TextBox 9275">
            <a:extLst>
              <a:ext uri="{FF2B5EF4-FFF2-40B4-BE49-F238E27FC236}">
                <a16:creationId xmlns:a16="http://schemas.microsoft.com/office/drawing/2014/main" id="{25446553-7D52-1D18-B833-7DACB3044B18}"/>
              </a:ext>
            </a:extLst>
          </p:cNvPr>
          <p:cNvSpPr txBox="1"/>
          <p:nvPr/>
        </p:nvSpPr>
        <p:spPr bwMode="auto">
          <a:xfrm>
            <a:off x="10217716" y="5031045"/>
            <a:ext cx="4106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56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52</a:t>
            </a:r>
          </a:p>
        </p:txBody>
      </p:sp>
      <p:sp>
        <p:nvSpPr>
          <p:cNvPr id="9277" name="TextBox 9276">
            <a:extLst>
              <a:ext uri="{FF2B5EF4-FFF2-40B4-BE49-F238E27FC236}">
                <a16:creationId xmlns:a16="http://schemas.microsoft.com/office/drawing/2014/main" id="{33960617-6EB2-6DFE-1A9C-A623AF2293FA}"/>
              </a:ext>
            </a:extLst>
          </p:cNvPr>
          <p:cNvSpPr txBox="1"/>
          <p:nvPr/>
        </p:nvSpPr>
        <p:spPr bwMode="auto">
          <a:xfrm>
            <a:off x="10603781" y="5031045"/>
            <a:ext cx="354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278" name="TextBox 9277">
            <a:extLst>
              <a:ext uri="{FF2B5EF4-FFF2-40B4-BE49-F238E27FC236}">
                <a16:creationId xmlns:a16="http://schemas.microsoft.com/office/drawing/2014/main" id="{0508E8F9-453B-F18D-6D60-02A37FFD7BB9}"/>
              </a:ext>
            </a:extLst>
          </p:cNvPr>
          <p:cNvSpPr txBox="1"/>
          <p:nvPr/>
        </p:nvSpPr>
        <p:spPr bwMode="auto">
          <a:xfrm>
            <a:off x="10996189" y="5031045"/>
            <a:ext cx="296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79" name="TextBox 9278">
            <a:extLst>
              <a:ext uri="{FF2B5EF4-FFF2-40B4-BE49-F238E27FC236}">
                <a16:creationId xmlns:a16="http://schemas.microsoft.com/office/drawing/2014/main" id="{F9FA8885-B964-E653-3942-AA540ACA50A0}"/>
              </a:ext>
            </a:extLst>
          </p:cNvPr>
          <p:cNvSpPr txBox="1"/>
          <p:nvPr/>
        </p:nvSpPr>
        <p:spPr bwMode="auto">
          <a:xfrm>
            <a:off x="6534316" y="5031045"/>
            <a:ext cx="9332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Isa-VRd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Isa-Rd</a:t>
            </a:r>
          </a:p>
        </p:txBody>
      </p:sp>
      <p:sp>
        <p:nvSpPr>
          <p:cNvPr id="9280" name="TextBox 9279">
            <a:extLst>
              <a:ext uri="{FF2B5EF4-FFF2-40B4-BE49-F238E27FC236}">
                <a16:creationId xmlns:a16="http://schemas.microsoft.com/office/drawing/2014/main" id="{D484D245-8B37-B4FC-9CB5-DC9FCD012D02}"/>
              </a:ext>
            </a:extLst>
          </p:cNvPr>
          <p:cNvSpPr txBox="1"/>
          <p:nvPr/>
        </p:nvSpPr>
        <p:spPr bwMode="auto">
          <a:xfrm>
            <a:off x="10602744" y="3365537"/>
            <a:ext cx="8963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Isa-VRd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Isa-Rd</a:t>
            </a:r>
          </a:p>
        </p:txBody>
      </p:sp>
      <p:sp>
        <p:nvSpPr>
          <p:cNvPr id="9281" name="Rectangle 9280">
            <a:extLst>
              <a:ext uri="{FF2B5EF4-FFF2-40B4-BE49-F238E27FC236}">
                <a16:creationId xmlns:a16="http://schemas.microsoft.com/office/drawing/2014/main" id="{8709DA10-1ACE-606B-57E4-6A36099479B7}"/>
              </a:ext>
            </a:extLst>
          </p:cNvPr>
          <p:cNvSpPr/>
          <p:nvPr/>
        </p:nvSpPr>
        <p:spPr bwMode="auto">
          <a:xfrm>
            <a:off x="10449635" y="3425120"/>
            <a:ext cx="127905" cy="129342"/>
          </a:xfrm>
          <a:prstGeom prst="rect">
            <a:avLst/>
          </a:prstGeom>
          <a:solidFill>
            <a:schemeClr val="accent1">
              <a:alpha val="25098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282" name="Rectangle 9281">
            <a:extLst>
              <a:ext uri="{FF2B5EF4-FFF2-40B4-BE49-F238E27FC236}">
                <a16:creationId xmlns:a16="http://schemas.microsoft.com/office/drawing/2014/main" id="{07CCE932-02F9-1435-4933-8B10B3E7A661}"/>
              </a:ext>
            </a:extLst>
          </p:cNvPr>
          <p:cNvSpPr/>
          <p:nvPr/>
        </p:nvSpPr>
        <p:spPr bwMode="auto">
          <a:xfrm>
            <a:off x="10449635" y="3649725"/>
            <a:ext cx="127905" cy="129342"/>
          </a:xfrm>
          <a:prstGeom prst="rect">
            <a:avLst/>
          </a:prstGeom>
          <a:solidFill>
            <a:schemeClr val="accent6">
              <a:lumMod val="20000"/>
              <a:lumOff val="80000"/>
              <a:alpha val="25098"/>
            </a:schemeClr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284" name="Straight Connector 9283">
            <a:extLst>
              <a:ext uri="{FF2B5EF4-FFF2-40B4-BE49-F238E27FC236}">
                <a16:creationId xmlns:a16="http://schemas.microsoft.com/office/drawing/2014/main" id="{0BC1C76B-F2C1-DDAE-6815-DD459A0FE4D8}"/>
              </a:ext>
            </a:extLst>
          </p:cNvPr>
          <p:cNvCxnSpPr>
            <a:cxnSpLocks/>
          </p:cNvCxnSpPr>
          <p:nvPr/>
        </p:nvCxnSpPr>
        <p:spPr bwMode="auto">
          <a:xfrm>
            <a:off x="10445011" y="3486308"/>
            <a:ext cx="137153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5" name="Straight Connector 9284">
            <a:extLst>
              <a:ext uri="{FF2B5EF4-FFF2-40B4-BE49-F238E27FC236}">
                <a16:creationId xmlns:a16="http://schemas.microsoft.com/office/drawing/2014/main" id="{0457B0D6-FD95-AD36-ED38-33C3C76A9361}"/>
              </a:ext>
            </a:extLst>
          </p:cNvPr>
          <p:cNvCxnSpPr>
            <a:cxnSpLocks/>
          </p:cNvCxnSpPr>
          <p:nvPr/>
        </p:nvCxnSpPr>
        <p:spPr bwMode="auto">
          <a:xfrm>
            <a:off x="10445011" y="3716126"/>
            <a:ext cx="137153" cy="0"/>
          </a:xfrm>
          <a:prstGeom prst="line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88" name="Freeform 9287">
            <a:extLst>
              <a:ext uri="{FF2B5EF4-FFF2-40B4-BE49-F238E27FC236}">
                <a16:creationId xmlns:a16="http://schemas.microsoft.com/office/drawing/2014/main" id="{C0B192E8-6B46-29A2-A949-A8068E824BFD}"/>
              </a:ext>
            </a:extLst>
          </p:cNvPr>
          <p:cNvSpPr/>
          <p:nvPr/>
        </p:nvSpPr>
        <p:spPr bwMode="auto">
          <a:xfrm>
            <a:off x="7611684" y="2236039"/>
            <a:ext cx="3506707" cy="509056"/>
          </a:xfrm>
          <a:custGeom>
            <a:avLst/>
            <a:gdLst>
              <a:gd name="connsiteX0" fmla="*/ 8010524 w 10017124"/>
              <a:gd name="connsiteY0" fmla="*/ 587375 h 1454150"/>
              <a:gd name="connsiteX1" fmla="*/ 10017124 w 10017124"/>
              <a:gd name="connsiteY1" fmla="*/ 587375 h 1454150"/>
              <a:gd name="connsiteX2" fmla="*/ 10017124 w 10017124"/>
              <a:gd name="connsiteY2" fmla="*/ 1454150 h 1454150"/>
              <a:gd name="connsiteX3" fmla="*/ 8010524 w 10017124"/>
              <a:gd name="connsiteY3" fmla="*/ 1454150 h 1454150"/>
              <a:gd name="connsiteX4" fmla="*/ 7340598 w 10017124"/>
              <a:gd name="connsiteY4" fmla="*/ 542926 h 1454150"/>
              <a:gd name="connsiteX5" fmla="*/ 8010523 w 10017124"/>
              <a:gd name="connsiteY5" fmla="*/ 542926 h 1454150"/>
              <a:gd name="connsiteX6" fmla="*/ 8010523 w 10017124"/>
              <a:gd name="connsiteY6" fmla="*/ 1311276 h 1454150"/>
              <a:gd name="connsiteX7" fmla="*/ 7340598 w 10017124"/>
              <a:gd name="connsiteY7" fmla="*/ 1311276 h 1454150"/>
              <a:gd name="connsiteX8" fmla="*/ 0 w 10017124"/>
              <a:gd name="connsiteY8" fmla="*/ 0 h 1454150"/>
              <a:gd name="connsiteX9" fmla="*/ 1177925 w 10017124"/>
              <a:gd name="connsiteY9" fmla="*/ 0 h 1454150"/>
              <a:gd name="connsiteX10" fmla="*/ 1177925 w 10017124"/>
              <a:gd name="connsiteY10" fmla="*/ 34925 h 1454150"/>
              <a:gd name="connsiteX11" fmla="*/ 1403350 w 10017124"/>
              <a:gd name="connsiteY11" fmla="*/ 34925 h 1454150"/>
              <a:gd name="connsiteX12" fmla="*/ 1403350 w 10017124"/>
              <a:gd name="connsiteY12" fmla="*/ 63500 h 1454150"/>
              <a:gd name="connsiteX13" fmla="*/ 1581149 w 10017124"/>
              <a:gd name="connsiteY13" fmla="*/ 63500 h 1454150"/>
              <a:gd name="connsiteX14" fmla="*/ 1581149 w 10017124"/>
              <a:gd name="connsiteY14" fmla="*/ 60325 h 1454150"/>
              <a:gd name="connsiteX15" fmla="*/ 1914525 w 10017124"/>
              <a:gd name="connsiteY15" fmla="*/ 57150 h 1454150"/>
              <a:gd name="connsiteX16" fmla="*/ 1914525 w 10017124"/>
              <a:gd name="connsiteY16" fmla="*/ 114300 h 1454150"/>
              <a:gd name="connsiteX17" fmla="*/ 2181224 w 10017124"/>
              <a:gd name="connsiteY17" fmla="*/ 114300 h 1454150"/>
              <a:gd name="connsiteX18" fmla="*/ 2181224 w 10017124"/>
              <a:gd name="connsiteY18" fmla="*/ 142875 h 1454150"/>
              <a:gd name="connsiteX19" fmla="*/ 2308225 w 10017124"/>
              <a:gd name="connsiteY19" fmla="*/ 142875 h 1454150"/>
              <a:gd name="connsiteX20" fmla="*/ 2308225 w 10017124"/>
              <a:gd name="connsiteY20" fmla="*/ 212725 h 1454150"/>
              <a:gd name="connsiteX21" fmla="*/ 2527300 w 10017124"/>
              <a:gd name="connsiteY21" fmla="*/ 212725 h 1454150"/>
              <a:gd name="connsiteX22" fmla="*/ 2527300 w 10017124"/>
              <a:gd name="connsiteY22" fmla="*/ 257175 h 1454150"/>
              <a:gd name="connsiteX23" fmla="*/ 3521074 w 10017124"/>
              <a:gd name="connsiteY23" fmla="*/ 257175 h 1454150"/>
              <a:gd name="connsiteX24" fmla="*/ 3682999 w 10017124"/>
              <a:gd name="connsiteY24" fmla="*/ 257175 h 1454150"/>
              <a:gd name="connsiteX25" fmla="*/ 3682999 w 10017124"/>
              <a:gd name="connsiteY25" fmla="*/ 301625 h 1454150"/>
              <a:gd name="connsiteX26" fmla="*/ 4019549 w 10017124"/>
              <a:gd name="connsiteY26" fmla="*/ 301625 h 1454150"/>
              <a:gd name="connsiteX27" fmla="*/ 4019549 w 10017124"/>
              <a:gd name="connsiteY27" fmla="*/ 346075 h 1454150"/>
              <a:gd name="connsiteX28" fmla="*/ 4705349 w 10017124"/>
              <a:gd name="connsiteY28" fmla="*/ 346075 h 1454150"/>
              <a:gd name="connsiteX29" fmla="*/ 4705349 w 10017124"/>
              <a:gd name="connsiteY29" fmla="*/ 406400 h 1454150"/>
              <a:gd name="connsiteX30" fmla="*/ 5095874 w 10017124"/>
              <a:gd name="connsiteY30" fmla="*/ 406400 h 1454150"/>
              <a:gd name="connsiteX31" fmla="*/ 5095874 w 10017124"/>
              <a:gd name="connsiteY31" fmla="*/ 460375 h 1454150"/>
              <a:gd name="connsiteX32" fmla="*/ 5959474 w 10017124"/>
              <a:gd name="connsiteY32" fmla="*/ 460375 h 1454150"/>
              <a:gd name="connsiteX33" fmla="*/ 5959474 w 10017124"/>
              <a:gd name="connsiteY33" fmla="*/ 466726 h 1454150"/>
              <a:gd name="connsiteX34" fmla="*/ 7340597 w 10017124"/>
              <a:gd name="connsiteY34" fmla="*/ 466726 h 1454150"/>
              <a:gd name="connsiteX35" fmla="*/ 7340597 w 10017124"/>
              <a:gd name="connsiteY35" fmla="*/ 1235076 h 1454150"/>
              <a:gd name="connsiteX36" fmla="*/ 5959474 w 10017124"/>
              <a:gd name="connsiteY36" fmla="*/ 1235076 h 1454150"/>
              <a:gd name="connsiteX37" fmla="*/ 5959474 w 10017124"/>
              <a:gd name="connsiteY37" fmla="*/ 1146175 h 1454150"/>
              <a:gd name="connsiteX38" fmla="*/ 5089524 w 10017124"/>
              <a:gd name="connsiteY38" fmla="*/ 1146175 h 1454150"/>
              <a:gd name="connsiteX39" fmla="*/ 5089524 w 10017124"/>
              <a:gd name="connsiteY39" fmla="*/ 1098550 h 1454150"/>
              <a:gd name="connsiteX40" fmla="*/ 4784724 w 10017124"/>
              <a:gd name="connsiteY40" fmla="*/ 1098550 h 1454150"/>
              <a:gd name="connsiteX41" fmla="*/ 4784724 w 10017124"/>
              <a:gd name="connsiteY41" fmla="*/ 1041400 h 1454150"/>
              <a:gd name="connsiteX42" fmla="*/ 4698999 w 10017124"/>
              <a:gd name="connsiteY42" fmla="*/ 1041400 h 1454150"/>
              <a:gd name="connsiteX43" fmla="*/ 4698999 w 10017124"/>
              <a:gd name="connsiteY43" fmla="*/ 987425 h 1454150"/>
              <a:gd name="connsiteX44" fmla="*/ 4063999 w 10017124"/>
              <a:gd name="connsiteY44" fmla="*/ 987425 h 1454150"/>
              <a:gd name="connsiteX45" fmla="*/ 4063999 w 10017124"/>
              <a:gd name="connsiteY45" fmla="*/ 914400 h 1454150"/>
              <a:gd name="connsiteX46" fmla="*/ 3717924 w 10017124"/>
              <a:gd name="connsiteY46" fmla="*/ 914400 h 1454150"/>
              <a:gd name="connsiteX47" fmla="*/ 3717924 w 10017124"/>
              <a:gd name="connsiteY47" fmla="*/ 854075 h 1454150"/>
              <a:gd name="connsiteX48" fmla="*/ 2520949 w 10017124"/>
              <a:gd name="connsiteY48" fmla="*/ 854075 h 1454150"/>
              <a:gd name="connsiteX49" fmla="*/ 2520949 w 10017124"/>
              <a:gd name="connsiteY49" fmla="*/ 806450 h 1454150"/>
              <a:gd name="connsiteX50" fmla="*/ 2359024 w 10017124"/>
              <a:gd name="connsiteY50" fmla="*/ 806450 h 1454150"/>
              <a:gd name="connsiteX51" fmla="*/ 2359024 w 10017124"/>
              <a:gd name="connsiteY51" fmla="*/ 752475 h 1454150"/>
              <a:gd name="connsiteX52" fmla="*/ 2324099 w 10017124"/>
              <a:gd name="connsiteY52" fmla="*/ 717550 h 1454150"/>
              <a:gd name="connsiteX53" fmla="*/ 2324099 w 10017124"/>
              <a:gd name="connsiteY53" fmla="*/ 673100 h 1454150"/>
              <a:gd name="connsiteX54" fmla="*/ 2206624 w 10017124"/>
              <a:gd name="connsiteY54" fmla="*/ 673100 h 1454150"/>
              <a:gd name="connsiteX55" fmla="*/ 2206624 w 10017124"/>
              <a:gd name="connsiteY55" fmla="*/ 577850 h 1454150"/>
              <a:gd name="connsiteX56" fmla="*/ 1974850 w 10017124"/>
              <a:gd name="connsiteY56" fmla="*/ 577850 h 1454150"/>
              <a:gd name="connsiteX57" fmla="*/ 1974850 w 10017124"/>
              <a:gd name="connsiteY57" fmla="*/ 511175 h 1454150"/>
              <a:gd name="connsiteX58" fmla="*/ 1974850 w 10017124"/>
              <a:gd name="connsiteY58" fmla="*/ 466725 h 1454150"/>
              <a:gd name="connsiteX59" fmla="*/ 1581149 w 10017124"/>
              <a:gd name="connsiteY59" fmla="*/ 466725 h 1454150"/>
              <a:gd name="connsiteX60" fmla="*/ 1581149 w 10017124"/>
              <a:gd name="connsiteY60" fmla="*/ 425450 h 1454150"/>
              <a:gd name="connsiteX61" fmla="*/ 1428749 w 10017124"/>
              <a:gd name="connsiteY61" fmla="*/ 425450 h 1454150"/>
              <a:gd name="connsiteX62" fmla="*/ 1428749 w 10017124"/>
              <a:gd name="connsiteY62" fmla="*/ 355600 h 1454150"/>
              <a:gd name="connsiteX63" fmla="*/ 1136650 w 10017124"/>
              <a:gd name="connsiteY63" fmla="*/ 355600 h 1454150"/>
              <a:gd name="connsiteX64" fmla="*/ 1136650 w 10017124"/>
              <a:gd name="connsiteY64" fmla="*/ 184150 h 1454150"/>
              <a:gd name="connsiteX65" fmla="*/ 485775 w 10017124"/>
              <a:gd name="connsiteY65" fmla="*/ 184150 h 1454150"/>
              <a:gd name="connsiteX66" fmla="*/ 485775 w 10017124"/>
              <a:gd name="connsiteY66" fmla="*/ 136525 h 1454150"/>
              <a:gd name="connsiteX67" fmla="*/ 327025 w 10017124"/>
              <a:gd name="connsiteY67" fmla="*/ 136525 h 1454150"/>
              <a:gd name="connsiteX68" fmla="*/ 327025 w 10017124"/>
              <a:gd name="connsiteY68" fmla="*/ 88900 h 1454150"/>
              <a:gd name="connsiteX69" fmla="*/ 0 w 10017124"/>
              <a:gd name="connsiteY69" fmla="*/ 88900 h 145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0017124" h="1454150">
                <a:moveTo>
                  <a:pt x="8010524" y="587375"/>
                </a:moveTo>
                <a:lnTo>
                  <a:pt x="10017124" y="587375"/>
                </a:lnTo>
                <a:lnTo>
                  <a:pt x="10017124" y="1454150"/>
                </a:lnTo>
                <a:lnTo>
                  <a:pt x="8010524" y="1454150"/>
                </a:lnTo>
                <a:close/>
                <a:moveTo>
                  <a:pt x="7340598" y="542926"/>
                </a:moveTo>
                <a:lnTo>
                  <a:pt x="8010523" y="542926"/>
                </a:lnTo>
                <a:lnTo>
                  <a:pt x="8010523" y="1311276"/>
                </a:lnTo>
                <a:lnTo>
                  <a:pt x="7340598" y="1311276"/>
                </a:lnTo>
                <a:close/>
                <a:moveTo>
                  <a:pt x="0" y="0"/>
                </a:moveTo>
                <a:lnTo>
                  <a:pt x="1177925" y="0"/>
                </a:lnTo>
                <a:lnTo>
                  <a:pt x="1177925" y="34925"/>
                </a:lnTo>
                <a:lnTo>
                  <a:pt x="1403350" y="34925"/>
                </a:lnTo>
                <a:lnTo>
                  <a:pt x="1403350" y="63500"/>
                </a:lnTo>
                <a:lnTo>
                  <a:pt x="1581149" y="63500"/>
                </a:lnTo>
                <a:lnTo>
                  <a:pt x="1581149" y="60325"/>
                </a:lnTo>
                <a:lnTo>
                  <a:pt x="1914525" y="57150"/>
                </a:lnTo>
                <a:lnTo>
                  <a:pt x="1914525" y="114300"/>
                </a:lnTo>
                <a:lnTo>
                  <a:pt x="2181224" y="114300"/>
                </a:lnTo>
                <a:lnTo>
                  <a:pt x="2181224" y="142875"/>
                </a:lnTo>
                <a:lnTo>
                  <a:pt x="2308225" y="142875"/>
                </a:lnTo>
                <a:lnTo>
                  <a:pt x="2308225" y="212725"/>
                </a:lnTo>
                <a:lnTo>
                  <a:pt x="2527300" y="212725"/>
                </a:lnTo>
                <a:lnTo>
                  <a:pt x="2527300" y="257175"/>
                </a:lnTo>
                <a:lnTo>
                  <a:pt x="3521074" y="257175"/>
                </a:lnTo>
                <a:lnTo>
                  <a:pt x="3682999" y="257175"/>
                </a:lnTo>
                <a:lnTo>
                  <a:pt x="3682999" y="301625"/>
                </a:lnTo>
                <a:lnTo>
                  <a:pt x="4019549" y="301625"/>
                </a:lnTo>
                <a:lnTo>
                  <a:pt x="4019549" y="346075"/>
                </a:lnTo>
                <a:lnTo>
                  <a:pt x="4705349" y="346075"/>
                </a:lnTo>
                <a:lnTo>
                  <a:pt x="4705349" y="406400"/>
                </a:lnTo>
                <a:lnTo>
                  <a:pt x="5095874" y="406400"/>
                </a:lnTo>
                <a:lnTo>
                  <a:pt x="5095874" y="460375"/>
                </a:lnTo>
                <a:lnTo>
                  <a:pt x="5959474" y="460375"/>
                </a:lnTo>
                <a:lnTo>
                  <a:pt x="5959474" y="466726"/>
                </a:lnTo>
                <a:lnTo>
                  <a:pt x="7340597" y="466726"/>
                </a:lnTo>
                <a:lnTo>
                  <a:pt x="7340597" y="1235076"/>
                </a:lnTo>
                <a:lnTo>
                  <a:pt x="5959474" y="1235076"/>
                </a:lnTo>
                <a:lnTo>
                  <a:pt x="5959474" y="1146175"/>
                </a:lnTo>
                <a:lnTo>
                  <a:pt x="5089524" y="1146175"/>
                </a:lnTo>
                <a:lnTo>
                  <a:pt x="5089524" y="1098550"/>
                </a:lnTo>
                <a:lnTo>
                  <a:pt x="4784724" y="1098550"/>
                </a:lnTo>
                <a:lnTo>
                  <a:pt x="4784724" y="1041400"/>
                </a:lnTo>
                <a:lnTo>
                  <a:pt x="4698999" y="1041400"/>
                </a:lnTo>
                <a:lnTo>
                  <a:pt x="4698999" y="987425"/>
                </a:lnTo>
                <a:lnTo>
                  <a:pt x="4063999" y="987425"/>
                </a:lnTo>
                <a:lnTo>
                  <a:pt x="4063999" y="914400"/>
                </a:lnTo>
                <a:lnTo>
                  <a:pt x="3717924" y="914400"/>
                </a:lnTo>
                <a:lnTo>
                  <a:pt x="3717924" y="854075"/>
                </a:lnTo>
                <a:lnTo>
                  <a:pt x="2520949" y="854075"/>
                </a:lnTo>
                <a:lnTo>
                  <a:pt x="2520949" y="806450"/>
                </a:lnTo>
                <a:lnTo>
                  <a:pt x="2359024" y="806450"/>
                </a:lnTo>
                <a:lnTo>
                  <a:pt x="2359024" y="752475"/>
                </a:lnTo>
                <a:lnTo>
                  <a:pt x="2324099" y="717550"/>
                </a:lnTo>
                <a:lnTo>
                  <a:pt x="2324099" y="673100"/>
                </a:lnTo>
                <a:lnTo>
                  <a:pt x="2206624" y="673100"/>
                </a:lnTo>
                <a:lnTo>
                  <a:pt x="2206624" y="577850"/>
                </a:lnTo>
                <a:lnTo>
                  <a:pt x="1974850" y="577850"/>
                </a:lnTo>
                <a:lnTo>
                  <a:pt x="1974850" y="511175"/>
                </a:lnTo>
                <a:lnTo>
                  <a:pt x="1974850" y="466725"/>
                </a:lnTo>
                <a:lnTo>
                  <a:pt x="1581149" y="466725"/>
                </a:lnTo>
                <a:lnTo>
                  <a:pt x="1581149" y="425450"/>
                </a:lnTo>
                <a:lnTo>
                  <a:pt x="1428749" y="425450"/>
                </a:lnTo>
                <a:lnTo>
                  <a:pt x="1428749" y="355600"/>
                </a:lnTo>
                <a:lnTo>
                  <a:pt x="1136650" y="355600"/>
                </a:lnTo>
                <a:lnTo>
                  <a:pt x="1136650" y="184150"/>
                </a:lnTo>
                <a:lnTo>
                  <a:pt x="485775" y="184150"/>
                </a:lnTo>
                <a:lnTo>
                  <a:pt x="485775" y="136525"/>
                </a:lnTo>
                <a:lnTo>
                  <a:pt x="327025" y="136525"/>
                </a:lnTo>
                <a:lnTo>
                  <a:pt x="327025" y="88900"/>
                </a:lnTo>
                <a:lnTo>
                  <a:pt x="0" y="88900"/>
                </a:lnTo>
                <a:close/>
              </a:path>
            </a:pathLst>
          </a:custGeom>
          <a:solidFill>
            <a:schemeClr val="accent1">
              <a:alpha val="25098"/>
            </a:schemeClr>
          </a:solidFill>
          <a:ln w="0">
            <a:noFill/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286" name="Freeform 9285">
            <a:extLst>
              <a:ext uri="{FF2B5EF4-FFF2-40B4-BE49-F238E27FC236}">
                <a16:creationId xmlns:a16="http://schemas.microsoft.com/office/drawing/2014/main" id="{DCE56829-FBE0-C94C-5273-32191742E11A}"/>
              </a:ext>
            </a:extLst>
          </p:cNvPr>
          <p:cNvSpPr/>
          <p:nvPr/>
        </p:nvSpPr>
        <p:spPr bwMode="auto">
          <a:xfrm>
            <a:off x="7611684" y="2255065"/>
            <a:ext cx="3514725" cy="346075"/>
          </a:xfrm>
          <a:custGeom>
            <a:avLst/>
            <a:gdLst>
              <a:gd name="connsiteX0" fmla="*/ 0 w 3514725"/>
              <a:gd name="connsiteY0" fmla="*/ 0 h 346075"/>
              <a:gd name="connsiteX1" fmla="*/ 269875 w 3514725"/>
              <a:gd name="connsiteY1" fmla="*/ 0 h 346075"/>
              <a:gd name="connsiteX2" fmla="*/ 269875 w 3514725"/>
              <a:gd name="connsiteY2" fmla="*/ 19050 h 346075"/>
              <a:gd name="connsiteX3" fmla="*/ 492125 w 3514725"/>
              <a:gd name="connsiteY3" fmla="*/ 19050 h 346075"/>
              <a:gd name="connsiteX4" fmla="*/ 492125 w 3514725"/>
              <a:gd name="connsiteY4" fmla="*/ 19050 h 346075"/>
              <a:gd name="connsiteX5" fmla="*/ 492125 w 3514725"/>
              <a:gd name="connsiteY5" fmla="*/ 19050 h 346075"/>
              <a:gd name="connsiteX6" fmla="*/ 492125 w 3514725"/>
              <a:gd name="connsiteY6" fmla="*/ 44450 h 346075"/>
              <a:gd name="connsiteX7" fmla="*/ 596900 w 3514725"/>
              <a:gd name="connsiteY7" fmla="*/ 44450 h 346075"/>
              <a:gd name="connsiteX8" fmla="*/ 596900 w 3514725"/>
              <a:gd name="connsiteY8" fmla="*/ 44450 h 346075"/>
              <a:gd name="connsiteX9" fmla="*/ 596900 w 3514725"/>
              <a:gd name="connsiteY9" fmla="*/ 66675 h 346075"/>
              <a:gd name="connsiteX10" fmla="*/ 650875 w 3514725"/>
              <a:gd name="connsiteY10" fmla="*/ 66675 h 346075"/>
              <a:gd name="connsiteX11" fmla="*/ 650875 w 3514725"/>
              <a:gd name="connsiteY11" fmla="*/ 85725 h 346075"/>
              <a:gd name="connsiteX12" fmla="*/ 774700 w 3514725"/>
              <a:gd name="connsiteY12" fmla="*/ 85725 h 346075"/>
              <a:gd name="connsiteX13" fmla="*/ 774700 w 3514725"/>
              <a:gd name="connsiteY13" fmla="*/ 85725 h 346075"/>
              <a:gd name="connsiteX14" fmla="*/ 774700 w 3514725"/>
              <a:gd name="connsiteY14" fmla="*/ 85725 h 346075"/>
              <a:gd name="connsiteX15" fmla="*/ 774700 w 3514725"/>
              <a:gd name="connsiteY15" fmla="*/ 85725 h 346075"/>
              <a:gd name="connsiteX16" fmla="*/ 774700 w 3514725"/>
              <a:gd name="connsiteY16" fmla="*/ 85725 h 346075"/>
              <a:gd name="connsiteX17" fmla="*/ 774700 w 3514725"/>
              <a:gd name="connsiteY17" fmla="*/ 85725 h 346075"/>
              <a:gd name="connsiteX18" fmla="*/ 774700 w 3514725"/>
              <a:gd name="connsiteY18" fmla="*/ 114300 h 346075"/>
              <a:gd name="connsiteX19" fmla="*/ 885825 w 3514725"/>
              <a:gd name="connsiteY19" fmla="*/ 114300 h 346075"/>
              <a:gd name="connsiteX20" fmla="*/ 885825 w 3514725"/>
              <a:gd name="connsiteY20" fmla="*/ 114300 h 346075"/>
              <a:gd name="connsiteX21" fmla="*/ 885825 w 3514725"/>
              <a:gd name="connsiteY21" fmla="*/ 155575 h 346075"/>
              <a:gd name="connsiteX22" fmla="*/ 968375 w 3514725"/>
              <a:gd name="connsiteY22" fmla="*/ 155575 h 346075"/>
              <a:gd name="connsiteX23" fmla="*/ 968375 w 3514725"/>
              <a:gd name="connsiteY23" fmla="*/ 155575 h 346075"/>
              <a:gd name="connsiteX24" fmla="*/ 968375 w 3514725"/>
              <a:gd name="connsiteY24" fmla="*/ 187325 h 346075"/>
              <a:gd name="connsiteX25" fmla="*/ 1489075 w 3514725"/>
              <a:gd name="connsiteY25" fmla="*/ 187325 h 346075"/>
              <a:gd name="connsiteX26" fmla="*/ 1489075 w 3514725"/>
              <a:gd name="connsiteY26" fmla="*/ 212725 h 346075"/>
              <a:gd name="connsiteX27" fmla="*/ 1711325 w 3514725"/>
              <a:gd name="connsiteY27" fmla="*/ 212725 h 346075"/>
              <a:gd name="connsiteX28" fmla="*/ 1743075 w 3514725"/>
              <a:gd name="connsiteY28" fmla="*/ 244475 h 346075"/>
              <a:gd name="connsiteX29" fmla="*/ 2120900 w 3514725"/>
              <a:gd name="connsiteY29" fmla="*/ 244475 h 346075"/>
              <a:gd name="connsiteX30" fmla="*/ 2155825 w 3514725"/>
              <a:gd name="connsiteY30" fmla="*/ 279400 h 346075"/>
              <a:gd name="connsiteX31" fmla="*/ 2613025 w 3514725"/>
              <a:gd name="connsiteY31" fmla="*/ 279400 h 346075"/>
              <a:gd name="connsiteX32" fmla="*/ 2613025 w 3514725"/>
              <a:gd name="connsiteY32" fmla="*/ 279400 h 346075"/>
              <a:gd name="connsiteX33" fmla="*/ 2613025 w 3514725"/>
              <a:gd name="connsiteY33" fmla="*/ 307975 h 346075"/>
              <a:gd name="connsiteX34" fmla="*/ 2828925 w 3514725"/>
              <a:gd name="connsiteY34" fmla="*/ 307975 h 346075"/>
              <a:gd name="connsiteX35" fmla="*/ 2828925 w 3514725"/>
              <a:gd name="connsiteY35" fmla="*/ 346075 h 346075"/>
              <a:gd name="connsiteX36" fmla="*/ 3514725 w 3514725"/>
              <a:gd name="connsiteY36" fmla="*/ 346075 h 34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514725" h="346075">
                <a:moveTo>
                  <a:pt x="0" y="0"/>
                </a:moveTo>
                <a:lnTo>
                  <a:pt x="269875" y="0"/>
                </a:lnTo>
                <a:lnTo>
                  <a:pt x="269875" y="19050"/>
                </a:lnTo>
                <a:lnTo>
                  <a:pt x="492125" y="19050"/>
                </a:lnTo>
                <a:lnTo>
                  <a:pt x="492125" y="19050"/>
                </a:lnTo>
                <a:lnTo>
                  <a:pt x="492125" y="19050"/>
                </a:lnTo>
                <a:lnTo>
                  <a:pt x="492125" y="44450"/>
                </a:lnTo>
                <a:lnTo>
                  <a:pt x="596900" y="44450"/>
                </a:lnTo>
                <a:lnTo>
                  <a:pt x="596900" y="44450"/>
                </a:lnTo>
                <a:lnTo>
                  <a:pt x="596900" y="66675"/>
                </a:lnTo>
                <a:lnTo>
                  <a:pt x="650875" y="66675"/>
                </a:lnTo>
                <a:lnTo>
                  <a:pt x="650875" y="85725"/>
                </a:lnTo>
                <a:lnTo>
                  <a:pt x="774700" y="85725"/>
                </a:lnTo>
                <a:lnTo>
                  <a:pt x="774700" y="85725"/>
                </a:lnTo>
                <a:lnTo>
                  <a:pt x="774700" y="85725"/>
                </a:lnTo>
                <a:lnTo>
                  <a:pt x="774700" y="85725"/>
                </a:lnTo>
                <a:lnTo>
                  <a:pt x="774700" y="85725"/>
                </a:lnTo>
                <a:lnTo>
                  <a:pt x="774700" y="85725"/>
                </a:lnTo>
                <a:lnTo>
                  <a:pt x="774700" y="114300"/>
                </a:lnTo>
                <a:lnTo>
                  <a:pt x="885825" y="114300"/>
                </a:lnTo>
                <a:lnTo>
                  <a:pt x="885825" y="114300"/>
                </a:lnTo>
                <a:lnTo>
                  <a:pt x="885825" y="155575"/>
                </a:lnTo>
                <a:lnTo>
                  <a:pt x="968375" y="155575"/>
                </a:lnTo>
                <a:lnTo>
                  <a:pt x="968375" y="155575"/>
                </a:lnTo>
                <a:lnTo>
                  <a:pt x="968375" y="187325"/>
                </a:lnTo>
                <a:lnTo>
                  <a:pt x="1489075" y="187325"/>
                </a:lnTo>
                <a:lnTo>
                  <a:pt x="1489075" y="212725"/>
                </a:lnTo>
                <a:lnTo>
                  <a:pt x="1711325" y="212725"/>
                </a:lnTo>
                <a:lnTo>
                  <a:pt x="1743075" y="244475"/>
                </a:lnTo>
                <a:lnTo>
                  <a:pt x="2120900" y="244475"/>
                </a:lnTo>
                <a:lnTo>
                  <a:pt x="2155825" y="279400"/>
                </a:lnTo>
                <a:lnTo>
                  <a:pt x="2613025" y="279400"/>
                </a:lnTo>
                <a:lnTo>
                  <a:pt x="2613025" y="279400"/>
                </a:lnTo>
                <a:lnTo>
                  <a:pt x="2613025" y="307975"/>
                </a:lnTo>
                <a:lnTo>
                  <a:pt x="2828925" y="307975"/>
                </a:lnTo>
                <a:lnTo>
                  <a:pt x="2828925" y="346075"/>
                </a:lnTo>
                <a:lnTo>
                  <a:pt x="3514725" y="346075"/>
                </a:lnTo>
              </a:path>
            </a:pathLst>
          </a:custGeom>
          <a:noFill/>
          <a:ln w="28575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287" name="Freeform 9286">
            <a:extLst>
              <a:ext uri="{FF2B5EF4-FFF2-40B4-BE49-F238E27FC236}">
                <a16:creationId xmlns:a16="http://schemas.microsoft.com/office/drawing/2014/main" id="{777F6995-FB1C-38B9-A07E-78FCFFAB1CF6}"/>
              </a:ext>
            </a:extLst>
          </p:cNvPr>
          <p:cNvSpPr/>
          <p:nvPr/>
        </p:nvSpPr>
        <p:spPr bwMode="auto">
          <a:xfrm>
            <a:off x="7548184" y="2229924"/>
            <a:ext cx="3581400" cy="438150"/>
          </a:xfrm>
          <a:custGeom>
            <a:avLst/>
            <a:gdLst>
              <a:gd name="connsiteX0" fmla="*/ 3581400 w 3581400"/>
              <a:gd name="connsiteY0" fmla="*/ 438150 h 438150"/>
              <a:gd name="connsiteX1" fmla="*/ 2682875 w 3581400"/>
              <a:gd name="connsiteY1" fmla="*/ 438150 h 438150"/>
              <a:gd name="connsiteX2" fmla="*/ 2682875 w 3581400"/>
              <a:gd name="connsiteY2" fmla="*/ 438150 h 438150"/>
              <a:gd name="connsiteX3" fmla="*/ 2682875 w 3581400"/>
              <a:gd name="connsiteY3" fmla="*/ 438150 h 438150"/>
              <a:gd name="connsiteX4" fmla="*/ 2657475 w 3581400"/>
              <a:gd name="connsiteY4" fmla="*/ 412750 h 438150"/>
              <a:gd name="connsiteX5" fmla="*/ 2482850 w 3581400"/>
              <a:gd name="connsiteY5" fmla="*/ 412750 h 438150"/>
              <a:gd name="connsiteX6" fmla="*/ 2482850 w 3581400"/>
              <a:gd name="connsiteY6" fmla="*/ 412750 h 438150"/>
              <a:gd name="connsiteX7" fmla="*/ 2466975 w 3581400"/>
              <a:gd name="connsiteY7" fmla="*/ 396875 h 438150"/>
              <a:gd name="connsiteX8" fmla="*/ 2438400 w 3581400"/>
              <a:gd name="connsiteY8" fmla="*/ 396875 h 438150"/>
              <a:gd name="connsiteX9" fmla="*/ 2413000 w 3581400"/>
              <a:gd name="connsiteY9" fmla="*/ 371475 h 438150"/>
              <a:gd name="connsiteX10" fmla="*/ 2260600 w 3581400"/>
              <a:gd name="connsiteY10" fmla="*/ 371475 h 438150"/>
              <a:gd name="connsiteX11" fmla="*/ 2225675 w 3581400"/>
              <a:gd name="connsiteY11" fmla="*/ 336550 h 438150"/>
              <a:gd name="connsiteX12" fmla="*/ 2181225 w 3581400"/>
              <a:gd name="connsiteY12" fmla="*/ 336550 h 438150"/>
              <a:gd name="connsiteX13" fmla="*/ 2162175 w 3581400"/>
              <a:gd name="connsiteY13" fmla="*/ 317500 h 438150"/>
              <a:gd name="connsiteX14" fmla="*/ 2120900 w 3581400"/>
              <a:gd name="connsiteY14" fmla="*/ 317500 h 438150"/>
              <a:gd name="connsiteX15" fmla="*/ 2111375 w 3581400"/>
              <a:gd name="connsiteY15" fmla="*/ 307975 h 438150"/>
              <a:gd name="connsiteX16" fmla="*/ 1924050 w 3581400"/>
              <a:gd name="connsiteY16" fmla="*/ 307975 h 438150"/>
              <a:gd name="connsiteX17" fmla="*/ 1908175 w 3581400"/>
              <a:gd name="connsiteY17" fmla="*/ 292100 h 438150"/>
              <a:gd name="connsiteX18" fmla="*/ 1631950 w 3581400"/>
              <a:gd name="connsiteY18" fmla="*/ 292100 h 438150"/>
              <a:gd name="connsiteX19" fmla="*/ 1631950 w 3581400"/>
              <a:gd name="connsiteY19" fmla="*/ 266700 h 438150"/>
              <a:gd name="connsiteX20" fmla="*/ 1530350 w 3581400"/>
              <a:gd name="connsiteY20" fmla="*/ 266700 h 438150"/>
              <a:gd name="connsiteX21" fmla="*/ 1530350 w 3581400"/>
              <a:gd name="connsiteY21" fmla="*/ 250825 h 438150"/>
              <a:gd name="connsiteX22" fmla="*/ 1485900 w 3581400"/>
              <a:gd name="connsiteY22" fmla="*/ 250825 h 438150"/>
              <a:gd name="connsiteX23" fmla="*/ 1454150 w 3581400"/>
              <a:gd name="connsiteY23" fmla="*/ 219075 h 438150"/>
              <a:gd name="connsiteX24" fmla="*/ 1454150 w 3581400"/>
              <a:gd name="connsiteY24" fmla="*/ 219075 h 438150"/>
              <a:gd name="connsiteX25" fmla="*/ 1435100 w 3581400"/>
              <a:gd name="connsiteY25" fmla="*/ 200025 h 438150"/>
              <a:gd name="connsiteX26" fmla="*/ 1358900 w 3581400"/>
              <a:gd name="connsiteY26" fmla="*/ 200025 h 438150"/>
              <a:gd name="connsiteX27" fmla="*/ 1346200 w 3581400"/>
              <a:gd name="connsiteY27" fmla="*/ 187325 h 438150"/>
              <a:gd name="connsiteX28" fmla="*/ 1108075 w 3581400"/>
              <a:gd name="connsiteY28" fmla="*/ 187325 h 438150"/>
              <a:gd name="connsiteX29" fmla="*/ 1085850 w 3581400"/>
              <a:gd name="connsiteY29" fmla="*/ 165100 h 438150"/>
              <a:gd name="connsiteX30" fmla="*/ 838200 w 3581400"/>
              <a:gd name="connsiteY30" fmla="*/ 165100 h 438150"/>
              <a:gd name="connsiteX31" fmla="*/ 812800 w 3581400"/>
              <a:gd name="connsiteY31" fmla="*/ 165100 h 438150"/>
              <a:gd name="connsiteX32" fmla="*/ 812800 w 3581400"/>
              <a:gd name="connsiteY32" fmla="*/ 152400 h 438150"/>
              <a:gd name="connsiteX33" fmla="*/ 752475 w 3581400"/>
              <a:gd name="connsiteY33" fmla="*/ 152400 h 438150"/>
              <a:gd name="connsiteX34" fmla="*/ 752475 w 3581400"/>
              <a:gd name="connsiteY34" fmla="*/ 136525 h 438150"/>
              <a:gd name="connsiteX35" fmla="*/ 708025 w 3581400"/>
              <a:gd name="connsiteY35" fmla="*/ 136525 h 438150"/>
              <a:gd name="connsiteX36" fmla="*/ 708025 w 3581400"/>
              <a:gd name="connsiteY36" fmla="*/ 136525 h 438150"/>
              <a:gd name="connsiteX37" fmla="*/ 622300 w 3581400"/>
              <a:gd name="connsiteY37" fmla="*/ 136525 h 438150"/>
              <a:gd name="connsiteX38" fmla="*/ 587375 w 3581400"/>
              <a:gd name="connsiteY38" fmla="*/ 101600 h 438150"/>
              <a:gd name="connsiteX39" fmla="*/ 539750 w 3581400"/>
              <a:gd name="connsiteY39" fmla="*/ 101600 h 438150"/>
              <a:gd name="connsiteX40" fmla="*/ 539750 w 3581400"/>
              <a:gd name="connsiteY40" fmla="*/ 60325 h 438150"/>
              <a:gd name="connsiteX41" fmla="*/ 330200 w 3581400"/>
              <a:gd name="connsiteY41" fmla="*/ 60325 h 438150"/>
              <a:gd name="connsiteX42" fmla="*/ 320675 w 3581400"/>
              <a:gd name="connsiteY42" fmla="*/ 50800 h 438150"/>
              <a:gd name="connsiteX43" fmla="*/ 276225 w 3581400"/>
              <a:gd name="connsiteY43" fmla="*/ 50800 h 438150"/>
              <a:gd name="connsiteX44" fmla="*/ 276225 w 3581400"/>
              <a:gd name="connsiteY44" fmla="*/ 25400 h 438150"/>
              <a:gd name="connsiteX45" fmla="*/ 155575 w 3581400"/>
              <a:gd name="connsiteY45" fmla="*/ 25400 h 438150"/>
              <a:gd name="connsiteX46" fmla="*/ 155575 w 3581400"/>
              <a:gd name="connsiteY46" fmla="*/ 0 h 438150"/>
              <a:gd name="connsiteX47" fmla="*/ 0 w 3581400"/>
              <a:gd name="connsiteY47" fmla="*/ 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81400" h="438150">
                <a:moveTo>
                  <a:pt x="3581400" y="438150"/>
                </a:moveTo>
                <a:lnTo>
                  <a:pt x="2682875" y="438150"/>
                </a:lnTo>
                <a:lnTo>
                  <a:pt x="2682875" y="438150"/>
                </a:lnTo>
                <a:lnTo>
                  <a:pt x="2682875" y="438150"/>
                </a:lnTo>
                <a:lnTo>
                  <a:pt x="2657475" y="412750"/>
                </a:lnTo>
                <a:lnTo>
                  <a:pt x="2482850" y="412750"/>
                </a:lnTo>
                <a:lnTo>
                  <a:pt x="2482850" y="412750"/>
                </a:lnTo>
                <a:lnTo>
                  <a:pt x="2466975" y="396875"/>
                </a:lnTo>
                <a:lnTo>
                  <a:pt x="2438400" y="396875"/>
                </a:lnTo>
                <a:lnTo>
                  <a:pt x="2413000" y="371475"/>
                </a:lnTo>
                <a:lnTo>
                  <a:pt x="2260600" y="371475"/>
                </a:lnTo>
                <a:lnTo>
                  <a:pt x="2225675" y="336550"/>
                </a:lnTo>
                <a:lnTo>
                  <a:pt x="2181225" y="336550"/>
                </a:lnTo>
                <a:lnTo>
                  <a:pt x="2162175" y="317500"/>
                </a:lnTo>
                <a:lnTo>
                  <a:pt x="2120900" y="317500"/>
                </a:lnTo>
                <a:lnTo>
                  <a:pt x="2111375" y="307975"/>
                </a:lnTo>
                <a:lnTo>
                  <a:pt x="1924050" y="307975"/>
                </a:lnTo>
                <a:lnTo>
                  <a:pt x="1908175" y="292100"/>
                </a:lnTo>
                <a:lnTo>
                  <a:pt x="1631950" y="292100"/>
                </a:lnTo>
                <a:lnTo>
                  <a:pt x="1631950" y="266700"/>
                </a:lnTo>
                <a:lnTo>
                  <a:pt x="1530350" y="266700"/>
                </a:lnTo>
                <a:lnTo>
                  <a:pt x="1530350" y="250825"/>
                </a:lnTo>
                <a:lnTo>
                  <a:pt x="1485900" y="250825"/>
                </a:lnTo>
                <a:lnTo>
                  <a:pt x="1454150" y="219075"/>
                </a:lnTo>
                <a:lnTo>
                  <a:pt x="1454150" y="219075"/>
                </a:lnTo>
                <a:lnTo>
                  <a:pt x="1435100" y="200025"/>
                </a:lnTo>
                <a:lnTo>
                  <a:pt x="1358900" y="200025"/>
                </a:lnTo>
                <a:lnTo>
                  <a:pt x="1346200" y="187325"/>
                </a:lnTo>
                <a:lnTo>
                  <a:pt x="1108075" y="187325"/>
                </a:lnTo>
                <a:lnTo>
                  <a:pt x="1085850" y="165100"/>
                </a:lnTo>
                <a:lnTo>
                  <a:pt x="838200" y="165100"/>
                </a:lnTo>
                <a:lnTo>
                  <a:pt x="812800" y="165100"/>
                </a:lnTo>
                <a:lnTo>
                  <a:pt x="812800" y="152400"/>
                </a:lnTo>
                <a:lnTo>
                  <a:pt x="752475" y="152400"/>
                </a:lnTo>
                <a:lnTo>
                  <a:pt x="752475" y="136525"/>
                </a:lnTo>
                <a:lnTo>
                  <a:pt x="708025" y="136525"/>
                </a:lnTo>
                <a:lnTo>
                  <a:pt x="708025" y="136525"/>
                </a:lnTo>
                <a:lnTo>
                  <a:pt x="622300" y="136525"/>
                </a:lnTo>
                <a:lnTo>
                  <a:pt x="587375" y="101600"/>
                </a:lnTo>
                <a:lnTo>
                  <a:pt x="539750" y="101600"/>
                </a:lnTo>
                <a:lnTo>
                  <a:pt x="539750" y="60325"/>
                </a:lnTo>
                <a:lnTo>
                  <a:pt x="330200" y="60325"/>
                </a:lnTo>
                <a:lnTo>
                  <a:pt x="320675" y="50800"/>
                </a:lnTo>
                <a:lnTo>
                  <a:pt x="276225" y="50800"/>
                </a:lnTo>
                <a:lnTo>
                  <a:pt x="276225" y="25400"/>
                </a:lnTo>
                <a:lnTo>
                  <a:pt x="155575" y="25400"/>
                </a:lnTo>
                <a:lnTo>
                  <a:pt x="155575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B6E02B-8683-0AD1-5B80-40DD4A159B79}"/>
              </a:ext>
            </a:extLst>
          </p:cNvPr>
          <p:cNvGrpSpPr/>
          <p:nvPr/>
        </p:nvGrpSpPr>
        <p:grpSpPr>
          <a:xfrm>
            <a:off x="929688" y="2591272"/>
            <a:ext cx="5279379" cy="2419564"/>
            <a:chOff x="929688" y="2591272"/>
            <a:chExt cx="5279379" cy="241956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4036CC-04A5-26BD-0B9C-F0C5B9F64641}"/>
                </a:ext>
              </a:extLst>
            </p:cNvPr>
            <p:cNvSpPr/>
            <p:nvPr/>
          </p:nvSpPr>
          <p:spPr bwMode="auto">
            <a:xfrm>
              <a:off x="1027010" y="2591272"/>
              <a:ext cx="5182057" cy="2412933"/>
            </a:xfrm>
            <a:custGeom>
              <a:avLst/>
              <a:gdLst>
                <a:gd name="connsiteX0" fmla="*/ 0 w 7118717"/>
                <a:gd name="connsiteY0" fmla="*/ 0 h 2985024"/>
                <a:gd name="connsiteX1" fmla="*/ 0 w 7118717"/>
                <a:gd name="connsiteY1" fmla="*/ 2985024 h 2985024"/>
                <a:gd name="connsiteX2" fmla="*/ 7118717 w 7118717"/>
                <a:gd name="connsiteY2" fmla="*/ 2985024 h 2985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18717" h="2985024">
                  <a:moveTo>
                    <a:pt x="0" y="0"/>
                  </a:moveTo>
                  <a:lnTo>
                    <a:pt x="0" y="2985024"/>
                  </a:lnTo>
                  <a:lnTo>
                    <a:pt x="7118717" y="298502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8936C87-3985-97F0-3D38-F1EB3621D95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29688" y="2607879"/>
              <a:ext cx="93830" cy="2402957"/>
              <a:chOff x="2527160" y="2020171"/>
              <a:chExt cx="117799" cy="2966613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CFC472-7DE6-FC4E-31AC-4C6E150412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2020171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CA83DA6C-A07A-53F2-F8AF-D56328AA84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2514607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09CD9E06-565B-2541-8047-8BFFF1EA91C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3009043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43A47AE-A714-A9E8-4893-28907D0256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3503479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88C9B72-81BA-FDA5-3337-421A62EB21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3997915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B5310C34-7E15-EC1A-D253-D6BCA13028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4492350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942CE7C8-B0E1-EF27-31BC-2FCB02E3DE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27160" y="4986784"/>
                <a:ext cx="11779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669088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6D16-5C61-4391-B95D-BDF1F3CB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IMROZ: </a:t>
            </a:r>
            <a:r>
              <a:rPr lang="en-US" sz="3200" dirty="0"/>
              <a:t>Isatuximab + VRd in Transplant-Ineligible NDMM</a:t>
            </a:r>
            <a:endParaRPr lang="en-US" sz="32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8901D-7A40-413D-A6B0-5C76C61E1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cs typeface="Calibri" panose="020F0502020204030204" pitchFamily="34" charset="0"/>
              </a:rPr>
              <a:t>International, open-label, randomized phase III trial </a:t>
            </a: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defTabSz="1219114" fontAlgn="auto">
              <a:spcAft>
                <a:spcPts val="0"/>
              </a:spcAft>
              <a:defRPr/>
            </a:pPr>
            <a:r>
              <a:rPr lang="en-US" sz="2000" b="1" kern="0" dirty="0">
                <a:solidFill>
                  <a:srgbClr val="000000"/>
                </a:solidFill>
                <a:cs typeface="Calibri" panose="020F0502020204030204" pitchFamily="34" charset="0"/>
              </a:rPr>
              <a:t>Primary endpoint: </a:t>
            </a:r>
            <a:r>
              <a:rPr lang="en-US" sz="2000" b="0" kern="0" dirty="0">
                <a:solidFill>
                  <a:srgbClr val="000000"/>
                </a:solidFill>
                <a:cs typeface="Calibri" panose="020F0502020204030204" pitchFamily="34" charset="0"/>
              </a:rPr>
              <a:t>PFS</a:t>
            </a:r>
          </a:p>
          <a:p>
            <a:pPr defTabSz="1219114" fontAlgn="auto"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  <a:cs typeface="Calibri" panose="020F0502020204030204" pitchFamily="34" charset="0"/>
              </a:rPr>
              <a:t>S</a:t>
            </a:r>
            <a:r>
              <a:rPr lang="en-US" sz="2000" b="1" kern="0" dirty="0">
                <a:solidFill>
                  <a:srgbClr val="000000"/>
                </a:solidFill>
                <a:cs typeface="Calibri" panose="020F0502020204030204" pitchFamily="34" charset="0"/>
              </a:rPr>
              <a:t>econdary endpoints: </a:t>
            </a:r>
            <a:r>
              <a:rPr lang="en-US" sz="2000" b="0" kern="0" dirty="0">
                <a:solidFill>
                  <a:srgbClr val="000000"/>
                </a:solidFill>
                <a:cs typeface="Calibri" panose="020F0502020204030204" pitchFamily="34" charset="0"/>
              </a:rPr>
              <a:t>CR rate, MRD- CR (NGS 10</a:t>
            </a:r>
            <a:r>
              <a:rPr lang="en-US" sz="2000" b="0" kern="0" baseline="30000" dirty="0">
                <a:solidFill>
                  <a:srgbClr val="000000"/>
                </a:solidFill>
                <a:cs typeface="Calibri" panose="020F0502020204030204" pitchFamily="34" charset="0"/>
              </a:rPr>
              <a:t>-5</a:t>
            </a:r>
            <a:r>
              <a:rPr lang="en-US" sz="2000" b="0" kern="0" dirty="0">
                <a:solidFill>
                  <a:srgbClr val="000000"/>
                </a:solidFill>
                <a:cs typeface="Calibri" panose="020F0502020204030204" pitchFamily="34" charset="0"/>
              </a:rPr>
              <a:t>) rate, ≥ VGPR rate, OS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55AC80-0500-E97D-4AF9-B61B57D171E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Facon. ASCO 2024. Abstr 7500. Facon. NEJM. 2024;391:1597.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412FEAED-0625-43FB-892B-798541495E4E}"/>
              </a:ext>
            </a:extLst>
          </p:cNvPr>
          <p:cNvSpPr/>
          <p:nvPr/>
        </p:nvSpPr>
        <p:spPr bwMode="auto">
          <a:xfrm>
            <a:off x="4274508" y="2418773"/>
            <a:ext cx="2166820" cy="88684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cap="flat" cmpd="sng" algn="ctr">
            <a:noFill/>
            <a:prstDash val="solid"/>
          </a:ln>
          <a:effectLst/>
        </p:spPr>
        <p:txBody>
          <a:bodyPr lIns="162548" tIns="81273" rIns="162548" bIns="81273" anchor="ctr"/>
          <a:lstStyle/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Isatuximab*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+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VRd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†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265)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2104663A-CB87-4961-B239-C633B3092DAD}"/>
              </a:ext>
            </a:extLst>
          </p:cNvPr>
          <p:cNvSpPr/>
          <p:nvPr/>
        </p:nvSpPr>
        <p:spPr bwMode="auto">
          <a:xfrm>
            <a:off x="4278841" y="3492068"/>
            <a:ext cx="2162487" cy="886848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lIns="162548" tIns="81273" rIns="162548" bIns="81273" anchor="ctr"/>
          <a:lstStyle/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VRd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†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181)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B0CFF7-7B81-4A97-A1B2-4CEBFB63F8DC}"/>
              </a:ext>
            </a:extLst>
          </p:cNvPr>
          <p:cNvSpPr txBox="1"/>
          <p:nvPr/>
        </p:nvSpPr>
        <p:spPr>
          <a:xfrm>
            <a:off x="627623" y="2639800"/>
            <a:ext cx="2935932" cy="156966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Patients aged 18 to ≤80 yr with symptomatic NDMM not considered for transplant due to older age or comorbidities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00"/>
                </a:highlight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446)</a:t>
            </a: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B4D5AFB6-6A7D-4408-9EC1-6F5B3B49A4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6315" y="2787044"/>
            <a:ext cx="686137" cy="354761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5357ED-1EC3-4D3C-BC5D-F7C3B6B012E5}"/>
              </a:ext>
            </a:extLst>
          </p:cNvPr>
          <p:cNvSpPr txBox="1"/>
          <p:nvPr/>
        </p:nvSpPr>
        <p:spPr>
          <a:xfrm flipH="1">
            <a:off x="9750438" y="2910982"/>
            <a:ext cx="2005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Until PD, unacceptable toxicity, or patient withdrawal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40F91E6-2E00-23C9-5FD3-229EA8995F78}"/>
              </a:ext>
            </a:extLst>
          </p:cNvPr>
          <p:cNvCxnSpPr>
            <a:cxnSpLocks/>
          </p:cNvCxnSpPr>
          <p:nvPr/>
        </p:nvCxnSpPr>
        <p:spPr bwMode="auto">
          <a:xfrm>
            <a:off x="9428763" y="3391173"/>
            <a:ext cx="32167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Line 53">
            <a:extLst>
              <a:ext uri="{FF2B5EF4-FFF2-40B4-BE49-F238E27FC236}">
                <a16:creationId xmlns:a16="http://schemas.microsoft.com/office/drawing/2014/main" id="{B9DAD17C-84CC-65A1-7BC3-073146E7A46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1676" y="3603728"/>
            <a:ext cx="677993" cy="354761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72BAF192-213A-ADDB-24A6-8429A565AFB2}"/>
              </a:ext>
            </a:extLst>
          </p:cNvPr>
          <p:cNvSpPr/>
          <p:nvPr/>
        </p:nvSpPr>
        <p:spPr bwMode="auto">
          <a:xfrm>
            <a:off x="7005753" y="2409633"/>
            <a:ext cx="2166820" cy="886848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 cap="flat" cmpd="sng" algn="ctr">
            <a:noFill/>
            <a:prstDash val="solid"/>
          </a:ln>
          <a:effectLst/>
        </p:spPr>
        <p:txBody>
          <a:bodyPr lIns="162548" tIns="81273" rIns="162548" bIns="81273" anchor="ctr"/>
          <a:lstStyle/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Isatuximab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‡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+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Rd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§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265)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0192EAF2-2C89-2C2E-8F5B-4ECB5889B01F}"/>
              </a:ext>
            </a:extLst>
          </p:cNvPr>
          <p:cNvSpPr/>
          <p:nvPr/>
        </p:nvSpPr>
        <p:spPr bwMode="auto">
          <a:xfrm>
            <a:off x="7010301" y="3537884"/>
            <a:ext cx="2162487" cy="886848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 w="38100" cap="flat" cmpd="sng" algn="ctr">
            <a:noFill/>
            <a:prstDash val="solid"/>
          </a:ln>
          <a:effectLst/>
        </p:spPr>
        <p:txBody>
          <a:bodyPr lIns="162548" tIns="81273" rIns="162548" bIns="81273" anchor="ctr"/>
          <a:lstStyle/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Rd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§</a:t>
            </a: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marR="0" lvl="0" indent="0" algn="ctr" defTabSz="12190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Arial Unicode MS" panose="020B0604020202020204" pitchFamily="34" charset="-128"/>
                <a:cs typeface="Arial" panose="020B0604020202020204" pitchFamily="34" charset="0"/>
              </a:rPr>
              <a:t>(n = 181)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348848-9DC9-1E5B-0544-65F4BDEB98B3}"/>
              </a:ext>
            </a:extLst>
          </p:cNvPr>
          <p:cNvSpPr txBox="1"/>
          <p:nvPr/>
        </p:nvSpPr>
        <p:spPr bwMode="auto">
          <a:xfrm>
            <a:off x="4441772" y="1831346"/>
            <a:ext cx="19287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Induction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(4 x 6-wk cycles)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D72F0C-B930-7171-759A-2212DD88C76C}"/>
              </a:ext>
            </a:extLst>
          </p:cNvPr>
          <p:cNvSpPr txBox="1"/>
          <p:nvPr/>
        </p:nvSpPr>
        <p:spPr bwMode="auto">
          <a:xfrm>
            <a:off x="6846005" y="1822822"/>
            <a:ext cx="25827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Continuous Treatment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(4-wk cycles)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FECA31A-3D0D-68AA-9843-E44F87153EC0}"/>
              </a:ext>
            </a:extLst>
          </p:cNvPr>
          <p:cNvCxnSpPr>
            <a:cxnSpLocks/>
          </p:cNvCxnSpPr>
          <p:nvPr/>
        </p:nvCxnSpPr>
        <p:spPr bwMode="auto">
          <a:xfrm>
            <a:off x="6608242" y="2813908"/>
            <a:ext cx="32167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DFBC5DE-AF6B-945F-2D82-151F79F008B5}"/>
              </a:ext>
            </a:extLst>
          </p:cNvPr>
          <p:cNvCxnSpPr>
            <a:cxnSpLocks/>
          </p:cNvCxnSpPr>
          <p:nvPr/>
        </p:nvCxnSpPr>
        <p:spPr bwMode="auto">
          <a:xfrm>
            <a:off x="6611886" y="3952899"/>
            <a:ext cx="32167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7E9AB94-A3C5-1365-0A1B-BA65682DB25A}"/>
              </a:ext>
            </a:extLst>
          </p:cNvPr>
          <p:cNvSpPr txBox="1"/>
          <p:nvPr/>
        </p:nvSpPr>
        <p:spPr bwMode="auto">
          <a:xfrm>
            <a:off x="9553093" y="2075244"/>
            <a:ext cx="2400135" cy="738664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Crossover from Rd to Isa-Rd allowed upon progression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2F2D71-4E1E-7E55-1BFE-7A55665DE6A2}"/>
              </a:ext>
            </a:extLst>
          </p:cNvPr>
          <p:cNvSpPr txBox="1"/>
          <p:nvPr/>
        </p:nvSpPr>
        <p:spPr bwMode="auto">
          <a:xfrm>
            <a:off x="3854548" y="4471507"/>
            <a:ext cx="784039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*Isa IV (C1 only) 10 mg/kg Q1W; Isa IV (C2-4) 10 mg/kg Q2W.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V: SC 1.3 mg/m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on D1, 4, 8, 11, 22, 25, 29, 32;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R: PO 25 mg on D1-14 and D22-35; d: IV/PO 20 mg on D1, 2, 4, 5, 8, 9, 11, 12, 15, 22, 23, 25, 26, 29, 30, 32, 33.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 IV (C5-17) 10 mg/kg Q2W; Isa IV (C18+) 10 mg/kg/mo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§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R: PO 25 mg on D1-21; d: IV/PO 20 mg on Q1W.</a:t>
            </a:r>
          </a:p>
        </p:txBody>
      </p:sp>
    </p:spTree>
    <p:extLst>
      <p:ext uri="{BB962C8B-B14F-4D97-AF65-F5344CB8AC3E}">
        <p14:creationId xmlns:p14="http://schemas.microsoft.com/office/powerpoint/2010/main" val="3327709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IMROZ: </a:t>
            </a:r>
            <a:r>
              <a:rPr lang="en-US" dirty="0"/>
              <a:t>PFS and MRD Negativity Rate</a:t>
            </a:r>
            <a:endParaRPr lang="en-US" altLang="en-US" dirty="0"/>
          </a:p>
        </p:txBody>
      </p:sp>
      <p:sp>
        <p:nvSpPr>
          <p:cNvPr id="62" name="Content Placeholder 61">
            <a:extLst>
              <a:ext uri="{FF2B5EF4-FFF2-40B4-BE49-F238E27FC236}">
                <a16:creationId xmlns:a16="http://schemas.microsoft.com/office/drawing/2014/main" id="{C2151F90-CCBA-E392-836F-B6DBC2727CB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Facon. ASCO 2024. Abstr 7500. Facon. NEJM. 2024;391:1597.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5A4B792B-7734-D26C-DD3C-C8854E6A7024}"/>
              </a:ext>
            </a:extLst>
          </p:cNvPr>
          <p:cNvGraphicFramePr>
            <a:graphicFrameLocks noGrp="1"/>
          </p:cNvGraphicFramePr>
          <p:nvPr/>
        </p:nvGraphicFramePr>
        <p:xfrm>
          <a:off x="414428" y="1369809"/>
          <a:ext cx="5382081" cy="1432624"/>
        </p:xfrm>
        <a:graphic>
          <a:graphicData uri="http://schemas.openxmlformats.org/drawingml/2006/table">
            <a:tbl>
              <a:tblPr/>
              <a:tblGrid>
                <a:gridCol w="1815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Parameter, n (%)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Isa-VRd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265)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VRd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(n = 181)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PFS, mo 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54.34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HR (98.5% CI)</a:t>
                      </a: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0.60 (0.41-0.88)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Log-rank</a:t>
                      </a:r>
                      <a:r>
                        <a:rPr kumimoji="0" lang="en-US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P 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value</a:t>
                      </a:r>
                      <a:endParaRPr kumimoji="0" lang="en-US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862BBB8-EF96-CD26-D2BD-2178CFDC8B0E}"/>
              </a:ext>
            </a:extLst>
          </p:cNvPr>
          <p:cNvSpPr txBox="1"/>
          <p:nvPr/>
        </p:nvSpPr>
        <p:spPr bwMode="auto">
          <a:xfrm>
            <a:off x="117451" y="4810453"/>
            <a:ext cx="1217000" cy="954107"/>
          </a:xfrm>
          <a:prstGeom prst="rect">
            <a:avLst/>
          </a:prstGeom>
          <a:noFill/>
          <a:ln>
            <a:noFill/>
          </a:ln>
        </p:spPr>
        <p:txBody>
          <a:bodyPr wrap="none" rtlCol="0" anchor="b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Patients at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Risk, 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Isa-VRd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B57628">
                    <a:lumMod val="75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VRd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4BD3AF-EB96-7CED-7561-8B42E342AC11}"/>
              </a:ext>
            </a:extLst>
          </p:cNvPr>
          <p:cNvSpPr txBox="1"/>
          <p:nvPr/>
        </p:nvSpPr>
        <p:spPr bwMode="auto">
          <a:xfrm>
            <a:off x="3614131" y="5010908"/>
            <a:ext cx="46358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1C34AE95-337A-AE4E-C547-F40026919180}"/>
              </a:ext>
            </a:extLst>
          </p:cNvPr>
          <p:cNvGrpSpPr/>
          <p:nvPr/>
        </p:nvGrpSpPr>
        <p:grpSpPr>
          <a:xfrm>
            <a:off x="1231163" y="5243574"/>
            <a:ext cx="5004178" cy="523220"/>
            <a:chOff x="1984059" y="5107268"/>
            <a:chExt cx="7003581" cy="700005"/>
          </a:xfrm>
        </p:grpSpPr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8BC276BD-0F3B-309E-18B1-BDDBB7F84092}"/>
                </a:ext>
              </a:extLst>
            </p:cNvPr>
            <p:cNvSpPr txBox="1"/>
            <p:nvPr/>
          </p:nvSpPr>
          <p:spPr bwMode="auto">
            <a:xfrm>
              <a:off x="1984059" y="5107268"/>
              <a:ext cx="718362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265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181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ABBC82B2-E215-2457-E199-D155029D531A}"/>
                </a:ext>
              </a:extLst>
            </p:cNvPr>
            <p:cNvSpPr txBox="1"/>
            <p:nvPr/>
          </p:nvSpPr>
          <p:spPr bwMode="auto">
            <a:xfrm>
              <a:off x="2532100" y="5107268"/>
              <a:ext cx="707144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243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155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41537B08-71EB-9728-4B8D-468541D498E1}"/>
                </a:ext>
              </a:extLst>
            </p:cNvPr>
            <p:cNvSpPr txBox="1"/>
            <p:nvPr/>
          </p:nvSpPr>
          <p:spPr bwMode="auto">
            <a:xfrm>
              <a:off x="3074535" y="5107268"/>
              <a:ext cx="707144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234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141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353820E5-C1E3-F88C-A7B8-4E686B4910BF}"/>
                </a:ext>
              </a:extLst>
            </p:cNvPr>
            <p:cNvSpPr txBox="1"/>
            <p:nvPr/>
          </p:nvSpPr>
          <p:spPr bwMode="auto">
            <a:xfrm>
              <a:off x="3660717" y="5107268"/>
              <a:ext cx="619648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217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121</a:t>
              </a:r>
            </a:p>
          </p:txBody>
        </p:sp>
        <p:sp>
          <p:nvSpPr>
            <p:cNvPr id="9223" name="TextBox 9222">
              <a:extLst>
                <a:ext uri="{FF2B5EF4-FFF2-40B4-BE49-F238E27FC236}">
                  <a16:creationId xmlns:a16="http://schemas.microsoft.com/office/drawing/2014/main" id="{F4DC5CEA-2F9D-696A-CB5E-D0E96E766106}"/>
                </a:ext>
              </a:extLst>
            </p:cNvPr>
            <p:cNvSpPr txBox="1"/>
            <p:nvPr/>
          </p:nvSpPr>
          <p:spPr bwMode="auto">
            <a:xfrm>
              <a:off x="4157866" y="5107268"/>
              <a:ext cx="653300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104</a:t>
              </a:r>
            </a:p>
          </p:txBody>
        </p:sp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31F7BAB1-F188-A05B-7684-8A0021AB2B5B}"/>
                </a:ext>
              </a:extLst>
            </p:cNvPr>
            <p:cNvSpPr txBox="1"/>
            <p:nvPr/>
          </p:nvSpPr>
          <p:spPr bwMode="auto">
            <a:xfrm>
              <a:off x="4699178" y="5107268"/>
              <a:ext cx="655545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190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96</a:t>
              </a: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CC1625DE-2B19-7646-2A1B-962EBB511720}"/>
                </a:ext>
              </a:extLst>
            </p:cNvPr>
            <p:cNvSpPr txBox="1"/>
            <p:nvPr/>
          </p:nvSpPr>
          <p:spPr bwMode="auto">
            <a:xfrm>
              <a:off x="5262927" y="5107268"/>
              <a:ext cx="612917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177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89</a:t>
              </a:r>
            </a:p>
          </p:txBody>
        </p:sp>
        <p:sp>
          <p:nvSpPr>
            <p:cNvPr id="9226" name="TextBox 9225">
              <a:extLst>
                <a:ext uri="{FF2B5EF4-FFF2-40B4-BE49-F238E27FC236}">
                  <a16:creationId xmlns:a16="http://schemas.microsoft.com/office/drawing/2014/main" id="{D872EAF8-F514-FE60-AD3E-3C109C02F2BB}"/>
                </a:ext>
              </a:extLst>
            </p:cNvPr>
            <p:cNvSpPr txBox="1"/>
            <p:nvPr/>
          </p:nvSpPr>
          <p:spPr bwMode="auto">
            <a:xfrm>
              <a:off x="5784048" y="5107268"/>
              <a:ext cx="655545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164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81</a:t>
              </a:r>
            </a:p>
          </p:txBody>
        </p:sp>
        <p:sp>
          <p:nvSpPr>
            <p:cNvPr id="9227" name="TextBox 9226">
              <a:extLst>
                <a:ext uri="{FF2B5EF4-FFF2-40B4-BE49-F238E27FC236}">
                  <a16:creationId xmlns:a16="http://schemas.microsoft.com/office/drawing/2014/main" id="{D61F66A7-2689-1567-CCF8-CC5AC0E2F091}"/>
                </a:ext>
              </a:extLst>
            </p:cNvPr>
            <p:cNvSpPr txBox="1"/>
            <p:nvPr/>
          </p:nvSpPr>
          <p:spPr bwMode="auto">
            <a:xfrm>
              <a:off x="6316453" y="5107268"/>
              <a:ext cx="644326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153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9228" name="TextBox 9227">
              <a:extLst>
                <a:ext uri="{FF2B5EF4-FFF2-40B4-BE49-F238E27FC236}">
                  <a16:creationId xmlns:a16="http://schemas.microsoft.com/office/drawing/2014/main" id="{7A96700A-D87B-7EAB-5863-20BBFB7D8A4C}"/>
                </a:ext>
              </a:extLst>
            </p:cNvPr>
            <p:cNvSpPr txBox="1"/>
            <p:nvPr/>
          </p:nvSpPr>
          <p:spPr bwMode="auto">
            <a:xfrm>
              <a:off x="6854398" y="5107268"/>
              <a:ext cx="653300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104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51</a:t>
              </a:r>
            </a:p>
          </p:txBody>
        </p:sp>
        <p:sp>
          <p:nvSpPr>
            <p:cNvPr id="9229" name="TextBox 9228">
              <a:extLst>
                <a:ext uri="{FF2B5EF4-FFF2-40B4-BE49-F238E27FC236}">
                  <a16:creationId xmlns:a16="http://schemas.microsoft.com/office/drawing/2014/main" id="{B918B66E-D77D-8564-170D-B85585AC1A72}"/>
                </a:ext>
              </a:extLst>
            </p:cNvPr>
            <p:cNvSpPr txBox="1"/>
            <p:nvPr/>
          </p:nvSpPr>
          <p:spPr bwMode="auto">
            <a:xfrm>
              <a:off x="7413245" y="5107268"/>
              <a:ext cx="563561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43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30" name="TextBox 9229">
              <a:extLst>
                <a:ext uri="{FF2B5EF4-FFF2-40B4-BE49-F238E27FC236}">
                  <a16:creationId xmlns:a16="http://schemas.microsoft.com/office/drawing/2014/main" id="{E86DEA2E-A7E5-AEAF-D2CD-3499FDE740E9}"/>
                </a:ext>
              </a:extLst>
            </p:cNvPr>
            <p:cNvSpPr txBox="1"/>
            <p:nvPr/>
          </p:nvSpPr>
          <p:spPr bwMode="auto">
            <a:xfrm>
              <a:off x="8036445" y="5107268"/>
              <a:ext cx="402031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31" name="TextBox 9230">
              <a:extLst>
                <a:ext uri="{FF2B5EF4-FFF2-40B4-BE49-F238E27FC236}">
                  <a16:creationId xmlns:a16="http://schemas.microsoft.com/office/drawing/2014/main" id="{D6189370-F002-61F0-6852-73EBE4EF7C86}"/>
                </a:ext>
              </a:extLst>
            </p:cNvPr>
            <p:cNvSpPr txBox="1"/>
            <p:nvPr/>
          </p:nvSpPr>
          <p:spPr bwMode="auto">
            <a:xfrm>
              <a:off x="8572148" y="5107268"/>
              <a:ext cx="415492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9237" name="Group 9236">
            <a:extLst>
              <a:ext uri="{FF2B5EF4-FFF2-40B4-BE49-F238E27FC236}">
                <a16:creationId xmlns:a16="http://schemas.microsoft.com/office/drawing/2014/main" id="{8799223F-D7FC-34DC-D5DE-F1E0080D46E3}"/>
              </a:ext>
            </a:extLst>
          </p:cNvPr>
          <p:cNvGrpSpPr/>
          <p:nvPr/>
        </p:nvGrpSpPr>
        <p:grpSpPr>
          <a:xfrm>
            <a:off x="5936258" y="2200639"/>
            <a:ext cx="1152125" cy="523220"/>
            <a:chOff x="8488112" y="1653757"/>
            <a:chExt cx="1612450" cy="70000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8A1F8C-5DCB-98AE-C244-617ABF400399}"/>
                </a:ext>
              </a:extLst>
            </p:cNvPr>
            <p:cNvSpPr txBox="1"/>
            <p:nvPr/>
          </p:nvSpPr>
          <p:spPr bwMode="auto">
            <a:xfrm>
              <a:off x="8846010" y="1653757"/>
              <a:ext cx="1254552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Isa-VRd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VRd</a:t>
              </a:r>
            </a:p>
          </p:txBody>
        </p:sp>
        <p:cxnSp>
          <p:nvCxnSpPr>
            <p:cNvPr id="9234" name="Straight Connector 9233">
              <a:extLst>
                <a:ext uri="{FF2B5EF4-FFF2-40B4-BE49-F238E27FC236}">
                  <a16:creationId xmlns:a16="http://schemas.microsoft.com/office/drawing/2014/main" id="{D2896DCD-FBF5-E529-91D4-6541B9C2B1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8112" y="1872459"/>
              <a:ext cx="39599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6" name="Straight Connector 9235">
              <a:extLst>
                <a:ext uri="{FF2B5EF4-FFF2-40B4-BE49-F238E27FC236}">
                  <a16:creationId xmlns:a16="http://schemas.microsoft.com/office/drawing/2014/main" id="{437C4087-66B6-998F-97A3-A9AAFF9667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8112" y="2166629"/>
              <a:ext cx="395994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95F482E-AA95-A33E-CBCE-60A5B6A594E2}"/>
              </a:ext>
            </a:extLst>
          </p:cNvPr>
          <p:cNvSpPr txBox="1"/>
          <p:nvPr/>
        </p:nvSpPr>
        <p:spPr bwMode="auto">
          <a:xfrm>
            <a:off x="8227056" y="1643196"/>
            <a:ext cx="37401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MRD Negativity Rate (10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-5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by NGS)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6DF6CC-A50F-38FD-B998-809664B1F1D6}"/>
              </a:ext>
            </a:extLst>
          </p:cNvPr>
          <p:cNvSpPr txBox="1"/>
          <p:nvPr/>
        </p:nvSpPr>
        <p:spPr bwMode="auto">
          <a:xfrm>
            <a:off x="8312318" y="4762196"/>
            <a:ext cx="986167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MRD- ITT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16395E-2E53-B83B-FA69-DB96F2D00AFA}"/>
              </a:ext>
            </a:extLst>
          </p:cNvPr>
          <p:cNvSpPr txBox="1"/>
          <p:nvPr/>
        </p:nvSpPr>
        <p:spPr bwMode="auto">
          <a:xfrm>
            <a:off x="9455826" y="4762196"/>
            <a:ext cx="99257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MRD- CR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C08C83-AC49-EF56-A917-B2F1C783B005}"/>
              </a:ext>
            </a:extLst>
          </p:cNvPr>
          <p:cNvSpPr txBox="1"/>
          <p:nvPr/>
        </p:nvSpPr>
        <p:spPr bwMode="auto">
          <a:xfrm>
            <a:off x="10530345" y="4762196"/>
            <a:ext cx="1032654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MRD- for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≥12 Mo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9DF95C-25FA-13A5-F6BA-0CE9D0732906}"/>
              </a:ext>
            </a:extLst>
          </p:cNvPr>
          <p:cNvSpPr txBox="1"/>
          <p:nvPr/>
        </p:nvSpPr>
        <p:spPr bwMode="auto">
          <a:xfrm>
            <a:off x="8282311" y="5088325"/>
            <a:ext cx="103746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1.79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1.221-2.627)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2AB5991-54EE-4D3D-5391-35195A296FD8}"/>
              </a:ext>
            </a:extLst>
          </p:cNvPr>
          <p:cNvSpPr txBox="1"/>
          <p:nvPr/>
        </p:nvSpPr>
        <p:spPr bwMode="auto">
          <a:xfrm>
            <a:off x="9389301" y="5088325"/>
            <a:ext cx="1075937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1.803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1.229-2.646;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= .003)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3D80EA-DB7D-3B2B-294C-044865A1DF59}"/>
              </a:ext>
            </a:extLst>
          </p:cNvPr>
          <p:cNvSpPr txBox="1"/>
          <p:nvPr/>
        </p:nvSpPr>
        <p:spPr bwMode="auto">
          <a:xfrm>
            <a:off x="10539437" y="5344108"/>
            <a:ext cx="102143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2.729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CI: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1.799-4.141)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AE3C1-B528-C03F-98D4-6FEC1F8E1839}"/>
              </a:ext>
            </a:extLst>
          </p:cNvPr>
          <p:cNvSpPr txBox="1"/>
          <p:nvPr/>
        </p:nvSpPr>
        <p:spPr bwMode="auto">
          <a:xfrm rot="16200000">
            <a:off x="6602715" y="3363644"/>
            <a:ext cx="22958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Patients With MRD- (%)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D2E8B3D-E624-C217-EEE1-4BCF3F3035C9}"/>
              </a:ext>
            </a:extLst>
          </p:cNvPr>
          <p:cNvSpPr txBox="1"/>
          <p:nvPr/>
        </p:nvSpPr>
        <p:spPr bwMode="auto">
          <a:xfrm>
            <a:off x="7848971" y="2255047"/>
            <a:ext cx="39465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9408" name="TextBox 9407">
            <a:extLst>
              <a:ext uri="{FF2B5EF4-FFF2-40B4-BE49-F238E27FC236}">
                <a16:creationId xmlns:a16="http://schemas.microsoft.com/office/drawing/2014/main" id="{26D2D53A-5EE8-07C1-46AB-E33E6889893B}"/>
              </a:ext>
            </a:extLst>
          </p:cNvPr>
          <p:cNvSpPr txBox="1"/>
          <p:nvPr/>
        </p:nvSpPr>
        <p:spPr bwMode="auto">
          <a:xfrm>
            <a:off x="7832940" y="2585900"/>
            <a:ext cx="41069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409" name="TextBox 9408">
            <a:extLst>
              <a:ext uri="{FF2B5EF4-FFF2-40B4-BE49-F238E27FC236}">
                <a16:creationId xmlns:a16="http://schemas.microsoft.com/office/drawing/2014/main" id="{EFC4FC83-1773-E16B-9756-1CCDF128E700}"/>
              </a:ext>
            </a:extLst>
          </p:cNvPr>
          <p:cNvSpPr txBox="1"/>
          <p:nvPr/>
        </p:nvSpPr>
        <p:spPr bwMode="auto">
          <a:xfrm>
            <a:off x="7834544" y="2916754"/>
            <a:ext cx="409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9410" name="TextBox 9409">
            <a:extLst>
              <a:ext uri="{FF2B5EF4-FFF2-40B4-BE49-F238E27FC236}">
                <a16:creationId xmlns:a16="http://schemas.microsoft.com/office/drawing/2014/main" id="{59BED656-61E5-E8D3-192A-E4D815442CA0}"/>
              </a:ext>
            </a:extLst>
          </p:cNvPr>
          <p:cNvSpPr txBox="1"/>
          <p:nvPr/>
        </p:nvSpPr>
        <p:spPr bwMode="auto">
          <a:xfrm>
            <a:off x="7834544" y="3247607"/>
            <a:ext cx="4090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411" name="TextBox 9410">
            <a:extLst>
              <a:ext uri="{FF2B5EF4-FFF2-40B4-BE49-F238E27FC236}">
                <a16:creationId xmlns:a16="http://schemas.microsoft.com/office/drawing/2014/main" id="{FB5CEFEC-14C0-6C75-AB55-6AE182AA3EE9}"/>
              </a:ext>
            </a:extLst>
          </p:cNvPr>
          <p:cNvSpPr txBox="1"/>
          <p:nvPr/>
        </p:nvSpPr>
        <p:spPr bwMode="auto">
          <a:xfrm>
            <a:off x="7840956" y="3578460"/>
            <a:ext cx="4026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412" name="TextBox 9411">
            <a:extLst>
              <a:ext uri="{FF2B5EF4-FFF2-40B4-BE49-F238E27FC236}">
                <a16:creationId xmlns:a16="http://schemas.microsoft.com/office/drawing/2014/main" id="{E109E2B9-B800-A39C-DBB6-FB107A8A7B7C}"/>
              </a:ext>
            </a:extLst>
          </p:cNvPr>
          <p:cNvSpPr txBox="1"/>
          <p:nvPr/>
        </p:nvSpPr>
        <p:spPr bwMode="auto">
          <a:xfrm>
            <a:off x="7844162" y="3909313"/>
            <a:ext cx="3994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413" name="TextBox 9412">
            <a:extLst>
              <a:ext uri="{FF2B5EF4-FFF2-40B4-BE49-F238E27FC236}">
                <a16:creationId xmlns:a16="http://schemas.microsoft.com/office/drawing/2014/main" id="{8A945E10-851D-2559-98FC-3C378778A65F}"/>
              </a:ext>
            </a:extLst>
          </p:cNvPr>
          <p:cNvSpPr txBox="1"/>
          <p:nvPr/>
        </p:nvSpPr>
        <p:spPr bwMode="auto">
          <a:xfrm>
            <a:off x="7889046" y="4240167"/>
            <a:ext cx="3545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414" name="TextBox 9413">
            <a:extLst>
              <a:ext uri="{FF2B5EF4-FFF2-40B4-BE49-F238E27FC236}">
                <a16:creationId xmlns:a16="http://schemas.microsoft.com/office/drawing/2014/main" id="{66A5DAC1-FF21-7A93-E6DD-C7C8D2F96858}"/>
              </a:ext>
            </a:extLst>
          </p:cNvPr>
          <p:cNvSpPr txBox="1"/>
          <p:nvPr/>
        </p:nvSpPr>
        <p:spPr bwMode="auto">
          <a:xfrm>
            <a:off x="7946754" y="4571021"/>
            <a:ext cx="296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415" name="Rectangle 9414">
            <a:extLst>
              <a:ext uri="{FF2B5EF4-FFF2-40B4-BE49-F238E27FC236}">
                <a16:creationId xmlns:a16="http://schemas.microsoft.com/office/drawing/2014/main" id="{B4B49835-258F-E4B6-E9EE-FFC815FCB366}"/>
              </a:ext>
            </a:extLst>
          </p:cNvPr>
          <p:cNvSpPr/>
          <p:nvPr/>
        </p:nvSpPr>
        <p:spPr bwMode="auto">
          <a:xfrm>
            <a:off x="8845938" y="3279506"/>
            <a:ext cx="343868" cy="1449007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43.6</a:t>
            </a:r>
          </a:p>
        </p:txBody>
      </p:sp>
      <p:sp>
        <p:nvSpPr>
          <p:cNvPr id="9416" name="Rectangle 9415">
            <a:extLst>
              <a:ext uri="{FF2B5EF4-FFF2-40B4-BE49-F238E27FC236}">
                <a16:creationId xmlns:a16="http://schemas.microsoft.com/office/drawing/2014/main" id="{682A4FA9-6804-8B54-C7B5-008C5AD1A2DE}"/>
              </a:ext>
            </a:extLst>
          </p:cNvPr>
          <p:cNvSpPr/>
          <p:nvPr/>
        </p:nvSpPr>
        <p:spPr bwMode="auto">
          <a:xfrm>
            <a:off x="9978909" y="3373556"/>
            <a:ext cx="343868" cy="1349240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40.9</a:t>
            </a:r>
          </a:p>
        </p:txBody>
      </p:sp>
      <p:sp>
        <p:nvSpPr>
          <p:cNvPr id="9417" name="Rectangle 9416">
            <a:extLst>
              <a:ext uri="{FF2B5EF4-FFF2-40B4-BE49-F238E27FC236}">
                <a16:creationId xmlns:a16="http://schemas.microsoft.com/office/drawing/2014/main" id="{075C07C1-03FE-3899-5AFD-DFAFC87CE1E2}"/>
              </a:ext>
            </a:extLst>
          </p:cNvPr>
          <p:cNvSpPr/>
          <p:nvPr/>
        </p:nvSpPr>
        <p:spPr bwMode="auto">
          <a:xfrm>
            <a:off x="11095173" y="3918834"/>
            <a:ext cx="343868" cy="813312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24.3</a:t>
            </a:r>
          </a:p>
        </p:txBody>
      </p:sp>
      <p:sp>
        <p:nvSpPr>
          <p:cNvPr id="9418" name="Rectangle 9417">
            <a:extLst>
              <a:ext uri="{FF2B5EF4-FFF2-40B4-BE49-F238E27FC236}">
                <a16:creationId xmlns:a16="http://schemas.microsoft.com/office/drawing/2014/main" id="{2B196588-59C6-F11B-9F28-420BACB75AAD}"/>
              </a:ext>
            </a:extLst>
          </p:cNvPr>
          <p:cNvSpPr/>
          <p:nvPr/>
        </p:nvSpPr>
        <p:spPr bwMode="auto">
          <a:xfrm>
            <a:off x="8406344" y="2800840"/>
            <a:ext cx="343868" cy="1931304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58.1</a:t>
            </a:r>
          </a:p>
        </p:txBody>
      </p:sp>
      <p:sp>
        <p:nvSpPr>
          <p:cNvPr id="9419" name="Rectangle 9418">
            <a:extLst>
              <a:ext uri="{FF2B5EF4-FFF2-40B4-BE49-F238E27FC236}">
                <a16:creationId xmlns:a16="http://schemas.microsoft.com/office/drawing/2014/main" id="{04A90F1D-66BA-6152-40ED-612FFEBAF68A}"/>
              </a:ext>
            </a:extLst>
          </p:cNvPr>
          <p:cNvSpPr/>
          <p:nvPr/>
        </p:nvSpPr>
        <p:spPr bwMode="auto">
          <a:xfrm>
            <a:off x="9536887" y="2891349"/>
            <a:ext cx="343868" cy="1840796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55.5</a:t>
            </a:r>
          </a:p>
        </p:txBody>
      </p:sp>
      <p:sp>
        <p:nvSpPr>
          <p:cNvPr id="9420" name="Rectangle 9419">
            <a:extLst>
              <a:ext uri="{FF2B5EF4-FFF2-40B4-BE49-F238E27FC236}">
                <a16:creationId xmlns:a16="http://schemas.microsoft.com/office/drawing/2014/main" id="{C8072A42-891A-2E9D-07A3-3A46491AD1D3}"/>
              </a:ext>
            </a:extLst>
          </p:cNvPr>
          <p:cNvSpPr/>
          <p:nvPr/>
        </p:nvSpPr>
        <p:spPr bwMode="auto">
          <a:xfrm>
            <a:off x="10654477" y="3169289"/>
            <a:ext cx="343868" cy="156285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lIns="0" r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46.8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AF44F3-5B98-3202-D87F-B6B730F88008}"/>
              </a:ext>
            </a:extLst>
          </p:cNvPr>
          <p:cNvGrpSpPr/>
          <p:nvPr/>
        </p:nvGrpSpPr>
        <p:grpSpPr>
          <a:xfrm>
            <a:off x="8172378" y="2386822"/>
            <a:ext cx="3454596" cy="2437215"/>
            <a:chOff x="8172378" y="2386822"/>
            <a:chExt cx="3454596" cy="243721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B0B30DB-6260-D920-AA0C-939758DEC0F9}"/>
                </a:ext>
              </a:extLst>
            </p:cNvPr>
            <p:cNvSpPr/>
            <p:nvPr/>
          </p:nvSpPr>
          <p:spPr bwMode="auto">
            <a:xfrm>
              <a:off x="8256450" y="2386822"/>
              <a:ext cx="3370524" cy="2336612"/>
            </a:xfrm>
            <a:custGeom>
              <a:avLst/>
              <a:gdLst>
                <a:gd name="connsiteX0" fmla="*/ 0 w 3454400"/>
                <a:gd name="connsiteY0" fmla="*/ 0 h 1836057"/>
                <a:gd name="connsiteX1" fmla="*/ 0 w 3454400"/>
                <a:gd name="connsiteY1" fmla="*/ 1836057 h 1836057"/>
                <a:gd name="connsiteX2" fmla="*/ 3454400 w 3454400"/>
                <a:gd name="connsiteY2" fmla="*/ 1836057 h 183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54400" h="1836057">
                  <a:moveTo>
                    <a:pt x="0" y="0"/>
                  </a:moveTo>
                  <a:lnTo>
                    <a:pt x="0" y="1836057"/>
                  </a:lnTo>
                  <a:lnTo>
                    <a:pt x="3454400" y="1836057"/>
                  </a:ln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22" name="Straight Connector 9421">
              <a:extLst>
                <a:ext uri="{FF2B5EF4-FFF2-40B4-BE49-F238E27FC236}">
                  <a16:creationId xmlns:a16="http://schemas.microsoft.com/office/drawing/2014/main" id="{4A7A958C-ED4B-2EA9-0FC8-3C5B48516723}"/>
                </a:ext>
              </a:extLst>
            </p:cNvPr>
            <p:cNvCxnSpPr/>
            <p:nvPr/>
          </p:nvCxnSpPr>
          <p:spPr bwMode="auto">
            <a:xfrm>
              <a:off x="8799598" y="4732144"/>
              <a:ext cx="0" cy="9051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3" name="Straight Connector 9422">
              <a:extLst>
                <a:ext uri="{FF2B5EF4-FFF2-40B4-BE49-F238E27FC236}">
                  <a16:creationId xmlns:a16="http://schemas.microsoft.com/office/drawing/2014/main" id="{2DCE6EC4-3A01-C20B-3D1C-6480262D2298}"/>
                </a:ext>
              </a:extLst>
            </p:cNvPr>
            <p:cNvCxnSpPr/>
            <p:nvPr/>
          </p:nvCxnSpPr>
          <p:spPr bwMode="auto">
            <a:xfrm>
              <a:off x="9930334" y="4732144"/>
              <a:ext cx="0" cy="9051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4" name="Straight Connector 9423">
              <a:extLst>
                <a:ext uri="{FF2B5EF4-FFF2-40B4-BE49-F238E27FC236}">
                  <a16:creationId xmlns:a16="http://schemas.microsoft.com/office/drawing/2014/main" id="{EF0197D2-8EEE-0BE5-05AD-81A0D1A001F1}"/>
                </a:ext>
              </a:extLst>
            </p:cNvPr>
            <p:cNvCxnSpPr/>
            <p:nvPr/>
          </p:nvCxnSpPr>
          <p:spPr bwMode="auto">
            <a:xfrm>
              <a:off x="11048793" y="4733519"/>
              <a:ext cx="0" cy="9051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6" name="Straight Connector 9425">
              <a:extLst>
                <a:ext uri="{FF2B5EF4-FFF2-40B4-BE49-F238E27FC236}">
                  <a16:creationId xmlns:a16="http://schemas.microsoft.com/office/drawing/2014/main" id="{9B8514B2-910B-3912-A2FC-62F9BACCB9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2415735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7" name="Straight Connector 9426">
              <a:extLst>
                <a:ext uri="{FF2B5EF4-FFF2-40B4-BE49-F238E27FC236}">
                  <a16:creationId xmlns:a16="http://schemas.microsoft.com/office/drawing/2014/main" id="{F705BE27-0F8C-1082-101E-5EE6D33D9C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2745743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8" name="Straight Connector 9427">
              <a:extLst>
                <a:ext uri="{FF2B5EF4-FFF2-40B4-BE49-F238E27FC236}">
                  <a16:creationId xmlns:a16="http://schemas.microsoft.com/office/drawing/2014/main" id="{FC61DAAC-3C90-CED0-0D8D-D32071DC49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4725795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29" name="Straight Connector 9428">
              <a:extLst>
                <a:ext uri="{FF2B5EF4-FFF2-40B4-BE49-F238E27FC236}">
                  <a16:creationId xmlns:a16="http://schemas.microsoft.com/office/drawing/2014/main" id="{10F2A680-740E-FBCC-E42B-19F5721BC0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4395784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0" name="Straight Connector 9429">
              <a:extLst>
                <a:ext uri="{FF2B5EF4-FFF2-40B4-BE49-F238E27FC236}">
                  <a16:creationId xmlns:a16="http://schemas.microsoft.com/office/drawing/2014/main" id="{7852F74D-4114-838F-870A-1925E1495B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4065776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1" name="Straight Connector 9430">
              <a:extLst>
                <a:ext uri="{FF2B5EF4-FFF2-40B4-BE49-F238E27FC236}">
                  <a16:creationId xmlns:a16="http://schemas.microsoft.com/office/drawing/2014/main" id="{9763290B-97B1-F04E-6132-320B67EDC9F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3735768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2" name="Straight Connector 9431">
              <a:extLst>
                <a:ext uri="{FF2B5EF4-FFF2-40B4-BE49-F238E27FC236}">
                  <a16:creationId xmlns:a16="http://schemas.microsoft.com/office/drawing/2014/main" id="{7102BC94-97A2-2C94-773C-E995E2DFE1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3405760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33" name="Straight Connector 9432">
              <a:extLst>
                <a:ext uri="{FF2B5EF4-FFF2-40B4-BE49-F238E27FC236}">
                  <a16:creationId xmlns:a16="http://schemas.microsoft.com/office/drawing/2014/main" id="{2DE631C6-BEDC-E2A3-DA51-9159793DDA8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2378" y="3075751"/>
              <a:ext cx="80546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39" name="TextBox 9438">
            <a:extLst>
              <a:ext uri="{FF2B5EF4-FFF2-40B4-BE49-F238E27FC236}">
                <a16:creationId xmlns:a16="http://schemas.microsoft.com/office/drawing/2014/main" id="{0F682C6F-D220-67E5-9EA1-075F5AFCC85F}"/>
              </a:ext>
            </a:extLst>
          </p:cNvPr>
          <p:cNvSpPr txBox="1"/>
          <p:nvPr/>
        </p:nvSpPr>
        <p:spPr bwMode="auto">
          <a:xfrm>
            <a:off x="10630862" y="2112224"/>
            <a:ext cx="9989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Isa-VRd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VRd</a:t>
            </a:r>
          </a:p>
        </p:txBody>
      </p:sp>
      <p:sp>
        <p:nvSpPr>
          <p:cNvPr id="9440" name="Rectangle 9439">
            <a:extLst>
              <a:ext uri="{FF2B5EF4-FFF2-40B4-BE49-F238E27FC236}">
                <a16:creationId xmlns:a16="http://schemas.microsoft.com/office/drawing/2014/main" id="{A0993E87-97EF-E54B-D15B-7CFFE6CBDFCA}"/>
              </a:ext>
            </a:extLst>
          </p:cNvPr>
          <p:cNvSpPr/>
          <p:nvPr/>
        </p:nvSpPr>
        <p:spPr bwMode="auto">
          <a:xfrm>
            <a:off x="10479889" y="2186555"/>
            <a:ext cx="165251" cy="16525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441" name="Rectangle 9440">
            <a:extLst>
              <a:ext uri="{FF2B5EF4-FFF2-40B4-BE49-F238E27FC236}">
                <a16:creationId xmlns:a16="http://schemas.microsoft.com/office/drawing/2014/main" id="{D14243B4-618C-906C-2C9D-E0A0A43FD686}"/>
              </a:ext>
            </a:extLst>
          </p:cNvPr>
          <p:cNvSpPr/>
          <p:nvPr/>
        </p:nvSpPr>
        <p:spPr bwMode="auto">
          <a:xfrm>
            <a:off x="10479889" y="2436965"/>
            <a:ext cx="165251" cy="165251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FD138C-BAB3-556A-5792-9B270D278AFD}"/>
              </a:ext>
            </a:extLst>
          </p:cNvPr>
          <p:cNvSpPr txBox="1"/>
          <p:nvPr/>
        </p:nvSpPr>
        <p:spPr bwMode="auto">
          <a:xfrm>
            <a:off x="3614131" y="5010908"/>
            <a:ext cx="46358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514470-29CB-A105-EA02-128FFBB2B932}"/>
              </a:ext>
            </a:extLst>
          </p:cNvPr>
          <p:cNvSpPr txBox="1"/>
          <p:nvPr/>
        </p:nvSpPr>
        <p:spPr bwMode="auto">
          <a:xfrm rot="16200000">
            <a:off x="498675" y="3646893"/>
            <a:ext cx="859531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PFS (%)</a:t>
            </a:r>
          </a:p>
        </p:txBody>
      </p:sp>
      <p:sp>
        <p:nvSpPr>
          <p:cNvPr id="9421" name="TextBox 9420">
            <a:extLst>
              <a:ext uri="{FF2B5EF4-FFF2-40B4-BE49-F238E27FC236}">
                <a16:creationId xmlns:a16="http://schemas.microsoft.com/office/drawing/2014/main" id="{8F40CC5A-D2B6-C0CF-2559-30695B3873EF}"/>
              </a:ext>
            </a:extLst>
          </p:cNvPr>
          <p:cNvSpPr txBox="1"/>
          <p:nvPr/>
        </p:nvSpPr>
        <p:spPr bwMode="auto">
          <a:xfrm>
            <a:off x="5289730" y="3221938"/>
            <a:ext cx="2036135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60-mo PFS: 63.2%</a:t>
            </a:r>
          </a:p>
        </p:txBody>
      </p:sp>
      <p:grpSp>
        <p:nvGrpSpPr>
          <p:cNvPr id="9425" name="Group 9424">
            <a:extLst>
              <a:ext uri="{FF2B5EF4-FFF2-40B4-BE49-F238E27FC236}">
                <a16:creationId xmlns:a16="http://schemas.microsoft.com/office/drawing/2014/main" id="{EF7C56CB-A153-FC89-BDFB-16E7FDF39B88}"/>
              </a:ext>
            </a:extLst>
          </p:cNvPr>
          <p:cNvGrpSpPr/>
          <p:nvPr/>
        </p:nvGrpSpPr>
        <p:grpSpPr>
          <a:xfrm>
            <a:off x="984080" y="2841185"/>
            <a:ext cx="466794" cy="2070992"/>
            <a:chOff x="1133420" y="2451420"/>
            <a:chExt cx="653300" cy="2770736"/>
          </a:xfrm>
        </p:grpSpPr>
        <p:sp>
          <p:nvSpPr>
            <p:cNvPr id="9434" name="TextBox 9433">
              <a:extLst>
                <a:ext uri="{FF2B5EF4-FFF2-40B4-BE49-F238E27FC236}">
                  <a16:creationId xmlns:a16="http://schemas.microsoft.com/office/drawing/2014/main" id="{4BAFD1F7-BB4F-7827-528E-8D69937CBA20}"/>
                </a:ext>
              </a:extLst>
            </p:cNvPr>
            <p:cNvSpPr txBox="1"/>
            <p:nvPr/>
          </p:nvSpPr>
          <p:spPr bwMode="auto">
            <a:xfrm>
              <a:off x="1133420" y="2451420"/>
              <a:ext cx="653300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435" name="TextBox 9434">
              <a:extLst>
                <a:ext uri="{FF2B5EF4-FFF2-40B4-BE49-F238E27FC236}">
                  <a16:creationId xmlns:a16="http://schemas.microsoft.com/office/drawing/2014/main" id="{53349D86-3C10-3CC2-1EC1-9D20C53714E6}"/>
                </a:ext>
              </a:extLst>
            </p:cNvPr>
            <p:cNvSpPr txBox="1"/>
            <p:nvPr/>
          </p:nvSpPr>
          <p:spPr bwMode="auto">
            <a:xfrm>
              <a:off x="1211940" y="2922189"/>
              <a:ext cx="574780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437" name="TextBox 9436">
              <a:extLst>
                <a:ext uri="{FF2B5EF4-FFF2-40B4-BE49-F238E27FC236}">
                  <a16:creationId xmlns:a16="http://schemas.microsoft.com/office/drawing/2014/main" id="{914F72FD-4880-241A-CBA7-64FBAE53EC37}"/>
                </a:ext>
              </a:extLst>
            </p:cNvPr>
            <p:cNvSpPr txBox="1"/>
            <p:nvPr/>
          </p:nvSpPr>
          <p:spPr bwMode="auto">
            <a:xfrm>
              <a:off x="1211940" y="3407011"/>
              <a:ext cx="574780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438" name="TextBox 9437">
              <a:extLst>
                <a:ext uri="{FF2B5EF4-FFF2-40B4-BE49-F238E27FC236}">
                  <a16:creationId xmlns:a16="http://schemas.microsoft.com/office/drawing/2014/main" id="{47C58D83-7AAB-4712-24FB-0612E8F0BC8F}"/>
                </a:ext>
              </a:extLst>
            </p:cNvPr>
            <p:cNvSpPr txBox="1"/>
            <p:nvPr/>
          </p:nvSpPr>
          <p:spPr bwMode="auto">
            <a:xfrm>
              <a:off x="1214185" y="3877781"/>
              <a:ext cx="572535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442" name="TextBox 9441">
              <a:extLst>
                <a:ext uri="{FF2B5EF4-FFF2-40B4-BE49-F238E27FC236}">
                  <a16:creationId xmlns:a16="http://schemas.microsoft.com/office/drawing/2014/main" id="{DE547AC5-08F0-6560-C00C-9741B843778A}"/>
                </a:ext>
              </a:extLst>
            </p:cNvPr>
            <p:cNvSpPr txBox="1"/>
            <p:nvPr/>
          </p:nvSpPr>
          <p:spPr bwMode="auto">
            <a:xfrm>
              <a:off x="1227646" y="4339620"/>
              <a:ext cx="559074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443" name="TextBox 9442">
              <a:extLst>
                <a:ext uri="{FF2B5EF4-FFF2-40B4-BE49-F238E27FC236}">
                  <a16:creationId xmlns:a16="http://schemas.microsoft.com/office/drawing/2014/main" id="{D92B32FE-4C13-899B-EC38-EE8134A2417C}"/>
                </a:ext>
              </a:extLst>
            </p:cNvPr>
            <p:cNvSpPr txBox="1"/>
            <p:nvPr/>
          </p:nvSpPr>
          <p:spPr bwMode="auto">
            <a:xfrm>
              <a:off x="1371228" y="4810388"/>
              <a:ext cx="415492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</p:grpSp>
      <p:grpSp>
        <p:nvGrpSpPr>
          <p:cNvPr id="9444" name="Group 9443">
            <a:extLst>
              <a:ext uri="{FF2B5EF4-FFF2-40B4-BE49-F238E27FC236}">
                <a16:creationId xmlns:a16="http://schemas.microsoft.com/office/drawing/2014/main" id="{6E91300C-67DE-7F29-7A20-4B0BE6472FDF}"/>
              </a:ext>
            </a:extLst>
          </p:cNvPr>
          <p:cNvGrpSpPr/>
          <p:nvPr/>
        </p:nvGrpSpPr>
        <p:grpSpPr>
          <a:xfrm>
            <a:off x="1339367" y="4815783"/>
            <a:ext cx="4860879" cy="329992"/>
            <a:chOff x="2135494" y="5093193"/>
            <a:chExt cx="6803023" cy="441489"/>
          </a:xfrm>
        </p:grpSpPr>
        <p:sp>
          <p:nvSpPr>
            <p:cNvPr id="9445" name="TextBox 9444">
              <a:extLst>
                <a:ext uri="{FF2B5EF4-FFF2-40B4-BE49-F238E27FC236}">
                  <a16:creationId xmlns:a16="http://schemas.microsoft.com/office/drawing/2014/main" id="{3D349381-81AC-9ED6-09F5-6C276B52E8F3}"/>
                </a:ext>
              </a:extLst>
            </p:cNvPr>
            <p:cNvSpPr txBox="1"/>
            <p:nvPr/>
          </p:nvSpPr>
          <p:spPr bwMode="auto">
            <a:xfrm>
              <a:off x="2135494" y="5107267"/>
              <a:ext cx="415492" cy="41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446" name="TextBox 9445">
              <a:extLst>
                <a:ext uri="{FF2B5EF4-FFF2-40B4-BE49-F238E27FC236}">
                  <a16:creationId xmlns:a16="http://schemas.microsoft.com/office/drawing/2014/main" id="{561E5A73-A04A-AC2A-7081-7DE61DD0AB05}"/>
                </a:ext>
              </a:extLst>
            </p:cNvPr>
            <p:cNvSpPr txBox="1"/>
            <p:nvPr/>
          </p:nvSpPr>
          <p:spPr bwMode="auto">
            <a:xfrm>
              <a:off x="2779368" y="5104304"/>
              <a:ext cx="417735" cy="41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447" name="TextBox 9446">
              <a:extLst>
                <a:ext uri="{FF2B5EF4-FFF2-40B4-BE49-F238E27FC236}">
                  <a16:creationId xmlns:a16="http://schemas.microsoft.com/office/drawing/2014/main" id="{C76D3F05-D6DB-DE5A-8655-832ADE9B891E}"/>
                </a:ext>
              </a:extLst>
            </p:cNvPr>
            <p:cNvSpPr txBox="1"/>
            <p:nvPr/>
          </p:nvSpPr>
          <p:spPr bwMode="auto">
            <a:xfrm>
              <a:off x="3271002" y="5104304"/>
              <a:ext cx="482796" cy="41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448" name="TextBox 9447">
              <a:extLst>
                <a:ext uri="{FF2B5EF4-FFF2-40B4-BE49-F238E27FC236}">
                  <a16:creationId xmlns:a16="http://schemas.microsoft.com/office/drawing/2014/main" id="{D00794AE-D8AA-839E-10E2-E928091519D7}"/>
                </a:ext>
              </a:extLst>
            </p:cNvPr>
            <p:cNvSpPr txBox="1"/>
            <p:nvPr/>
          </p:nvSpPr>
          <p:spPr bwMode="auto">
            <a:xfrm>
              <a:off x="3780121" y="5093193"/>
              <a:ext cx="498501" cy="411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449" name="TextBox 9448">
              <a:extLst>
                <a:ext uri="{FF2B5EF4-FFF2-40B4-BE49-F238E27FC236}">
                  <a16:creationId xmlns:a16="http://schemas.microsoft.com/office/drawing/2014/main" id="{EDB44141-8C4D-DE40-C248-0B6CE25B0D7D}"/>
                </a:ext>
              </a:extLst>
            </p:cNvPr>
            <p:cNvSpPr txBox="1"/>
            <p:nvPr/>
          </p:nvSpPr>
          <p:spPr bwMode="auto">
            <a:xfrm>
              <a:off x="4287262" y="5102396"/>
              <a:ext cx="559074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9450" name="TextBox 9449">
              <a:extLst>
                <a:ext uri="{FF2B5EF4-FFF2-40B4-BE49-F238E27FC236}">
                  <a16:creationId xmlns:a16="http://schemas.microsoft.com/office/drawing/2014/main" id="{FB223E40-3E21-1828-FCC4-0594FCD09B7E}"/>
                </a:ext>
              </a:extLst>
            </p:cNvPr>
            <p:cNvSpPr txBox="1"/>
            <p:nvPr/>
          </p:nvSpPr>
          <p:spPr bwMode="auto">
            <a:xfrm>
              <a:off x="4782876" y="5102558"/>
              <a:ext cx="563561" cy="41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451" name="TextBox 9450">
              <a:extLst>
                <a:ext uri="{FF2B5EF4-FFF2-40B4-BE49-F238E27FC236}">
                  <a16:creationId xmlns:a16="http://schemas.microsoft.com/office/drawing/2014/main" id="{2BE6AFF4-B01F-67B7-1C6F-E7EA0DB7D03A}"/>
                </a:ext>
              </a:extLst>
            </p:cNvPr>
            <p:cNvSpPr txBox="1"/>
            <p:nvPr/>
          </p:nvSpPr>
          <p:spPr bwMode="auto">
            <a:xfrm>
              <a:off x="5323377" y="5101557"/>
              <a:ext cx="565806" cy="41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9452" name="TextBox 9451">
              <a:extLst>
                <a:ext uri="{FF2B5EF4-FFF2-40B4-BE49-F238E27FC236}">
                  <a16:creationId xmlns:a16="http://schemas.microsoft.com/office/drawing/2014/main" id="{B0864D95-D57C-D8A8-FF4C-8F997AC76140}"/>
                </a:ext>
              </a:extLst>
            </p:cNvPr>
            <p:cNvSpPr txBox="1"/>
            <p:nvPr/>
          </p:nvSpPr>
          <p:spPr bwMode="auto">
            <a:xfrm>
              <a:off x="5852418" y="5105995"/>
              <a:ext cx="559074" cy="41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42</a:t>
              </a:r>
            </a:p>
          </p:txBody>
        </p:sp>
        <p:sp>
          <p:nvSpPr>
            <p:cNvPr id="9453" name="TextBox 9452">
              <a:extLst>
                <a:ext uri="{FF2B5EF4-FFF2-40B4-BE49-F238E27FC236}">
                  <a16:creationId xmlns:a16="http://schemas.microsoft.com/office/drawing/2014/main" id="{7DC96244-ED2F-DDE6-3764-58CADF87C8B8}"/>
                </a:ext>
              </a:extLst>
            </p:cNvPr>
            <p:cNvSpPr txBox="1"/>
            <p:nvPr/>
          </p:nvSpPr>
          <p:spPr bwMode="auto">
            <a:xfrm>
              <a:off x="6406074" y="5101557"/>
              <a:ext cx="574778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9454" name="TextBox 9453">
              <a:extLst>
                <a:ext uri="{FF2B5EF4-FFF2-40B4-BE49-F238E27FC236}">
                  <a16:creationId xmlns:a16="http://schemas.microsoft.com/office/drawing/2014/main" id="{44E8EA3D-1DD8-F0EF-7560-2CC1B6E62A43}"/>
                </a:ext>
              </a:extLst>
            </p:cNvPr>
            <p:cNvSpPr txBox="1"/>
            <p:nvPr/>
          </p:nvSpPr>
          <p:spPr bwMode="auto">
            <a:xfrm>
              <a:off x="6894782" y="5107268"/>
              <a:ext cx="572535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54</a:t>
              </a:r>
            </a:p>
          </p:txBody>
        </p:sp>
        <p:sp>
          <p:nvSpPr>
            <p:cNvPr id="9455" name="TextBox 9454">
              <a:extLst>
                <a:ext uri="{FF2B5EF4-FFF2-40B4-BE49-F238E27FC236}">
                  <a16:creationId xmlns:a16="http://schemas.microsoft.com/office/drawing/2014/main" id="{8CF9BB7A-58B2-87FB-653D-B3ED37979A54}"/>
                </a:ext>
              </a:extLst>
            </p:cNvPr>
            <p:cNvSpPr txBox="1"/>
            <p:nvPr/>
          </p:nvSpPr>
          <p:spPr bwMode="auto">
            <a:xfrm>
              <a:off x="7407636" y="5107268"/>
              <a:ext cx="574778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456" name="TextBox 9455">
              <a:extLst>
                <a:ext uri="{FF2B5EF4-FFF2-40B4-BE49-F238E27FC236}">
                  <a16:creationId xmlns:a16="http://schemas.microsoft.com/office/drawing/2014/main" id="{6BEE39A3-C86D-C7C5-1226-AD61F229B493}"/>
                </a:ext>
              </a:extLst>
            </p:cNvPr>
            <p:cNvSpPr txBox="1"/>
            <p:nvPr/>
          </p:nvSpPr>
          <p:spPr bwMode="auto">
            <a:xfrm>
              <a:off x="7896648" y="5122914"/>
              <a:ext cx="577022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66</a:t>
              </a:r>
            </a:p>
          </p:txBody>
        </p:sp>
        <p:sp>
          <p:nvSpPr>
            <p:cNvPr id="9457" name="TextBox 9456">
              <a:extLst>
                <a:ext uri="{FF2B5EF4-FFF2-40B4-BE49-F238E27FC236}">
                  <a16:creationId xmlns:a16="http://schemas.microsoft.com/office/drawing/2014/main" id="{49293232-16A8-A1CD-EC90-D3C93DCE6395}"/>
                </a:ext>
              </a:extLst>
            </p:cNvPr>
            <p:cNvSpPr txBox="1"/>
            <p:nvPr/>
          </p:nvSpPr>
          <p:spPr bwMode="auto">
            <a:xfrm>
              <a:off x="8399633" y="5108265"/>
              <a:ext cx="538884" cy="411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72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97C11C5-2D83-B5BF-24BA-1D48EB24530A}"/>
              </a:ext>
            </a:extLst>
          </p:cNvPr>
          <p:cNvGrpSpPr/>
          <p:nvPr/>
        </p:nvGrpSpPr>
        <p:grpSpPr>
          <a:xfrm>
            <a:off x="1406072" y="2931126"/>
            <a:ext cx="5002247" cy="1918169"/>
            <a:chOff x="1406072" y="2931126"/>
            <a:chExt cx="5002247" cy="1918169"/>
          </a:xfrm>
        </p:grpSpPr>
        <p:sp>
          <p:nvSpPr>
            <p:cNvPr id="9458" name="Freeform: Shape 9457">
              <a:extLst>
                <a:ext uri="{FF2B5EF4-FFF2-40B4-BE49-F238E27FC236}">
                  <a16:creationId xmlns:a16="http://schemas.microsoft.com/office/drawing/2014/main" id="{B6510731-6CEA-F41D-FDE6-3DE32605BA66}"/>
                </a:ext>
              </a:extLst>
            </p:cNvPr>
            <p:cNvSpPr/>
            <p:nvPr/>
          </p:nvSpPr>
          <p:spPr bwMode="auto">
            <a:xfrm>
              <a:off x="1480371" y="2931126"/>
              <a:ext cx="4927948" cy="1808348"/>
            </a:xfrm>
            <a:custGeom>
              <a:avLst/>
              <a:gdLst>
                <a:gd name="connsiteX0" fmla="*/ 0 w 7305675"/>
                <a:gd name="connsiteY0" fmla="*/ 0 h 2419350"/>
                <a:gd name="connsiteX1" fmla="*/ 0 w 7305675"/>
                <a:gd name="connsiteY1" fmla="*/ 2419350 h 2419350"/>
                <a:gd name="connsiteX2" fmla="*/ 7305675 w 7305675"/>
                <a:gd name="connsiteY2" fmla="*/ 2419350 h 2419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05675" h="2419350">
                  <a:moveTo>
                    <a:pt x="0" y="0"/>
                  </a:moveTo>
                  <a:lnTo>
                    <a:pt x="0" y="2419350"/>
                  </a:lnTo>
                  <a:lnTo>
                    <a:pt x="7305675" y="241935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459" name="Group 9458">
              <a:extLst>
                <a:ext uri="{FF2B5EF4-FFF2-40B4-BE49-F238E27FC236}">
                  <a16:creationId xmlns:a16="http://schemas.microsoft.com/office/drawing/2014/main" id="{5414383A-6477-8B89-523B-AF78B18F7EFB}"/>
                </a:ext>
              </a:extLst>
            </p:cNvPr>
            <p:cNvGrpSpPr/>
            <p:nvPr/>
          </p:nvGrpSpPr>
          <p:grpSpPr>
            <a:xfrm>
              <a:off x="1406072" y="2974048"/>
              <a:ext cx="74299" cy="1766012"/>
              <a:chOff x="1404610" y="2629175"/>
              <a:chExt cx="2356579" cy="2362710"/>
            </a:xfrm>
          </p:grpSpPr>
          <p:cxnSp>
            <p:nvCxnSpPr>
              <p:cNvPr id="9460" name="Straight Connector 9459">
                <a:extLst>
                  <a:ext uri="{FF2B5EF4-FFF2-40B4-BE49-F238E27FC236}">
                    <a16:creationId xmlns:a16="http://schemas.microsoft.com/office/drawing/2014/main" id="{74A41F69-74D9-0C29-F478-A7DE556DF25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2629175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61" name="Straight Connector 9460">
                <a:extLst>
                  <a:ext uri="{FF2B5EF4-FFF2-40B4-BE49-F238E27FC236}">
                    <a16:creationId xmlns:a16="http://schemas.microsoft.com/office/drawing/2014/main" id="{198DC2F8-66AC-768F-92AD-FFC29CB29B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3107317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62" name="Straight Connector 9461">
                <a:extLst>
                  <a:ext uri="{FF2B5EF4-FFF2-40B4-BE49-F238E27FC236}">
                    <a16:creationId xmlns:a16="http://schemas.microsoft.com/office/drawing/2014/main" id="{57CC4A6A-F008-C6CE-708A-5F8860DD93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3572150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63" name="Straight Connector 9462">
                <a:extLst>
                  <a:ext uri="{FF2B5EF4-FFF2-40B4-BE49-F238E27FC236}">
                    <a16:creationId xmlns:a16="http://schemas.microsoft.com/office/drawing/2014/main" id="{0B6EB44E-4A27-1A5F-2629-870D013FDF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4050292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64" name="Straight Connector 9463">
                <a:extLst>
                  <a:ext uri="{FF2B5EF4-FFF2-40B4-BE49-F238E27FC236}">
                    <a16:creationId xmlns:a16="http://schemas.microsoft.com/office/drawing/2014/main" id="{2189F4AB-2A12-1A49-1468-DE49CC896A9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4513743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465" name="Straight Connector 9464">
                <a:extLst>
                  <a:ext uri="{FF2B5EF4-FFF2-40B4-BE49-F238E27FC236}">
                    <a16:creationId xmlns:a16="http://schemas.microsoft.com/office/drawing/2014/main" id="{98B030FA-0C7A-618C-EF8A-6D8CCC49AA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4610" y="4991885"/>
                <a:ext cx="2356579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466" name="Group 9465">
              <a:extLst>
                <a:ext uri="{FF2B5EF4-FFF2-40B4-BE49-F238E27FC236}">
                  <a16:creationId xmlns:a16="http://schemas.microsoft.com/office/drawing/2014/main" id="{69AA8513-9657-183B-19F4-0E598011AE01}"/>
                </a:ext>
              </a:extLst>
            </p:cNvPr>
            <p:cNvGrpSpPr/>
            <p:nvPr/>
          </p:nvGrpSpPr>
          <p:grpSpPr>
            <a:xfrm>
              <a:off x="1964646" y="4732077"/>
              <a:ext cx="4025749" cy="117218"/>
              <a:chOff x="3010601" y="4735112"/>
              <a:chExt cx="5634221" cy="637062"/>
            </a:xfrm>
          </p:grpSpPr>
          <p:grpSp>
            <p:nvGrpSpPr>
              <p:cNvPr id="9467" name="Group 9466">
                <a:extLst>
                  <a:ext uri="{FF2B5EF4-FFF2-40B4-BE49-F238E27FC236}">
                    <a16:creationId xmlns:a16="http://schemas.microsoft.com/office/drawing/2014/main" id="{46691A12-4FCE-8B6E-1382-E3C927E44134}"/>
                  </a:ext>
                </a:extLst>
              </p:cNvPr>
              <p:cNvGrpSpPr/>
              <p:nvPr/>
            </p:nvGrpSpPr>
            <p:grpSpPr>
              <a:xfrm rot="5400000">
                <a:off x="3988961" y="3756752"/>
                <a:ext cx="637062" cy="2593781"/>
                <a:chOff x="1387005" y="2398165"/>
                <a:chExt cx="2374752" cy="2593781"/>
              </a:xfrm>
            </p:grpSpPr>
            <p:cxnSp>
              <p:nvCxnSpPr>
                <p:cNvPr id="9475" name="Straight Connector 9474">
                  <a:extLst>
                    <a:ext uri="{FF2B5EF4-FFF2-40B4-BE49-F238E27FC236}">
                      <a16:creationId xmlns:a16="http://schemas.microsoft.com/office/drawing/2014/main" id="{D6BAD304-4F63-9431-A316-7598D5230B3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10" y="2398165"/>
                  <a:ext cx="2356995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6" name="Straight Connector 9475">
                  <a:extLst>
                    <a:ext uri="{FF2B5EF4-FFF2-40B4-BE49-F238E27FC236}">
                      <a16:creationId xmlns:a16="http://schemas.microsoft.com/office/drawing/2014/main" id="{BACF33C5-DE96-EC92-7504-8622B9556E2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20" y="2960732"/>
                  <a:ext cx="2356914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9" name="Straight Connector 9478">
                  <a:extLst>
                    <a:ext uri="{FF2B5EF4-FFF2-40B4-BE49-F238E27FC236}">
                      <a16:creationId xmlns:a16="http://schemas.microsoft.com/office/drawing/2014/main" id="{E01F5E09-2AEF-B42A-2DAF-C8202FECD3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41" y="3465555"/>
                  <a:ext cx="2356954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80" name="Straight Connector 9479">
                  <a:extLst>
                    <a:ext uri="{FF2B5EF4-FFF2-40B4-BE49-F238E27FC236}">
                      <a16:creationId xmlns:a16="http://schemas.microsoft.com/office/drawing/2014/main" id="{0F70221C-CA32-4D4D-16EB-D9D4FD2DD61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87005" y="3974804"/>
                  <a:ext cx="2356934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81" name="Straight Connector 9480">
                  <a:extLst>
                    <a:ext uri="{FF2B5EF4-FFF2-40B4-BE49-F238E27FC236}">
                      <a16:creationId xmlns:a16="http://schemas.microsoft.com/office/drawing/2014/main" id="{2D2E42A6-4270-520A-7D0E-1502C804DE9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00" y="4513797"/>
                  <a:ext cx="235692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82" name="Straight Connector 9481">
                  <a:extLst>
                    <a:ext uri="{FF2B5EF4-FFF2-40B4-BE49-F238E27FC236}">
                      <a16:creationId xmlns:a16="http://schemas.microsoft.com/office/drawing/2014/main" id="{2F1BC162-9801-591E-35F4-21F1384BF4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742" y="4991946"/>
                  <a:ext cx="2357015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9468" name="Group 9467">
                <a:extLst>
                  <a:ext uri="{FF2B5EF4-FFF2-40B4-BE49-F238E27FC236}">
                    <a16:creationId xmlns:a16="http://schemas.microsoft.com/office/drawing/2014/main" id="{6FD7019F-3D54-1326-E1A8-201B18A6122E}"/>
                  </a:ext>
                </a:extLst>
              </p:cNvPr>
              <p:cNvGrpSpPr/>
              <p:nvPr/>
            </p:nvGrpSpPr>
            <p:grpSpPr>
              <a:xfrm rot="5400000">
                <a:off x="7069138" y="3796362"/>
                <a:ext cx="632238" cy="2519131"/>
                <a:chOff x="1404600" y="2581182"/>
                <a:chExt cx="2356799" cy="2519131"/>
              </a:xfrm>
            </p:grpSpPr>
            <p:cxnSp>
              <p:nvCxnSpPr>
                <p:cNvPr id="9469" name="Straight Connector 9468">
                  <a:extLst>
                    <a:ext uri="{FF2B5EF4-FFF2-40B4-BE49-F238E27FC236}">
                      <a16:creationId xmlns:a16="http://schemas.microsoft.com/office/drawing/2014/main" id="{425A8529-B233-B37D-E85F-2723BADE25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20" y="3051333"/>
                  <a:ext cx="2356779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0" name="Straight Connector 9469">
                  <a:extLst>
                    <a:ext uri="{FF2B5EF4-FFF2-40B4-BE49-F238E27FC236}">
                      <a16:creationId xmlns:a16="http://schemas.microsoft.com/office/drawing/2014/main" id="{1F1FADB6-1355-6AA0-10C6-D983485ED1A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00" y="3529470"/>
                  <a:ext cx="2356789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1" name="Straight Connector 9470">
                  <a:extLst>
                    <a:ext uri="{FF2B5EF4-FFF2-40B4-BE49-F238E27FC236}">
                      <a16:creationId xmlns:a16="http://schemas.microsoft.com/office/drawing/2014/main" id="{7F384418-A28B-01E8-34B1-BFEF974736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20" y="3994300"/>
                  <a:ext cx="2356779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2" name="Straight Connector 9471">
                  <a:extLst>
                    <a:ext uri="{FF2B5EF4-FFF2-40B4-BE49-F238E27FC236}">
                      <a16:creationId xmlns:a16="http://schemas.microsoft.com/office/drawing/2014/main" id="{58B3485B-1572-933C-B85D-76C1204AD0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30" y="4507985"/>
                  <a:ext cx="2356758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3" name="Straight Connector 9472">
                  <a:extLst>
                    <a:ext uri="{FF2B5EF4-FFF2-40B4-BE49-F238E27FC236}">
                      <a16:creationId xmlns:a16="http://schemas.microsoft.com/office/drawing/2014/main" id="{41583DFD-015D-1A3C-5BF9-08F6E8E9AA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10" y="5100313"/>
                  <a:ext cx="2356698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474" name="Straight Connector 9473">
                  <a:extLst>
                    <a:ext uri="{FF2B5EF4-FFF2-40B4-BE49-F238E27FC236}">
                      <a16:creationId xmlns:a16="http://schemas.microsoft.com/office/drawing/2014/main" id="{AD3BD958-E6AA-B6ED-26C0-26554BFBC25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404600" y="2581182"/>
                  <a:ext cx="2356779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9483" name="TextBox 9482">
            <a:extLst>
              <a:ext uri="{FF2B5EF4-FFF2-40B4-BE49-F238E27FC236}">
                <a16:creationId xmlns:a16="http://schemas.microsoft.com/office/drawing/2014/main" id="{65B48FBF-6D73-243F-8806-B3D5EE2E03E7}"/>
              </a:ext>
            </a:extLst>
          </p:cNvPr>
          <p:cNvSpPr txBox="1"/>
          <p:nvPr/>
        </p:nvSpPr>
        <p:spPr bwMode="auto">
          <a:xfrm>
            <a:off x="1460062" y="4397461"/>
            <a:ext cx="39917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Median follow-up: 59.7 mo (IQR: 56.0-63.2)</a:t>
            </a:r>
          </a:p>
        </p:txBody>
      </p:sp>
      <p:grpSp>
        <p:nvGrpSpPr>
          <p:cNvPr id="9484" name="Group 9483">
            <a:extLst>
              <a:ext uri="{FF2B5EF4-FFF2-40B4-BE49-F238E27FC236}">
                <a16:creationId xmlns:a16="http://schemas.microsoft.com/office/drawing/2014/main" id="{1C161E86-AAEA-42ED-A060-6FA2846A8265}"/>
              </a:ext>
            </a:extLst>
          </p:cNvPr>
          <p:cNvGrpSpPr/>
          <p:nvPr/>
        </p:nvGrpSpPr>
        <p:grpSpPr>
          <a:xfrm>
            <a:off x="5936252" y="2200639"/>
            <a:ext cx="1152124" cy="523220"/>
            <a:chOff x="8488112" y="1653757"/>
            <a:chExt cx="1612450" cy="700005"/>
          </a:xfrm>
        </p:grpSpPr>
        <p:sp>
          <p:nvSpPr>
            <p:cNvPr id="9485" name="TextBox 9484">
              <a:extLst>
                <a:ext uri="{FF2B5EF4-FFF2-40B4-BE49-F238E27FC236}">
                  <a16:creationId xmlns:a16="http://schemas.microsoft.com/office/drawing/2014/main" id="{5E000229-633D-D44E-06AB-F3B5DA5E697B}"/>
                </a:ext>
              </a:extLst>
            </p:cNvPr>
            <p:cNvSpPr txBox="1"/>
            <p:nvPr/>
          </p:nvSpPr>
          <p:spPr bwMode="auto">
            <a:xfrm>
              <a:off x="8846010" y="1653757"/>
              <a:ext cx="1254552" cy="700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Isa-VRd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VRd</a:t>
              </a:r>
            </a:p>
          </p:txBody>
        </p:sp>
        <p:cxnSp>
          <p:nvCxnSpPr>
            <p:cNvPr id="9486" name="Straight Connector 9485">
              <a:extLst>
                <a:ext uri="{FF2B5EF4-FFF2-40B4-BE49-F238E27FC236}">
                  <a16:creationId xmlns:a16="http://schemas.microsoft.com/office/drawing/2014/main" id="{702C6095-D7E4-BF2C-230E-CDED3D874D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8112" y="1872459"/>
              <a:ext cx="395994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87" name="Straight Connector 9486">
              <a:extLst>
                <a:ext uri="{FF2B5EF4-FFF2-40B4-BE49-F238E27FC236}">
                  <a16:creationId xmlns:a16="http://schemas.microsoft.com/office/drawing/2014/main" id="{200B3CB9-E31A-2B42-2E35-456D05C4BF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8112" y="2166629"/>
              <a:ext cx="395994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488" name="TextBox 9487">
            <a:extLst>
              <a:ext uri="{FF2B5EF4-FFF2-40B4-BE49-F238E27FC236}">
                <a16:creationId xmlns:a16="http://schemas.microsoft.com/office/drawing/2014/main" id="{D46055A3-6F41-285A-7DEA-D33F8BBACD48}"/>
              </a:ext>
            </a:extLst>
          </p:cNvPr>
          <p:cNvSpPr txBox="1"/>
          <p:nvPr/>
        </p:nvSpPr>
        <p:spPr bwMode="auto">
          <a:xfrm>
            <a:off x="5280914" y="4106912"/>
            <a:ext cx="2053767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60-mo PFS: 45.2%</a:t>
            </a:r>
          </a:p>
        </p:txBody>
      </p:sp>
      <p:cxnSp>
        <p:nvCxnSpPr>
          <p:cNvPr id="9489" name="Straight Connector 9488">
            <a:extLst>
              <a:ext uri="{FF2B5EF4-FFF2-40B4-BE49-F238E27FC236}">
                <a16:creationId xmlns:a16="http://schemas.microsoft.com/office/drawing/2014/main" id="{248C4859-66C9-04AE-9529-0429FA11F432}"/>
              </a:ext>
            </a:extLst>
          </p:cNvPr>
          <p:cNvCxnSpPr/>
          <p:nvPr/>
        </p:nvCxnSpPr>
        <p:spPr bwMode="auto">
          <a:xfrm>
            <a:off x="1480371" y="3863778"/>
            <a:ext cx="4882010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490" name="Straight Connector 9489">
            <a:extLst>
              <a:ext uri="{FF2B5EF4-FFF2-40B4-BE49-F238E27FC236}">
                <a16:creationId xmlns:a16="http://schemas.microsoft.com/office/drawing/2014/main" id="{0A0336A3-DB03-7530-91BB-5C82DF546A8D}"/>
              </a:ext>
            </a:extLst>
          </p:cNvPr>
          <p:cNvCxnSpPr>
            <a:cxnSpLocks/>
          </p:cNvCxnSpPr>
          <p:nvPr/>
        </p:nvCxnSpPr>
        <p:spPr bwMode="auto">
          <a:xfrm flipV="1">
            <a:off x="5311749" y="3212562"/>
            <a:ext cx="0" cy="1520378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491" name="Group 9490">
            <a:extLst>
              <a:ext uri="{FF2B5EF4-FFF2-40B4-BE49-F238E27FC236}">
                <a16:creationId xmlns:a16="http://schemas.microsoft.com/office/drawing/2014/main" id="{E8D10D56-4D75-A5AF-77A1-EBF260A8B09C}"/>
              </a:ext>
            </a:extLst>
          </p:cNvPr>
          <p:cNvGrpSpPr/>
          <p:nvPr/>
        </p:nvGrpSpPr>
        <p:grpSpPr>
          <a:xfrm>
            <a:off x="1764433" y="3015258"/>
            <a:ext cx="4010871" cy="1068001"/>
            <a:chOff x="2730393" y="2684308"/>
            <a:chExt cx="5613398" cy="1428856"/>
          </a:xfrm>
        </p:grpSpPr>
        <p:cxnSp>
          <p:nvCxnSpPr>
            <p:cNvPr id="9492" name="Straight Connector 9491">
              <a:extLst>
                <a:ext uri="{FF2B5EF4-FFF2-40B4-BE49-F238E27FC236}">
                  <a16:creationId xmlns:a16="http://schemas.microsoft.com/office/drawing/2014/main" id="{360B0707-4093-1B71-9D3A-5A49F2AC437D}"/>
                </a:ext>
              </a:extLst>
            </p:cNvPr>
            <p:cNvCxnSpPr/>
            <p:nvPr/>
          </p:nvCxnSpPr>
          <p:spPr bwMode="auto">
            <a:xfrm>
              <a:off x="4657980" y="325334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3" name="Straight Connector 9492">
              <a:extLst>
                <a:ext uri="{FF2B5EF4-FFF2-40B4-BE49-F238E27FC236}">
                  <a16:creationId xmlns:a16="http://schemas.microsoft.com/office/drawing/2014/main" id="{2724191C-1935-9E8D-E4C1-159273160993}"/>
                </a:ext>
              </a:extLst>
            </p:cNvPr>
            <p:cNvCxnSpPr/>
            <p:nvPr/>
          </p:nvCxnSpPr>
          <p:spPr bwMode="auto">
            <a:xfrm>
              <a:off x="4815473" y="327893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4" name="Straight Connector 9493">
              <a:extLst>
                <a:ext uri="{FF2B5EF4-FFF2-40B4-BE49-F238E27FC236}">
                  <a16:creationId xmlns:a16="http://schemas.microsoft.com/office/drawing/2014/main" id="{9EF31B79-8A51-344D-A9A0-E6C29B6AC56B}"/>
                </a:ext>
              </a:extLst>
            </p:cNvPr>
            <p:cNvCxnSpPr/>
            <p:nvPr/>
          </p:nvCxnSpPr>
          <p:spPr bwMode="auto">
            <a:xfrm>
              <a:off x="4586873" y="3270080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5" name="Straight Connector 9494">
              <a:extLst>
                <a:ext uri="{FF2B5EF4-FFF2-40B4-BE49-F238E27FC236}">
                  <a16:creationId xmlns:a16="http://schemas.microsoft.com/office/drawing/2014/main" id="{24FAB2BE-ACA0-3FBE-0926-EE2A3F5DEDCE}"/>
                </a:ext>
              </a:extLst>
            </p:cNvPr>
            <p:cNvCxnSpPr/>
            <p:nvPr/>
          </p:nvCxnSpPr>
          <p:spPr bwMode="auto">
            <a:xfrm>
              <a:off x="4558298" y="3265986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6" name="Straight Connector 9495">
              <a:extLst>
                <a:ext uri="{FF2B5EF4-FFF2-40B4-BE49-F238E27FC236}">
                  <a16:creationId xmlns:a16="http://schemas.microsoft.com/office/drawing/2014/main" id="{70739758-DBD9-C735-D903-FD0ADB831353}"/>
                </a:ext>
              </a:extLst>
            </p:cNvPr>
            <p:cNvCxnSpPr/>
            <p:nvPr/>
          </p:nvCxnSpPr>
          <p:spPr bwMode="auto">
            <a:xfrm>
              <a:off x="4458285" y="322821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7" name="Straight Connector 9496">
              <a:extLst>
                <a:ext uri="{FF2B5EF4-FFF2-40B4-BE49-F238E27FC236}">
                  <a16:creationId xmlns:a16="http://schemas.microsoft.com/office/drawing/2014/main" id="{0510A23C-E79E-E371-6652-F6FDDBB04381}"/>
                </a:ext>
              </a:extLst>
            </p:cNvPr>
            <p:cNvCxnSpPr/>
            <p:nvPr/>
          </p:nvCxnSpPr>
          <p:spPr bwMode="auto">
            <a:xfrm>
              <a:off x="4419601" y="320262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8" name="Straight Connector 9497">
              <a:extLst>
                <a:ext uri="{FF2B5EF4-FFF2-40B4-BE49-F238E27FC236}">
                  <a16:creationId xmlns:a16="http://schemas.microsoft.com/office/drawing/2014/main" id="{5DC47CE7-1FDA-329C-9213-FE028E3FBCEF}"/>
                </a:ext>
              </a:extLst>
            </p:cNvPr>
            <p:cNvCxnSpPr/>
            <p:nvPr/>
          </p:nvCxnSpPr>
          <p:spPr bwMode="auto">
            <a:xfrm>
              <a:off x="4367214" y="318415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99" name="Straight Connector 9498">
              <a:extLst>
                <a:ext uri="{FF2B5EF4-FFF2-40B4-BE49-F238E27FC236}">
                  <a16:creationId xmlns:a16="http://schemas.microsoft.com/office/drawing/2014/main" id="{3C8E2E8F-5A7B-E079-8FF7-11F345659594}"/>
                </a:ext>
              </a:extLst>
            </p:cNvPr>
            <p:cNvCxnSpPr/>
            <p:nvPr/>
          </p:nvCxnSpPr>
          <p:spPr bwMode="auto">
            <a:xfrm>
              <a:off x="3218755" y="288377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0" name="Straight Connector 9499">
              <a:extLst>
                <a:ext uri="{FF2B5EF4-FFF2-40B4-BE49-F238E27FC236}">
                  <a16:creationId xmlns:a16="http://schemas.microsoft.com/office/drawing/2014/main" id="{7218620A-357C-2A86-B4C5-1541692D94A8}"/>
                </a:ext>
              </a:extLst>
            </p:cNvPr>
            <p:cNvCxnSpPr/>
            <p:nvPr/>
          </p:nvCxnSpPr>
          <p:spPr bwMode="auto">
            <a:xfrm>
              <a:off x="3109217" y="2871470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1" name="Straight Connector 9500">
              <a:extLst>
                <a:ext uri="{FF2B5EF4-FFF2-40B4-BE49-F238E27FC236}">
                  <a16:creationId xmlns:a16="http://schemas.microsoft.com/office/drawing/2014/main" id="{7CF1A767-9F59-7BF2-B815-DC85A6B027DC}"/>
                </a:ext>
              </a:extLst>
            </p:cNvPr>
            <p:cNvCxnSpPr/>
            <p:nvPr/>
          </p:nvCxnSpPr>
          <p:spPr bwMode="auto">
            <a:xfrm>
              <a:off x="3659286" y="301487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2" name="Straight Connector 9501">
              <a:extLst>
                <a:ext uri="{FF2B5EF4-FFF2-40B4-BE49-F238E27FC236}">
                  <a16:creationId xmlns:a16="http://schemas.microsoft.com/office/drawing/2014/main" id="{E8093465-ED11-15C6-E903-53A34716E785}"/>
                </a:ext>
              </a:extLst>
            </p:cNvPr>
            <p:cNvCxnSpPr/>
            <p:nvPr/>
          </p:nvCxnSpPr>
          <p:spPr bwMode="auto">
            <a:xfrm>
              <a:off x="3721198" y="301487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3" name="Straight Connector 9502">
              <a:extLst>
                <a:ext uri="{FF2B5EF4-FFF2-40B4-BE49-F238E27FC236}">
                  <a16:creationId xmlns:a16="http://schemas.microsoft.com/office/drawing/2014/main" id="{7C301736-6064-DD41-A2A0-791EE7151D0C}"/>
                </a:ext>
              </a:extLst>
            </p:cNvPr>
            <p:cNvCxnSpPr/>
            <p:nvPr/>
          </p:nvCxnSpPr>
          <p:spPr bwMode="auto">
            <a:xfrm>
              <a:off x="3930748" y="3054680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4" name="Straight Connector 9503">
              <a:extLst>
                <a:ext uri="{FF2B5EF4-FFF2-40B4-BE49-F238E27FC236}">
                  <a16:creationId xmlns:a16="http://schemas.microsoft.com/office/drawing/2014/main" id="{F55888B3-D652-213F-2244-96CEA9395AB7}"/>
                </a:ext>
              </a:extLst>
            </p:cNvPr>
            <p:cNvCxnSpPr/>
            <p:nvPr/>
          </p:nvCxnSpPr>
          <p:spPr bwMode="auto">
            <a:xfrm>
              <a:off x="2857826" y="277003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5" name="Straight Connector 9504">
              <a:extLst>
                <a:ext uri="{FF2B5EF4-FFF2-40B4-BE49-F238E27FC236}">
                  <a16:creationId xmlns:a16="http://schemas.microsoft.com/office/drawing/2014/main" id="{81FC8CF3-5B06-CA40-18CC-6A2F3C0FE97B}"/>
                </a:ext>
              </a:extLst>
            </p:cNvPr>
            <p:cNvCxnSpPr/>
            <p:nvPr/>
          </p:nvCxnSpPr>
          <p:spPr bwMode="auto">
            <a:xfrm>
              <a:off x="2730393" y="26843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6" name="Straight Connector 9505">
              <a:extLst>
                <a:ext uri="{FF2B5EF4-FFF2-40B4-BE49-F238E27FC236}">
                  <a16:creationId xmlns:a16="http://schemas.microsoft.com/office/drawing/2014/main" id="{A22E0132-3D22-EFAA-27EA-6DBA1FE1A212}"/>
                </a:ext>
              </a:extLst>
            </p:cNvPr>
            <p:cNvCxnSpPr/>
            <p:nvPr/>
          </p:nvCxnSpPr>
          <p:spPr bwMode="auto">
            <a:xfrm>
              <a:off x="6561824" y="365549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7" name="Straight Connector 9506">
              <a:extLst>
                <a:ext uri="{FF2B5EF4-FFF2-40B4-BE49-F238E27FC236}">
                  <a16:creationId xmlns:a16="http://schemas.microsoft.com/office/drawing/2014/main" id="{C399ECA1-B7D6-33CC-71B6-0CA7E37DE7FB}"/>
                </a:ext>
              </a:extLst>
            </p:cNvPr>
            <p:cNvCxnSpPr/>
            <p:nvPr/>
          </p:nvCxnSpPr>
          <p:spPr bwMode="auto">
            <a:xfrm>
              <a:off x="6818665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8" name="Straight Connector 9507">
              <a:extLst>
                <a:ext uri="{FF2B5EF4-FFF2-40B4-BE49-F238E27FC236}">
                  <a16:creationId xmlns:a16="http://schemas.microsoft.com/office/drawing/2014/main" id="{42F38CEF-FB08-F5AC-9B51-059ED2D38B80}"/>
                </a:ext>
              </a:extLst>
            </p:cNvPr>
            <p:cNvCxnSpPr/>
            <p:nvPr/>
          </p:nvCxnSpPr>
          <p:spPr bwMode="auto">
            <a:xfrm>
              <a:off x="6979987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09" name="Straight Connector 9508">
              <a:extLst>
                <a:ext uri="{FF2B5EF4-FFF2-40B4-BE49-F238E27FC236}">
                  <a16:creationId xmlns:a16="http://schemas.microsoft.com/office/drawing/2014/main" id="{0865CC2E-66FB-0ACA-D5B9-82794CC7C2D7}"/>
                </a:ext>
              </a:extLst>
            </p:cNvPr>
            <p:cNvCxnSpPr/>
            <p:nvPr/>
          </p:nvCxnSpPr>
          <p:spPr bwMode="auto">
            <a:xfrm>
              <a:off x="7037137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0" name="Straight Connector 9509">
              <a:extLst>
                <a:ext uri="{FF2B5EF4-FFF2-40B4-BE49-F238E27FC236}">
                  <a16:creationId xmlns:a16="http://schemas.microsoft.com/office/drawing/2014/main" id="{D08CA3BA-5E5C-AFBE-28F4-D53BEBC84ED3}"/>
                </a:ext>
              </a:extLst>
            </p:cNvPr>
            <p:cNvCxnSpPr/>
            <p:nvPr/>
          </p:nvCxnSpPr>
          <p:spPr bwMode="auto">
            <a:xfrm>
              <a:off x="7225256" y="378596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1" name="Straight Connector 9510">
              <a:extLst>
                <a:ext uri="{FF2B5EF4-FFF2-40B4-BE49-F238E27FC236}">
                  <a16:creationId xmlns:a16="http://schemas.microsoft.com/office/drawing/2014/main" id="{2FDF2301-AABC-2272-BB29-4F705CE47759}"/>
                </a:ext>
              </a:extLst>
            </p:cNvPr>
            <p:cNvCxnSpPr/>
            <p:nvPr/>
          </p:nvCxnSpPr>
          <p:spPr bwMode="auto">
            <a:xfrm>
              <a:off x="7287169" y="378596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2" name="Straight Connector 9511">
              <a:extLst>
                <a:ext uri="{FF2B5EF4-FFF2-40B4-BE49-F238E27FC236}">
                  <a16:creationId xmlns:a16="http://schemas.microsoft.com/office/drawing/2014/main" id="{4A1853ED-778F-F444-9C19-7C95EC2715D8}"/>
                </a:ext>
              </a:extLst>
            </p:cNvPr>
            <p:cNvCxnSpPr/>
            <p:nvPr/>
          </p:nvCxnSpPr>
          <p:spPr bwMode="auto">
            <a:xfrm>
              <a:off x="7390401" y="378596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3" name="Straight Connector 9512">
              <a:extLst>
                <a:ext uri="{FF2B5EF4-FFF2-40B4-BE49-F238E27FC236}">
                  <a16:creationId xmlns:a16="http://schemas.microsoft.com/office/drawing/2014/main" id="{C47B6C97-4868-14AC-F324-7D8186F0111B}"/>
                </a:ext>
              </a:extLst>
            </p:cNvPr>
            <p:cNvCxnSpPr/>
            <p:nvPr/>
          </p:nvCxnSpPr>
          <p:spPr bwMode="auto">
            <a:xfrm>
              <a:off x="7485673" y="378596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4" name="Straight Connector 9513">
              <a:extLst>
                <a:ext uri="{FF2B5EF4-FFF2-40B4-BE49-F238E27FC236}">
                  <a16:creationId xmlns:a16="http://schemas.microsoft.com/office/drawing/2014/main" id="{65D820F8-3D2D-3ADA-8C0E-FDF0B6407F65}"/>
                </a:ext>
              </a:extLst>
            </p:cNvPr>
            <p:cNvCxnSpPr/>
            <p:nvPr/>
          </p:nvCxnSpPr>
          <p:spPr bwMode="auto">
            <a:xfrm>
              <a:off x="7549966" y="378596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5" name="Straight Connector 9514">
              <a:extLst>
                <a:ext uri="{FF2B5EF4-FFF2-40B4-BE49-F238E27FC236}">
                  <a16:creationId xmlns:a16="http://schemas.microsoft.com/office/drawing/2014/main" id="{2E3E1604-20A4-0302-B505-627A97FBF04A}"/>
                </a:ext>
              </a:extLst>
            </p:cNvPr>
            <p:cNvCxnSpPr/>
            <p:nvPr/>
          </p:nvCxnSpPr>
          <p:spPr bwMode="auto">
            <a:xfrm>
              <a:off x="7740733" y="388739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6" name="Straight Connector 9515">
              <a:extLst>
                <a:ext uri="{FF2B5EF4-FFF2-40B4-BE49-F238E27FC236}">
                  <a16:creationId xmlns:a16="http://schemas.microsoft.com/office/drawing/2014/main" id="{E751A228-62DE-A452-6CB5-3B489786F94E}"/>
                </a:ext>
              </a:extLst>
            </p:cNvPr>
            <p:cNvCxnSpPr/>
            <p:nvPr/>
          </p:nvCxnSpPr>
          <p:spPr bwMode="auto">
            <a:xfrm>
              <a:off x="7777327" y="388739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7" name="Straight Connector 9516">
              <a:extLst>
                <a:ext uri="{FF2B5EF4-FFF2-40B4-BE49-F238E27FC236}">
                  <a16:creationId xmlns:a16="http://schemas.microsoft.com/office/drawing/2014/main" id="{97AD0BAA-D09F-4DAB-5DCB-0E6384F58837}"/>
                </a:ext>
              </a:extLst>
            </p:cNvPr>
            <p:cNvCxnSpPr/>
            <p:nvPr/>
          </p:nvCxnSpPr>
          <p:spPr bwMode="auto">
            <a:xfrm>
              <a:off x="7817809" y="388739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8" name="Straight Connector 9517">
              <a:extLst>
                <a:ext uri="{FF2B5EF4-FFF2-40B4-BE49-F238E27FC236}">
                  <a16:creationId xmlns:a16="http://schemas.microsoft.com/office/drawing/2014/main" id="{E53B1DFA-EA0A-9F0B-8574-6E80AC4D9002}"/>
                </a:ext>
              </a:extLst>
            </p:cNvPr>
            <p:cNvCxnSpPr/>
            <p:nvPr/>
          </p:nvCxnSpPr>
          <p:spPr bwMode="auto">
            <a:xfrm>
              <a:off x="7858290" y="388739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19" name="Straight Connector 9518">
              <a:extLst>
                <a:ext uri="{FF2B5EF4-FFF2-40B4-BE49-F238E27FC236}">
                  <a16:creationId xmlns:a16="http://schemas.microsoft.com/office/drawing/2014/main" id="{D74E9EF6-6822-BEA3-CC26-63C9CFB5ED38}"/>
                </a:ext>
              </a:extLst>
            </p:cNvPr>
            <p:cNvCxnSpPr/>
            <p:nvPr/>
          </p:nvCxnSpPr>
          <p:spPr bwMode="auto">
            <a:xfrm>
              <a:off x="7960684" y="40117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20" name="Straight Connector 9519">
              <a:extLst>
                <a:ext uri="{FF2B5EF4-FFF2-40B4-BE49-F238E27FC236}">
                  <a16:creationId xmlns:a16="http://schemas.microsoft.com/office/drawing/2014/main" id="{E856A4B8-FBD9-E01D-47F1-5809D86C0828}"/>
                </a:ext>
              </a:extLst>
            </p:cNvPr>
            <p:cNvCxnSpPr/>
            <p:nvPr/>
          </p:nvCxnSpPr>
          <p:spPr bwMode="auto">
            <a:xfrm>
              <a:off x="8028107" y="40117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6" name="Straight Connector 9595">
              <a:extLst>
                <a:ext uri="{FF2B5EF4-FFF2-40B4-BE49-F238E27FC236}">
                  <a16:creationId xmlns:a16="http://schemas.microsoft.com/office/drawing/2014/main" id="{34BBEB15-6C14-4076-9994-047CF5D8190C}"/>
                </a:ext>
              </a:extLst>
            </p:cNvPr>
            <p:cNvCxnSpPr/>
            <p:nvPr/>
          </p:nvCxnSpPr>
          <p:spPr bwMode="auto">
            <a:xfrm>
              <a:off x="8086616" y="40117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7" name="Straight Connector 9596">
              <a:extLst>
                <a:ext uri="{FF2B5EF4-FFF2-40B4-BE49-F238E27FC236}">
                  <a16:creationId xmlns:a16="http://schemas.microsoft.com/office/drawing/2014/main" id="{3D0CCB72-AA1D-1237-57C1-334A532634AA}"/>
                </a:ext>
              </a:extLst>
            </p:cNvPr>
            <p:cNvCxnSpPr/>
            <p:nvPr/>
          </p:nvCxnSpPr>
          <p:spPr bwMode="auto">
            <a:xfrm>
              <a:off x="8136622" y="40117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8" name="Straight Connector 9597">
              <a:extLst>
                <a:ext uri="{FF2B5EF4-FFF2-40B4-BE49-F238E27FC236}">
                  <a16:creationId xmlns:a16="http://schemas.microsoft.com/office/drawing/2014/main" id="{A54FAC0D-0DBE-3AA3-B290-4A9E9BB94BDC}"/>
                </a:ext>
              </a:extLst>
            </p:cNvPr>
            <p:cNvCxnSpPr/>
            <p:nvPr/>
          </p:nvCxnSpPr>
          <p:spPr bwMode="auto">
            <a:xfrm>
              <a:off x="8343791" y="40117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99" name="Straight Connector 9598">
              <a:extLst>
                <a:ext uri="{FF2B5EF4-FFF2-40B4-BE49-F238E27FC236}">
                  <a16:creationId xmlns:a16="http://schemas.microsoft.com/office/drawing/2014/main" id="{D5DA38C4-98EF-FDDB-70EC-04B37B5F7C67}"/>
                </a:ext>
              </a:extLst>
            </p:cNvPr>
            <p:cNvCxnSpPr/>
            <p:nvPr/>
          </p:nvCxnSpPr>
          <p:spPr bwMode="auto">
            <a:xfrm>
              <a:off x="7948779" y="3889780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3" name="Straight Connector 9232">
              <a:extLst>
                <a:ext uri="{FF2B5EF4-FFF2-40B4-BE49-F238E27FC236}">
                  <a16:creationId xmlns:a16="http://schemas.microsoft.com/office/drawing/2014/main" id="{929E1E4D-D89A-BBF8-39D4-E51877DC628B}"/>
                </a:ext>
              </a:extLst>
            </p:cNvPr>
            <p:cNvCxnSpPr/>
            <p:nvPr/>
          </p:nvCxnSpPr>
          <p:spPr bwMode="auto">
            <a:xfrm>
              <a:off x="5265529" y="330271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5" name="Straight Connector 9234">
              <a:extLst>
                <a:ext uri="{FF2B5EF4-FFF2-40B4-BE49-F238E27FC236}">
                  <a16:creationId xmlns:a16="http://schemas.microsoft.com/office/drawing/2014/main" id="{C34D8B47-E3D3-A1EF-08B1-16304B7F6DEE}"/>
                </a:ext>
              </a:extLst>
            </p:cNvPr>
            <p:cNvCxnSpPr/>
            <p:nvPr/>
          </p:nvCxnSpPr>
          <p:spPr bwMode="auto">
            <a:xfrm>
              <a:off x="5294812" y="330271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39" name="Straight Connector 9238">
              <a:extLst>
                <a:ext uri="{FF2B5EF4-FFF2-40B4-BE49-F238E27FC236}">
                  <a16:creationId xmlns:a16="http://schemas.microsoft.com/office/drawing/2014/main" id="{C7CD770E-4F8C-F9F4-73FE-3DE8300DED91}"/>
                </a:ext>
              </a:extLst>
            </p:cNvPr>
            <p:cNvCxnSpPr/>
            <p:nvPr/>
          </p:nvCxnSpPr>
          <p:spPr bwMode="auto">
            <a:xfrm>
              <a:off x="5737912" y="342444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2" name="Straight Connector 9241">
              <a:extLst>
                <a:ext uri="{FF2B5EF4-FFF2-40B4-BE49-F238E27FC236}">
                  <a16:creationId xmlns:a16="http://schemas.microsoft.com/office/drawing/2014/main" id="{FAC1CE22-EE12-337B-BBE1-2520698BF38C}"/>
                </a:ext>
              </a:extLst>
            </p:cNvPr>
            <p:cNvCxnSpPr/>
            <p:nvPr/>
          </p:nvCxnSpPr>
          <p:spPr bwMode="auto">
            <a:xfrm>
              <a:off x="5699812" y="342444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3" name="Straight Connector 9242">
              <a:extLst>
                <a:ext uri="{FF2B5EF4-FFF2-40B4-BE49-F238E27FC236}">
                  <a16:creationId xmlns:a16="http://schemas.microsoft.com/office/drawing/2014/main" id="{BFDBB299-886B-3F1F-F667-A4D305B7DF99}"/>
                </a:ext>
              </a:extLst>
            </p:cNvPr>
            <p:cNvCxnSpPr/>
            <p:nvPr/>
          </p:nvCxnSpPr>
          <p:spPr bwMode="auto">
            <a:xfrm>
              <a:off x="5339348" y="3332666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4" name="Straight Connector 9243">
              <a:extLst>
                <a:ext uri="{FF2B5EF4-FFF2-40B4-BE49-F238E27FC236}">
                  <a16:creationId xmlns:a16="http://schemas.microsoft.com/office/drawing/2014/main" id="{76CA7D88-E5FA-8EEB-1A95-A6380B168DDD}"/>
                </a:ext>
              </a:extLst>
            </p:cNvPr>
            <p:cNvCxnSpPr/>
            <p:nvPr/>
          </p:nvCxnSpPr>
          <p:spPr bwMode="auto">
            <a:xfrm>
              <a:off x="7070475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45" name="Straight Connector 9244">
              <a:extLst>
                <a:ext uri="{FF2B5EF4-FFF2-40B4-BE49-F238E27FC236}">
                  <a16:creationId xmlns:a16="http://schemas.microsoft.com/office/drawing/2014/main" id="{2041E3E0-D720-8E98-30A5-798799C19887}"/>
                </a:ext>
              </a:extLst>
            </p:cNvPr>
            <p:cNvCxnSpPr/>
            <p:nvPr/>
          </p:nvCxnSpPr>
          <p:spPr bwMode="auto">
            <a:xfrm>
              <a:off x="7096669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82" name="Straight Connector 9281">
              <a:extLst>
                <a:ext uri="{FF2B5EF4-FFF2-40B4-BE49-F238E27FC236}">
                  <a16:creationId xmlns:a16="http://schemas.microsoft.com/office/drawing/2014/main" id="{EDA706F4-B981-BC1A-9E68-F63641A57DC7}"/>
                </a:ext>
              </a:extLst>
            </p:cNvPr>
            <p:cNvCxnSpPr/>
            <p:nvPr/>
          </p:nvCxnSpPr>
          <p:spPr bwMode="auto">
            <a:xfrm>
              <a:off x="7122863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83" name="Straight Connector 9282">
              <a:extLst>
                <a:ext uri="{FF2B5EF4-FFF2-40B4-BE49-F238E27FC236}">
                  <a16:creationId xmlns:a16="http://schemas.microsoft.com/office/drawing/2014/main" id="{AC1ED741-1021-D59F-1D45-5EED7DB93DCB}"/>
                </a:ext>
              </a:extLst>
            </p:cNvPr>
            <p:cNvCxnSpPr/>
            <p:nvPr/>
          </p:nvCxnSpPr>
          <p:spPr bwMode="auto">
            <a:xfrm>
              <a:off x="7144294" y="37352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84" name="Freeform: Shape 9283">
            <a:extLst>
              <a:ext uri="{FF2B5EF4-FFF2-40B4-BE49-F238E27FC236}">
                <a16:creationId xmlns:a16="http://schemas.microsoft.com/office/drawing/2014/main" id="{D5C51BBF-D6DB-ABFE-5B5D-18096BAEC265}"/>
              </a:ext>
            </a:extLst>
          </p:cNvPr>
          <p:cNvSpPr/>
          <p:nvPr/>
        </p:nvSpPr>
        <p:spPr bwMode="auto">
          <a:xfrm>
            <a:off x="1531979" y="2991642"/>
            <a:ext cx="4270626" cy="1053683"/>
          </a:xfrm>
          <a:custGeom>
            <a:avLst/>
            <a:gdLst>
              <a:gd name="connsiteX0" fmla="*/ 5976937 w 5976937"/>
              <a:gd name="connsiteY0" fmla="*/ 1409700 h 1409700"/>
              <a:gd name="connsiteX1" fmla="*/ 5534025 w 5976937"/>
              <a:gd name="connsiteY1" fmla="*/ 1409700 h 1409700"/>
              <a:gd name="connsiteX2" fmla="*/ 5534025 w 5976937"/>
              <a:gd name="connsiteY2" fmla="*/ 1281112 h 1409700"/>
              <a:gd name="connsiteX3" fmla="*/ 5272087 w 5976937"/>
              <a:gd name="connsiteY3" fmla="*/ 1281112 h 1409700"/>
              <a:gd name="connsiteX4" fmla="*/ 5272087 w 5976937"/>
              <a:gd name="connsiteY4" fmla="*/ 1185862 h 1409700"/>
              <a:gd name="connsiteX5" fmla="*/ 4781550 w 5976937"/>
              <a:gd name="connsiteY5" fmla="*/ 1185862 h 1409700"/>
              <a:gd name="connsiteX6" fmla="*/ 4781550 w 5976937"/>
              <a:gd name="connsiteY6" fmla="*/ 1123950 h 1409700"/>
              <a:gd name="connsiteX7" fmla="*/ 4324350 w 5976937"/>
              <a:gd name="connsiteY7" fmla="*/ 1123950 h 1409700"/>
              <a:gd name="connsiteX8" fmla="*/ 4324350 w 5976937"/>
              <a:gd name="connsiteY8" fmla="*/ 1104900 h 1409700"/>
              <a:gd name="connsiteX9" fmla="*/ 4257675 w 5976937"/>
              <a:gd name="connsiteY9" fmla="*/ 1104900 h 1409700"/>
              <a:gd name="connsiteX10" fmla="*/ 4257675 w 5976937"/>
              <a:gd name="connsiteY10" fmla="*/ 1085850 h 1409700"/>
              <a:gd name="connsiteX11" fmla="*/ 4219575 w 5976937"/>
              <a:gd name="connsiteY11" fmla="*/ 1085850 h 1409700"/>
              <a:gd name="connsiteX12" fmla="*/ 4219575 w 5976937"/>
              <a:gd name="connsiteY12" fmla="*/ 1066800 h 1409700"/>
              <a:gd name="connsiteX13" fmla="*/ 4133850 w 5976937"/>
              <a:gd name="connsiteY13" fmla="*/ 1066800 h 1409700"/>
              <a:gd name="connsiteX14" fmla="*/ 4133850 w 5976937"/>
              <a:gd name="connsiteY14" fmla="*/ 1038225 h 1409700"/>
              <a:gd name="connsiteX15" fmla="*/ 4110037 w 5976937"/>
              <a:gd name="connsiteY15" fmla="*/ 1038225 h 1409700"/>
              <a:gd name="connsiteX16" fmla="*/ 4110037 w 5976937"/>
              <a:gd name="connsiteY16" fmla="*/ 1019175 h 1409700"/>
              <a:gd name="connsiteX17" fmla="*/ 4090987 w 5976937"/>
              <a:gd name="connsiteY17" fmla="*/ 1019175 h 1409700"/>
              <a:gd name="connsiteX18" fmla="*/ 4090987 w 5976937"/>
              <a:gd name="connsiteY18" fmla="*/ 1019175 h 1409700"/>
              <a:gd name="connsiteX19" fmla="*/ 4076699 w 5976937"/>
              <a:gd name="connsiteY19" fmla="*/ 1004887 h 1409700"/>
              <a:gd name="connsiteX20" fmla="*/ 4076699 w 5976937"/>
              <a:gd name="connsiteY20" fmla="*/ 990600 h 1409700"/>
              <a:gd name="connsiteX21" fmla="*/ 4048125 w 5976937"/>
              <a:gd name="connsiteY21" fmla="*/ 990600 h 1409700"/>
              <a:gd name="connsiteX22" fmla="*/ 4048125 w 5976937"/>
              <a:gd name="connsiteY22" fmla="*/ 976312 h 1409700"/>
              <a:gd name="connsiteX23" fmla="*/ 3995737 w 5976937"/>
              <a:gd name="connsiteY23" fmla="*/ 976312 h 1409700"/>
              <a:gd name="connsiteX24" fmla="*/ 3995737 w 5976937"/>
              <a:gd name="connsiteY24" fmla="*/ 962025 h 1409700"/>
              <a:gd name="connsiteX25" fmla="*/ 3957637 w 5976937"/>
              <a:gd name="connsiteY25" fmla="*/ 962025 h 1409700"/>
              <a:gd name="connsiteX26" fmla="*/ 3957637 w 5976937"/>
              <a:gd name="connsiteY26" fmla="*/ 942975 h 1409700"/>
              <a:gd name="connsiteX27" fmla="*/ 3876675 w 5976937"/>
              <a:gd name="connsiteY27" fmla="*/ 942975 h 1409700"/>
              <a:gd name="connsiteX28" fmla="*/ 3876675 w 5976937"/>
              <a:gd name="connsiteY28" fmla="*/ 928687 h 1409700"/>
              <a:gd name="connsiteX29" fmla="*/ 3833812 w 5976937"/>
              <a:gd name="connsiteY29" fmla="*/ 928687 h 1409700"/>
              <a:gd name="connsiteX30" fmla="*/ 3833812 w 5976937"/>
              <a:gd name="connsiteY30" fmla="*/ 919162 h 1409700"/>
              <a:gd name="connsiteX31" fmla="*/ 3781425 w 5976937"/>
              <a:gd name="connsiteY31" fmla="*/ 919162 h 1409700"/>
              <a:gd name="connsiteX32" fmla="*/ 3781425 w 5976937"/>
              <a:gd name="connsiteY32" fmla="*/ 900112 h 1409700"/>
              <a:gd name="connsiteX33" fmla="*/ 3657600 w 5976937"/>
              <a:gd name="connsiteY33" fmla="*/ 900112 h 1409700"/>
              <a:gd name="connsiteX34" fmla="*/ 3657600 w 5976937"/>
              <a:gd name="connsiteY34" fmla="*/ 890587 h 1409700"/>
              <a:gd name="connsiteX35" fmla="*/ 3438525 w 5976937"/>
              <a:gd name="connsiteY35" fmla="*/ 890587 h 1409700"/>
              <a:gd name="connsiteX36" fmla="*/ 3438525 w 5976937"/>
              <a:gd name="connsiteY36" fmla="*/ 866775 h 1409700"/>
              <a:gd name="connsiteX37" fmla="*/ 3414712 w 5976937"/>
              <a:gd name="connsiteY37" fmla="*/ 866775 h 1409700"/>
              <a:gd name="connsiteX38" fmla="*/ 3414712 w 5976937"/>
              <a:gd name="connsiteY38" fmla="*/ 852487 h 1409700"/>
              <a:gd name="connsiteX39" fmla="*/ 3386137 w 5976937"/>
              <a:gd name="connsiteY39" fmla="*/ 852487 h 1409700"/>
              <a:gd name="connsiteX40" fmla="*/ 3395662 w 5976937"/>
              <a:gd name="connsiteY40" fmla="*/ 842962 h 1409700"/>
              <a:gd name="connsiteX41" fmla="*/ 3371850 w 5976937"/>
              <a:gd name="connsiteY41" fmla="*/ 842962 h 1409700"/>
              <a:gd name="connsiteX42" fmla="*/ 3371850 w 5976937"/>
              <a:gd name="connsiteY42" fmla="*/ 823912 h 1409700"/>
              <a:gd name="connsiteX43" fmla="*/ 3309937 w 5976937"/>
              <a:gd name="connsiteY43" fmla="*/ 823912 h 1409700"/>
              <a:gd name="connsiteX44" fmla="*/ 3309937 w 5976937"/>
              <a:gd name="connsiteY44" fmla="*/ 814387 h 1409700"/>
              <a:gd name="connsiteX45" fmla="*/ 3276600 w 5976937"/>
              <a:gd name="connsiteY45" fmla="*/ 814387 h 1409700"/>
              <a:gd name="connsiteX46" fmla="*/ 3276600 w 5976937"/>
              <a:gd name="connsiteY46" fmla="*/ 814387 h 1409700"/>
              <a:gd name="connsiteX47" fmla="*/ 3262313 w 5976937"/>
              <a:gd name="connsiteY47" fmla="*/ 800100 h 1409700"/>
              <a:gd name="connsiteX48" fmla="*/ 3262313 w 5976937"/>
              <a:gd name="connsiteY48" fmla="*/ 785812 h 1409700"/>
              <a:gd name="connsiteX49" fmla="*/ 3228975 w 5976937"/>
              <a:gd name="connsiteY49" fmla="*/ 785812 h 1409700"/>
              <a:gd name="connsiteX50" fmla="*/ 3238500 w 5976937"/>
              <a:gd name="connsiteY50" fmla="*/ 776287 h 1409700"/>
              <a:gd name="connsiteX51" fmla="*/ 3124200 w 5976937"/>
              <a:gd name="connsiteY51" fmla="*/ 776287 h 1409700"/>
              <a:gd name="connsiteX52" fmla="*/ 3124200 w 5976937"/>
              <a:gd name="connsiteY52" fmla="*/ 776287 h 1409700"/>
              <a:gd name="connsiteX53" fmla="*/ 3133725 w 5976937"/>
              <a:gd name="connsiteY53" fmla="*/ 766762 h 1409700"/>
              <a:gd name="connsiteX54" fmla="*/ 3133725 w 5976937"/>
              <a:gd name="connsiteY54" fmla="*/ 757237 h 1409700"/>
              <a:gd name="connsiteX55" fmla="*/ 3052762 w 5976937"/>
              <a:gd name="connsiteY55" fmla="*/ 757237 h 1409700"/>
              <a:gd name="connsiteX56" fmla="*/ 3052762 w 5976937"/>
              <a:gd name="connsiteY56" fmla="*/ 742950 h 1409700"/>
              <a:gd name="connsiteX57" fmla="*/ 2933700 w 5976937"/>
              <a:gd name="connsiteY57" fmla="*/ 742950 h 1409700"/>
              <a:gd name="connsiteX58" fmla="*/ 2933700 w 5976937"/>
              <a:gd name="connsiteY58" fmla="*/ 742950 h 1409700"/>
              <a:gd name="connsiteX59" fmla="*/ 2905125 w 5976937"/>
              <a:gd name="connsiteY59" fmla="*/ 714375 h 1409700"/>
              <a:gd name="connsiteX60" fmla="*/ 2905125 w 5976937"/>
              <a:gd name="connsiteY60" fmla="*/ 695325 h 1409700"/>
              <a:gd name="connsiteX61" fmla="*/ 2538412 w 5976937"/>
              <a:gd name="connsiteY61" fmla="*/ 695325 h 1409700"/>
              <a:gd name="connsiteX62" fmla="*/ 2538412 w 5976937"/>
              <a:gd name="connsiteY62" fmla="*/ 671512 h 1409700"/>
              <a:gd name="connsiteX63" fmla="*/ 2319337 w 5976937"/>
              <a:gd name="connsiteY63" fmla="*/ 671512 h 1409700"/>
              <a:gd name="connsiteX64" fmla="*/ 2319337 w 5976937"/>
              <a:gd name="connsiteY64" fmla="*/ 657225 h 1409700"/>
              <a:gd name="connsiteX65" fmla="*/ 2138362 w 5976937"/>
              <a:gd name="connsiteY65" fmla="*/ 657225 h 1409700"/>
              <a:gd name="connsiteX66" fmla="*/ 2138362 w 5976937"/>
              <a:gd name="connsiteY66" fmla="*/ 628650 h 1409700"/>
              <a:gd name="connsiteX67" fmla="*/ 2071687 w 5976937"/>
              <a:gd name="connsiteY67" fmla="*/ 628650 h 1409700"/>
              <a:gd name="connsiteX68" fmla="*/ 2071687 w 5976937"/>
              <a:gd name="connsiteY68" fmla="*/ 609600 h 1409700"/>
              <a:gd name="connsiteX69" fmla="*/ 1985962 w 5976937"/>
              <a:gd name="connsiteY69" fmla="*/ 609600 h 1409700"/>
              <a:gd name="connsiteX70" fmla="*/ 1985962 w 5976937"/>
              <a:gd name="connsiteY70" fmla="*/ 590550 h 1409700"/>
              <a:gd name="connsiteX71" fmla="*/ 1966912 w 5976937"/>
              <a:gd name="connsiteY71" fmla="*/ 590550 h 1409700"/>
              <a:gd name="connsiteX72" fmla="*/ 1947862 w 5976937"/>
              <a:gd name="connsiteY72" fmla="*/ 571500 h 1409700"/>
              <a:gd name="connsiteX73" fmla="*/ 1847850 w 5976937"/>
              <a:gd name="connsiteY73" fmla="*/ 571500 h 1409700"/>
              <a:gd name="connsiteX74" fmla="*/ 1847850 w 5976937"/>
              <a:gd name="connsiteY74" fmla="*/ 542925 h 1409700"/>
              <a:gd name="connsiteX75" fmla="*/ 1809750 w 5976937"/>
              <a:gd name="connsiteY75" fmla="*/ 542925 h 1409700"/>
              <a:gd name="connsiteX76" fmla="*/ 1781175 w 5976937"/>
              <a:gd name="connsiteY76" fmla="*/ 542925 h 1409700"/>
              <a:gd name="connsiteX77" fmla="*/ 1781175 w 5976937"/>
              <a:gd name="connsiteY77" fmla="*/ 523875 h 1409700"/>
              <a:gd name="connsiteX78" fmla="*/ 1714500 w 5976937"/>
              <a:gd name="connsiteY78" fmla="*/ 523875 h 1409700"/>
              <a:gd name="connsiteX79" fmla="*/ 1714500 w 5976937"/>
              <a:gd name="connsiteY79" fmla="*/ 514350 h 1409700"/>
              <a:gd name="connsiteX80" fmla="*/ 1685925 w 5976937"/>
              <a:gd name="connsiteY80" fmla="*/ 514350 h 1409700"/>
              <a:gd name="connsiteX81" fmla="*/ 1685925 w 5976937"/>
              <a:gd name="connsiteY81" fmla="*/ 500062 h 1409700"/>
              <a:gd name="connsiteX82" fmla="*/ 1609725 w 5976937"/>
              <a:gd name="connsiteY82" fmla="*/ 500062 h 1409700"/>
              <a:gd name="connsiteX83" fmla="*/ 1609725 w 5976937"/>
              <a:gd name="connsiteY83" fmla="*/ 471487 h 1409700"/>
              <a:gd name="connsiteX84" fmla="*/ 1585912 w 5976937"/>
              <a:gd name="connsiteY84" fmla="*/ 471487 h 1409700"/>
              <a:gd name="connsiteX85" fmla="*/ 1585912 w 5976937"/>
              <a:gd name="connsiteY85" fmla="*/ 457200 h 1409700"/>
              <a:gd name="connsiteX86" fmla="*/ 1519237 w 5976937"/>
              <a:gd name="connsiteY86" fmla="*/ 457200 h 1409700"/>
              <a:gd name="connsiteX87" fmla="*/ 1519237 w 5976937"/>
              <a:gd name="connsiteY87" fmla="*/ 438150 h 1409700"/>
              <a:gd name="connsiteX88" fmla="*/ 1438275 w 5976937"/>
              <a:gd name="connsiteY88" fmla="*/ 438150 h 1409700"/>
              <a:gd name="connsiteX89" fmla="*/ 1438275 w 5976937"/>
              <a:gd name="connsiteY89" fmla="*/ 423862 h 1409700"/>
              <a:gd name="connsiteX90" fmla="*/ 1290637 w 5976937"/>
              <a:gd name="connsiteY90" fmla="*/ 423862 h 1409700"/>
              <a:gd name="connsiteX91" fmla="*/ 1290637 w 5976937"/>
              <a:gd name="connsiteY91" fmla="*/ 423862 h 1409700"/>
              <a:gd name="connsiteX92" fmla="*/ 1290637 w 5976937"/>
              <a:gd name="connsiteY92" fmla="*/ 404812 h 1409700"/>
              <a:gd name="connsiteX93" fmla="*/ 1190625 w 5976937"/>
              <a:gd name="connsiteY93" fmla="*/ 404812 h 1409700"/>
              <a:gd name="connsiteX94" fmla="*/ 1190625 w 5976937"/>
              <a:gd name="connsiteY94" fmla="*/ 385762 h 1409700"/>
              <a:gd name="connsiteX95" fmla="*/ 1171575 w 5976937"/>
              <a:gd name="connsiteY95" fmla="*/ 385762 h 1409700"/>
              <a:gd name="connsiteX96" fmla="*/ 1166812 w 5976937"/>
              <a:gd name="connsiteY96" fmla="*/ 380999 h 1409700"/>
              <a:gd name="connsiteX97" fmla="*/ 1123950 w 5976937"/>
              <a:gd name="connsiteY97" fmla="*/ 380999 h 1409700"/>
              <a:gd name="connsiteX98" fmla="*/ 1123950 w 5976937"/>
              <a:gd name="connsiteY98" fmla="*/ 347662 h 1409700"/>
              <a:gd name="connsiteX99" fmla="*/ 1071562 w 5976937"/>
              <a:gd name="connsiteY99" fmla="*/ 347662 h 1409700"/>
              <a:gd name="connsiteX100" fmla="*/ 1071562 w 5976937"/>
              <a:gd name="connsiteY100" fmla="*/ 323850 h 1409700"/>
              <a:gd name="connsiteX101" fmla="*/ 1033462 w 5976937"/>
              <a:gd name="connsiteY101" fmla="*/ 323850 h 1409700"/>
              <a:gd name="connsiteX102" fmla="*/ 1033462 w 5976937"/>
              <a:gd name="connsiteY102" fmla="*/ 309562 h 1409700"/>
              <a:gd name="connsiteX103" fmla="*/ 938212 w 5976937"/>
              <a:gd name="connsiteY103" fmla="*/ 309562 h 1409700"/>
              <a:gd name="connsiteX104" fmla="*/ 938212 w 5976937"/>
              <a:gd name="connsiteY104" fmla="*/ 290512 h 1409700"/>
              <a:gd name="connsiteX105" fmla="*/ 876300 w 5976937"/>
              <a:gd name="connsiteY105" fmla="*/ 290512 h 1409700"/>
              <a:gd name="connsiteX106" fmla="*/ 871537 w 5976937"/>
              <a:gd name="connsiteY106" fmla="*/ 285749 h 1409700"/>
              <a:gd name="connsiteX107" fmla="*/ 800100 w 5976937"/>
              <a:gd name="connsiteY107" fmla="*/ 285749 h 1409700"/>
              <a:gd name="connsiteX108" fmla="*/ 800100 w 5976937"/>
              <a:gd name="connsiteY108" fmla="*/ 261937 h 1409700"/>
              <a:gd name="connsiteX109" fmla="*/ 766762 w 5976937"/>
              <a:gd name="connsiteY109" fmla="*/ 261937 h 1409700"/>
              <a:gd name="connsiteX110" fmla="*/ 766762 w 5976937"/>
              <a:gd name="connsiteY110" fmla="*/ 247650 h 1409700"/>
              <a:gd name="connsiteX111" fmla="*/ 623887 w 5976937"/>
              <a:gd name="connsiteY111" fmla="*/ 247650 h 1409700"/>
              <a:gd name="connsiteX112" fmla="*/ 623887 w 5976937"/>
              <a:gd name="connsiteY112" fmla="*/ 228600 h 1409700"/>
              <a:gd name="connsiteX113" fmla="*/ 585787 w 5976937"/>
              <a:gd name="connsiteY113" fmla="*/ 228600 h 1409700"/>
              <a:gd name="connsiteX114" fmla="*/ 585787 w 5976937"/>
              <a:gd name="connsiteY114" fmla="*/ 200025 h 1409700"/>
              <a:gd name="connsiteX115" fmla="*/ 538162 w 5976937"/>
              <a:gd name="connsiteY115" fmla="*/ 200025 h 1409700"/>
              <a:gd name="connsiteX116" fmla="*/ 538162 w 5976937"/>
              <a:gd name="connsiteY116" fmla="*/ 176212 h 1409700"/>
              <a:gd name="connsiteX117" fmla="*/ 504825 w 5976937"/>
              <a:gd name="connsiteY117" fmla="*/ 176212 h 1409700"/>
              <a:gd name="connsiteX118" fmla="*/ 504825 w 5976937"/>
              <a:gd name="connsiteY118" fmla="*/ 157162 h 1409700"/>
              <a:gd name="connsiteX119" fmla="*/ 438150 w 5976937"/>
              <a:gd name="connsiteY119" fmla="*/ 157162 h 1409700"/>
              <a:gd name="connsiteX120" fmla="*/ 438150 w 5976937"/>
              <a:gd name="connsiteY120" fmla="*/ 128587 h 1409700"/>
              <a:gd name="connsiteX121" fmla="*/ 409575 w 5976937"/>
              <a:gd name="connsiteY121" fmla="*/ 128587 h 1409700"/>
              <a:gd name="connsiteX122" fmla="*/ 409575 w 5976937"/>
              <a:gd name="connsiteY122" fmla="*/ 90487 h 1409700"/>
              <a:gd name="connsiteX123" fmla="*/ 338137 w 5976937"/>
              <a:gd name="connsiteY123" fmla="*/ 90487 h 1409700"/>
              <a:gd name="connsiteX124" fmla="*/ 338137 w 5976937"/>
              <a:gd name="connsiteY124" fmla="*/ 71437 h 1409700"/>
              <a:gd name="connsiteX125" fmla="*/ 242887 w 5976937"/>
              <a:gd name="connsiteY125" fmla="*/ 71437 h 1409700"/>
              <a:gd name="connsiteX126" fmla="*/ 242887 w 5976937"/>
              <a:gd name="connsiteY126" fmla="*/ 71437 h 1409700"/>
              <a:gd name="connsiteX127" fmla="*/ 214312 w 5976937"/>
              <a:gd name="connsiteY127" fmla="*/ 42862 h 1409700"/>
              <a:gd name="connsiteX128" fmla="*/ 214312 w 5976937"/>
              <a:gd name="connsiteY128" fmla="*/ 4762 h 1409700"/>
              <a:gd name="connsiteX129" fmla="*/ 128587 w 5976937"/>
              <a:gd name="connsiteY129" fmla="*/ 4762 h 1409700"/>
              <a:gd name="connsiteX130" fmla="*/ 133349 w 5976937"/>
              <a:gd name="connsiteY130" fmla="*/ 0 h 1409700"/>
              <a:gd name="connsiteX131" fmla="*/ 0 w 5976937"/>
              <a:gd name="connsiteY131" fmla="*/ 0 h 1409700"/>
              <a:gd name="connsiteX0" fmla="*/ 5976937 w 5976937"/>
              <a:gd name="connsiteY0" fmla="*/ 1409700 h 1409700"/>
              <a:gd name="connsiteX1" fmla="*/ 5534025 w 5976937"/>
              <a:gd name="connsiteY1" fmla="*/ 1409700 h 1409700"/>
              <a:gd name="connsiteX2" fmla="*/ 5534025 w 5976937"/>
              <a:gd name="connsiteY2" fmla="*/ 1281112 h 1409700"/>
              <a:gd name="connsiteX3" fmla="*/ 5272087 w 5976937"/>
              <a:gd name="connsiteY3" fmla="*/ 1281112 h 1409700"/>
              <a:gd name="connsiteX4" fmla="*/ 5272087 w 5976937"/>
              <a:gd name="connsiteY4" fmla="*/ 1185862 h 1409700"/>
              <a:gd name="connsiteX5" fmla="*/ 4781550 w 5976937"/>
              <a:gd name="connsiteY5" fmla="*/ 1185862 h 1409700"/>
              <a:gd name="connsiteX6" fmla="*/ 4781550 w 5976937"/>
              <a:gd name="connsiteY6" fmla="*/ 1123950 h 1409700"/>
              <a:gd name="connsiteX7" fmla="*/ 4324350 w 5976937"/>
              <a:gd name="connsiteY7" fmla="*/ 1123950 h 1409700"/>
              <a:gd name="connsiteX8" fmla="*/ 4324350 w 5976937"/>
              <a:gd name="connsiteY8" fmla="*/ 1104900 h 1409700"/>
              <a:gd name="connsiteX9" fmla="*/ 4257675 w 5976937"/>
              <a:gd name="connsiteY9" fmla="*/ 1104900 h 1409700"/>
              <a:gd name="connsiteX10" fmla="*/ 4257675 w 5976937"/>
              <a:gd name="connsiteY10" fmla="*/ 1085850 h 1409700"/>
              <a:gd name="connsiteX11" fmla="*/ 4219575 w 5976937"/>
              <a:gd name="connsiteY11" fmla="*/ 1085850 h 1409700"/>
              <a:gd name="connsiteX12" fmla="*/ 4219575 w 5976937"/>
              <a:gd name="connsiteY12" fmla="*/ 1066800 h 1409700"/>
              <a:gd name="connsiteX13" fmla="*/ 4133850 w 5976937"/>
              <a:gd name="connsiteY13" fmla="*/ 1066800 h 1409700"/>
              <a:gd name="connsiteX14" fmla="*/ 4133850 w 5976937"/>
              <a:gd name="connsiteY14" fmla="*/ 1038225 h 1409700"/>
              <a:gd name="connsiteX15" fmla="*/ 4110037 w 5976937"/>
              <a:gd name="connsiteY15" fmla="*/ 1038225 h 1409700"/>
              <a:gd name="connsiteX16" fmla="*/ 4110037 w 5976937"/>
              <a:gd name="connsiteY16" fmla="*/ 1019175 h 1409700"/>
              <a:gd name="connsiteX17" fmla="*/ 4090987 w 5976937"/>
              <a:gd name="connsiteY17" fmla="*/ 1019175 h 1409700"/>
              <a:gd name="connsiteX18" fmla="*/ 4090987 w 5976937"/>
              <a:gd name="connsiteY18" fmla="*/ 1019175 h 1409700"/>
              <a:gd name="connsiteX19" fmla="*/ 4076699 w 5976937"/>
              <a:gd name="connsiteY19" fmla="*/ 1004887 h 1409700"/>
              <a:gd name="connsiteX20" fmla="*/ 4076699 w 5976937"/>
              <a:gd name="connsiteY20" fmla="*/ 990600 h 1409700"/>
              <a:gd name="connsiteX21" fmla="*/ 4048125 w 5976937"/>
              <a:gd name="connsiteY21" fmla="*/ 990600 h 1409700"/>
              <a:gd name="connsiteX22" fmla="*/ 4048125 w 5976937"/>
              <a:gd name="connsiteY22" fmla="*/ 976312 h 1409700"/>
              <a:gd name="connsiteX23" fmla="*/ 3995737 w 5976937"/>
              <a:gd name="connsiteY23" fmla="*/ 976312 h 1409700"/>
              <a:gd name="connsiteX24" fmla="*/ 3995737 w 5976937"/>
              <a:gd name="connsiteY24" fmla="*/ 962025 h 1409700"/>
              <a:gd name="connsiteX25" fmla="*/ 3957637 w 5976937"/>
              <a:gd name="connsiteY25" fmla="*/ 962025 h 1409700"/>
              <a:gd name="connsiteX26" fmla="*/ 3957637 w 5976937"/>
              <a:gd name="connsiteY26" fmla="*/ 942975 h 1409700"/>
              <a:gd name="connsiteX27" fmla="*/ 3876675 w 5976937"/>
              <a:gd name="connsiteY27" fmla="*/ 942975 h 1409700"/>
              <a:gd name="connsiteX28" fmla="*/ 3876675 w 5976937"/>
              <a:gd name="connsiteY28" fmla="*/ 928687 h 1409700"/>
              <a:gd name="connsiteX29" fmla="*/ 3833812 w 5976937"/>
              <a:gd name="connsiteY29" fmla="*/ 928687 h 1409700"/>
              <a:gd name="connsiteX30" fmla="*/ 3833812 w 5976937"/>
              <a:gd name="connsiteY30" fmla="*/ 919162 h 1409700"/>
              <a:gd name="connsiteX31" fmla="*/ 3781425 w 5976937"/>
              <a:gd name="connsiteY31" fmla="*/ 919162 h 1409700"/>
              <a:gd name="connsiteX32" fmla="*/ 3781425 w 5976937"/>
              <a:gd name="connsiteY32" fmla="*/ 900112 h 1409700"/>
              <a:gd name="connsiteX33" fmla="*/ 3657600 w 5976937"/>
              <a:gd name="connsiteY33" fmla="*/ 900112 h 1409700"/>
              <a:gd name="connsiteX34" fmla="*/ 3657600 w 5976937"/>
              <a:gd name="connsiteY34" fmla="*/ 890587 h 1409700"/>
              <a:gd name="connsiteX35" fmla="*/ 3438525 w 5976937"/>
              <a:gd name="connsiteY35" fmla="*/ 890587 h 1409700"/>
              <a:gd name="connsiteX36" fmla="*/ 3438525 w 5976937"/>
              <a:gd name="connsiteY36" fmla="*/ 866775 h 1409700"/>
              <a:gd name="connsiteX37" fmla="*/ 3414712 w 5976937"/>
              <a:gd name="connsiteY37" fmla="*/ 866775 h 1409700"/>
              <a:gd name="connsiteX38" fmla="*/ 3414712 w 5976937"/>
              <a:gd name="connsiteY38" fmla="*/ 852487 h 1409700"/>
              <a:gd name="connsiteX39" fmla="*/ 3386137 w 5976937"/>
              <a:gd name="connsiteY39" fmla="*/ 852487 h 1409700"/>
              <a:gd name="connsiteX40" fmla="*/ 3395662 w 5976937"/>
              <a:gd name="connsiteY40" fmla="*/ 842962 h 1409700"/>
              <a:gd name="connsiteX41" fmla="*/ 3371850 w 5976937"/>
              <a:gd name="connsiteY41" fmla="*/ 842962 h 1409700"/>
              <a:gd name="connsiteX42" fmla="*/ 3371850 w 5976937"/>
              <a:gd name="connsiteY42" fmla="*/ 823912 h 1409700"/>
              <a:gd name="connsiteX43" fmla="*/ 3309937 w 5976937"/>
              <a:gd name="connsiteY43" fmla="*/ 823912 h 1409700"/>
              <a:gd name="connsiteX44" fmla="*/ 3309937 w 5976937"/>
              <a:gd name="connsiteY44" fmla="*/ 814387 h 1409700"/>
              <a:gd name="connsiteX45" fmla="*/ 3276600 w 5976937"/>
              <a:gd name="connsiteY45" fmla="*/ 814387 h 1409700"/>
              <a:gd name="connsiteX46" fmla="*/ 3276600 w 5976937"/>
              <a:gd name="connsiteY46" fmla="*/ 814387 h 1409700"/>
              <a:gd name="connsiteX47" fmla="*/ 3262313 w 5976937"/>
              <a:gd name="connsiteY47" fmla="*/ 800100 h 1409700"/>
              <a:gd name="connsiteX48" fmla="*/ 3262313 w 5976937"/>
              <a:gd name="connsiteY48" fmla="*/ 785812 h 1409700"/>
              <a:gd name="connsiteX49" fmla="*/ 3228975 w 5976937"/>
              <a:gd name="connsiteY49" fmla="*/ 785812 h 1409700"/>
              <a:gd name="connsiteX50" fmla="*/ 3231356 w 5976937"/>
              <a:gd name="connsiteY50" fmla="*/ 776287 h 1409700"/>
              <a:gd name="connsiteX51" fmla="*/ 3124200 w 5976937"/>
              <a:gd name="connsiteY51" fmla="*/ 776287 h 1409700"/>
              <a:gd name="connsiteX52" fmla="*/ 3124200 w 5976937"/>
              <a:gd name="connsiteY52" fmla="*/ 776287 h 1409700"/>
              <a:gd name="connsiteX53" fmla="*/ 3133725 w 5976937"/>
              <a:gd name="connsiteY53" fmla="*/ 766762 h 1409700"/>
              <a:gd name="connsiteX54" fmla="*/ 3133725 w 5976937"/>
              <a:gd name="connsiteY54" fmla="*/ 757237 h 1409700"/>
              <a:gd name="connsiteX55" fmla="*/ 3052762 w 5976937"/>
              <a:gd name="connsiteY55" fmla="*/ 757237 h 1409700"/>
              <a:gd name="connsiteX56" fmla="*/ 3052762 w 5976937"/>
              <a:gd name="connsiteY56" fmla="*/ 742950 h 1409700"/>
              <a:gd name="connsiteX57" fmla="*/ 2933700 w 5976937"/>
              <a:gd name="connsiteY57" fmla="*/ 742950 h 1409700"/>
              <a:gd name="connsiteX58" fmla="*/ 2933700 w 5976937"/>
              <a:gd name="connsiteY58" fmla="*/ 742950 h 1409700"/>
              <a:gd name="connsiteX59" fmla="*/ 2905125 w 5976937"/>
              <a:gd name="connsiteY59" fmla="*/ 714375 h 1409700"/>
              <a:gd name="connsiteX60" fmla="*/ 2905125 w 5976937"/>
              <a:gd name="connsiteY60" fmla="*/ 695325 h 1409700"/>
              <a:gd name="connsiteX61" fmla="*/ 2538412 w 5976937"/>
              <a:gd name="connsiteY61" fmla="*/ 695325 h 1409700"/>
              <a:gd name="connsiteX62" fmla="*/ 2538412 w 5976937"/>
              <a:gd name="connsiteY62" fmla="*/ 671512 h 1409700"/>
              <a:gd name="connsiteX63" fmla="*/ 2319337 w 5976937"/>
              <a:gd name="connsiteY63" fmla="*/ 671512 h 1409700"/>
              <a:gd name="connsiteX64" fmla="*/ 2319337 w 5976937"/>
              <a:gd name="connsiteY64" fmla="*/ 657225 h 1409700"/>
              <a:gd name="connsiteX65" fmla="*/ 2138362 w 5976937"/>
              <a:gd name="connsiteY65" fmla="*/ 657225 h 1409700"/>
              <a:gd name="connsiteX66" fmla="*/ 2138362 w 5976937"/>
              <a:gd name="connsiteY66" fmla="*/ 628650 h 1409700"/>
              <a:gd name="connsiteX67" fmla="*/ 2071687 w 5976937"/>
              <a:gd name="connsiteY67" fmla="*/ 628650 h 1409700"/>
              <a:gd name="connsiteX68" fmla="*/ 2071687 w 5976937"/>
              <a:gd name="connsiteY68" fmla="*/ 609600 h 1409700"/>
              <a:gd name="connsiteX69" fmla="*/ 1985962 w 5976937"/>
              <a:gd name="connsiteY69" fmla="*/ 609600 h 1409700"/>
              <a:gd name="connsiteX70" fmla="*/ 1985962 w 5976937"/>
              <a:gd name="connsiteY70" fmla="*/ 590550 h 1409700"/>
              <a:gd name="connsiteX71" fmla="*/ 1966912 w 5976937"/>
              <a:gd name="connsiteY71" fmla="*/ 590550 h 1409700"/>
              <a:gd name="connsiteX72" fmla="*/ 1947862 w 5976937"/>
              <a:gd name="connsiteY72" fmla="*/ 571500 h 1409700"/>
              <a:gd name="connsiteX73" fmla="*/ 1847850 w 5976937"/>
              <a:gd name="connsiteY73" fmla="*/ 571500 h 1409700"/>
              <a:gd name="connsiteX74" fmla="*/ 1847850 w 5976937"/>
              <a:gd name="connsiteY74" fmla="*/ 542925 h 1409700"/>
              <a:gd name="connsiteX75" fmla="*/ 1809750 w 5976937"/>
              <a:gd name="connsiteY75" fmla="*/ 542925 h 1409700"/>
              <a:gd name="connsiteX76" fmla="*/ 1781175 w 5976937"/>
              <a:gd name="connsiteY76" fmla="*/ 542925 h 1409700"/>
              <a:gd name="connsiteX77" fmla="*/ 1781175 w 5976937"/>
              <a:gd name="connsiteY77" fmla="*/ 523875 h 1409700"/>
              <a:gd name="connsiteX78" fmla="*/ 1714500 w 5976937"/>
              <a:gd name="connsiteY78" fmla="*/ 523875 h 1409700"/>
              <a:gd name="connsiteX79" fmla="*/ 1714500 w 5976937"/>
              <a:gd name="connsiteY79" fmla="*/ 514350 h 1409700"/>
              <a:gd name="connsiteX80" fmla="*/ 1685925 w 5976937"/>
              <a:gd name="connsiteY80" fmla="*/ 514350 h 1409700"/>
              <a:gd name="connsiteX81" fmla="*/ 1685925 w 5976937"/>
              <a:gd name="connsiteY81" fmla="*/ 500062 h 1409700"/>
              <a:gd name="connsiteX82" fmla="*/ 1609725 w 5976937"/>
              <a:gd name="connsiteY82" fmla="*/ 500062 h 1409700"/>
              <a:gd name="connsiteX83" fmla="*/ 1609725 w 5976937"/>
              <a:gd name="connsiteY83" fmla="*/ 471487 h 1409700"/>
              <a:gd name="connsiteX84" fmla="*/ 1585912 w 5976937"/>
              <a:gd name="connsiteY84" fmla="*/ 471487 h 1409700"/>
              <a:gd name="connsiteX85" fmla="*/ 1585912 w 5976937"/>
              <a:gd name="connsiteY85" fmla="*/ 457200 h 1409700"/>
              <a:gd name="connsiteX86" fmla="*/ 1519237 w 5976937"/>
              <a:gd name="connsiteY86" fmla="*/ 457200 h 1409700"/>
              <a:gd name="connsiteX87" fmla="*/ 1519237 w 5976937"/>
              <a:gd name="connsiteY87" fmla="*/ 438150 h 1409700"/>
              <a:gd name="connsiteX88" fmla="*/ 1438275 w 5976937"/>
              <a:gd name="connsiteY88" fmla="*/ 438150 h 1409700"/>
              <a:gd name="connsiteX89" fmla="*/ 1438275 w 5976937"/>
              <a:gd name="connsiteY89" fmla="*/ 423862 h 1409700"/>
              <a:gd name="connsiteX90" fmla="*/ 1290637 w 5976937"/>
              <a:gd name="connsiteY90" fmla="*/ 423862 h 1409700"/>
              <a:gd name="connsiteX91" fmla="*/ 1290637 w 5976937"/>
              <a:gd name="connsiteY91" fmla="*/ 423862 h 1409700"/>
              <a:gd name="connsiteX92" fmla="*/ 1290637 w 5976937"/>
              <a:gd name="connsiteY92" fmla="*/ 404812 h 1409700"/>
              <a:gd name="connsiteX93" fmla="*/ 1190625 w 5976937"/>
              <a:gd name="connsiteY93" fmla="*/ 404812 h 1409700"/>
              <a:gd name="connsiteX94" fmla="*/ 1190625 w 5976937"/>
              <a:gd name="connsiteY94" fmla="*/ 385762 h 1409700"/>
              <a:gd name="connsiteX95" fmla="*/ 1171575 w 5976937"/>
              <a:gd name="connsiteY95" fmla="*/ 385762 h 1409700"/>
              <a:gd name="connsiteX96" fmla="*/ 1166812 w 5976937"/>
              <a:gd name="connsiteY96" fmla="*/ 380999 h 1409700"/>
              <a:gd name="connsiteX97" fmla="*/ 1123950 w 5976937"/>
              <a:gd name="connsiteY97" fmla="*/ 380999 h 1409700"/>
              <a:gd name="connsiteX98" fmla="*/ 1123950 w 5976937"/>
              <a:gd name="connsiteY98" fmla="*/ 347662 h 1409700"/>
              <a:gd name="connsiteX99" fmla="*/ 1071562 w 5976937"/>
              <a:gd name="connsiteY99" fmla="*/ 347662 h 1409700"/>
              <a:gd name="connsiteX100" fmla="*/ 1071562 w 5976937"/>
              <a:gd name="connsiteY100" fmla="*/ 323850 h 1409700"/>
              <a:gd name="connsiteX101" fmla="*/ 1033462 w 5976937"/>
              <a:gd name="connsiteY101" fmla="*/ 323850 h 1409700"/>
              <a:gd name="connsiteX102" fmla="*/ 1033462 w 5976937"/>
              <a:gd name="connsiteY102" fmla="*/ 309562 h 1409700"/>
              <a:gd name="connsiteX103" fmla="*/ 938212 w 5976937"/>
              <a:gd name="connsiteY103" fmla="*/ 309562 h 1409700"/>
              <a:gd name="connsiteX104" fmla="*/ 938212 w 5976937"/>
              <a:gd name="connsiteY104" fmla="*/ 290512 h 1409700"/>
              <a:gd name="connsiteX105" fmla="*/ 876300 w 5976937"/>
              <a:gd name="connsiteY105" fmla="*/ 290512 h 1409700"/>
              <a:gd name="connsiteX106" fmla="*/ 871537 w 5976937"/>
              <a:gd name="connsiteY106" fmla="*/ 285749 h 1409700"/>
              <a:gd name="connsiteX107" fmla="*/ 800100 w 5976937"/>
              <a:gd name="connsiteY107" fmla="*/ 285749 h 1409700"/>
              <a:gd name="connsiteX108" fmla="*/ 800100 w 5976937"/>
              <a:gd name="connsiteY108" fmla="*/ 261937 h 1409700"/>
              <a:gd name="connsiteX109" fmla="*/ 766762 w 5976937"/>
              <a:gd name="connsiteY109" fmla="*/ 261937 h 1409700"/>
              <a:gd name="connsiteX110" fmla="*/ 766762 w 5976937"/>
              <a:gd name="connsiteY110" fmla="*/ 247650 h 1409700"/>
              <a:gd name="connsiteX111" fmla="*/ 623887 w 5976937"/>
              <a:gd name="connsiteY111" fmla="*/ 247650 h 1409700"/>
              <a:gd name="connsiteX112" fmla="*/ 623887 w 5976937"/>
              <a:gd name="connsiteY112" fmla="*/ 228600 h 1409700"/>
              <a:gd name="connsiteX113" fmla="*/ 585787 w 5976937"/>
              <a:gd name="connsiteY113" fmla="*/ 228600 h 1409700"/>
              <a:gd name="connsiteX114" fmla="*/ 585787 w 5976937"/>
              <a:gd name="connsiteY114" fmla="*/ 200025 h 1409700"/>
              <a:gd name="connsiteX115" fmla="*/ 538162 w 5976937"/>
              <a:gd name="connsiteY115" fmla="*/ 200025 h 1409700"/>
              <a:gd name="connsiteX116" fmla="*/ 538162 w 5976937"/>
              <a:gd name="connsiteY116" fmla="*/ 176212 h 1409700"/>
              <a:gd name="connsiteX117" fmla="*/ 504825 w 5976937"/>
              <a:gd name="connsiteY117" fmla="*/ 176212 h 1409700"/>
              <a:gd name="connsiteX118" fmla="*/ 504825 w 5976937"/>
              <a:gd name="connsiteY118" fmla="*/ 157162 h 1409700"/>
              <a:gd name="connsiteX119" fmla="*/ 438150 w 5976937"/>
              <a:gd name="connsiteY119" fmla="*/ 157162 h 1409700"/>
              <a:gd name="connsiteX120" fmla="*/ 438150 w 5976937"/>
              <a:gd name="connsiteY120" fmla="*/ 128587 h 1409700"/>
              <a:gd name="connsiteX121" fmla="*/ 409575 w 5976937"/>
              <a:gd name="connsiteY121" fmla="*/ 128587 h 1409700"/>
              <a:gd name="connsiteX122" fmla="*/ 409575 w 5976937"/>
              <a:gd name="connsiteY122" fmla="*/ 90487 h 1409700"/>
              <a:gd name="connsiteX123" fmla="*/ 338137 w 5976937"/>
              <a:gd name="connsiteY123" fmla="*/ 90487 h 1409700"/>
              <a:gd name="connsiteX124" fmla="*/ 338137 w 5976937"/>
              <a:gd name="connsiteY124" fmla="*/ 71437 h 1409700"/>
              <a:gd name="connsiteX125" fmla="*/ 242887 w 5976937"/>
              <a:gd name="connsiteY125" fmla="*/ 71437 h 1409700"/>
              <a:gd name="connsiteX126" fmla="*/ 242887 w 5976937"/>
              <a:gd name="connsiteY126" fmla="*/ 71437 h 1409700"/>
              <a:gd name="connsiteX127" fmla="*/ 214312 w 5976937"/>
              <a:gd name="connsiteY127" fmla="*/ 42862 h 1409700"/>
              <a:gd name="connsiteX128" fmla="*/ 214312 w 5976937"/>
              <a:gd name="connsiteY128" fmla="*/ 4762 h 1409700"/>
              <a:gd name="connsiteX129" fmla="*/ 128587 w 5976937"/>
              <a:gd name="connsiteY129" fmla="*/ 4762 h 1409700"/>
              <a:gd name="connsiteX130" fmla="*/ 133349 w 5976937"/>
              <a:gd name="connsiteY130" fmla="*/ 0 h 1409700"/>
              <a:gd name="connsiteX131" fmla="*/ 0 w 5976937"/>
              <a:gd name="connsiteY131" fmla="*/ 0 h 1409700"/>
              <a:gd name="connsiteX0" fmla="*/ 5976937 w 5976937"/>
              <a:gd name="connsiteY0" fmla="*/ 1409700 h 1409700"/>
              <a:gd name="connsiteX1" fmla="*/ 5534025 w 5976937"/>
              <a:gd name="connsiteY1" fmla="*/ 1409700 h 1409700"/>
              <a:gd name="connsiteX2" fmla="*/ 5534025 w 5976937"/>
              <a:gd name="connsiteY2" fmla="*/ 1281112 h 1409700"/>
              <a:gd name="connsiteX3" fmla="*/ 5272087 w 5976937"/>
              <a:gd name="connsiteY3" fmla="*/ 1281112 h 1409700"/>
              <a:gd name="connsiteX4" fmla="*/ 5272087 w 5976937"/>
              <a:gd name="connsiteY4" fmla="*/ 1185862 h 1409700"/>
              <a:gd name="connsiteX5" fmla="*/ 4781550 w 5976937"/>
              <a:gd name="connsiteY5" fmla="*/ 1185862 h 1409700"/>
              <a:gd name="connsiteX6" fmla="*/ 4781550 w 5976937"/>
              <a:gd name="connsiteY6" fmla="*/ 1123950 h 1409700"/>
              <a:gd name="connsiteX7" fmla="*/ 4324350 w 5976937"/>
              <a:gd name="connsiteY7" fmla="*/ 1123950 h 1409700"/>
              <a:gd name="connsiteX8" fmla="*/ 4324350 w 5976937"/>
              <a:gd name="connsiteY8" fmla="*/ 1104900 h 1409700"/>
              <a:gd name="connsiteX9" fmla="*/ 4257675 w 5976937"/>
              <a:gd name="connsiteY9" fmla="*/ 1104900 h 1409700"/>
              <a:gd name="connsiteX10" fmla="*/ 4257675 w 5976937"/>
              <a:gd name="connsiteY10" fmla="*/ 1085850 h 1409700"/>
              <a:gd name="connsiteX11" fmla="*/ 4219575 w 5976937"/>
              <a:gd name="connsiteY11" fmla="*/ 1085850 h 1409700"/>
              <a:gd name="connsiteX12" fmla="*/ 4219575 w 5976937"/>
              <a:gd name="connsiteY12" fmla="*/ 1066800 h 1409700"/>
              <a:gd name="connsiteX13" fmla="*/ 4133850 w 5976937"/>
              <a:gd name="connsiteY13" fmla="*/ 1066800 h 1409700"/>
              <a:gd name="connsiteX14" fmla="*/ 4133850 w 5976937"/>
              <a:gd name="connsiteY14" fmla="*/ 1038225 h 1409700"/>
              <a:gd name="connsiteX15" fmla="*/ 4110037 w 5976937"/>
              <a:gd name="connsiteY15" fmla="*/ 1038225 h 1409700"/>
              <a:gd name="connsiteX16" fmla="*/ 4110037 w 5976937"/>
              <a:gd name="connsiteY16" fmla="*/ 1019175 h 1409700"/>
              <a:gd name="connsiteX17" fmla="*/ 4090987 w 5976937"/>
              <a:gd name="connsiteY17" fmla="*/ 1019175 h 1409700"/>
              <a:gd name="connsiteX18" fmla="*/ 4090987 w 5976937"/>
              <a:gd name="connsiteY18" fmla="*/ 1019175 h 1409700"/>
              <a:gd name="connsiteX19" fmla="*/ 4076699 w 5976937"/>
              <a:gd name="connsiteY19" fmla="*/ 1004887 h 1409700"/>
              <a:gd name="connsiteX20" fmla="*/ 4076699 w 5976937"/>
              <a:gd name="connsiteY20" fmla="*/ 990600 h 1409700"/>
              <a:gd name="connsiteX21" fmla="*/ 4048125 w 5976937"/>
              <a:gd name="connsiteY21" fmla="*/ 990600 h 1409700"/>
              <a:gd name="connsiteX22" fmla="*/ 4048125 w 5976937"/>
              <a:gd name="connsiteY22" fmla="*/ 976312 h 1409700"/>
              <a:gd name="connsiteX23" fmla="*/ 3995737 w 5976937"/>
              <a:gd name="connsiteY23" fmla="*/ 976312 h 1409700"/>
              <a:gd name="connsiteX24" fmla="*/ 3995737 w 5976937"/>
              <a:gd name="connsiteY24" fmla="*/ 962025 h 1409700"/>
              <a:gd name="connsiteX25" fmla="*/ 3957637 w 5976937"/>
              <a:gd name="connsiteY25" fmla="*/ 962025 h 1409700"/>
              <a:gd name="connsiteX26" fmla="*/ 3957637 w 5976937"/>
              <a:gd name="connsiteY26" fmla="*/ 942975 h 1409700"/>
              <a:gd name="connsiteX27" fmla="*/ 3876675 w 5976937"/>
              <a:gd name="connsiteY27" fmla="*/ 942975 h 1409700"/>
              <a:gd name="connsiteX28" fmla="*/ 3876675 w 5976937"/>
              <a:gd name="connsiteY28" fmla="*/ 928687 h 1409700"/>
              <a:gd name="connsiteX29" fmla="*/ 3833812 w 5976937"/>
              <a:gd name="connsiteY29" fmla="*/ 928687 h 1409700"/>
              <a:gd name="connsiteX30" fmla="*/ 3833812 w 5976937"/>
              <a:gd name="connsiteY30" fmla="*/ 919162 h 1409700"/>
              <a:gd name="connsiteX31" fmla="*/ 3781425 w 5976937"/>
              <a:gd name="connsiteY31" fmla="*/ 919162 h 1409700"/>
              <a:gd name="connsiteX32" fmla="*/ 3781425 w 5976937"/>
              <a:gd name="connsiteY32" fmla="*/ 900112 h 1409700"/>
              <a:gd name="connsiteX33" fmla="*/ 3657600 w 5976937"/>
              <a:gd name="connsiteY33" fmla="*/ 900112 h 1409700"/>
              <a:gd name="connsiteX34" fmla="*/ 3657600 w 5976937"/>
              <a:gd name="connsiteY34" fmla="*/ 890587 h 1409700"/>
              <a:gd name="connsiteX35" fmla="*/ 3438525 w 5976937"/>
              <a:gd name="connsiteY35" fmla="*/ 890587 h 1409700"/>
              <a:gd name="connsiteX36" fmla="*/ 3438525 w 5976937"/>
              <a:gd name="connsiteY36" fmla="*/ 866775 h 1409700"/>
              <a:gd name="connsiteX37" fmla="*/ 3414712 w 5976937"/>
              <a:gd name="connsiteY37" fmla="*/ 866775 h 1409700"/>
              <a:gd name="connsiteX38" fmla="*/ 3414712 w 5976937"/>
              <a:gd name="connsiteY38" fmla="*/ 852487 h 1409700"/>
              <a:gd name="connsiteX39" fmla="*/ 3386137 w 5976937"/>
              <a:gd name="connsiteY39" fmla="*/ 852487 h 1409700"/>
              <a:gd name="connsiteX40" fmla="*/ 3388518 w 5976937"/>
              <a:gd name="connsiteY40" fmla="*/ 842962 h 1409700"/>
              <a:gd name="connsiteX41" fmla="*/ 3371850 w 5976937"/>
              <a:gd name="connsiteY41" fmla="*/ 842962 h 1409700"/>
              <a:gd name="connsiteX42" fmla="*/ 3371850 w 5976937"/>
              <a:gd name="connsiteY42" fmla="*/ 823912 h 1409700"/>
              <a:gd name="connsiteX43" fmla="*/ 3309937 w 5976937"/>
              <a:gd name="connsiteY43" fmla="*/ 823912 h 1409700"/>
              <a:gd name="connsiteX44" fmla="*/ 3309937 w 5976937"/>
              <a:gd name="connsiteY44" fmla="*/ 814387 h 1409700"/>
              <a:gd name="connsiteX45" fmla="*/ 3276600 w 5976937"/>
              <a:gd name="connsiteY45" fmla="*/ 814387 h 1409700"/>
              <a:gd name="connsiteX46" fmla="*/ 3276600 w 5976937"/>
              <a:gd name="connsiteY46" fmla="*/ 814387 h 1409700"/>
              <a:gd name="connsiteX47" fmla="*/ 3262313 w 5976937"/>
              <a:gd name="connsiteY47" fmla="*/ 800100 h 1409700"/>
              <a:gd name="connsiteX48" fmla="*/ 3262313 w 5976937"/>
              <a:gd name="connsiteY48" fmla="*/ 785812 h 1409700"/>
              <a:gd name="connsiteX49" fmla="*/ 3228975 w 5976937"/>
              <a:gd name="connsiteY49" fmla="*/ 785812 h 1409700"/>
              <a:gd name="connsiteX50" fmla="*/ 3231356 w 5976937"/>
              <a:gd name="connsiteY50" fmla="*/ 776287 h 1409700"/>
              <a:gd name="connsiteX51" fmla="*/ 3124200 w 5976937"/>
              <a:gd name="connsiteY51" fmla="*/ 776287 h 1409700"/>
              <a:gd name="connsiteX52" fmla="*/ 3124200 w 5976937"/>
              <a:gd name="connsiteY52" fmla="*/ 776287 h 1409700"/>
              <a:gd name="connsiteX53" fmla="*/ 3133725 w 5976937"/>
              <a:gd name="connsiteY53" fmla="*/ 766762 h 1409700"/>
              <a:gd name="connsiteX54" fmla="*/ 3133725 w 5976937"/>
              <a:gd name="connsiteY54" fmla="*/ 757237 h 1409700"/>
              <a:gd name="connsiteX55" fmla="*/ 3052762 w 5976937"/>
              <a:gd name="connsiteY55" fmla="*/ 757237 h 1409700"/>
              <a:gd name="connsiteX56" fmla="*/ 3052762 w 5976937"/>
              <a:gd name="connsiteY56" fmla="*/ 742950 h 1409700"/>
              <a:gd name="connsiteX57" fmla="*/ 2933700 w 5976937"/>
              <a:gd name="connsiteY57" fmla="*/ 742950 h 1409700"/>
              <a:gd name="connsiteX58" fmla="*/ 2933700 w 5976937"/>
              <a:gd name="connsiteY58" fmla="*/ 742950 h 1409700"/>
              <a:gd name="connsiteX59" fmla="*/ 2905125 w 5976937"/>
              <a:gd name="connsiteY59" fmla="*/ 714375 h 1409700"/>
              <a:gd name="connsiteX60" fmla="*/ 2905125 w 5976937"/>
              <a:gd name="connsiteY60" fmla="*/ 695325 h 1409700"/>
              <a:gd name="connsiteX61" fmla="*/ 2538412 w 5976937"/>
              <a:gd name="connsiteY61" fmla="*/ 695325 h 1409700"/>
              <a:gd name="connsiteX62" fmla="*/ 2538412 w 5976937"/>
              <a:gd name="connsiteY62" fmla="*/ 671512 h 1409700"/>
              <a:gd name="connsiteX63" fmla="*/ 2319337 w 5976937"/>
              <a:gd name="connsiteY63" fmla="*/ 671512 h 1409700"/>
              <a:gd name="connsiteX64" fmla="*/ 2319337 w 5976937"/>
              <a:gd name="connsiteY64" fmla="*/ 657225 h 1409700"/>
              <a:gd name="connsiteX65" fmla="*/ 2138362 w 5976937"/>
              <a:gd name="connsiteY65" fmla="*/ 657225 h 1409700"/>
              <a:gd name="connsiteX66" fmla="*/ 2138362 w 5976937"/>
              <a:gd name="connsiteY66" fmla="*/ 628650 h 1409700"/>
              <a:gd name="connsiteX67" fmla="*/ 2071687 w 5976937"/>
              <a:gd name="connsiteY67" fmla="*/ 628650 h 1409700"/>
              <a:gd name="connsiteX68" fmla="*/ 2071687 w 5976937"/>
              <a:gd name="connsiteY68" fmla="*/ 609600 h 1409700"/>
              <a:gd name="connsiteX69" fmla="*/ 1985962 w 5976937"/>
              <a:gd name="connsiteY69" fmla="*/ 609600 h 1409700"/>
              <a:gd name="connsiteX70" fmla="*/ 1985962 w 5976937"/>
              <a:gd name="connsiteY70" fmla="*/ 590550 h 1409700"/>
              <a:gd name="connsiteX71" fmla="*/ 1966912 w 5976937"/>
              <a:gd name="connsiteY71" fmla="*/ 590550 h 1409700"/>
              <a:gd name="connsiteX72" fmla="*/ 1947862 w 5976937"/>
              <a:gd name="connsiteY72" fmla="*/ 571500 h 1409700"/>
              <a:gd name="connsiteX73" fmla="*/ 1847850 w 5976937"/>
              <a:gd name="connsiteY73" fmla="*/ 571500 h 1409700"/>
              <a:gd name="connsiteX74" fmla="*/ 1847850 w 5976937"/>
              <a:gd name="connsiteY74" fmla="*/ 542925 h 1409700"/>
              <a:gd name="connsiteX75" fmla="*/ 1809750 w 5976937"/>
              <a:gd name="connsiteY75" fmla="*/ 542925 h 1409700"/>
              <a:gd name="connsiteX76" fmla="*/ 1781175 w 5976937"/>
              <a:gd name="connsiteY76" fmla="*/ 542925 h 1409700"/>
              <a:gd name="connsiteX77" fmla="*/ 1781175 w 5976937"/>
              <a:gd name="connsiteY77" fmla="*/ 523875 h 1409700"/>
              <a:gd name="connsiteX78" fmla="*/ 1714500 w 5976937"/>
              <a:gd name="connsiteY78" fmla="*/ 523875 h 1409700"/>
              <a:gd name="connsiteX79" fmla="*/ 1714500 w 5976937"/>
              <a:gd name="connsiteY79" fmla="*/ 514350 h 1409700"/>
              <a:gd name="connsiteX80" fmla="*/ 1685925 w 5976937"/>
              <a:gd name="connsiteY80" fmla="*/ 514350 h 1409700"/>
              <a:gd name="connsiteX81" fmla="*/ 1685925 w 5976937"/>
              <a:gd name="connsiteY81" fmla="*/ 500062 h 1409700"/>
              <a:gd name="connsiteX82" fmla="*/ 1609725 w 5976937"/>
              <a:gd name="connsiteY82" fmla="*/ 500062 h 1409700"/>
              <a:gd name="connsiteX83" fmla="*/ 1609725 w 5976937"/>
              <a:gd name="connsiteY83" fmla="*/ 471487 h 1409700"/>
              <a:gd name="connsiteX84" fmla="*/ 1585912 w 5976937"/>
              <a:gd name="connsiteY84" fmla="*/ 471487 h 1409700"/>
              <a:gd name="connsiteX85" fmla="*/ 1585912 w 5976937"/>
              <a:gd name="connsiteY85" fmla="*/ 457200 h 1409700"/>
              <a:gd name="connsiteX86" fmla="*/ 1519237 w 5976937"/>
              <a:gd name="connsiteY86" fmla="*/ 457200 h 1409700"/>
              <a:gd name="connsiteX87" fmla="*/ 1519237 w 5976937"/>
              <a:gd name="connsiteY87" fmla="*/ 438150 h 1409700"/>
              <a:gd name="connsiteX88" fmla="*/ 1438275 w 5976937"/>
              <a:gd name="connsiteY88" fmla="*/ 438150 h 1409700"/>
              <a:gd name="connsiteX89" fmla="*/ 1438275 w 5976937"/>
              <a:gd name="connsiteY89" fmla="*/ 423862 h 1409700"/>
              <a:gd name="connsiteX90" fmla="*/ 1290637 w 5976937"/>
              <a:gd name="connsiteY90" fmla="*/ 423862 h 1409700"/>
              <a:gd name="connsiteX91" fmla="*/ 1290637 w 5976937"/>
              <a:gd name="connsiteY91" fmla="*/ 423862 h 1409700"/>
              <a:gd name="connsiteX92" fmla="*/ 1290637 w 5976937"/>
              <a:gd name="connsiteY92" fmla="*/ 404812 h 1409700"/>
              <a:gd name="connsiteX93" fmla="*/ 1190625 w 5976937"/>
              <a:gd name="connsiteY93" fmla="*/ 404812 h 1409700"/>
              <a:gd name="connsiteX94" fmla="*/ 1190625 w 5976937"/>
              <a:gd name="connsiteY94" fmla="*/ 385762 h 1409700"/>
              <a:gd name="connsiteX95" fmla="*/ 1171575 w 5976937"/>
              <a:gd name="connsiteY95" fmla="*/ 385762 h 1409700"/>
              <a:gd name="connsiteX96" fmla="*/ 1166812 w 5976937"/>
              <a:gd name="connsiteY96" fmla="*/ 380999 h 1409700"/>
              <a:gd name="connsiteX97" fmla="*/ 1123950 w 5976937"/>
              <a:gd name="connsiteY97" fmla="*/ 380999 h 1409700"/>
              <a:gd name="connsiteX98" fmla="*/ 1123950 w 5976937"/>
              <a:gd name="connsiteY98" fmla="*/ 347662 h 1409700"/>
              <a:gd name="connsiteX99" fmla="*/ 1071562 w 5976937"/>
              <a:gd name="connsiteY99" fmla="*/ 347662 h 1409700"/>
              <a:gd name="connsiteX100" fmla="*/ 1071562 w 5976937"/>
              <a:gd name="connsiteY100" fmla="*/ 323850 h 1409700"/>
              <a:gd name="connsiteX101" fmla="*/ 1033462 w 5976937"/>
              <a:gd name="connsiteY101" fmla="*/ 323850 h 1409700"/>
              <a:gd name="connsiteX102" fmla="*/ 1033462 w 5976937"/>
              <a:gd name="connsiteY102" fmla="*/ 309562 h 1409700"/>
              <a:gd name="connsiteX103" fmla="*/ 938212 w 5976937"/>
              <a:gd name="connsiteY103" fmla="*/ 309562 h 1409700"/>
              <a:gd name="connsiteX104" fmla="*/ 938212 w 5976937"/>
              <a:gd name="connsiteY104" fmla="*/ 290512 h 1409700"/>
              <a:gd name="connsiteX105" fmla="*/ 876300 w 5976937"/>
              <a:gd name="connsiteY105" fmla="*/ 290512 h 1409700"/>
              <a:gd name="connsiteX106" fmla="*/ 871537 w 5976937"/>
              <a:gd name="connsiteY106" fmla="*/ 285749 h 1409700"/>
              <a:gd name="connsiteX107" fmla="*/ 800100 w 5976937"/>
              <a:gd name="connsiteY107" fmla="*/ 285749 h 1409700"/>
              <a:gd name="connsiteX108" fmla="*/ 800100 w 5976937"/>
              <a:gd name="connsiteY108" fmla="*/ 261937 h 1409700"/>
              <a:gd name="connsiteX109" fmla="*/ 766762 w 5976937"/>
              <a:gd name="connsiteY109" fmla="*/ 261937 h 1409700"/>
              <a:gd name="connsiteX110" fmla="*/ 766762 w 5976937"/>
              <a:gd name="connsiteY110" fmla="*/ 247650 h 1409700"/>
              <a:gd name="connsiteX111" fmla="*/ 623887 w 5976937"/>
              <a:gd name="connsiteY111" fmla="*/ 247650 h 1409700"/>
              <a:gd name="connsiteX112" fmla="*/ 623887 w 5976937"/>
              <a:gd name="connsiteY112" fmla="*/ 228600 h 1409700"/>
              <a:gd name="connsiteX113" fmla="*/ 585787 w 5976937"/>
              <a:gd name="connsiteY113" fmla="*/ 228600 h 1409700"/>
              <a:gd name="connsiteX114" fmla="*/ 585787 w 5976937"/>
              <a:gd name="connsiteY114" fmla="*/ 200025 h 1409700"/>
              <a:gd name="connsiteX115" fmla="*/ 538162 w 5976937"/>
              <a:gd name="connsiteY115" fmla="*/ 200025 h 1409700"/>
              <a:gd name="connsiteX116" fmla="*/ 538162 w 5976937"/>
              <a:gd name="connsiteY116" fmla="*/ 176212 h 1409700"/>
              <a:gd name="connsiteX117" fmla="*/ 504825 w 5976937"/>
              <a:gd name="connsiteY117" fmla="*/ 176212 h 1409700"/>
              <a:gd name="connsiteX118" fmla="*/ 504825 w 5976937"/>
              <a:gd name="connsiteY118" fmla="*/ 157162 h 1409700"/>
              <a:gd name="connsiteX119" fmla="*/ 438150 w 5976937"/>
              <a:gd name="connsiteY119" fmla="*/ 157162 h 1409700"/>
              <a:gd name="connsiteX120" fmla="*/ 438150 w 5976937"/>
              <a:gd name="connsiteY120" fmla="*/ 128587 h 1409700"/>
              <a:gd name="connsiteX121" fmla="*/ 409575 w 5976937"/>
              <a:gd name="connsiteY121" fmla="*/ 128587 h 1409700"/>
              <a:gd name="connsiteX122" fmla="*/ 409575 w 5976937"/>
              <a:gd name="connsiteY122" fmla="*/ 90487 h 1409700"/>
              <a:gd name="connsiteX123" fmla="*/ 338137 w 5976937"/>
              <a:gd name="connsiteY123" fmla="*/ 90487 h 1409700"/>
              <a:gd name="connsiteX124" fmla="*/ 338137 w 5976937"/>
              <a:gd name="connsiteY124" fmla="*/ 71437 h 1409700"/>
              <a:gd name="connsiteX125" fmla="*/ 242887 w 5976937"/>
              <a:gd name="connsiteY125" fmla="*/ 71437 h 1409700"/>
              <a:gd name="connsiteX126" fmla="*/ 242887 w 5976937"/>
              <a:gd name="connsiteY126" fmla="*/ 71437 h 1409700"/>
              <a:gd name="connsiteX127" fmla="*/ 214312 w 5976937"/>
              <a:gd name="connsiteY127" fmla="*/ 42862 h 1409700"/>
              <a:gd name="connsiteX128" fmla="*/ 214312 w 5976937"/>
              <a:gd name="connsiteY128" fmla="*/ 4762 h 1409700"/>
              <a:gd name="connsiteX129" fmla="*/ 128587 w 5976937"/>
              <a:gd name="connsiteY129" fmla="*/ 4762 h 1409700"/>
              <a:gd name="connsiteX130" fmla="*/ 133349 w 5976937"/>
              <a:gd name="connsiteY130" fmla="*/ 0 h 1409700"/>
              <a:gd name="connsiteX131" fmla="*/ 0 w 5976937"/>
              <a:gd name="connsiteY131" fmla="*/ 0 h 1409700"/>
              <a:gd name="connsiteX0" fmla="*/ 5976937 w 5976937"/>
              <a:gd name="connsiteY0" fmla="*/ 1409700 h 1409700"/>
              <a:gd name="connsiteX1" fmla="*/ 5534025 w 5976937"/>
              <a:gd name="connsiteY1" fmla="*/ 1409700 h 1409700"/>
              <a:gd name="connsiteX2" fmla="*/ 5534025 w 5976937"/>
              <a:gd name="connsiteY2" fmla="*/ 1281112 h 1409700"/>
              <a:gd name="connsiteX3" fmla="*/ 5272087 w 5976937"/>
              <a:gd name="connsiteY3" fmla="*/ 1281112 h 1409700"/>
              <a:gd name="connsiteX4" fmla="*/ 5272087 w 5976937"/>
              <a:gd name="connsiteY4" fmla="*/ 1185862 h 1409700"/>
              <a:gd name="connsiteX5" fmla="*/ 4781550 w 5976937"/>
              <a:gd name="connsiteY5" fmla="*/ 1185862 h 1409700"/>
              <a:gd name="connsiteX6" fmla="*/ 4781550 w 5976937"/>
              <a:gd name="connsiteY6" fmla="*/ 1123950 h 1409700"/>
              <a:gd name="connsiteX7" fmla="*/ 4324350 w 5976937"/>
              <a:gd name="connsiteY7" fmla="*/ 1123950 h 1409700"/>
              <a:gd name="connsiteX8" fmla="*/ 4324350 w 5976937"/>
              <a:gd name="connsiteY8" fmla="*/ 1104900 h 1409700"/>
              <a:gd name="connsiteX9" fmla="*/ 4257675 w 5976937"/>
              <a:gd name="connsiteY9" fmla="*/ 1104900 h 1409700"/>
              <a:gd name="connsiteX10" fmla="*/ 4257675 w 5976937"/>
              <a:gd name="connsiteY10" fmla="*/ 1085850 h 1409700"/>
              <a:gd name="connsiteX11" fmla="*/ 4219575 w 5976937"/>
              <a:gd name="connsiteY11" fmla="*/ 1085850 h 1409700"/>
              <a:gd name="connsiteX12" fmla="*/ 4219575 w 5976937"/>
              <a:gd name="connsiteY12" fmla="*/ 1066800 h 1409700"/>
              <a:gd name="connsiteX13" fmla="*/ 4133850 w 5976937"/>
              <a:gd name="connsiteY13" fmla="*/ 1066800 h 1409700"/>
              <a:gd name="connsiteX14" fmla="*/ 4133850 w 5976937"/>
              <a:gd name="connsiteY14" fmla="*/ 1038225 h 1409700"/>
              <a:gd name="connsiteX15" fmla="*/ 4110037 w 5976937"/>
              <a:gd name="connsiteY15" fmla="*/ 1038225 h 1409700"/>
              <a:gd name="connsiteX16" fmla="*/ 4110037 w 5976937"/>
              <a:gd name="connsiteY16" fmla="*/ 1019175 h 1409700"/>
              <a:gd name="connsiteX17" fmla="*/ 4090987 w 5976937"/>
              <a:gd name="connsiteY17" fmla="*/ 1019175 h 1409700"/>
              <a:gd name="connsiteX18" fmla="*/ 4090987 w 5976937"/>
              <a:gd name="connsiteY18" fmla="*/ 1019175 h 1409700"/>
              <a:gd name="connsiteX19" fmla="*/ 4076699 w 5976937"/>
              <a:gd name="connsiteY19" fmla="*/ 1004887 h 1409700"/>
              <a:gd name="connsiteX20" fmla="*/ 4076699 w 5976937"/>
              <a:gd name="connsiteY20" fmla="*/ 990600 h 1409700"/>
              <a:gd name="connsiteX21" fmla="*/ 4048125 w 5976937"/>
              <a:gd name="connsiteY21" fmla="*/ 990600 h 1409700"/>
              <a:gd name="connsiteX22" fmla="*/ 4048125 w 5976937"/>
              <a:gd name="connsiteY22" fmla="*/ 976312 h 1409700"/>
              <a:gd name="connsiteX23" fmla="*/ 3995737 w 5976937"/>
              <a:gd name="connsiteY23" fmla="*/ 976312 h 1409700"/>
              <a:gd name="connsiteX24" fmla="*/ 3995737 w 5976937"/>
              <a:gd name="connsiteY24" fmla="*/ 962025 h 1409700"/>
              <a:gd name="connsiteX25" fmla="*/ 3957637 w 5976937"/>
              <a:gd name="connsiteY25" fmla="*/ 962025 h 1409700"/>
              <a:gd name="connsiteX26" fmla="*/ 3957637 w 5976937"/>
              <a:gd name="connsiteY26" fmla="*/ 942975 h 1409700"/>
              <a:gd name="connsiteX27" fmla="*/ 3876675 w 5976937"/>
              <a:gd name="connsiteY27" fmla="*/ 942975 h 1409700"/>
              <a:gd name="connsiteX28" fmla="*/ 3876675 w 5976937"/>
              <a:gd name="connsiteY28" fmla="*/ 928687 h 1409700"/>
              <a:gd name="connsiteX29" fmla="*/ 3833812 w 5976937"/>
              <a:gd name="connsiteY29" fmla="*/ 928687 h 1409700"/>
              <a:gd name="connsiteX30" fmla="*/ 3833812 w 5976937"/>
              <a:gd name="connsiteY30" fmla="*/ 919162 h 1409700"/>
              <a:gd name="connsiteX31" fmla="*/ 3781425 w 5976937"/>
              <a:gd name="connsiteY31" fmla="*/ 919162 h 1409700"/>
              <a:gd name="connsiteX32" fmla="*/ 3781425 w 5976937"/>
              <a:gd name="connsiteY32" fmla="*/ 900112 h 1409700"/>
              <a:gd name="connsiteX33" fmla="*/ 3657600 w 5976937"/>
              <a:gd name="connsiteY33" fmla="*/ 900112 h 1409700"/>
              <a:gd name="connsiteX34" fmla="*/ 3657600 w 5976937"/>
              <a:gd name="connsiteY34" fmla="*/ 890587 h 1409700"/>
              <a:gd name="connsiteX35" fmla="*/ 3438525 w 5976937"/>
              <a:gd name="connsiteY35" fmla="*/ 890587 h 1409700"/>
              <a:gd name="connsiteX36" fmla="*/ 3438525 w 5976937"/>
              <a:gd name="connsiteY36" fmla="*/ 866775 h 1409700"/>
              <a:gd name="connsiteX37" fmla="*/ 3414712 w 5976937"/>
              <a:gd name="connsiteY37" fmla="*/ 866775 h 1409700"/>
              <a:gd name="connsiteX38" fmla="*/ 3414712 w 5976937"/>
              <a:gd name="connsiteY38" fmla="*/ 852487 h 1409700"/>
              <a:gd name="connsiteX39" fmla="*/ 3386137 w 5976937"/>
              <a:gd name="connsiteY39" fmla="*/ 852487 h 1409700"/>
              <a:gd name="connsiteX40" fmla="*/ 3388518 w 5976937"/>
              <a:gd name="connsiteY40" fmla="*/ 842962 h 1409700"/>
              <a:gd name="connsiteX41" fmla="*/ 3371850 w 5976937"/>
              <a:gd name="connsiteY41" fmla="*/ 842962 h 1409700"/>
              <a:gd name="connsiteX42" fmla="*/ 3371850 w 5976937"/>
              <a:gd name="connsiteY42" fmla="*/ 823912 h 1409700"/>
              <a:gd name="connsiteX43" fmla="*/ 3309937 w 5976937"/>
              <a:gd name="connsiteY43" fmla="*/ 823912 h 1409700"/>
              <a:gd name="connsiteX44" fmla="*/ 3309937 w 5976937"/>
              <a:gd name="connsiteY44" fmla="*/ 814387 h 1409700"/>
              <a:gd name="connsiteX45" fmla="*/ 3276600 w 5976937"/>
              <a:gd name="connsiteY45" fmla="*/ 814387 h 1409700"/>
              <a:gd name="connsiteX46" fmla="*/ 3276600 w 5976937"/>
              <a:gd name="connsiteY46" fmla="*/ 814387 h 1409700"/>
              <a:gd name="connsiteX47" fmla="*/ 3262313 w 5976937"/>
              <a:gd name="connsiteY47" fmla="*/ 800100 h 1409700"/>
              <a:gd name="connsiteX48" fmla="*/ 3262313 w 5976937"/>
              <a:gd name="connsiteY48" fmla="*/ 785812 h 1409700"/>
              <a:gd name="connsiteX49" fmla="*/ 3228975 w 5976937"/>
              <a:gd name="connsiteY49" fmla="*/ 785812 h 1409700"/>
              <a:gd name="connsiteX50" fmla="*/ 3224212 w 5976937"/>
              <a:gd name="connsiteY50" fmla="*/ 776287 h 1409700"/>
              <a:gd name="connsiteX51" fmla="*/ 3124200 w 5976937"/>
              <a:gd name="connsiteY51" fmla="*/ 776287 h 1409700"/>
              <a:gd name="connsiteX52" fmla="*/ 3124200 w 5976937"/>
              <a:gd name="connsiteY52" fmla="*/ 776287 h 1409700"/>
              <a:gd name="connsiteX53" fmla="*/ 3133725 w 5976937"/>
              <a:gd name="connsiteY53" fmla="*/ 766762 h 1409700"/>
              <a:gd name="connsiteX54" fmla="*/ 3133725 w 5976937"/>
              <a:gd name="connsiteY54" fmla="*/ 757237 h 1409700"/>
              <a:gd name="connsiteX55" fmla="*/ 3052762 w 5976937"/>
              <a:gd name="connsiteY55" fmla="*/ 757237 h 1409700"/>
              <a:gd name="connsiteX56" fmla="*/ 3052762 w 5976937"/>
              <a:gd name="connsiteY56" fmla="*/ 742950 h 1409700"/>
              <a:gd name="connsiteX57" fmla="*/ 2933700 w 5976937"/>
              <a:gd name="connsiteY57" fmla="*/ 742950 h 1409700"/>
              <a:gd name="connsiteX58" fmla="*/ 2933700 w 5976937"/>
              <a:gd name="connsiteY58" fmla="*/ 742950 h 1409700"/>
              <a:gd name="connsiteX59" fmla="*/ 2905125 w 5976937"/>
              <a:gd name="connsiteY59" fmla="*/ 714375 h 1409700"/>
              <a:gd name="connsiteX60" fmla="*/ 2905125 w 5976937"/>
              <a:gd name="connsiteY60" fmla="*/ 695325 h 1409700"/>
              <a:gd name="connsiteX61" fmla="*/ 2538412 w 5976937"/>
              <a:gd name="connsiteY61" fmla="*/ 695325 h 1409700"/>
              <a:gd name="connsiteX62" fmla="*/ 2538412 w 5976937"/>
              <a:gd name="connsiteY62" fmla="*/ 671512 h 1409700"/>
              <a:gd name="connsiteX63" fmla="*/ 2319337 w 5976937"/>
              <a:gd name="connsiteY63" fmla="*/ 671512 h 1409700"/>
              <a:gd name="connsiteX64" fmla="*/ 2319337 w 5976937"/>
              <a:gd name="connsiteY64" fmla="*/ 657225 h 1409700"/>
              <a:gd name="connsiteX65" fmla="*/ 2138362 w 5976937"/>
              <a:gd name="connsiteY65" fmla="*/ 657225 h 1409700"/>
              <a:gd name="connsiteX66" fmla="*/ 2138362 w 5976937"/>
              <a:gd name="connsiteY66" fmla="*/ 628650 h 1409700"/>
              <a:gd name="connsiteX67" fmla="*/ 2071687 w 5976937"/>
              <a:gd name="connsiteY67" fmla="*/ 628650 h 1409700"/>
              <a:gd name="connsiteX68" fmla="*/ 2071687 w 5976937"/>
              <a:gd name="connsiteY68" fmla="*/ 609600 h 1409700"/>
              <a:gd name="connsiteX69" fmla="*/ 1985962 w 5976937"/>
              <a:gd name="connsiteY69" fmla="*/ 609600 h 1409700"/>
              <a:gd name="connsiteX70" fmla="*/ 1985962 w 5976937"/>
              <a:gd name="connsiteY70" fmla="*/ 590550 h 1409700"/>
              <a:gd name="connsiteX71" fmla="*/ 1966912 w 5976937"/>
              <a:gd name="connsiteY71" fmla="*/ 590550 h 1409700"/>
              <a:gd name="connsiteX72" fmla="*/ 1947862 w 5976937"/>
              <a:gd name="connsiteY72" fmla="*/ 571500 h 1409700"/>
              <a:gd name="connsiteX73" fmla="*/ 1847850 w 5976937"/>
              <a:gd name="connsiteY73" fmla="*/ 571500 h 1409700"/>
              <a:gd name="connsiteX74" fmla="*/ 1847850 w 5976937"/>
              <a:gd name="connsiteY74" fmla="*/ 542925 h 1409700"/>
              <a:gd name="connsiteX75" fmla="*/ 1809750 w 5976937"/>
              <a:gd name="connsiteY75" fmla="*/ 542925 h 1409700"/>
              <a:gd name="connsiteX76" fmla="*/ 1781175 w 5976937"/>
              <a:gd name="connsiteY76" fmla="*/ 542925 h 1409700"/>
              <a:gd name="connsiteX77" fmla="*/ 1781175 w 5976937"/>
              <a:gd name="connsiteY77" fmla="*/ 523875 h 1409700"/>
              <a:gd name="connsiteX78" fmla="*/ 1714500 w 5976937"/>
              <a:gd name="connsiteY78" fmla="*/ 523875 h 1409700"/>
              <a:gd name="connsiteX79" fmla="*/ 1714500 w 5976937"/>
              <a:gd name="connsiteY79" fmla="*/ 514350 h 1409700"/>
              <a:gd name="connsiteX80" fmla="*/ 1685925 w 5976937"/>
              <a:gd name="connsiteY80" fmla="*/ 514350 h 1409700"/>
              <a:gd name="connsiteX81" fmla="*/ 1685925 w 5976937"/>
              <a:gd name="connsiteY81" fmla="*/ 500062 h 1409700"/>
              <a:gd name="connsiteX82" fmla="*/ 1609725 w 5976937"/>
              <a:gd name="connsiteY82" fmla="*/ 500062 h 1409700"/>
              <a:gd name="connsiteX83" fmla="*/ 1609725 w 5976937"/>
              <a:gd name="connsiteY83" fmla="*/ 471487 h 1409700"/>
              <a:gd name="connsiteX84" fmla="*/ 1585912 w 5976937"/>
              <a:gd name="connsiteY84" fmla="*/ 471487 h 1409700"/>
              <a:gd name="connsiteX85" fmla="*/ 1585912 w 5976937"/>
              <a:gd name="connsiteY85" fmla="*/ 457200 h 1409700"/>
              <a:gd name="connsiteX86" fmla="*/ 1519237 w 5976937"/>
              <a:gd name="connsiteY86" fmla="*/ 457200 h 1409700"/>
              <a:gd name="connsiteX87" fmla="*/ 1519237 w 5976937"/>
              <a:gd name="connsiteY87" fmla="*/ 438150 h 1409700"/>
              <a:gd name="connsiteX88" fmla="*/ 1438275 w 5976937"/>
              <a:gd name="connsiteY88" fmla="*/ 438150 h 1409700"/>
              <a:gd name="connsiteX89" fmla="*/ 1438275 w 5976937"/>
              <a:gd name="connsiteY89" fmla="*/ 423862 h 1409700"/>
              <a:gd name="connsiteX90" fmla="*/ 1290637 w 5976937"/>
              <a:gd name="connsiteY90" fmla="*/ 423862 h 1409700"/>
              <a:gd name="connsiteX91" fmla="*/ 1290637 w 5976937"/>
              <a:gd name="connsiteY91" fmla="*/ 423862 h 1409700"/>
              <a:gd name="connsiteX92" fmla="*/ 1290637 w 5976937"/>
              <a:gd name="connsiteY92" fmla="*/ 404812 h 1409700"/>
              <a:gd name="connsiteX93" fmla="*/ 1190625 w 5976937"/>
              <a:gd name="connsiteY93" fmla="*/ 404812 h 1409700"/>
              <a:gd name="connsiteX94" fmla="*/ 1190625 w 5976937"/>
              <a:gd name="connsiteY94" fmla="*/ 385762 h 1409700"/>
              <a:gd name="connsiteX95" fmla="*/ 1171575 w 5976937"/>
              <a:gd name="connsiteY95" fmla="*/ 385762 h 1409700"/>
              <a:gd name="connsiteX96" fmla="*/ 1166812 w 5976937"/>
              <a:gd name="connsiteY96" fmla="*/ 380999 h 1409700"/>
              <a:gd name="connsiteX97" fmla="*/ 1123950 w 5976937"/>
              <a:gd name="connsiteY97" fmla="*/ 380999 h 1409700"/>
              <a:gd name="connsiteX98" fmla="*/ 1123950 w 5976937"/>
              <a:gd name="connsiteY98" fmla="*/ 347662 h 1409700"/>
              <a:gd name="connsiteX99" fmla="*/ 1071562 w 5976937"/>
              <a:gd name="connsiteY99" fmla="*/ 347662 h 1409700"/>
              <a:gd name="connsiteX100" fmla="*/ 1071562 w 5976937"/>
              <a:gd name="connsiteY100" fmla="*/ 323850 h 1409700"/>
              <a:gd name="connsiteX101" fmla="*/ 1033462 w 5976937"/>
              <a:gd name="connsiteY101" fmla="*/ 323850 h 1409700"/>
              <a:gd name="connsiteX102" fmla="*/ 1033462 w 5976937"/>
              <a:gd name="connsiteY102" fmla="*/ 309562 h 1409700"/>
              <a:gd name="connsiteX103" fmla="*/ 938212 w 5976937"/>
              <a:gd name="connsiteY103" fmla="*/ 309562 h 1409700"/>
              <a:gd name="connsiteX104" fmla="*/ 938212 w 5976937"/>
              <a:gd name="connsiteY104" fmla="*/ 290512 h 1409700"/>
              <a:gd name="connsiteX105" fmla="*/ 876300 w 5976937"/>
              <a:gd name="connsiteY105" fmla="*/ 290512 h 1409700"/>
              <a:gd name="connsiteX106" fmla="*/ 871537 w 5976937"/>
              <a:gd name="connsiteY106" fmla="*/ 285749 h 1409700"/>
              <a:gd name="connsiteX107" fmla="*/ 800100 w 5976937"/>
              <a:gd name="connsiteY107" fmla="*/ 285749 h 1409700"/>
              <a:gd name="connsiteX108" fmla="*/ 800100 w 5976937"/>
              <a:gd name="connsiteY108" fmla="*/ 261937 h 1409700"/>
              <a:gd name="connsiteX109" fmla="*/ 766762 w 5976937"/>
              <a:gd name="connsiteY109" fmla="*/ 261937 h 1409700"/>
              <a:gd name="connsiteX110" fmla="*/ 766762 w 5976937"/>
              <a:gd name="connsiteY110" fmla="*/ 247650 h 1409700"/>
              <a:gd name="connsiteX111" fmla="*/ 623887 w 5976937"/>
              <a:gd name="connsiteY111" fmla="*/ 247650 h 1409700"/>
              <a:gd name="connsiteX112" fmla="*/ 623887 w 5976937"/>
              <a:gd name="connsiteY112" fmla="*/ 228600 h 1409700"/>
              <a:gd name="connsiteX113" fmla="*/ 585787 w 5976937"/>
              <a:gd name="connsiteY113" fmla="*/ 228600 h 1409700"/>
              <a:gd name="connsiteX114" fmla="*/ 585787 w 5976937"/>
              <a:gd name="connsiteY114" fmla="*/ 200025 h 1409700"/>
              <a:gd name="connsiteX115" fmla="*/ 538162 w 5976937"/>
              <a:gd name="connsiteY115" fmla="*/ 200025 h 1409700"/>
              <a:gd name="connsiteX116" fmla="*/ 538162 w 5976937"/>
              <a:gd name="connsiteY116" fmla="*/ 176212 h 1409700"/>
              <a:gd name="connsiteX117" fmla="*/ 504825 w 5976937"/>
              <a:gd name="connsiteY117" fmla="*/ 176212 h 1409700"/>
              <a:gd name="connsiteX118" fmla="*/ 504825 w 5976937"/>
              <a:gd name="connsiteY118" fmla="*/ 157162 h 1409700"/>
              <a:gd name="connsiteX119" fmla="*/ 438150 w 5976937"/>
              <a:gd name="connsiteY119" fmla="*/ 157162 h 1409700"/>
              <a:gd name="connsiteX120" fmla="*/ 438150 w 5976937"/>
              <a:gd name="connsiteY120" fmla="*/ 128587 h 1409700"/>
              <a:gd name="connsiteX121" fmla="*/ 409575 w 5976937"/>
              <a:gd name="connsiteY121" fmla="*/ 128587 h 1409700"/>
              <a:gd name="connsiteX122" fmla="*/ 409575 w 5976937"/>
              <a:gd name="connsiteY122" fmla="*/ 90487 h 1409700"/>
              <a:gd name="connsiteX123" fmla="*/ 338137 w 5976937"/>
              <a:gd name="connsiteY123" fmla="*/ 90487 h 1409700"/>
              <a:gd name="connsiteX124" fmla="*/ 338137 w 5976937"/>
              <a:gd name="connsiteY124" fmla="*/ 71437 h 1409700"/>
              <a:gd name="connsiteX125" fmla="*/ 242887 w 5976937"/>
              <a:gd name="connsiteY125" fmla="*/ 71437 h 1409700"/>
              <a:gd name="connsiteX126" fmla="*/ 242887 w 5976937"/>
              <a:gd name="connsiteY126" fmla="*/ 71437 h 1409700"/>
              <a:gd name="connsiteX127" fmla="*/ 214312 w 5976937"/>
              <a:gd name="connsiteY127" fmla="*/ 42862 h 1409700"/>
              <a:gd name="connsiteX128" fmla="*/ 214312 w 5976937"/>
              <a:gd name="connsiteY128" fmla="*/ 4762 h 1409700"/>
              <a:gd name="connsiteX129" fmla="*/ 128587 w 5976937"/>
              <a:gd name="connsiteY129" fmla="*/ 4762 h 1409700"/>
              <a:gd name="connsiteX130" fmla="*/ 133349 w 5976937"/>
              <a:gd name="connsiteY130" fmla="*/ 0 h 1409700"/>
              <a:gd name="connsiteX131" fmla="*/ 0 w 5976937"/>
              <a:gd name="connsiteY131" fmla="*/ 0 h 1409700"/>
              <a:gd name="connsiteX0" fmla="*/ 5976937 w 5976937"/>
              <a:gd name="connsiteY0" fmla="*/ 1409700 h 1409700"/>
              <a:gd name="connsiteX1" fmla="*/ 5534025 w 5976937"/>
              <a:gd name="connsiteY1" fmla="*/ 1409700 h 1409700"/>
              <a:gd name="connsiteX2" fmla="*/ 5534025 w 5976937"/>
              <a:gd name="connsiteY2" fmla="*/ 1281112 h 1409700"/>
              <a:gd name="connsiteX3" fmla="*/ 5272087 w 5976937"/>
              <a:gd name="connsiteY3" fmla="*/ 1281112 h 1409700"/>
              <a:gd name="connsiteX4" fmla="*/ 5272087 w 5976937"/>
              <a:gd name="connsiteY4" fmla="*/ 1185862 h 1409700"/>
              <a:gd name="connsiteX5" fmla="*/ 4781550 w 5976937"/>
              <a:gd name="connsiteY5" fmla="*/ 1185862 h 1409700"/>
              <a:gd name="connsiteX6" fmla="*/ 4781550 w 5976937"/>
              <a:gd name="connsiteY6" fmla="*/ 1123950 h 1409700"/>
              <a:gd name="connsiteX7" fmla="*/ 4324350 w 5976937"/>
              <a:gd name="connsiteY7" fmla="*/ 1123950 h 1409700"/>
              <a:gd name="connsiteX8" fmla="*/ 4324350 w 5976937"/>
              <a:gd name="connsiteY8" fmla="*/ 1104900 h 1409700"/>
              <a:gd name="connsiteX9" fmla="*/ 4257675 w 5976937"/>
              <a:gd name="connsiteY9" fmla="*/ 1104900 h 1409700"/>
              <a:gd name="connsiteX10" fmla="*/ 4257675 w 5976937"/>
              <a:gd name="connsiteY10" fmla="*/ 1085850 h 1409700"/>
              <a:gd name="connsiteX11" fmla="*/ 4219575 w 5976937"/>
              <a:gd name="connsiteY11" fmla="*/ 1085850 h 1409700"/>
              <a:gd name="connsiteX12" fmla="*/ 4219575 w 5976937"/>
              <a:gd name="connsiteY12" fmla="*/ 1066800 h 1409700"/>
              <a:gd name="connsiteX13" fmla="*/ 4133850 w 5976937"/>
              <a:gd name="connsiteY13" fmla="*/ 1066800 h 1409700"/>
              <a:gd name="connsiteX14" fmla="*/ 4133850 w 5976937"/>
              <a:gd name="connsiteY14" fmla="*/ 1038225 h 1409700"/>
              <a:gd name="connsiteX15" fmla="*/ 4110037 w 5976937"/>
              <a:gd name="connsiteY15" fmla="*/ 1038225 h 1409700"/>
              <a:gd name="connsiteX16" fmla="*/ 4110037 w 5976937"/>
              <a:gd name="connsiteY16" fmla="*/ 1019175 h 1409700"/>
              <a:gd name="connsiteX17" fmla="*/ 4090987 w 5976937"/>
              <a:gd name="connsiteY17" fmla="*/ 1019175 h 1409700"/>
              <a:gd name="connsiteX18" fmla="*/ 4090987 w 5976937"/>
              <a:gd name="connsiteY18" fmla="*/ 1019175 h 1409700"/>
              <a:gd name="connsiteX19" fmla="*/ 4076699 w 5976937"/>
              <a:gd name="connsiteY19" fmla="*/ 1004887 h 1409700"/>
              <a:gd name="connsiteX20" fmla="*/ 4076699 w 5976937"/>
              <a:gd name="connsiteY20" fmla="*/ 990600 h 1409700"/>
              <a:gd name="connsiteX21" fmla="*/ 4048125 w 5976937"/>
              <a:gd name="connsiteY21" fmla="*/ 990600 h 1409700"/>
              <a:gd name="connsiteX22" fmla="*/ 4048125 w 5976937"/>
              <a:gd name="connsiteY22" fmla="*/ 976312 h 1409700"/>
              <a:gd name="connsiteX23" fmla="*/ 3995737 w 5976937"/>
              <a:gd name="connsiteY23" fmla="*/ 976312 h 1409700"/>
              <a:gd name="connsiteX24" fmla="*/ 3995737 w 5976937"/>
              <a:gd name="connsiteY24" fmla="*/ 962025 h 1409700"/>
              <a:gd name="connsiteX25" fmla="*/ 3957637 w 5976937"/>
              <a:gd name="connsiteY25" fmla="*/ 962025 h 1409700"/>
              <a:gd name="connsiteX26" fmla="*/ 3957637 w 5976937"/>
              <a:gd name="connsiteY26" fmla="*/ 942975 h 1409700"/>
              <a:gd name="connsiteX27" fmla="*/ 3876675 w 5976937"/>
              <a:gd name="connsiteY27" fmla="*/ 942975 h 1409700"/>
              <a:gd name="connsiteX28" fmla="*/ 3876675 w 5976937"/>
              <a:gd name="connsiteY28" fmla="*/ 928687 h 1409700"/>
              <a:gd name="connsiteX29" fmla="*/ 3833812 w 5976937"/>
              <a:gd name="connsiteY29" fmla="*/ 928687 h 1409700"/>
              <a:gd name="connsiteX30" fmla="*/ 3833812 w 5976937"/>
              <a:gd name="connsiteY30" fmla="*/ 919162 h 1409700"/>
              <a:gd name="connsiteX31" fmla="*/ 3781425 w 5976937"/>
              <a:gd name="connsiteY31" fmla="*/ 919162 h 1409700"/>
              <a:gd name="connsiteX32" fmla="*/ 3781425 w 5976937"/>
              <a:gd name="connsiteY32" fmla="*/ 900112 h 1409700"/>
              <a:gd name="connsiteX33" fmla="*/ 3657600 w 5976937"/>
              <a:gd name="connsiteY33" fmla="*/ 900112 h 1409700"/>
              <a:gd name="connsiteX34" fmla="*/ 3657600 w 5976937"/>
              <a:gd name="connsiteY34" fmla="*/ 890587 h 1409700"/>
              <a:gd name="connsiteX35" fmla="*/ 3438525 w 5976937"/>
              <a:gd name="connsiteY35" fmla="*/ 890587 h 1409700"/>
              <a:gd name="connsiteX36" fmla="*/ 3438525 w 5976937"/>
              <a:gd name="connsiteY36" fmla="*/ 866775 h 1409700"/>
              <a:gd name="connsiteX37" fmla="*/ 3414712 w 5976937"/>
              <a:gd name="connsiteY37" fmla="*/ 866775 h 1409700"/>
              <a:gd name="connsiteX38" fmla="*/ 3414712 w 5976937"/>
              <a:gd name="connsiteY38" fmla="*/ 852487 h 1409700"/>
              <a:gd name="connsiteX39" fmla="*/ 3386137 w 5976937"/>
              <a:gd name="connsiteY39" fmla="*/ 852487 h 1409700"/>
              <a:gd name="connsiteX40" fmla="*/ 3386137 w 5976937"/>
              <a:gd name="connsiteY40" fmla="*/ 840580 h 1409700"/>
              <a:gd name="connsiteX41" fmla="*/ 3371850 w 5976937"/>
              <a:gd name="connsiteY41" fmla="*/ 842962 h 1409700"/>
              <a:gd name="connsiteX42" fmla="*/ 3371850 w 5976937"/>
              <a:gd name="connsiteY42" fmla="*/ 823912 h 1409700"/>
              <a:gd name="connsiteX43" fmla="*/ 3309937 w 5976937"/>
              <a:gd name="connsiteY43" fmla="*/ 823912 h 1409700"/>
              <a:gd name="connsiteX44" fmla="*/ 3309937 w 5976937"/>
              <a:gd name="connsiteY44" fmla="*/ 814387 h 1409700"/>
              <a:gd name="connsiteX45" fmla="*/ 3276600 w 5976937"/>
              <a:gd name="connsiteY45" fmla="*/ 814387 h 1409700"/>
              <a:gd name="connsiteX46" fmla="*/ 3276600 w 5976937"/>
              <a:gd name="connsiteY46" fmla="*/ 814387 h 1409700"/>
              <a:gd name="connsiteX47" fmla="*/ 3262313 w 5976937"/>
              <a:gd name="connsiteY47" fmla="*/ 800100 h 1409700"/>
              <a:gd name="connsiteX48" fmla="*/ 3262313 w 5976937"/>
              <a:gd name="connsiteY48" fmla="*/ 785812 h 1409700"/>
              <a:gd name="connsiteX49" fmla="*/ 3228975 w 5976937"/>
              <a:gd name="connsiteY49" fmla="*/ 785812 h 1409700"/>
              <a:gd name="connsiteX50" fmla="*/ 3224212 w 5976937"/>
              <a:gd name="connsiteY50" fmla="*/ 776287 h 1409700"/>
              <a:gd name="connsiteX51" fmla="*/ 3124200 w 5976937"/>
              <a:gd name="connsiteY51" fmla="*/ 776287 h 1409700"/>
              <a:gd name="connsiteX52" fmla="*/ 3124200 w 5976937"/>
              <a:gd name="connsiteY52" fmla="*/ 776287 h 1409700"/>
              <a:gd name="connsiteX53" fmla="*/ 3133725 w 5976937"/>
              <a:gd name="connsiteY53" fmla="*/ 766762 h 1409700"/>
              <a:gd name="connsiteX54" fmla="*/ 3133725 w 5976937"/>
              <a:gd name="connsiteY54" fmla="*/ 757237 h 1409700"/>
              <a:gd name="connsiteX55" fmla="*/ 3052762 w 5976937"/>
              <a:gd name="connsiteY55" fmla="*/ 757237 h 1409700"/>
              <a:gd name="connsiteX56" fmla="*/ 3052762 w 5976937"/>
              <a:gd name="connsiteY56" fmla="*/ 742950 h 1409700"/>
              <a:gd name="connsiteX57" fmla="*/ 2933700 w 5976937"/>
              <a:gd name="connsiteY57" fmla="*/ 742950 h 1409700"/>
              <a:gd name="connsiteX58" fmla="*/ 2933700 w 5976937"/>
              <a:gd name="connsiteY58" fmla="*/ 742950 h 1409700"/>
              <a:gd name="connsiteX59" fmla="*/ 2905125 w 5976937"/>
              <a:gd name="connsiteY59" fmla="*/ 714375 h 1409700"/>
              <a:gd name="connsiteX60" fmla="*/ 2905125 w 5976937"/>
              <a:gd name="connsiteY60" fmla="*/ 695325 h 1409700"/>
              <a:gd name="connsiteX61" fmla="*/ 2538412 w 5976937"/>
              <a:gd name="connsiteY61" fmla="*/ 695325 h 1409700"/>
              <a:gd name="connsiteX62" fmla="*/ 2538412 w 5976937"/>
              <a:gd name="connsiteY62" fmla="*/ 671512 h 1409700"/>
              <a:gd name="connsiteX63" fmla="*/ 2319337 w 5976937"/>
              <a:gd name="connsiteY63" fmla="*/ 671512 h 1409700"/>
              <a:gd name="connsiteX64" fmla="*/ 2319337 w 5976937"/>
              <a:gd name="connsiteY64" fmla="*/ 657225 h 1409700"/>
              <a:gd name="connsiteX65" fmla="*/ 2138362 w 5976937"/>
              <a:gd name="connsiteY65" fmla="*/ 657225 h 1409700"/>
              <a:gd name="connsiteX66" fmla="*/ 2138362 w 5976937"/>
              <a:gd name="connsiteY66" fmla="*/ 628650 h 1409700"/>
              <a:gd name="connsiteX67" fmla="*/ 2071687 w 5976937"/>
              <a:gd name="connsiteY67" fmla="*/ 628650 h 1409700"/>
              <a:gd name="connsiteX68" fmla="*/ 2071687 w 5976937"/>
              <a:gd name="connsiteY68" fmla="*/ 609600 h 1409700"/>
              <a:gd name="connsiteX69" fmla="*/ 1985962 w 5976937"/>
              <a:gd name="connsiteY69" fmla="*/ 609600 h 1409700"/>
              <a:gd name="connsiteX70" fmla="*/ 1985962 w 5976937"/>
              <a:gd name="connsiteY70" fmla="*/ 590550 h 1409700"/>
              <a:gd name="connsiteX71" fmla="*/ 1966912 w 5976937"/>
              <a:gd name="connsiteY71" fmla="*/ 590550 h 1409700"/>
              <a:gd name="connsiteX72" fmla="*/ 1947862 w 5976937"/>
              <a:gd name="connsiteY72" fmla="*/ 571500 h 1409700"/>
              <a:gd name="connsiteX73" fmla="*/ 1847850 w 5976937"/>
              <a:gd name="connsiteY73" fmla="*/ 571500 h 1409700"/>
              <a:gd name="connsiteX74" fmla="*/ 1847850 w 5976937"/>
              <a:gd name="connsiteY74" fmla="*/ 542925 h 1409700"/>
              <a:gd name="connsiteX75" fmla="*/ 1809750 w 5976937"/>
              <a:gd name="connsiteY75" fmla="*/ 542925 h 1409700"/>
              <a:gd name="connsiteX76" fmla="*/ 1781175 w 5976937"/>
              <a:gd name="connsiteY76" fmla="*/ 542925 h 1409700"/>
              <a:gd name="connsiteX77" fmla="*/ 1781175 w 5976937"/>
              <a:gd name="connsiteY77" fmla="*/ 523875 h 1409700"/>
              <a:gd name="connsiteX78" fmla="*/ 1714500 w 5976937"/>
              <a:gd name="connsiteY78" fmla="*/ 523875 h 1409700"/>
              <a:gd name="connsiteX79" fmla="*/ 1714500 w 5976937"/>
              <a:gd name="connsiteY79" fmla="*/ 514350 h 1409700"/>
              <a:gd name="connsiteX80" fmla="*/ 1685925 w 5976937"/>
              <a:gd name="connsiteY80" fmla="*/ 514350 h 1409700"/>
              <a:gd name="connsiteX81" fmla="*/ 1685925 w 5976937"/>
              <a:gd name="connsiteY81" fmla="*/ 500062 h 1409700"/>
              <a:gd name="connsiteX82" fmla="*/ 1609725 w 5976937"/>
              <a:gd name="connsiteY82" fmla="*/ 500062 h 1409700"/>
              <a:gd name="connsiteX83" fmla="*/ 1609725 w 5976937"/>
              <a:gd name="connsiteY83" fmla="*/ 471487 h 1409700"/>
              <a:gd name="connsiteX84" fmla="*/ 1585912 w 5976937"/>
              <a:gd name="connsiteY84" fmla="*/ 471487 h 1409700"/>
              <a:gd name="connsiteX85" fmla="*/ 1585912 w 5976937"/>
              <a:gd name="connsiteY85" fmla="*/ 457200 h 1409700"/>
              <a:gd name="connsiteX86" fmla="*/ 1519237 w 5976937"/>
              <a:gd name="connsiteY86" fmla="*/ 457200 h 1409700"/>
              <a:gd name="connsiteX87" fmla="*/ 1519237 w 5976937"/>
              <a:gd name="connsiteY87" fmla="*/ 438150 h 1409700"/>
              <a:gd name="connsiteX88" fmla="*/ 1438275 w 5976937"/>
              <a:gd name="connsiteY88" fmla="*/ 438150 h 1409700"/>
              <a:gd name="connsiteX89" fmla="*/ 1438275 w 5976937"/>
              <a:gd name="connsiteY89" fmla="*/ 423862 h 1409700"/>
              <a:gd name="connsiteX90" fmla="*/ 1290637 w 5976937"/>
              <a:gd name="connsiteY90" fmla="*/ 423862 h 1409700"/>
              <a:gd name="connsiteX91" fmla="*/ 1290637 w 5976937"/>
              <a:gd name="connsiteY91" fmla="*/ 423862 h 1409700"/>
              <a:gd name="connsiteX92" fmla="*/ 1290637 w 5976937"/>
              <a:gd name="connsiteY92" fmla="*/ 404812 h 1409700"/>
              <a:gd name="connsiteX93" fmla="*/ 1190625 w 5976937"/>
              <a:gd name="connsiteY93" fmla="*/ 404812 h 1409700"/>
              <a:gd name="connsiteX94" fmla="*/ 1190625 w 5976937"/>
              <a:gd name="connsiteY94" fmla="*/ 385762 h 1409700"/>
              <a:gd name="connsiteX95" fmla="*/ 1171575 w 5976937"/>
              <a:gd name="connsiteY95" fmla="*/ 385762 h 1409700"/>
              <a:gd name="connsiteX96" fmla="*/ 1166812 w 5976937"/>
              <a:gd name="connsiteY96" fmla="*/ 380999 h 1409700"/>
              <a:gd name="connsiteX97" fmla="*/ 1123950 w 5976937"/>
              <a:gd name="connsiteY97" fmla="*/ 380999 h 1409700"/>
              <a:gd name="connsiteX98" fmla="*/ 1123950 w 5976937"/>
              <a:gd name="connsiteY98" fmla="*/ 347662 h 1409700"/>
              <a:gd name="connsiteX99" fmla="*/ 1071562 w 5976937"/>
              <a:gd name="connsiteY99" fmla="*/ 347662 h 1409700"/>
              <a:gd name="connsiteX100" fmla="*/ 1071562 w 5976937"/>
              <a:gd name="connsiteY100" fmla="*/ 323850 h 1409700"/>
              <a:gd name="connsiteX101" fmla="*/ 1033462 w 5976937"/>
              <a:gd name="connsiteY101" fmla="*/ 323850 h 1409700"/>
              <a:gd name="connsiteX102" fmla="*/ 1033462 w 5976937"/>
              <a:gd name="connsiteY102" fmla="*/ 309562 h 1409700"/>
              <a:gd name="connsiteX103" fmla="*/ 938212 w 5976937"/>
              <a:gd name="connsiteY103" fmla="*/ 309562 h 1409700"/>
              <a:gd name="connsiteX104" fmla="*/ 938212 w 5976937"/>
              <a:gd name="connsiteY104" fmla="*/ 290512 h 1409700"/>
              <a:gd name="connsiteX105" fmla="*/ 876300 w 5976937"/>
              <a:gd name="connsiteY105" fmla="*/ 290512 h 1409700"/>
              <a:gd name="connsiteX106" fmla="*/ 871537 w 5976937"/>
              <a:gd name="connsiteY106" fmla="*/ 285749 h 1409700"/>
              <a:gd name="connsiteX107" fmla="*/ 800100 w 5976937"/>
              <a:gd name="connsiteY107" fmla="*/ 285749 h 1409700"/>
              <a:gd name="connsiteX108" fmla="*/ 800100 w 5976937"/>
              <a:gd name="connsiteY108" fmla="*/ 261937 h 1409700"/>
              <a:gd name="connsiteX109" fmla="*/ 766762 w 5976937"/>
              <a:gd name="connsiteY109" fmla="*/ 261937 h 1409700"/>
              <a:gd name="connsiteX110" fmla="*/ 766762 w 5976937"/>
              <a:gd name="connsiteY110" fmla="*/ 247650 h 1409700"/>
              <a:gd name="connsiteX111" fmla="*/ 623887 w 5976937"/>
              <a:gd name="connsiteY111" fmla="*/ 247650 h 1409700"/>
              <a:gd name="connsiteX112" fmla="*/ 623887 w 5976937"/>
              <a:gd name="connsiteY112" fmla="*/ 228600 h 1409700"/>
              <a:gd name="connsiteX113" fmla="*/ 585787 w 5976937"/>
              <a:gd name="connsiteY113" fmla="*/ 228600 h 1409700"/>
              <a:gd name="connsiteX114" fmla="*/ 585787 w 5976937"/>
              <a:gd name="connsiteY114" fmla="*/ 200025 h 1409700"/>
              <a:gd name="connsiteX115" fmla="*/ 538162 w 5976937"/>
              <a:gd name="connsiteY115" fmla="*/ 200025 h 1409700"/>
              <a:gd name="connsiteX116" fmla="*/ 538162 w 5976937"/>
              <a:gd name="connsiteY116" fmla="*/ 176212 h 1409700"/>
              <a:gd name="connsiteX117" fmla="*/ 504825 w 5976937"/>
              <a:gd name="connsiteY117" fmla="*/ 176212 h 1409700"/>
              <a:gd name="connsiteX118" fmla="*/ 504825 w 5976937"/>
              <a:gd name="connsiteY118" fmla="*/ 157162 h 1409700"/>
              <a:gd name="connsiteX119" fmla="*/ 438150 w 5976937"/>
              <a:gd name="connsiteY119" fmla="*/ 157162 h 1409700"/>
              <a:gd name="connsiteX120" fmla="*/ 438150 w 5976937"/>
              <a:gd name="connsiteY120" fmla="*/ 128587 h 1409700"/>
              <a:gd name="connsiteX121" fmla="*/ 409575 w 5976937"/>
              <a:gd name="connsiteY121" fmla="*/ 128587 h 1409700"/>
              <a:gd name="connsiteX122" fmla="*/ 409575 w 5976937"/>
              <a:gd name="connsiteY122" fmla="*/ 90487 h 1409700"/>
              <a:gd name="connsiteX123" fmla="*/ 338137 w 5976937"/>
              <a:gd name="connsiteY123" fmla="*/ 90487 h 1409700"/>
              <a:gd name="connsiteX124" fmla="*/ 338137 w 5976937"/>
              <a:gd name="connsiteY124" fmla="*/ 71437 h 1409700"/>
              <a:gd name="connsiteX125" fmla="*/ 242887 w 5976937"/>
              <a:gd name="connsiteY125" fmla="*/ 71437 h 1409700"/>
              <a:gd name="connsiteX126" fmla="*/ 242887 w 5976937"/>
              <a:gd name="connsiteY126" fmla="*/ 71437 h 1409700"/>
              <a:gd name="connsiteX127" fmla="*/ 214312 w 5976937"/>
              <a:gd name="connsiteY127" fmla="*/ 42862 h 1409700"/>
              <a:gd name="connsiteX128" fmla="*/ 214312 w 5976937"/>
              <a:gd name="connsiteY128" fmla="*/ 4762 h 1409700"/>
              <a:gd name="connsiteX129" fmla="*/ 128587 w 5976937"/>
              <a:gd name="connsiteY129" fmla="*/ 4762 h 1409700"/>
              <a:gd name="connsiteX130" fmla="*/ 133349 w 5976937"/>
              <a:gd name="connsiteY130" fmla="*/ 0 h 1409700"/>
              <a:gd name="connsiteX131" fmla="*/ 0 w 5976937"/>
              <a:gd name="connsiteY131" fmla="*/ 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976937" h="1409700">
                <a:moveTo>
                  <a:pt x="5976937" y="1409700"/>
                </a:moveTo>
                <a:lnTo>
                  <a:pt x="5534025" y="1409700"/>
                </a:lnTo>
                <a:lnTo>
                  <a:pt x="5534025" y="1281112"/>
                </a:lnTo>
                <a:lnTo>
                  <a:pt x="5272087" y="1281112"/>
                </a:lnTo>
                <a:lnTo>
                  <a:pt x="5272087" y="1185862"/>
                </a:lnTo>
                <a:lnTo>
                  <a:pt x="4781550" y="1185862"/>
                </a:lnTo>
                <a:lnTo>
                  <a:pt x="4781550" y="1123950"/>
                </a:lnTo>
                <a:lnTo>
                  <a:pt x="4324350" y="1123950"/>
                </a:lnTo>
                <a:lnTo>
                  <a:pt x="4324350" y="1104900"/>
                </a:lnTo>
                <a:lnTo>
                  <a:pt x="4257675" y="1104900"/>
                </a:lnTo>
                <a:lnTo>
                  <a:pt x="4257675" y="1085850"/>
                </a:lnTo>
                <a:lnTo>
                  <a:pt x="4219575" y="1085850"/>
                </a:lnTo>
                <a:lnTo>
                  <a:pt x="4219575" y="1066800"/>
                </a:lnTo>
                <a:lnTo>
                  <a:pt x="4133850" y="1066800"/>
                </a:lnTo>
                <a:lnTo>
                  <a:pt x="4133850" y="1038225"/>
                </a:lnTo>
                <a:lnTo>
                  <a:pt x="4110037" y="1038225"/>
                </a:lnTo>
                <a:lnTo>
                  <a:pt x="4110037" y="1019175"/>
                </a:lnTo>
                <a:lnTo>
                  <a:pt x="4090987" y="1019175"/>
                </a:lnTo>
                <a:lnTo>
                  <a:pt x="4090987" y="1019175"/>
                </a:lnTo>
                <a:lnTo>
                  <a:pt x="4076699" y="1004887"/>
                </a:lnTo>
                <a:lnTo>
                  <a:pt x="4076699" y="990600"/>
                </a:lnTo>
                <a:lnTo>
                  <a:pt x="4048125" y="990600"/>
                </a:lnTo>
                <a:lnTo>
                  <a:pt x="4048125" y="976312"/>
                </a:lnTo>
                <a:lnTo>
                  <a:pt x="3995737" y="976312"/>
                </a:lnTo>
                <a:lnTo>
                  <a:pt x="3995737" y="962025"/>
                </a:lnTo>
                <a:lnTo>
                  <a:pt x="3957637" y="962025"/>
                </a:lnTo>
                <a:lnTo>
                  <a:pt x="3957637" y="942975"/>
                </a:lnTo>
                <a:lnTo>
                  <a:pt x="3876675" y="942975"/>
                </a:lnTo>
                <a:lnTo>
                  <a:pt x="3876675" y="928687"/>
                </a:lnTo>
                <a:lnTo>
                  <a:pt x="3833812" y="928687"/>
                </a:lnTo>
                <a:lnTo>
                  <a:pt x="3833812" y="919162"/>
                </a:lnTo>
                <a:lnTo>
                  <a:pt x="3781425" y="919162"/>
                </a:lnTo>
                <a:lnTo>
                  <a:pt x="3781425" y="900112"/>
                </a:lnTo>
                <a:lnTo>
                  <a:pt x="3657600" y="900112"/>
                </a:lnTo>
                <a:lnTo>
                  <a:pt x="3657600" y="890587"/>
                </a:lnTo>
                <a:lnTo>
                  <a:pt x="3438525" y="890587"/>
                </a:lnTo>
                <a:lnTo>
                  <a:pt x="3438525" y="866775"/>
                </a:lnTo>
                <a:lnTo>
                  <a:pt x="3414712" y="866775"/>
                </a:lnTo>
                <a:lnTo>
                  <a:pt x="3414712" y="852487"/>
                </a:lnTo>
                <a:lnTo>
                  <a:pt x="3386137" y="852487"/>
                </a:lnTo>
                <a:lnTo>
                  <a:pt x="3386137" y="840580"/>
                </a:lnTo>
                <a:lnTo>
                  <a:pt x="3371850" y="842962"/>
                </a:lnTo>
                <a:lnTo>
                  <a:pt x="3371850" y="823912"/>
                </a:lnTo>
                <a:lnTo>
                  <a:pt x="3309937" y="823912"/>
                </a:lnTo>
                <a:lnTo>
                  <a:pt x="3309937" y="814387"/>
                </a:lnTo>
                <a:lnTo>
                  <a:pt x="3276600" y="814387"/>
                </a:lnTo>
                <a:lnTo>
                  <a:pt x="3276600" y="814387"/>
                </a:lnTo>
                <a:lnTo>
                  <a:pt x="3262313" y="800100"/>
                </a:lnTo>
                <a:lnTo>
                  <a:pt x="3262313" y="785812"/>
                </a:lnTo>
                <a:lnTo>
                  <a:pt x="3228975" y="785812"/>
                </a:lnTo>
                <a:lnTo>
                  <a:pt x="3224212" y="776287"/>
                </a:lnTo>
                <a:lnTo>
                  <a:pt x="3124200" y="776287"/>
                </a:lnTo>
                <a:lnTo>
                  <a:pt x="3124200" y="776287"/>
                </a:lnTo>
                <a:lnTo>
                  <a:pt x="3133725" y="766762"/>
                </a:lnTo>
                <a:lnTo>
                  <a:pt x="3133725" y="757237"/>
                </a:lnTo>
                <a:lnTo>
                  <a:pt x="3052762" y="757237"/>
                </a:lnTo>
                <a:lnTo>
                  <a:pt x="3052762" y="742950"/>
                </a:lnTo>
                <a:lnTo>
                  <a:pt x="2933700" y="742950"/>
                </a:lnTo>
                <a:lnTo>
                  <a:pt x="2933700" y="742950"/>
                </a:lnTo>
                <a:lnTo>
                  <a:pt x="2905125" y="714375"/>
                </a:lnTo>
                <a:lnTo>
                  <a:pt x="2905125" y="695325"/>
                </a:lnTo>
                <a:lnTo>
                  <a:pt x="2538412" y="695325"/>
                </a:lnTo>
                <a:lnTo>
                  <a:pt x="2538412" y="671512"/>
                </a:lnTo>
                <a:lnTo>
                  <a:pt x="2319337" y="671512"/>
                </a:lnTo>
                <a:lnTo>
                  <a:pt x="2319337" y="657225"/>
                </a:lnTo>
                <a:lnTo>
                  <a:pt x="2138362" y="657225"/>
                </a:lnTo>
                <a:lnTo>
                  <a:pt x="2138362" y="628650"/>
                </a:lnTo>
                <a:lnTo>
                  <a:pt x="2071687" y="628650"/>
                </a:lnTo>
                <a:lnTo>
                  <a:pt x="2071687" y="609600"/>
                </a:lnTo>
                <a:lnTo>
                  <a:pt x="1985962" y="609600"/>
                </a:lnTo>
                <a:lnTo>
                  <a:pt x="1985962" y="590550"/>
                </a:lnTo>
                <a:lnTo>
                  <a:pt x="1966912" y="590550"/>
                </a:lnTo>
                <a:lnTo>
                  <a:pt x="1947862" y="571500"/>
                </a:lnTo>
                <a:lnTo>
                  <a:pt x="1847850" y="571500"/>
                </a:lnTo>
                <a:lnTo>
                  <a:pt x="1847850" y="542925"/>
                </a:lnTo>
                <a:lnTo>
                  <a:pt x="1809750" y="542925"/>
                </a:lnTo>
                <a:lnTo>
                  <a:pt x="1781175" y="542925"/>
                </a:lnTo>
                <a:lnTo>
                  <a:pt x="1781175" y="523875"/>
                </a:lnTo>
                <a:lnTo>
                  <a:pt x="1714500" y="523875"/>
                </a:lnTo>
                <a:lnTo>
                  <a:pt x="1714500" y="514350"/>
                </a:lnTo>
                <a:lnTo>
                  <a:pt x="1685925" y="514350"/>
                </a:lnTo>
                <a:lnTo>
                  <a:pt x="1685925" y="500062"/>
                </a:lnTo>
                <a:lnTo>
                  <a:pt x="1609725" y="500062"/>
                </a:lnTo>
                <a:lnTo>
                  <a:pt x="1609725" y="471487"/>
                </a:lnTo>
                <a:lnTo>
                  <a:pt x="1585912" y="471487"/>
                </a:lnTo>
                <a:lnTo>
                  <a:pt x="1585912" y="457200"/>
                </a:lnTo>
                <a:lnTo>
                  <a:pt x="1519237" y="457200"/>
                </a:lnTo>
                <a:lnTo>
                  <a:pt x="1519237" y="438150"/>
                </a:lnTo>
                <a:lnTo>
                  <a:pt x="1438275" y="438150"/>
                </a:lnTo>
                <a:lnTo>
                  <a:pt x="1438275" y="423862"/>
                </a:lnTo>
                <a:lnTo>
                  <a:pt x="1290637" y="423862"/>
                </a:lnTo>
                <a:lnTo>
                  <a:pt x="1290637" y="423862"/>
                </a:lnTo>
                <a:lnTo>
                  <a:pt x="1290637" y="404812"/>
                </a:lnTo>
                <a:lnTo>
                  <a:pt x="1190625" y="404812"/>
                </a:lnTo>
                <a:lnTo>
                  <a:pt x="1190625" y="385762"/>
                </a:lnTo>
                <a:lnTo>
                  <a:pt x="1171575" y="385762"/>
                </a:lnTo>
                <a:lnTo>
                  <a:pt x="1166812" y="380999"/>
                </a:lnTo>
                <a:lnTo>
                  <a:pt x="1123950" y="380999"/>
                </a:lnTo>
                <a:lnTo>
                  <a:pt x="1123950" y="347662"/>
                </a:lnTo>
                <a:lnTo>
                  <a:pt x="1071562" y="347662"/>
                </a:lnTo>
                <a:lnTo>
                  <a:pt x="1071562" y="323850"/>
                </a:lnTo>
                <a:lnTo>
                  <a:pt x="1033462" y="323850"/>
                </a:lnTo>
                <a:lnTo>
                  <a:pt x="1033462" y="309562"/>
                </a:lnTo>
                <a:lnTo>
                  <a:pt x="938212" y="309562"/>
                </a:lnTo>
                <a:lnTo>
                  <a:pt x="938212" y="290512"/>
                </a:lnTo>
                <a:lnTo>
                  <a:pt x="876300" y="290512"/>
                </a:lnTo>
                <a:lnTo>
                  <a:pt x="871537" y="285749"/>
                </a:lnTo>
                <a:lnTo>
                  <a:pt x="800100" y="285749"/>
                </a:lnTo>
                <a:lnTo>
                  <a:pt x="800100" y="261937"/>
                </a:lnTo>
                <a:lnTo>
                  <a:pt x="766762" y="261937"/>
                </a:lnTo>
                <a:lnTo>
                  <a:pt x="766762" y="247650"/>
                </a:lnTo>
                <a:lnTo>
                  <a:pt x="623887" y="247650"/>
                </a:lnTo>
                <a:lnTo>
                  <a:pt x="623887" y="228600"/>
                </a:lnTo>
                <a:lnTo>
                  <a:pt x="585787" y="228600"/>
                </a:lnTo>
                <a:lnTo>
                  <a:pt x="585787" y="200025"/>
                </a:lnTo>
                <a:lnTo>
                  <a:pt x="538162" y="200025"/>
                </a:lnTo>
                <a:lnTo>
                  <a:pt x="538162" y="176212"/>
                </a:lnTo>
                <a:lnTo>
                  <a:pt x="504825" y="176212"/>
                </a:lnTo>
                <a:lnTo>
                  <a:pt x="504825" y="157162"/>
                </a:lnTo>
                <a:lnTo>
                  <a:pt x="438150" y="157162"/>
                </a:lnTo>
                <a:lnTo>
                  <a:pt x="438150" y="128587"/>
                </a:lnTo>
                <a:lnTo>
                  <a:pt x="409575" y="128587"/>
                </a:lnTo>
                <a:lnTo>
                  <a:pt x="409575" y="90487"/>
                </a:lnTo>
                <a:lnTo>
                  <a:pt x="338137" y="90487"/>
                </a:lnTo>
                <a:lnTo>
                  <a:pt x="338137" y="71437"/>
                </a:lnTo>
                <a:lnTo>
                  <a:pt x="242887" y="71437"/>
                </a:lnTo>
                <a:lnTo>
                  <a:pt x="242887" y="71437"/>
                </a:lnTo>
                <a:lnTo>
                  <a:pt x="214312" y="42862"/>
                </a:lnTo>
                <a:lnTo>
                  <a:pt x="214312" y="4762"/>
                </a:lnTo>
                <a:lnTo>
                  <a:pt x="128587" y="4762"/>
                </a:lnTo>
                <a:lnTo>
                  <a:pt x="133349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285" name="Group 9284">
            <a:extLst>
              <a:ext uri="{FF2B5EF4-FFF2-40B4-BE49-F238E27FC236}">
                <a16:creationId xmlns:a16="http://schemas.microsoft.com/office/drawing/2014/main" id="{F83B9A81-A01C-6679-BE59-1A49A5E23CD8}"/>
              </a:ext>
            </a:extLst>
          </p:cNvPr>
          <p:cNvGrpSpPr/>
          <p:nvPr/>
        </p:nvGrpSpPr>
        <p:grpSpPr>
          <a:xfrm>
            <a:off x="1498602" y="2934575"/>
            <a:ext cx="4328214" cy="735403"/>
            <a:chOff x="2358350" y="2576365"/>
            <a:chExt cx="6057534" cy="983880"/>
          </a:xfrm>
        </p:grpSpPr>
        <p:cxnSp>
          <p:nvCxnSpPr>
            <p:cNvPr id="9286" name="Straight Connector 9285">
              <a:extLst>
                <a:ext uri="{FF2B5EF4-FFF2-40B4-BE49-F238E27FC236}">
                  <a16:creationId xmlns:a16="http://schemas.microsoft.com/office/drawing/2014/main" id="{58D49865-34C1-B25D-793A-73B0B14F1B1E}"/>
                </a:ext>
              </a:extLst>
            </p:cNvPr>
            <p:cNvCxnSpPr/>
            <p:nvPr/>
          </p:nvCxnSpPr>
          <p:spPr bwMode="auto">
            <a:xfrm>
              <a:off x="8415884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87" name="Straight Connector 9286">
              <a:extLst>
                <a:ext uri="{FF2B5EF4-FFF2-40B4-BE49-F238E27FC236}">
                  <a16:creationId xmlns:a16="http://schemas.microsoft.com/office/drawing/2014/main" id="{7A4794D6-F081-C8BB-1BB5-5C2EACC27545}"/>
                </a:ext>
              </a:extLst>
            </p:cNvPr>
            <p:cNvCxnSpPr/>
            <p:nvPr/>
          </p:nvCxnSpPr>
          <p:spPr bwMode="auto">
            <a:xfrm>
              <a:off x="8303965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88" name="Straight Connector 9287">
              <a:extLst>
                <a:ext uri="{FF2B5EF4-FFF2-40B4-BE49-F238E27FC236}">
                  <a16:creationId xmlns:a16="http://schemas.microsoft.com/office/drawing/2014/main" id="{432884E8-72AA-8E28-662D-231C007A1854}"/>
                </a:ext>
              </a:extLst>
            </p:cNvPr>
            <p:cNvCxnSpPr/>
            <p:nvPr/>
          </p:nvCxnSpPr>
          <p:spPr bwMode="auto">
            <a:xfrm>
              <a:off x="8218240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89" name="Straight Connector 9288">
              <a:extLst>
                <a:ext uri="{FF2B5EF4-FFF2-40B4-BE49-F238E27FC236}">
                  <a16:creationId xmlns:a16="http://schemas.microsoft.com/office/drawing/2014/main" id="{6E9C56D2-F5AA-D20F-5670-331F9BEBF10C}"/>
                </a:ext>
              </a:extLst>
            </p:cNvPr>
            <p:cNvCxnSpPr/>
            <p:nvPr/>
          </p:nvCxnSpPr>
          <p:spPr bwMode="auto">
            <a:xfrm>
              <a:off x="8194427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0" name="Straight Connector 9289">
              <a:extLst>
                <a:ext uri="{FF2B5EF4-FFF2-40B4-BE49-F238E27FC236}">
                  <a16:creationId xmlns:a16="http://schemas.microsoft.com/office/drawing/2014/main" id="{8AFA95CC-908B-BD4D-11CA-01EB2B794473}"/>
                </a:ext>
              </a:extLst>
            </p:cNvPr>
            <p:cNvCxnSpPr/>
            <p:nvPr/>
          </p:nvCxnSpPr>
          <p:spPr bwMode="auto">
            <a:xfrm>
              <a:off x="8103939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1" name="Straight Connector 9290">
              <a:extLst>
                <a:ext uri="{FF2B5EF4-FFF2-40B4-BE49-F238E27FC236}">
                  <a16:creationId xmlns:a16="http://schemas.microsoft.com/office/drawing/2014/main" id="{D4772102-E62E-620E-C8E6-CA2DBDF4CC5F}"/>
                </a:ext>
              </a:extLst>
            </p:cNvPr>
            <p:cNvCxnSpPr/>
            <p:nvPr/>
          </p:nvCxnSpPr>
          <p:spPr bwMode="auto">
            <a:xfrm>
              <a:off x="8065839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2" name="Straight Connector 9291">
              <a:extLst>
                <a:ext uri="{FF2B5EF4-FFF2-40B4-BE49-F238E27FC236}">
                  <a16:creationId xmlns:a16="http://schemas.microsoft.com/office/drawing/2014/main" id="{9B67D81A-2379-CC3D-7AF1-6E01B5A1AA0C}"/>
                </a:ext>
              </a:extLst>
            </p:cNvPr>
            <p:cNvCxnSpPr/>
            <p:nvPr/>
          </p:nvCxnSpPr>
          <p:spPr bwMode="auto">
            <a:xfrm>
              <a:off x="8020964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D427B7FF-09F9-38EA-E3F5-240D96B366A5}"/>
                </a:ext>
              </a:extLst>
            </p:cNvPr>
            <p:cNvCxnSpPr/>
            <p:nvPr/>
          </p:nvCxnSpPr>
          <p:spPr bwMode="auto">
            <a:xfrm>
              <a:off x="7967827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4" name="Straight Connector 9293">
              <a:extLst>
                <a:ext uri="{FF2B5EF4-FFF2-40B4-BE49-F238E27FC236}">
                  <a16:creationId xmlns:a16="http://schemas.microsoft.com/office/drawing/2014/main" id="{7673B807-D4B7-EC47-AF0A-AE48BBA988D3}"/>
                </a:ext>
              </a:extLst>
            </p:cNvPr>
            <p:cNvCxnSpPr/>
            <p:nvPr/>
          </p:nvCxnSpPr>
          <p:spPr bwMode="auto">
            <a:xfrm>
              <a:off x="7948779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5" name="Straight Connector 9294">
              <a:extLst>
                <a:ext uri="{FF2B5EF4-FFF2-40B4-BE49-F238E27FC236}">
                  <a16:creationId xmlns:a16="http://schemas.microsoft.com/office/drawing/2014/main" id="{647BF6D0-D729-643A-1FC9-ABFA88147444}"/>
                </a:ext>
              </a:extLst>
            </p:cNvPr>
            <p:cNvCxnSpPr/>
            <p:nvPr/>
          </p:nvCxnSpPr>
          <p:spPr bwMode="auto">
            <a:xfrm>
              <a:off x="7904377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6" name="Straight Connector 9295">
              <a:extLst>
                <a:ext uri="{FF2B5EF4-FFF2-40B4-BE49-F238E27FC236}">
                  <a16:creationId xmlns:a16="http://schemas.microsoft.com/office/drawing/2014/main" id="{AD49EFFF-0413-EB0E-8AAA-110AA43235EC}"/>
                </a:ext>
              </a:extLst>
            </p:cNvPr>
            <p:cNvCxnSpPr/>
            <p:nvPr/>
          </p:nvCxnSpPr>
          <p:spPr bwMode="auto">
            <a:xfrm>
              <a:off x="7871204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7" name="Straight Connector 9296">
              <a:extLst>
                <a:ext uri="{FF2B5EF4-FFF2-40B4-BE49-F238E27FC236}">
                  <a16:creationId xmlns:a16="http://schemas.microsoft.com/office/drawing/2014/main" id="{054D77E6-FB4D-B757-2EA7-AC425DB15C60}"/>
                </a:ext>
              </a:extLst>
            </p:cNvPr>
            <p:cNvCxnSpPr/>
            <p:nvPr/>
          </p:nvCxnSpPr>
          <p:spPr bwMode="auto">
            <a:xfrm>
              <a:off x="7826125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8" name="Straight Connector 9297">
              <a:extLst>
                <a:ext uri="{FF2B5EF4-FFF2-40B4-BE49-F238E27FC236}">
                  <a16:creationId xmlns:a16="http://schemas.microsoft.com/office/drawing/2014/main" id="{CABEAC88-7716-CB23-0D11-6BB0EF0CF477}"/>
                </a:ext>
              </a:extLst>
            </p:cNvPr>
            <p:cNvCxnSpPr/>
            <p:nvPr/>
          </p:nvCxnSpPr>
          <p:spPr bwMode="auto">
            <a:xfrm>
              <a:off x="7797139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99" name="Straight Connector 9298">
              <a:extLst>
                <a:ext uri="{FF2B5EF4-FFF2-40B4-BE49-F238E27FC236}">
                  <a16:creationId xmlns:a16="http://schemas.microsoft.com/office/drawing/2014/main" id="{D9B09AF5-D04D-5A35-377C-3527F5E37BA0}"/>
                </a:ext>
              </a:extLst>
            </p:cNvPr>
            <p:cNvCxnSpPr/>
            <p:nvPr/>
          </p:nvCxnSpPr>
          <p:spPr bwMode="auto">
            <a:xfrm>
              <a:off x="7757534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0" name="Straight Connector 9299">
              <a:extLst>
                <a:ext uri="{FF2B5EF4-FFF2-40B4-BE49-F238E27FC236}">
                  <a16:creationId xmlns:a16="http://schemas.microsoft.com/office/drawing/2014/main" id="{9E68880D-97E4-C322-F100-554F79A6C0DF}"/>
                </a:ext>
              </a:extLst>
            </p:cNvPr>
            <p:cNvCxnSpPr/>
            <p:nvPr/>
          </p:nvCxnSpPr>
          <p:spPr bwMode="auto">
            <a:xfrm>
              <a:off x="7740733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1" name="Straight Connector 9300">
              <a:extLst>
                <a:ext uri="{FF2B5EF4-FFF2-40B4-BE49-F238E27FC236}">
                  <a16:creationId xmlns:a16="http://schemas.microsoft.com/office/drawing/2014/main" id="{CF8204AE-21DC-DBD8-1B48-297A8498AAAF}"/>
                </a:ext>
              </a:extLst>
            </p:cNvPr>
            <p:cNvCxnSpPr/>
            <p:nvPr/>
          </p:nvCxnSpPr>
          <p:spPr bwMode="auto">
            <a:xfrm>
              <a:off x="7666915" y="34588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62686979-3666-94F3-DC2C-26907F1799E5}"/>
                </a:ext>
              </a:extLst>
            </p:cNvPr>
            <p:cNvCxnSpPr/>
            <p:nvPr/>
          </p:nvCxnSpPr>
          <p:spPr bwMode="auto">
            <a:xfrm>
              <a:off x="7640721" y="34436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F63E09E3-0145-11A1-0A35-EAEDB645D26E}"/>
                </a:ext>
              </a:extLst>
            </p:cNvPr>
            <p:cNvCxnSpPr/>
            <p:nvPr/>
          </p:nvCxnSpPr>
          <p:spPr bwMode="auto">
            <a:xfrm>
              <a:off x="7607384" y="344362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72D52387-4EBC-D157-3C6B-62B6B2945A4A}"/>
                </a:ext>
              </a:extLst>
            </p:cNvPr>
            <p:cNvCxnSpPr/>
            <p:nvPr/>
          </p:nvCxnSpPr>
          <p:spPr bwMode="auto">
            <a:xfrm>
              <a:off x="7551637" y="343410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5" name="Straight Connector 9304">
              <a:extLst>
                <a:ext uri="{FF2B5EF4-FFF2-40B4-BE49-F238E27FC236}">
                  <a16:creationId xmlns:a16="http://schemas.microsoft.com/office/drawing/2014/main" id="{9474CFE7-319E-8AE5-9A8E-E906C934DB29}"/>
                </a:ext>
              </a:extLst>
            </p:cNvPr>
            <p:cNvCxnSpPr/>
            <p:nvPr/>
          </p:nvCxnSpPr>
          <p:spPr bwMode="auto">
            <a:xfrm>
              <a:off x="7575450" y="343410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DC7B6A3D-455E-E0DF-70A6-7C0436079AC8}"/>
                </a:ext>
              </a:extLst>
            </p:cNvPr>
            <p:cNvCxnSpPr/>
            <p:nvPr/>
          </p:nvCxnSpPr>
          <p:spPr bwMode="auto">
            <a:xfrm>
              <a:off x="7485673" y="343410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C595FD0B-C727-69D1-F379-4BFBDB6AD75E}"/>
                </a:ext>
              </a:extLst>
            </p:cNvPr>
            <p:cNvCxnSpPr/>
            <p:nvPr/>
          </p:nvCxnSpPr>
          <p:spPr bwMode="auto">
            <a:xfrm>
              <a:off x="7448910" y="343410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A50549CB-EBC5-37FB-B4A9-E83C400FAA22}"/>
                </a:ext>
              </a:extLst>
            </p:cNvPr>
            <p:cNvCxnSpPr/>
            <p:nvPr/>
          </p:nvCxnSpPr>
          <p:spPr bwMode="auto">
            <a:xfrm>
              <a:off x="7390401" y="343410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0729F9EE-FCFB-F08E-0992-2B7678322A9D}"/>
                </a:ext>
              </a:extLst>
            </p:cNvPr>
            <p:cNvCxnSpPr/>
            <p:nvPr/>
          </p:nvCxnSpPr>
          <p:spPr bwMode="auto">
            <a:xfrm>
              <a:off x="7366588" y="3416286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0" name="Straight Connector 9309">
              <a:extLst>
                <a:ext uri="{FF2B5EF4-FFF2-40B4-BE49-F238E27FC236}">
                  <a16:creationId xmlns:a16="http://schemas.microsoft.com/office/drawing/2014/main" id="{79275398-9153-CF10-10B6-C5C493B24DFA}"/>
                </a:ext>
              </a:extLst>
            </p:cNvPr>
            <p:cNvCxnSpPr/>
            <p:nvPr/>
          </p:nvCxnSpPr>
          <p:spPr bwMode="auto">
            <a:xfrm>
              <a:off x="7340395" y="340808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1" name="Straight Connector 9310">
              <a:extLst>
                <a:ext uri="{FF2B5EF4-FFF2-40B4-BE49-F238E27FC236}">
                  <a16:creationId xmlns:a16="http://schemas.microsoft.com/office/drawing/2014/main" id="{AC75FDBA-2B79-04CF-3275-52F64902D1B7}"/>
                </a:ext>
              </a:extLst>
            </p:cNvPr>
            <p:cNvCxnSpPr/>
            <p:nvPr/>
          </p:nvCxnSpPr>
          <p:spPr bwMode="auto">
            <a:xfrm>
              <a:off x="7311820" y="33929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2" name="Straight Connector 9311">
              <a:extLst>
                <a:ext uri="{FF2B5EF4-FFF2-40B4-BE49-F238E27FC236}">
                  <a16:creationId xmlns:a16="http://schemas.microsoft.com/office/drawing/2014/main" id="{CA0FCCD8-6FCE-BD83-0F61-0C3F1C98F981}"/>
                </a:ext>
              </a:extLst>
            </p:cNvPr>
            <p:cNvCxnSpPr/>
            <p:nvPr/>
          </p:nvCxnSpPr>
          <p:spPr bwMode="auto">
            <a:xfrm>
              <a:off x="7287169" y="33929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3" name="Straight Connector 9312">
              <a:extLst>
                <a:ext uri="{FF2B5EF4-FFF2-40B4-BE49-F238E27FC236}">
                  <a16:creationId xmlns:a16="http://schemas.microsoft.com/office/drawing/2014/main" id="{4950D1A1-913C-4546-D6CF-A596CFF26E83}"/>
                </a:ext>
              </a:extLst>
            </p:cNvPr>
            <p:cNvCxnSpPr/>
            <p:nvPr/>
          </p:nvCxnSpPr>
          <p:spPr bwMode="auto">
            <a:xfrm>
              <a:off x="7260975" y="33929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4" name="Straight Connector 9313">
              <a:extLst>
                <a:ext uri="{FF2B5EF4-FFF2-40B4-BE49-F238E27FC236}">
                  <a16:creationId xmlns:a16="http://schemas.microsoft.com/office/drawing/2014/main" id="{D06279E8-BB26-4EEC-59F8-D0B29276939D}"/>
                </a:ext>
              </a:extLst>
            </p:cNvPr>
            <p:cNvCxnSpPr/>
            <p:nvPr/>
          </p:nvCxnSpPr>
          <p:spPr bwMode="auto">
            <a:xfrm>
              <a:off x="7228181" y="33929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5" name="Straight Connector 9314">
              <a:extLst>
                <a:ext uri="{FF2B5EF4-FFF2-40B4-BE49-F238E27FC236}">
                  <a16:creationId xmlns:a16="http://schemas.microsoft.com/office/drawing/2014/main" id="{1F5086FD-F281-F97D-5177-063EF68BE7BE}"/>
                </a:ext>
              </a:extLst>
            </p:cNvPr>
            <p:cNvCxnSpPr/>
            <p:nvPr/>
          </p:nvCxnSpPr>
          <p:spPr bwMode="auto">
            <a:xfrm>
              <a:off x="7159669" y="339290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6" name="Straight Connector 9315">
              <a:extLst>
                <a:ext uri="{FF2B5EF4-FFF2-40B4-BE49-F238E27FC236}">
                  <a16:creationId xmlns:a16="http://schemas.microsoft.com/office/drawing/2014/main" id="{4ACD14F6-E043-467E-223B-327066C97EE5}"/>
                </a:ext>
              </a:extLst>
            </p:cNvPr>
            <p:cNvCxnSpPr/>
            <p:nvPr/>
          </p:nvCxnSpPr>
          <p:spPr bwMode="auto">
            <a:xfrm>
              <a:off x="7138782" y="338120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7" name="Straight Connector 9316">
              <a:extLst>
                <a:ext uri="{FF2B5EF4-FFF2-40B4-BE49-F238E27FC236}">
                  <a16:creationId xmlns:a16="http://schemas.microsoft.com/office/drawing/2014/main" id="{B81EB6D2-DF24-EFA1-2EEB-B998C6922983}"/>
                </a:ext>
              </a:extLst>
            </p:cNvPr>
            <p:cNvCxnSpPr/>
            <p:nvPr/>
          </p:nvCxnSpPr>
          <p:spPr bwMode="auto">
            <a:xfrm>
              <a:off x="7096669" y="337426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9" name="Straight Connector 9318">
              <a:extLst>
                <a:ext uri="{FF2B5EF4-FFF2-40B4-BE49-F238E27FC236}">
                  <a16:creationId xmlns:a16="http://schemas.microsoft.com/office/drawing/2014/main" id="{F1231CCC-ADE5-6BF9-7D96-D1594160A5D9}"/>
                </a:ext>
              </a:extLst>
            </p:cNvPr>
            <p:cNvCxnSpPr/>
            <p:nvPr/>
          </p:nvCxnSpPr>
          <p:spPr bwMode="auto">
            <a:xfrm>
              <a:off x="7070475" y="336742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0" name="Straight Connector 9319">
              <a:extLst>
                <a:ext uri="{FF2B5EF4-FFF2-40B4-BE49-F238E27FC236}">
                  <a16:creationId xmlns:a16="http://schemas.microsoft.com/office/drawing/2014/main" id="{5CF6AD7D-B754-54D3-4F86-1D66E87A8A99}"/>
                </a:ext>
              </a:extLst>
            </p:cNvPr>
            <p:cNvCxnSpPr/>
            <p:nvPr/>
          </p:nvCxnSpPr>
          <p:spPr bwMode="auto">
            <a:xfrm>
              <a:off x="7037137" y="336742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1" name="Straight Connector 9320">
              <a:extLst>
                <a:ext uri="{FF2B5EF4-FFF2-40B4-BE49-F238E27FC236}">
                  <a16:creationId xmlns:a16="http://schemas.microsoft.com/office/drawing/2014/main" id="{199BB43B-0EB4-09D6-4331-ABA285EE7493}"/>
                </a:ext>
              </a:extLst>
            </p:cNvPr>
            <p:cNvCxnSpPr/>
            <p:nvPr/>
          </p:nvCxnSpPr>
          <p:spPr bwMode="auto">
            <a:xfrm>
              <a:off x="7013325" y="336742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2" name="Straight Connector 9321">
              <a:extLst>
                <a:ext uri="{FF2B5EF4-FFF2-40B4-BE49-F238E27FC236}">
                  <a16:creationId xmlns:a16="http://schemas.microsoft.com/office/drawing/2014/main" id="{A9A7D491-FFF3-5D6C-04A0-23FDC991C59E}"/>
                </a:ext>
              </a:extLst>
            </p:cNvPr>
            <p:cNvCxnSpPr/>
            <p:nvPr/>
          </p:nvCxnSpPr>
          <p:spPr bwMode="auto">
            <a:xfrm>
              <a:off x="6980531" y="336742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3" name="Straight Connector 9322">
              <a:extLst>
                <a:ext uri="{FF2B5EF4-FFF2-40B4-BE49-F238E27FC236}">
                  <a16:creationId xmlns:a16="http://schemas.microsoft.com/office/drawing/2014/main" id="{AA16C43B-4945-E417-016E-C43ADD407397}"/>
                </a:ext>
              </a:extLst>
            </p:cNvPr>
            <p:cNvCxnSpPr/>
            <p:nvPr/>
          </p:nvCxnSpPr>
          <p:spPr bwMode="auto">
            <a:xfrm>
              <a:off x="6880518" y="336556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4" name="Straight Connector 9323">
              <a:extLst>
                <a:ext uri="{FF2B5EF4-FFF2-40B4-BE49-F238E27FC236}">
                  <a16:creationId xmlns:a16="http://schemas.microsoft.com/office/drawing/2014/main" id="{21C26CAB-40DB-721A-92B9-BB143AD11483}"/>
                </a:ext>
              </a:extLst>
            </p:cNvPr>
            <p:cNvCxnSpPr/>
            <p:nvPr/>
          </p:nvCxnSpPr>
          <p:spPr bwMode="auto">
            <a:xfrm>
              <a:off x="6666206" y="332965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5" name="Straight Connector 9324">
              <a:extLst>
                <a:ext uri="{FF2B5EF4-FFF2-40B4-BE49-F238E27FC236}">
                  <a16:creationId xmlns:a16="http://schemas.microsoft.com/office/drawing/2014/main" id="{79988BA1-51D5-704E-2979-5006E746ED45}"/>
                </a:ext>
              </a:extLst>
            </p:cNvPr>
            <p:cNvCxnSpPr/>
            <p:nvPr/>
          </p:nvCxnSpPr>
          <p:spPr bwMode="auto">
            <a:xfrm>
              <a:off x="6636767" y="33225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6" name="Straight Connector 9325">
              <a:extLst>
                <a:ext uri="{FF2B5EF4-FFF2-40B4-BE49-F238E27FC236}">
                  <a16:creationId xmlns:a16="http://schemas.microsoft.com/office/drawing/2014/main" id="{B404E9D8-DF0E-F7C3-93D2-6DCCCE2A8C38}"/>
                </a:ext>
              </a:extLst>
            </p:cNvPr>
            <p:cNvCxnSpPr/>
            <p:nvPr/>
          </p:nvCxnSpPr>
          <p:spPr bwMode="auto">
            <a:xfrm>
              <a:off x="6601048" y="330405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7" name="Straight Connector 9326">
              <a:extLst>
                <a:ext uri="{FF2B5EF4-FFF2-40B4-BE49-F238E27FC236}">
                  <a16:creationId xmlns:a16="http://schemas.microsoft.com/office/drawing/2014/main" id="{A0382839-A205-DE06-074F-726713E9ECBF}"/>
                </a:ext>
              </a:extLst>
            </p:cNvPr>
            <p:cNvCxnSpPr/>
            <p:nvPr/>
          </p:nvCxnSpPr>
          <p:spPr bwMode="auto">
            <a:xfrm>
              <a:off x="6501035" y="329255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8" name="Straight Connector 9327">
              <a:extLst>
                <a:ext uri="{FF2B5EF4-FFF2-40B4-BE49-F238E27FC236}">
                  <a16:creationId xmlns:a16="http://schemas.microsoft.com/office/drawing/2014/main" id="{0BF26073-FF99-0D10-C90D-A1358D4EF923}"/>
                </a:ext>
              </a:extLst>
            </p:cNvPr>
            <p:cNvCxnSpPr/>
            <p:nvPr/>
          </p:nvCxnSpPr>
          <p:spPr bwMode="auto">
            <a:xfrm>
              <a:off x="6453410" y="329255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9" name="Straight Connector 9328">
              <a:extLst>
                <a:ext uri="{FF2B5EF4-FFF2-40B4-BE49-F238E27FC236}">
                  <a16:creationId xmlns:a16="http://schemas.microsoft.com/office/drawing/2014/main" id="{9BBF0A59-1F85-9DB8-3A07-659622E6184C}"/>
                </a:ext>
              </a:extLst>
            </p:cNvPr>
            <p:cNvCxnSpPr/>
            <p:nvPr/>
          </p:nvCxnSpPr>
          <p:spPr bwMode="auto">
            <a:xfrm>
              <a:off x="6184329" y="3251992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0" name="Straight Connector 9329">
              <a:extLst>
                <a:ext uri="{FF2B5EF4-FFF2-40B4-BE49-F238E27FC236}">
                  <a16:creationId xmlns:a16="http://schemas.microsoft.com/office/drawing/2014/main" id="{B4F8698F-F662-790D-0AD8-E3E107A9979A}"/>
                </a:ext>
              </a:extLst>
            </p:cNvPr>
            <p:cNvCxnSpPr/>
            <p:nvPr/>
          </p:nvCxnSpPr>
          <p:spPr bwMode="auto">
            <a:xfrm>
              <a:off x="5981922" y="3241840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1" name="Straight Connector 9330">
              <a:extLst>
                <a:ext uri="{FF2B5EF4-FFF2-40B4-BE49-F238E27FC236}">
                  <a16:creationId xmlns:a16="http://schemas.microsoft.com/office/drawing/2014/main" id="{A208E09E-E67C-0224-AA84-4E94ABFB4D97}"/>
                </a:ext>
              </a:extLst>
            </p:cNvPr>
            <p:cNvCxnSpPr/>
            <p:nvPr/>
          </p:nvCxnSpPr>
          <p:spPr bwMode="auto">
            <a:xfrm>
              <a:off x="5843957" y="322939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2" name="Straight Connector 9331">
              <a:extLst>
                <a:ext uri="{FF2B5EF4-FFF2-40B4-BE49-F238E27FC236}">
                  <a16:creationId xmlns:a16="http://schemas.microsoft.com/office/drawing/2014/main" id="{F0D97FC1-3548-06A3-ADFB-26596B51958F}"/>
                </a:ext>
              </a:extLst>
            </p:cNvPr>
            <p:cNvCxnSpPr/>
            <p:nvPr/>
          </p:nvCxnSpPr>
          <p:spPr bwMode="auto">
            <a:xfrm>
              <a:off x="5817671" y="321526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3" name="Straight Connector 9332">
              <a:extLst>
                <a:ext uri="{FF2B5EF4-FFF2-40B4-BE49-F238E27FC236}">
                  <a16:creationId xmlns:a16="http://schemas.microsoft.com/office/drawing/2014/main" id="{EFFD39CB-E11D-3BB0-001F-E36F3A27AE31}"/>
                </a:ext>
              </a:extLst>
            </p:cNvPr>
            <p:cNvCxnSpPr/>
            <p:nvPr/>
          </p:nvCxnSpPr>
          <p:spPr bwMode="auto">
            <a:xfrm>
              <a:off x="5778737" y="320127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4" name="Straight Connector 9333">
              <a:extLst>
                <a:ext uri="{FF2B5EF4-FFF2-40B4-BE49-F238E27FC236}">
                  <a16:creationId xmlns:a16="http://schemas.microsoft.com/office/drawing/2014/main" id="{92EC9CA9-E356-B078-BC69-7286DB87EB24}"/>
                </a:ext>
              </a:extLst>
            </p:cNvPr>
            <p:cNvCxnSpPr/>
            <p:nvPr/>
          </p:nvCxnSpPr>
          <p:spPr bwMode="auto">
            <a:xfrm>
              <a:off x="5625050" y="316454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5" name="Straight Connector 9334">
              <a:extLst>
                <a:ext uri="{FF2B5EF4-FFF2-40B4-BE49-F238E27FC236}">
                  <a16:creationId xmlns:a16="http://schemas.microsoft.com/office/drawing/2014/main" id="{7E2601ED-B117-5E85-43C8-F320E3B4A76F}"/>
                </a:ext>
              </a:extLst>
            </p:cNvPr>
            <p:cNvCxnSpPr/>
            <p:nvPr/>
          </p:nvCxnSpPr>
          <p:spPr bwMode="auto">
            <a:xfrm>
              <a:off x="5534562" y="315055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6" name="Straight Connector 9335">
              <a:extLst>
                <a:ext uri="{FF2B5EF4-FFF2-40B4-BE49-F238E27FC236}">
                  <a16:creationId xmlns:a16="http://schemas.microsoft.com/office/drawing/2014/main" id="{9AC9D217-6CB5-8EFD-6C73-485BB61AA93E}"/>
                </a:ext>
              </a:extLst>
            </p:cNvPr>
            <p:cNvCxnSpPr/>
            <p:nvPr/>
          </p:nvCxnSpPr>
          <p:spPr bwMode="auto">
            <a:xfrm>
              <a:off x="5339348" y="312678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7" name="Straight Connector 9336">
              <a:extLst>
                <a:ext uri="{FF2B5EF4-FFF2-40B4-BE49-F238E27FC236}">
                  <a16:creationId xmlns:a16="http://schemas.microsoft.com/office/drawing/2014/main" id="{1722FACF-7F88-00F1-90FB-C85CAB394339}"/>
                </a:ext>
              </a:extLst>
            </p:cNvPr>
            <p:cNvCxnSpPr/>
            <p:nvPr/>
          </p:nvCxnSpPr>
          <p:spPr bwMode="auto">
            <a:xfrm>
              <a:off x="4960729" y="304911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8" name="Straight Connector 9337">
              <a:extLst>
                <a:ext uri="{FF2B5EF4-FFF2-40B4-BE49-F238E27FC236}">
                  <a16:creationId xmlns:a16="http://schemas.microsoft.com/office/drawing/2014/main" id="{E59E5E4D-76D0-ED88-8551-20290585F2B4}"/>
                </a:ext>
              </a:extLst>
            </p:cNvPr>
            <p:cNvCxnSpPr/>
            <p:nvPr/>
          </p:nvCxnSpPr>
          <p:spPr bwMode="auto">
            <a:xfrm>
              <a:off x="4823202" y="301487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9" name="Straight Connector 9338">
              <a:extLst>
                <a:ext uri="{FF2B5EF4-FFF2-40B4-BE49-F238E27FC236}">
                  <a16:creationId xmlns:a16="http://schemas.microsoft.com/office/drawing/2014/main" id="{EDDB77FA-95FA-6DF3-5347-614C20DC33EA}"/>
                </a:ext>
              </a:extLst>
            </p:cNvPr>
            <p:cNvCxnSpPr/>
            <p:nvPr/>
          </p:nvCxnSpPr>
          <p:spPr bwMode="auto">
            <a:xfrm>
              <a:off x="4471252" y="297290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0" name="Straight Connector 9339">
              <a:extLst>
                <a:ext uri="{FF2B5EF4-FFF2-40B4-BE49-F238E27FC236}">
                  <a16:creationId xmlns:a16="http://schemas.microsoft.com/office/drawing/2014/main" id="{65DD87B7-1022-7BB9-BB8C-028A65DB4A6B}"/>
                </a:ext>
              </a:extLst>
            </p:cNvPr>
            <p:cNvCxnSpPr/>
            <p:nvPr/>
          </p:nvCxnSpPr>
          <p:spPr bwMode="auto">
            <a:xfrm>
              <a:off x="4086218" y="290153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1" name="Straight Connector 9340">
              <a:extLst>
                <a:ext uri="{FF2B5EF4-FFF2-40B4-BE49-F238E27FC236}">
                  <a16:creationId xmlns:a16="http://schemas.microsoft.com/office/drawing/2014/main" id="{26702F79-33CF-0675-F056-E9378C4274B5}"/>
                </a:ext>
              </a:extLst>
            </p:cNvPr>
            <p:cNvCxnSpPr/>
            <p:nvPr/>
          </p:nvCxnSpPr>
          <p:spPr bwMode="auto">
            <a:xfrm>
              <a:off x="4002874" y="288377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2" name="Straight Connector 9341">
              <a:extLst>
                <a:ext uri="{FF2B5EF4-FFF2-40B4-BE49-F238E27FC236}">
                  <a16:creationId xmlns:a16="http://schemas.microsoft.com/office/drawing/2014/main" id="{DA14B752-C47E-0CAD-3A8A-3D00878AE228}"/>
                </a:ext>
              </a:extLst>
            </p:cNvPr>
            <p:cNvCxnSpPr/>
            <p:nvPr/>
          </p:nvCxnSpPr>
          <p:spPr bwMode="auto">
            <a:xfrm>
              <a:off x="3883811" y="284684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3" name="Straight Connector 9342">
              <a:extLst>
                <a:ext uri="{FF2B5EF4-FFF2-40B4-BE49-F238E27FC236}">
                  <a16:creationId xmlns:a16="http://schemas.microsoft.com/office/drawing/2014/main" id="{13212493-C02C-7C4C-48BA-E2489F08F1CD}"/>
                </a:ext>
              </a:extLst>
            </p:cNvPr>
            <p:cNvCxnSpPr/>
            <p:nvPr/>
          </p:nvCxnSpPr>
          <p:spPr bwMode="auto">
            <a:xfrm>
              <a:off x="3819815" y="2823106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755D8D30-9278-501E-94AC-555C2AA669E9}"/>
                </a:ext>
              </a:extLst>
            </p:cNvPr>
            <p:cNvCxnSpPr/>
            <p:nvPr/>
          </p:nvCxnSpPr>
          <p:spPr bwMode="auto">
            <a:xfrm>
              <a:off x="3515015" y="278574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5" name="Straight Connector 9344">
              <a:extLst>
                <a:ext uri="{FF2B5EF4-FFF2-40B4-BE49-F238E27FC236}">
                  <a16:creationId xmlns:a16="http://schemas.microsoft.com/office/drawing/2014/main" id="{F291BBCE-358D-04A3-3278-5824D5BC4052}"/>
                </a:ext>
              </a:extLst>
            </p:cNvPr>
            <p:cNvCxnSpPr/>
            <p:nvPr/>
          </p:nvCxnSpPr>
          <p:spPr bwMode="auto">
            <a:xfrm>
              <a:off x="3438815" y="2756141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6" name="Straight Connector 9345">
              <a:extLst>
                <a:ext uri="{FF2B5EF4-FFF2-40B4-BE49-F238E27FC236}">
                  <a16:creationId xmlns:a16="http://schemas.microsoft.com/office/drawing/2014/main" id="{2762FF48-23E3-0D7D-19ED-D4ADD6F045CF}"/>
                </a:ext>
              </a:extLst>
            </p:cNvPr>
            <p:cNvCxnSpPr/>
            <p:nvPr/>
          </p:nvCxnSpPr>
          <p:spPr bwMode="auto">
            <a:xfrm>
              <a:off x="3379284" y="274540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5F3996FE-286D-CE8F-4166-6F1EFCD83C8D}"/>
                </a:ext>
              </a:extLst>
            </p:cNvPr>
            <p:cNvCxnSpPr/>
            <p:nvPr/>
          </p:nvCxnSpPr>
          <p:spPr bwMode="auto">
            <a:xfrm>
              <a:off x="3319753" y="274540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A9C5F65A-857F-F945-F529-C3877C606814}"/>
                </a:ext>
              </a:extLst>
            </p:cNvPr>
            <p:cNvCxnSpPr/>
            <p:nvPr/>
          </p:nvCxnSpPr>
          <p:spPr bwMode="auto">
            <a:xfrm>
              <a:off x="3298322" y="274540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9" name="Straight Connector 9348">
              <a:extLst>
                <a:ext uri="{FF2B5EF4-FFF2-40B4-BE49-F238E27FC236}">
                  <a16:creationId xmlns:a16="http://schemas.microsoft.com/office/drawing/2014/main" id="{030C05AD-4B25-1164-DA62-9466CAC33AB2}"/>
                </a:ext>
              </a:extLst>
            </p:cNvPr>
            <p:cNvCxnSpPr/>
            <p:nvPr/>
          </p:nvCxnSpPr>
          <p:spPr bwMode="auto">
            <a:xfrm>
              <a:off x="2672053" y="2652713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0" name="Straight Connector 9349">
              <a:extLst>
                <a:ext uri="{FF2B5EF4-FFF2-40B4-BE49-F238E27FC236}">
                  <a16:creationId xmlns:a16="http://schemas.microsoft.com/office/drawing/2014/main" id="{FB3F5EE0-99C0-34CB-0BAC-10BDEBA3A37A}"/>
                </a:ext>
              </a:extLst>
            </p:cNvPr>
            <p:cNvCxnSpPr/>
            <p:nvPr/>
          </p:nvCxnSpPr>
          <p:spPr bwMode="auto">
            <a:xfrm>
              <a:off x="2643478" y="2643967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1" name="Straight Connector 9350">
              <a:extLst>
                <a:ext uri="{FF2B5EF4-FFF2-40B4-BE49-F238E27FC236}">
                  <a16:creationId xmlns:a16="http://schemas.microsoft.com/office/drawing/2014/main" id="{0991E3C2-A100-41A8-7779-A8361D79CAC4}"/>
                </a:ext>
              </a:extLst>
            </p:cNvPr>
            <p:cNvCxnSpPr/>
            <p:nvPr/>
          </p:nvCxnSpPr>
          <p:spPr bwMode="auto">
            <a:xfrm>
              <a:off x="2593472" y="2633589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FE82CA35-AA64-3479-2EB2-C286127D5830}"/>
                </a:ext>
              </a:extLst>
            </p:cNvPr>
            <p:cNvCxnSpPr/>
            <p:nvPr/>
          </p:nvCxnSpPr>
          <p:spPr bwMode="auto">
            <a:xfrm>
              <a:off x="2570141" y="262708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960003F9-CD5D-9964-DE92-C4E805F1AF36}"/>
                </a:ext>
              </a:extLst>
            </p:cNvPr>
            <p:cNvCxnSpPr/>
            <p:nvPr/>
          </p:nvCxnSpPr>
          <p:spPr bwMode="auto">
            <a:xfrm>
              <a:off x="2494082" y="2627084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B7B49A91-DF3C-6F2C-B661-64CD33DF180F}"/>
                </a:ext>
              </a:extLst>
            </p:cNvPr>
            <p:cNvCxnSpPr/>
            <p:nvPr/>
          </p:nvCxnSpPr>
          <p:spPr bwMode="auto">
            <a:xfrm>
              <a:off x="2434550" y="2593248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5" name="Straight Connector 9354">
              <a:extLst>
                <a:ext uri="{FF2B5EF4-FFF2-40B4-BE49-F238E27FC236}">
                  <a16:creationId xmlns:a16="http://schemas.microsoft.com/office/drawing/2014/main" id="{E708FF4D-E854-B241-005D-EA681A803F45}"/>
                </a:ext>
              </a:extLst>
            </p:cNvPr>
            <p:cNvCxnSpPr/>
            <p:nvPr/>
          </p:nvCxnSpPr>
          <p:spPr bwMode="auto">
            <a:xfrm>
              <a:off x="2358350" y="2576365"/>
              <a:ext cx="0" cy="101437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358" name="Freeform: Shape 9357">
            <a:extLst>
              <a:ext uri="{FF2B5EF4-FFF2-40B4-BE49-F238E27FC236}">
                <a16:creationId xmlns:a16="http://schemas.microsoft.com/office/drawing/2014/main" id="{56A98545-16AD-9650-DFDD-37B607E1D5C9}"/>
              </a:ext>
            </a:extLst>
          </p:cNvPr>
          <p:cNvSpPr/>
          <p:nvPr/>
        </p:nvSpPr>
        <p:spPr bwMode="auto">
          <a:xfrm>
            <a:off x="1485473" y="2971470"/>
            <a:ext cx="1519957" cy="294272"/>
          </a:xfrm>
          <a:custGeom>
            <a:avLst/>
            <a:gdLst>
              <a:gd name="connsiteX0" fmla="*/ 0 w 2127250"/>
              <a:gd name="connsiteY0" fmla="*/ 0 h 393700"/>
              <a:gd name="connsiteX1" fmla="*/ 82550 w 2127250"/>
              <a:gd name="connsiteY1" fmla="*/ 0 h 393700"/>
              <a:gd name="connsiteX2" fmla="*/ 82550 w 2127250"/>
              <a:gd name="connsiteY2" fmla="*/ 41275 h 393700"/>
              <a:gd name="connsiteX3" fmla="*/ 219075 w 2127250"/>
              <a:gd name="connsiteY3" fmla="*/ 41275 h 393700"/>
              <a:gd name="connsiteX4" fmla="*/ 219075 w 2127250"/>
              <a:gd name="connsiteY4" fmla="*/ 73025 h 393700"/>
              <a:gd name="connsiteX5" fmla="*/ 339725 w 2127250"/>
              <a:gd name="connsiteY5" fmla="*/ 73025 h 393700"/>
              <a:gd name="connsiteX6" fmla="*/ 339725 w 2127250"/>
              <a:gd name="connsiteY6" fmla="*/ 111125 h 393700"/>
              <a:gd name="connsiteX7" fmla="*/ 501650 w 2127250"/>
              <a:gd name="connsiteY7" fmla="*/ 111125 h 393700"/>
              <a:gd name="connsiteX8" fmla="*/ 501650 w 2127250"/>
              <a:gd name="connsiteY8" fmla="*/ 120650 h 393700"/>
              <a:gd name="connsiteX9" fmla="*/ 600075 w 2127250"/>
              <a:gd name="connsiteY9" fmla="*/ 120650 h 393700"/>
              <a:gd name="connsiteX10" fmla="*/ 600075 w 2127250"/>
              <a:gd name="connsiteY10" fmla="*/ 142875 h 393700"/>
              <a:gd name="connsiteX11" fmla="*/ 650875 w 2127250"/>
              <a:gd name="connsiteY11" fmla="*/ 142875 h 393700"/>
              <a:gd name="connsiteX12" fmla="*/ 650875 w 2127250"/>
              <a:gd name="connsiteY12" fmla="*/ 152400 h 393700"/>
              <a:gd name="connsiteX13" fmla="*/ 850900 w 2127250"/>
              <a:gd name="connsiteY13" fmla="*/ 152400 h 393700"/>
              <a:gd name="connsiteX14" fmla="*/ 857250 w 2127250"/>
              <a:gd name="connsiteY14" fmla="*/ 158750 h 393700"/>
              <a:gd name="connsiteX15" fmla="*/ 920750 w 2127250"/>
              <a:gd name="connsiteY15" fmla="*/ 158750 h 393700"/>
              <a:gd name="connsiteX16" fmla="*/ 920750 w 2127250"/>
              <a:gd name="connsiteY16" fmla="*/ 171450 h 393700"/>
              <a:gd name="connsiteX17" fmla="*/ 1085850 w 2127250"/>
              <a:gd name="connsiteY17" fmla="*/ 171450 h 393700"/>
              <a:gd name="connsiteX18" fmla="*/ 1085850 w 2127250"/>
              <a:gd name="connsiteY18" fmla="*/ 193675 h 393700"/>
              <a:gd name="connsiteX19" fmla="*/ 1130300 w 2127250"/>
              <a:gd name="connsiteY19" fmla="*/ 193675 h 393700"/>
              <a:gd name="connsiteX20" fmla="*/ 1130300 w 2127250"/>
              <a:gd name="connsiteY20" fmla="*/ 212725 h 393700"/>
              <a:gd name="connsiteX21" fmla="*/ 1216025 w 2127250"/>
              <a:gd name="connsiteY21" fmla="*/ 212725 h 393700"/>
              <a:gd name="connsiteX22" fmla="*/ 1216025 w 2127250"/>
              <a:gd name="connsiteY22" fmla="*/ 215900 h 393700"/>
              <a:gd name="connsiteX23" fmla="*/ 1254125 w 2127250"/>
              <a:gd name="connsiteY23" fmla="*/ 215900 h 393700"/>
              <a:gd name="connsiteX24" fmla="*/ 1254125 w 2127250"/>
              <a:gd name="connsiteY24" fmla="*/ 234950 h 393700"/>
              <a:gd name="connsiteX25" fmla="*/ 1355725 w 2127250"/>
              <a:gd name="connsiteY25" fmla="*/ 234950 h 393700"/>
              <a:gd name="connsiteX26" fmla="*/ 1355725 w 2127250"/>
              <a:gd name="connsiteY26" fmla="*/ 234950 h 393700"/>
              <a:gd name="connsiteX27" fmla="*/ 1463675 w 2127250"/>
              <a:gd name="connsiteY27" fmla="*/ 234950 h 393700"/>
              <a:gd name="connsiteX28" fmla="*/ 1463675 w 2127250"/>
              <a:gd name="connsiteY28" fmla="*/ 234950 h 393700"/>
              <a:gd name="connsiteX29" fmla="*/ 1511300 w 2127250"/>
              <a:gd name="connsiteY29" fmla="*/ 234950 h 393700"/>
              <a:gd name="connsiteX30" fmla="*/ 1511300 w 2127250"/>
              <a:gd name="connsiteY30" fmla="*/ 273050 h 393700"/>
              <a:gd name="connsiteX31" fmla="*/ 1555750 w 2127250"/>
              <a:gd name="connsiteY31" fmla="*/ 273050 h 393700"/>
              <a:gd name="connsiteX32" fmla="*/ 1555750 w 2127250"/>
              <a:gd name="connsiteY32" fmla="*/ 279400 h 393700"/>
              <a:gd name="connsiteX33" fmla="*/ 1597025 w 2127250"/>
              <a:gd name="connsiteY33" fmla="*/ 279400 h 393700"/>
              <a:gd name="connsiteX34" fmla="*/ 1597025 w 2127250"/>
              <a:gd name="connsiteY34" fmla="*/ 301625 h 393700"/>
              <a:gd name="connsiteX35" fmla="*/ 1660525 w 2127250"/>
              <a:gd name="connsiteY35" fmla="*/ 301625 h 393700"/>
              <a:gd name="connsiteX36" fmla="*/ 1660525 w 2127250"/>
              <a:gd name="connsiteY36" fmla="*/ 320675 h 393700"/>
              <a:gd name="connsiteX37" fmla="*/ 1711325 w 2127250"/>
              <a:gd name="connsiteY37" fmla="*/ 320675 h 393700"/>
              <a:gd name="connsiteX38" fmla="*/ 1711325 w 2127250"/>
              <a:gd name="connsiteY38" fmla="*/ 339725 h 393700"/>
              <a:gd name="connsiteX39" fmla="*/ 1793875 w 2127250"/>
              <a:gd name="connsiteY39" fmla="*/ 339725 h 393700"/>
              <a:gd name="connsiteX40" fmla="*/ 1793875 w 2127250"/>
              <a:gd name="connsiteY40" fmla="*/ 349250 h 393700"/>
              <a:gd name="connsiteX41" fmla="*/ 1851025 w 2127250"/>
              <a:gd name="connsiteY41" fmla="*/ 349250 h 393700"/>
              <a:gd name="connsiteX42" fmla="*/ 1851025 w 2127250"/>
              <a:gd name="connsiteY42" fmla="*/ 358775 h 393700"/>
              <a:gd name="connsiteX43" fmla="*/ 2073275 w 2127250"/>
              <a:gd name="connsiteY43" fmla="*/ 358775 h 393700"/>
              <a:gd name="connsiteX44" fmla="*/ 2073275 w 2127250"/>
              <a:gd name="connsiteY44" fmla="*/ 393700 h 393700"/>
              <a:gd name="connsiteX45" fmla="*/ 2127250 w 2127250"/>
              <a:gd name="connsiteY45" fmla="*/ 3937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27250" h="393700">
                <a:moveTo>
                  <a:pt x="0" y="0"/>
                </a:moveTo>
                <a:lnTo>
                  <a:pt x="82550" y="0"/>
                </a:lnTo>
                <a:lnTo>
                  <a:pt x="82550" y="41275"/>
                </a:lnTo>
                <a:lnTo>
                  <a:pt x="219075" y="41275"/>
                </a:lnTo>
                <a:lnTo>
                  <a:pt x="219075" y="73025"/>
                </a:lnTo>
                <a:lnTo>
                  <a:pt x="339725" y="73025"/>
                </a:lnTo>
                <a:lnTo>
                  <a:pt x="339725" y="111125"/>
                </a:lnTo>
                <a:lnTo>
                  <a:pt x="501650" y="111125"/>
                </a:lnTo>
                <a:lnTo>
                  <a:pt x="501650" y="120650"/>
                </a:lnTo>
                <a:lnTo>
                  <a:pt x="600075" y="120650"/>
                </a:lnTo>
                <a:lnTo>
                  <a:pt x="600075" y="142875"/>
                </a:lnTo>
                <a:lnTo>
                  <a:pt x="650875" y="142875"/>
                </a:lnTo>
                <a:lnTo>
                  <a:pt x="650875" y="152400"/>
                </a:lnTo>
                <a:lnTo>
                  <a:pt x="850900" y="152400"/>
                </a:lnTo>
                <a:lnTo>
                  <a:pt x="857250" y="158750"/>
                </a:lnTo>
                <a:lnTo>
                  <a:pt x="920750" y="158750"/>
                </a:lnTo>
                <a:lnTo>
                  <a:pt x="920750" y="171450"/>
                </a:lnTo>
                <a:lnTo>
                  <a:pt x="1085850" y="171450"/>
                </a:lnTo>
                <a:lnTo>
                  <a:pt x="1085850" y="193675"/>
                </a:lnTo>
                <a:lnTo>
                  <a:pt x="1130300" y="193675"/>
                </a:lnTo>
                <a:lnTo>
                  <a:pt x="1130300" y="212725"/>
                </a:lnTo>
                <a:lnTo>
                  <a:pt x="1216025" y="212725"/>
                </a:lnTo>
                <a:lnTo>
                  <a:pt x="1216025" y="215900"/>
                </a:lnTo>
                <a:lnTo>
                  <a:pt x="1254125" y="215900"/>
                </a:lnTo>
                <a:lnTo>
                  <a:pt x="1254125" y="234950"/>
                </a:lnTo>
                <a:lnTo>
                  <a:pt x="1355725" y="234950"/>
                </a:lnTo>
                <a:lnTo>
                  <a:pt x="1355725" y="234950"/>
                </a:lnTo>
                <a:lnTo>
                  <a:pt x="1463675" y="234950"/>
                </a:lnTo>
                <a:lnTo>
                  <a:pt x="1463675" y="234950"/>
                </a:lnTo>
                <a:lnTo>
                  <a:pt x="1511300" y="234950"/>
                </a:lnTo>
                <a:lnTo>
                  <a:pt x="1511300" y="273050"/>
                </a:lnTo>
                <a:lnTo>
                  <a:pt x="1555750" y="273050"/>
                </a:lnTo>
                <a:lnTo>
                  <a:pt x="1555750" y="279400"/>
                </a:lnTo>
                <a:lnTo>
                  <a:pt x="1597025" y="279400"/>
                </a:lnTo>
                <a:lnTo>
                  <a:pt x="1597025" y="301625"/>
                </a:lnTo>
                <a:lnTo>
                  <a:pt x="1660525" y="301625"/>
                </a:lnTo>
                <a:lnTo>
                  <a:pt x="1660525" y="320675"/>
                </a:lnTo>
                <a:lnTo>
                  <a:pt x="1711325" y="320675"/>
                </a:lnTo>
                <a:lnTo>
                  <a:pt x="1711325" y="339725"/>
                </a:lnTo>
                <a:lnTo>
                  <a:pt x="1793875" y="339725"/>
                </a:lnTo>
                <a:lnTo>
                  <a:pt x="1793875" y="349250"/>
                </a:lnTo>
                <a:lnTo>
                  <a:pt x="1851025" y="349250"/>
                </a:lnTo>
                <a:lnTo>
                  <a:pt x="1851025" y="358775"/>
                </a:lnTo>
                <a:lnTo>
                  <a:pt x="2073275" y="358775"/>
                </a:lnTo>
                <a:lnTo>
                  <a:pt x="2073275" y="393700"/>
                </a:lnTo>
                <a:lnTo>
                  <a:pt x="2127250" y="39370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359" name="Freeform: Shape 9358">
            <a:extLst>
              <a:ext uri="{FF2B5EF4-FFF2-40B4-BE49-F238E27FC236}">
                <a16:creationId xmlns:a16="http://schemas.microsoft.com/office/drawing/2014/main" id="{11CE064A-91D5-6A16-A6D8-A76C5B22F518}"/>
              </a:ext>
            </a:extLst>
          </p:cNvPr>
          <p:cNvSpPr/>
          <p:nvPr/>
        </p:nvSpPr>
        <p:spPr bwMode="auto">
          <a:xfrm>
            <a:off x="2998624" y="3272861"/>
            <a:ext cx="1712788" cy="282406"/>
          </a:xfrm>
          <a:custGeom>
            <a:avLst/>
            <a:gdLst>
              <a:gd name="connsiteX0" fmla="*/ 0 w 2397125"/>
              <a:gd name="connsiteY0" fmla="*/ 0 h 377825"/>
              <a:gd name="connsiteX1" fmla="*/ 107950 w 2397125"/>
              <a:gd name="connsiteY1" fmla="*/ 0 h 377825"/>
              <a:gd name="connsiteX2" fmla="*/ 107950 w 2397125"/>
              <a:gd name="connsiteY2" fmla="*/ 28575 h 377825"/>
              <a:gd name="connsiteX3" fmla="*/ 403225 w 2397125"/>
              <a:gd name="connsiteY3" fmla="*/ 28575 h 377825"/>
              <a:gd name="connsiteX4" fmla="*/ 403225 w 2397125"/>
              <a:gd name="connsiteY4" fmla="*/ 28575 h 377825"/>
              <a:gd name="connsiteX5" fmla="*/ 476250 w 2397125"/>
              <a:gd name="connsiteY5" fmla="*/ 28575 h 377825"/>
              <a:gd name="connsiteX6" fmla="*/ 476250 w 2397125"/>
              <a:gd name="connsiteY6" fmla="*/ 69850 h 377825"/>
              <a:gd name="connsiteX7" fmla="*/ 571500 w 2397125"/>
              <a:gd name="connsiteY7" fmla="*/ 69850 h 377825"/>
              <a:gd name="connsiteX8" fmla="*/ 571500 w 2397125"/>
              <a:gd name="connsiteY8" fmla="*/ 85725 h 377825"/>
              <a:gd name="connsiteX9" fmla="*/ 603250 w 2397125"/>
              <a:gd name="connsiteY9" fmla="*/ 85725 h 377825"/>
              <a:gd name="connsiteX10" fmla="*/ 603250 w 2397125"/>
              <a:gd name="connsiteY10" fmla="*/ 107950 h 377825"/>
              <a:gd name="connsiteX11" fmla="*/ 682625 w 2397125"/>
              <a:gd name="connsiteY11" fmla="*/ 107950 h 377825"/>
              <a:gd name="connsiteX12" fmla="*/ 682625 w 2397125"/>
              <a:gd name="connsiteY12" fmla="*/ 123825 h 377825"/>
              <a:gd name="connsiteX13" fmla="*/ 831850 w 2397125"/>
              <a:gd name="connsiteY13" fmla="*/ 123825 h 377825"/>
              <a:gd name="connsiteX14" fmla="*/ 831850 w 2397125"/>
              <a:gd name="connsiteY14" fmla="*/ 139700 h 377825"/>
              <a:gd name="connsiteX15" fmla="*/ 962025 w 2397125"/>
              <a:gd name="connsiteY15" fmla="*/ 139700 h 377825"/>
              <a:gd name="connsiteX16" fmla="*/ 962025 w 2397125"/>
              <a:gd name="connsiteY16" fmla="*/ 155575 h 377825"/>
              <a:gd name="connsiteX17" fmla="*/ 990600 w 2397125"/>
              <a:gd name="connsiteY17" fmla="*/ 155575 h 377825"/>
              <a:gd name="connsiteX18" fmla="*/ 996950 w 2397125"/>
              <a:gd name="connsiteY18" fmla="*/ 161925 h 377825"/>
              <a:gd name="connsiteX19" fmla="*/ 1108075 w 2397125"/>
              <a:gd name="connsiteY19" fmla="*/ 161925 h 377825"/>
              <a:gd name="connsiteX20" fmla="*/ 1108075 w 2397125"/>
              <a:gd name="connsiteY20" fmla="*/ 180975 h 377825"/>
              <a:gd name="connsiteX21" fmla="*/ 1196975 w 2397125"/>
              <a:gd name="connsiteY21" fmla="*/ 180975 h 377825"/>
              <a:gd name="connsiteX22" fmla="*/ 1196975 w 2397125"/>
              <a:gd name="connsiteY22" fmla="*/ 193675 h 377825"/>
              <a:gd name="connsiteX23" fmla="*/ 1273175 w 2397125"/>
              <a:gd name="connsiteY23" fmla="*/ 193675 h 377825"/>
              <a:gd name="connsiteX24" fmla="*/ 1273175 w 2397125"/>
              <a:gd name="connsiteY24" fmla="*/ 209550 h 377825"/>
              <a:gd name="connsiteX25" fmla="*/ 1333500 w 2397125"/>
              <a:gd name="connsiteY25" fmla="*/ 209550 h 377825"/>
              <a:gd name="connsiteX26" fmla="*/ 1333500 w 2397125"/>
              <a:gd name="connsiteY26" fmla="*/ 234950 h 377825"/>
              <a:gd name="connsiteX27" fmla="*/ 1454150 w 2397125"/>
              <a:gd name="connsiteY27" fmla="*/ 234950 h 377825"/>
              <a:gd name="connsiteX28" fmla="*/ 1454150 w 2397125"/>
              <a:gd name="connsiteY28" fmla="*/ 266700 h 377825"/>
              <a:gd name="connsiteX29" fmla="*/ 1749425 w 2397125"/>
              <a:gd name="connsiteY29" fmla="*/ 266700 h 377825"/>
              <a:gd name="connsiteX30" fmla="*/ 1749425 w 2397125"/>
              <a:gd name="connsiteY30" fmla="*/ 276225 h 377825"/>
              <a:gd name="connsiteX31" fmla="*/ 1854200 w 2397125"/>
              <a:gd name="connsiteY31" fmla="*/ 276225 h 377825"/>
              <a:gd name="connsiteX32" fmla="*/ 1863725 w 2397125"/>
              <a:gd name="connsiteY32" fmla="*/ 307975 h 377825"/>
              <a:gd name="connsiteX33" fmla="*/ 2000250 w 2397125"/>
              <a:gd name="connsiteY33" fmla="*/ 307975 h 377825"/>
              <a:gd name="connsiteX34" fmla="*/ 2000250 w 2397125"/>
              <a:gd name="connsiteY34" fmla="*/ 317500 h 377825"/>
              <a:gd name="connsiteX35" fmla="*/ 2139950 w 2397125"/>
              <a:gd name="connsiteY35" fmla="*/ 317500 h 377825"/>
              <a:gd name="connsiteX36" fmla="*/ 2139950 w 2397125"/>
              <a:gd name="connsiteY36" fmla="*/ 358775 h 377825"/>
              <a:gd name="connsiteX37" fmla="*/ 2343150 w 2397125"/>
              <a:gd name="connsiteY37" fmla="*/ 358775 h 377825"/>
              <a:gd name="connsiteX38" fmla="*/ 2343150 w 2397125"/>
              <a:gd name="connsiteY38" fmla="*/ 377825 h 377825"/>
              <a:gd name="connsiteX39" fmla="*/ 2397125 w 2397125"/>
              <a:gd name="connsiteY39" fmla="*/ 377825 h 377825"/>
              <a:gd name="connsiteX0" fmla="*/ 0 w 2397125"/>
              <a:gd name="connsiteY0" fmla="*/ 0 h 377825"/>
              <a:gd name="connsiteX1" fmla="*/ 107950 w 2397125"/>
              <a:gd name="connsiteY1" fmla="*/ 0 h 377825"/>
              <a:gd name="connsiteX2" fmla="*/ 107950 w 2397125"/>
              <a:gd name="connsiteY2" fmla="*/ 28575 h 377825"/>
              <a:gd name="connsiteX3" fmla="*/ 403225 w 2397125"/>
              <a:gd name="connsiteY3" fmla="*/ 28575 h 377825"/>
              <a:gd name="connsiteX4" fmla="*/ 403225 w 2397125"/>
              <a:gd name="connsiteY4" fmla="*/ 38100 h 377825"/>
              <a:gd name="connsiteX5" fmla="*/ 476250 w 2397125"/>
              <a:gd name="connsiteY5" fmla="*/ 28575 h 377825"/>
              <a:gd name="connsiteX6" fmla="*/ 476250 w 2397125"/>
              <a:gd name="connsiteY6" fmla="*/ 69850 h 377825"/>
              <a:gd name="connsiteX7" fmla="*/ 571500 w 2397125"/>
              <a:gd name="connsiteY7" fmla="*/ 69850 h 377825"/>
              <a:gd name="connsiteX8" fmla="*/ 571500 w 2397125"/>
              <a:gd name="connsiteY8" fmla="*/ 85725 h 377825"/>
              <a:gd name="connsiteX9" fmla="*/ 603250 w 2397125"/>
              <a:gd name="connsiteY9" fmla="*/ 85725 h 377825"/>
              <a:gd name="connsiteX10" fmla="*/ 603250 w 2397125"/>
              <a:gd name="connsiteY10" fmla="*/ 107950 h 377825"/>
              <a:gd name="connsiteX11" fmla="*/ 682625 w 2397125"/>
              <a:gd name="connsiteY11" fmla="*/ 107950 h 377825"/>
              <a:gd name="connsiteX12" fmla="*/ 682625 w 2397125"/>
              <a:gd name="connsiteY12" fmla="*/ 123825 h 377825"/>
              <a:gd name="connsiteX13" fmla="*/ 831850 w 2397125"/>
              <a:gd name="connsiteY13" fmla="*/ 123825 h 377825"/>
              <a:gd name="connsiteX14" fmla="*/ 831850 w 2397125"/>
              <a:gd name="connsiteY14" fmla="*/ 139700 h 377825"/>
              <a:gd name="connsiteX15" fmla="*/ 962025 w 2397125"/>
              <a:gd name="connsiteY15" fmla="*/ 139700 h 377825"/>
              <a:gd name="connsiteX16" fmla="*/ 962025 w 2397125"/>
              <a:gd name="connsiteY16" fmla="*/ 155575 h 377825"/>
              <a:gd name="connsiteX17" fmla="*/ 990600 w 2397125"/>
              <a:gd name="connsiteY17" fmla="*/ 155575 h 377825"/>
              <a:gd name="connsiteX18" fmla="*/ 996950 w 2397125"/>
              <a:gd name="connsiteY18" fmla="*/ 161925 h 377825"/>
              <a:gd name="connsiteX19" fmla="*/ 1108075 w 2397125"/>
              <a:gd name="connsiteY19" fmla="*/ 161925 h 377825"/>
              <a:gd name="connsiteX20" fmla="*/ 1108075 w 2397125"/>
              <a:gd name="connsiteY20" fmla="*/ 180975 h 377825"/>
              <a:gd name="connsiteX21" fmla="*/ 1196975 w 2397125"/>
              <a:gd name="connsiteY21" fmla="*/ 180975 h 377825"/>
              <a:gd name="connsiteX22" fmla="*/ 1196975 w 2397125"/>
              <a:gd name="connsiteY22" fmla="*/ 193675 h 377825"/>
              <a:gd name="connsiteX23" fmla="*/ 1273175 w 2397125"/>
              <a:gd name="connsiteY23" fmla="*/ 193675 h 377825"/>
              <a:gd name="connsiteX24" fmla="*/ 1273175 w 2397125"/>
              <a:gd name="connsiteY24" fmla="*/ 209550 h 377825"/>
              <a:gd name="connsiteX25" fmla="*/ 1333500 w 2397125"/>
              <a:gd name="connsiteY25" fmla="*/ 209550 h 377825"/>
              <a:gd name="connsiteX26" fmla="*/ 1333500 w 2397125"/>
              <a:gd name="connsiteY26" fmla="*/ 234950 h 377825"/>
              <a:gd name="connsiteX27" fmla="*/ 1454150 w 2397125"/>
              <a:gd name="connsiteY27" fmla="*/ 234950 h 377825"/>
              <a:gd name="connsiteX28" fmla="*/ 1454150 w 2397125"/>
              <a:gd name="connsiteY28" fmla="*/ 266700 h 377825"/>
              <a:gd name="connsiteX29" fmla="*/ 1749425 w 2397125"/>
              <a:gd name="connsiteY29" fmla="*/ 266700 h 377825"/>
              <a:gd name="connsiteX30" fmla="*/ 1749425 w 2397125"/>
              <a:gd name="connsiteY30" fmla="*/ 276225 h 377825"/>
              <a:gd name="connsiteX31" fmla="*/ 1854200 w 2397125"/>
              <a:gd name="connsiteY31" fmla="*/ 276225 h 377825"/>
              <a:gd name="connsiteX32" fmla="*/ 1863725 w 2397125"/>
              <a:gd name="connsiteY32" fmla="*/ 307975 h 377825"/>
              <a:gd name="connsiteX33" fmla="*/ 2000250 w 2397125"/>
              <a:gd name="connsiteY33" fmla="*/ 307975 h 377825"/>
              <a:gd name="connsiteX34" fmla="*/ 2000250 w 2397125"/>
              <a:gd name="connsiteY34" fmla="*/ 317500 h 377825"/>
              <a:gd name="connsiteX35" fmla="*/ 2139950 w 2397125"/>
              <a:gd name="connsiteY35" fmla="*/ 317500 h 377825"/>
              <a:gd name="connsiteX36" fmla="*/ 2139950 w 2397125"/>
              <a:gd name="connsiteY36" fmla="*/ 358775 h 377825"/>
              <a:gd name="connsiteX37" fmla="*/ 2343150 w 2397125"/>
              <a:gd name="connsiteY37" fmla="*/ 358775 h 377825"/>
              <a:gd name="connsiteX38" fmla="*/ 2343150 w 2397125"/>
              <a:gd name="connsiteY38" fmla="*/ 377825 h 377825"/>
              <a:gd name="connsiteX39" fmla="*/ 2397125 w 2397125"/>
              <a:gd name="connsiteY39" fmla="*/ 377825 h 377825"/>
              <a:gd name="connsiteX0" fmla="*/ 0 w 2397125"/>
              <a:gd name="connsiteY0" fmla="*/ 0 h 377825"/>
              <a:gd name="connsiteX1" fmla="*/ 107950 w 2397125"/>
              <a:gd name="connsiteY1" fmla="*/ 0 h 377825"/>
              <a:gd name="connsiteX2" fmla="*/ 107950 w 2397125"/>
              <a:gd name="connsiteY2" fmla="*/ 28575 h 377825"/>
              <a:gd name="connsiteX3" fmla="*/ 403225 w 2397125"/>
              <a:gd name="connsiteY3" fmla="*/ 28575 h 377825"/>
              <a:gd name="connsiteX4" fmla="*/ 403225 w 2397125"/>
              <a:gd name="connsiteY4" fmla="*/ 38100 h 377825"/>
              <a:gd name="connsiteX5" fmla="*/ 476250 w 2397125"/>
              <a:gd name="connsiteY5" fmla="*/ 38100 h 377825"/>
              <a:gd name="connsiteX6" fmla="*/ 476250 w 2397125"/>
              <a:gd name="connsiteY6" fmla="*/ 69850 h 377825"/>
              <a:gd name="connsiteX7" fmla="*/ 571500 w 2397125"/>
              <a:gd name="connsiteY7" fmla="*/ 69850 h 377825"/>
              <a:gd name="connsiteX8" fmla="*/ 571500 w 2397125"/>
              <a:gd name="connsiteY8" fmla="*/ 85725 h 377825"/>
              <a:gd name="connsiteX9" fmla="*/ 603250 w 2397125"/>
              <a:gd name="connsiteY9" fmla="*/ 85725 h 377825"/>
              <a:gd name="connsiteX10" fmla="*/ 603250 w 2397125"/>
              <a:gd name="connsiteY10" fmla="*/ 107950 h 377825"/>
              <a:gd name="connsiteX11" fmla="*/ 682625 w 2397125"/>
              <a:gd name="connsiteY11" fmla="*/ 107950 h 377825"/>
              <a:gd name="connsiteX12" fmla="*/ 682625 w 2397125"/>
              <a:gd name="connsiteY12" fmla="*/ 123825 h 377825"/>
              <a:gd name="connsiteX13" fmla="*/ 831850 w 2397125"/>
              <a:gd name="connsiteY13" fmla="*/ 123825 h 377825"/>
              <a:gd name="connsiteX14" fmla="*/ 831850 w 2397125"/>
              <a:gd name="connsiteY14" fmla="*/ 139700 h 377825"/>
              <a:gd name="connsiteX15" fmla="*/ 962025 w 2397125"/>
              <a:gd name="connsiteY15" fmla="*/ 139700 h 377825"/>
              <a:gd name="connsiteX16" fmla="*/ 962025 w 2397125"/>
              <a:gd name="connsiteY16" fmla="*/ 155575 h 377825"/>
              <a:gd name="connsiteX17" fmla="*/ 990600 w 2397125"/>
              <a:gd name="connsiteY17" fmla="*/ 155575 h 377825"/>
              <a:gd name="connsiteX18" fmla="*/ 996950 w 2397125"/>
              <a:gd name="connsiteY18" fmla="*/ 161925 h 377825"/>
              <a:gd name="connsiteX19" fmla="*/ 1108075 w 2397125"/>
              <a:gd name="connsiteY19" fmla="*/ 161925 h 377825"/>
              <a:gd name="connsiteX20" fmla="*/ 1108075 w 2397125"/>
              <a:gd name="connsiteY20" fmla="*/ 180975 h 377825"/>
              <a:gd name="connsiteX21" fmla="*/ 1196975 w 2397125"/>
              <a:gd name="connsiteY21" fmla="*/ 180975 h 377825"/>
              <a:gd name="connsiteX22" fmla="*/ 1196975 w 2397125"/>
              <a:gd name="connsiteY22" fmla="*/ 193675 h 377825"/>
              <a:gd name="connsiteX23" fmla="*/ 1273175 w 2397125"/>
              <a:gd name="connsiteY23" fmla="*/ 193675 h 377825"/>
              <a:gd name="connsiteX24" fmla="*/ 1273175 w 2397125"/>
              <a:gd name="connsiteY24" fmla="*/ 209550 h 377825"/>
              <a:gd name="connsiteX25" fmla="*/ 1333500 w 2397125"/>
              <a:gd name="connsiteY25" fmla="*/ 209550 h 377825"/>
              <a:gd name="connsiteX26" fmla="*/ 1333500 w 2397125"/>
              <a:gd name="connsiteY26" fmla="*/ 234950 h 377825"/>
              <a:gd name="connsiteX27" fmla="*/ 1454150 w 2397125"/>
              <a:gd name="connsiteY27" fmla="*/ 234950 h 377825"/>
              <a:gd name="connsiteX28" fmla="*/ 1454150 w 2397125"/>
              <a:gd name="connsiteY28" fmla="*/ 266700 h 377825"/>
              <a:gd name="connsiteX29" fmla="*/ 1749425 w 2397125"/>
              <a:gd name="connsiteY29" fmla="*/ 266700 h 377825"/>
              <a:gd name="connsiteX30" fmla="*/ 1749425 w 2397125"/>
              <a:gd name="connsiteY30" fmla="*/ 276225 h 377825"/>
              <a:gd name="connsiteX31" fmla="*/ 1854200 w 2397125"/>
              <a:gd name="connsiteY31" fmla="*/ 276225 h 377825"/>
              <a:gd name="connsiteX32" fmla="*/ 1863725 w 2397125"/>
              <a:gd name="connsiteY32" fmla="*/ 307975 h 377825"/>
              <a:gd name="connsiteX33" fmla="*/ 2000250 w 2397125"/>
              <a:gd name="connsiteY33" fmla="*/ 307975 h 377825"/>
              <a:gd name="connsiteX34" fmla="*/ 2000250 w 2397125"/>
              <a:gd name="connsiteY34" fmla="*/ 317500 h 377825"/>
              <a:gd name="connsiteX35" fmla="*/ 2139950 w 2397125"/>
              <a:gd name="connsiteY35" fmla="*/ 317500 h 377825"/>
              <a:gd name="connsiteX36" fmla="*/ 2139950 w 2397125"/>
              <a:gd name="connsiteY36" fmla="*/ 358775 h 377825"/>
              <a:gd name="connsiteX37" fmla="*/ 2343150 w 2397125"/>
              <a:gd name="connsiteY37" fmla="*/ 358775 h 377825"/>
              <a:gd name="connsiteX38" fmla="*/ 2343150 w 2397125"/>
              <a:gd name="connsiteY38" fmla="*/ 377825 h 377825"/>
              <a:gd name="connsiteX39" fmla="*/ 2397125 w 2397125"/>
              <a:gd name="connsiteY39" fmla="*/ 377825 h 37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97125" h="377825">
                <a:moveTo>
                  <a:pt x="0" y="0"/>
                </a:moveTo>
                <a:lnTo>
                  <a:pt x="107950" y="0"/>
                </a:lnTo>
                <a:lnTo>
                  <a:pt x="107950" y="28575"/>
                </a:lnTo>
                <a:lnTo>
                  <a:pt x="403225" y="28575"/>
                </a:lnTo>
                <a:lnTo>
                  <a:pt x="403225" y="38100"/>
                </a:lnTo>
                <a:lnTo>
                  <a:pt x="476250" y="38100"/>
                </a:lnTo>
                <a:lnTo>
                  <a:pt x="476250" y="69850"/>
                </a:lnTo>
                <a:lnTo>
                  <a:pt x="571500" y="69850"/>
                </a:lnTo>
                <a:lnTo>
                  <a:pt x="571500" y="85725"/>
                </a:lnTo>
                <a:lnTo>
                  <a:pt x="603250" y="85725"/>
                </a:lnTo>
                <a:lnTo>
                  <a:pt x="603250" y="107950"/>
                </a:lnTo>
                <a:lnTo>
                  <a:pt x="682625" y="107950"/>
                </a:lnTo>
                <a:lnTo>
                  <a:pt x="682625" y="123825"/>
                </a:lnTo>
                <a:lnTo>
                  <a:pt x="831850" y="123825"/>
                </a:lnTo>
                <a:lnTo>
                  <a:pt x="831850" y="139700"/>
                </a:lnTo>
                <a:lnTo>
                  <a:pt x="962025" y="139700"/>
                </a:lnTo>
                <a:lnTo>
                  <a:pt x="962025" y="155575"/>
                </a:lnTo>
                <a:lnTo>
                  <a:pt x="990600" y="155575"/>
                </a:lnTo>
                <a:lnTo>
                  <a:pt x="996950" y="161925"/>
                </a:lnTo>
                <a:lnTo>
                  <a:pt x="1108075" y="161925"/>
                </a:lnTo>
                <a:lnTo>
                  <a:pt x="1108075" y="180975"/>
                </a:lnTo>
                <a:lnTo>
                  <a:pt x="1196975" y="180975"/>
                </a:lnTo>
                <a:lnTo>
                  <a:pt x="1196975" y="193675"/>
                </a:lnTo>
                <a:lnTo>
                  <a:pt x="1273175" y="193675"/>
                </a:lnTo>
                <a:lnTo>
                  <a:pt x="1273175" y="209550"/>
                </a:lnTo>
                <a:lnTo>
                  <a:pt x="1333500" y="209550"/>
                </a:lnTo>
                <a:lnTo>
                  <a:pt x="1333500" y="234950"/>
                </a:lnTo>
                <a:lnTo>
                  <a:pt x="1454150" y="234950"/>
                </a:lnTo>
                <a:lnTo>
                  <a:pt x="1454150" y="266700"/>
                </a:lnTo>
                <a:lnTo>
                  <a:pt x="1749425" y="266700"/>
                </a:lnTo>
                <a:lnTo>
                  <a:pt x="1749425" y="276225"/>
                </a:lnTo>
                <a:lnTo>
                  <a:pt x="1854200" y="276225"/>
                </a:lnTo>
                <a:lnTo>
                  <a:pt x="1863725" y="307975"/>
                </a:lnTo>
                <a:lnTo>
                  <a:pt x="2000250" y="307975"/>
                </a:lnTo>
                <a:lnTo>
                  <a:pt x="2000250" y="317500"/>
                </a:lnTo>
                <a:lnTo>
                  <a:pt x="2139950" y="317500"/>
                </a:lnTo>
                <a:lnTo>
                  <a:pt x="2139950" y="358775"/>
                </a:lnTo>
                <a:lnTo>
                  <a:pt x="2343150" y="358775"/>
                </a:lnTo>
                <a:lnTo>
                  <a:pt x="2343150" y="377825"/>
                </a:lnTo>
                <a:lnTo>
                  <a:pt x="2397125" y="37782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9360" name="Freeform: Shape 9359">
            <a:extLst>
              <a:ext uri="{FF2B5EF4-FFF2-40B4-BE49-F238E27FC236}">
                <a16:creationId xmlns:a16="http://schemas.microsoft.com/office/drawing/2014/main" id="{F82C2368-686A-BD28-00E5-921FED4D49D1}"/>
              </a:ext>
            </a:extLst>
          </p:cNvPr>
          <p:cNvSpPr/>
          <p:nvPr/>
        </p:nvSpPr>
        <p:spPr bwMode="auto">
          <a:xfrm>
            <a:off x="4700069" y="3560013"/>
            <a:ext cx="1141102" cy="73568"/>
          </a:xfrm>
          <a:custGeom>
            <a:avLst/>
            <a:gdLst>
              <a:gd name="connsiteX0" fmla="*/ 0 w 1597025"/>
              <a:gd name="connsiteY0" fmla="*/ 0 h 98425"/>
              <a:gd name="connsiteX1" fmla="*/ 149225 w 1597025"/>
              <a:gd name="connsiteY1" fmla="*/ 0 h 98425"/>
              <a:gd name="connsiteX2" fmla="*/ 149225 w 1597025"/>
              <a:gd name="connsiteY2" fmla="*/ 6350 h 98425"/>
              <a:gd name="connsiteX3" fmla="*/ 307975 w 1597025"/>
              <a:gd name="connsiteY3" fmla="*/ 6350 h 98425"/>
              <a:gd name="connsiteX4" fmla="*/ 307975 w 1597025"/>
              <a:gd name="connsiteY4" fmla="*/ 19050 h 98425"/>
              <a:gd name="connsiteX5" fmla="*/ 377825 w 1597025"/>
              <a:gd name="connsiteY5" fmla="*/ 19050 h 98425"/>
              <a:gd name="connsiteX6" fmla="*/ 377825 w 1597025"/>
              <a:gd name="connsiteY6" fmla="*/ 41275 h 98425"/>
              <a:gd name="connsiteX7" fmla="*/ 476250 w 1597025"/>
              <a:gd name="connsiteY7" fmla="*/ 41275 h 98425"/>
              <a:gd name="connsiteX8" fmla="*/ 485775 w 1597025"/>
              <a:gd name="connsiteY8" fmla="*/ 50800 h 98425"/>
              <a:gd name="connsiteX9" fmla="*/ 536575 w 1597025"/>
              <a:gd name="connsiteY9" fmla="*/ 50800 h 98425"/>
              <a:gd name="connsiteX10" fmla="*/ 536575 w 1597025"/>
              <a:gd name="connsiteY10" fmla="*/ 69850 h 98425"/>
              <a:gd name="connsiteX11" fmla="*/ 819150 w 1597025"/>
              <a:gd name="connsiteY11" fmla="*/ 69850 h 98425"/>
              <a:gd name="connsiteX12" fmla="*/ 819150 w 1597025"/>
              <a:gd name="connsiteY12" fmla="*/ 98425 h 98425"/>
              <a:gd name="connsiteX13" fmla="*/ 1597025 w 1597025"/>
              <a:gd name="connsiteY13" fmla="*/ 98425 h 9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97025" h="98425">
                <a:moveTo>
                  <a:pt x="0" y="0"/>
                </a:moveTo>
                <a:lnTo>
                  <a:pt x="149225" y="0"/>
                </a:lnTo>
                <a:lnTo>
                  <a:pt x="149225" y="6350"/>
                </a:lnTo>
                <a:lnTo>
                  <a:pt x="307975" y="6350"/>
                </a:lnTo>
                <a:lnTo>
                  <a:pt x="307975" y="19050"/>
                </a:lnTo>
                <a:lnTo>
                  <a:pt x="377825" y="19050"/>
                </a:lnTo>
                <a:lnTo>
                  <a:pt x="377825" y="41275"/>
                </a:lnTo>
                <a:lnTo>
                  <a:pt x="476250" y="41275"/>
                </a:lnTo>
                <a:lnTo>
                  <a:pt x="485775" y="50800"/>
                </a:lnTo>
                <a:lnTo>
                  <a:pt x="536575" y="50800"/>
                </a:lnTo>
                <a:lnTo>
                  <a:pt x="536575" y="69850"/>
                </a:lnTo>
                <a:lnTo>
                  <a:pt x="819150" y="69850"/>
                </a:lnTo>
                <a:lnTo>
                  <a:pt x="819150" y="98425"/>
                </a:lnTo>
                <a:lnTo>
                  <a:pt x="1597025" y="9842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02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4B5DB-407F-B7BB-76BC-9F996D791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C849-1A90-ED67-BA02-82BEDC0D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CEPHEUS: Daratumumab + VRd in NDMM Without Planned Transplantation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46474-10DF-3B4D-3E02-B09EA23764C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pl-PL" dirty="0"/>
              <a:t>Usmani. IMW 2024. Abstr OA–63. Usmani. Nat Med. 2025;31:1195.</a:t>
            </a:r>
          </a:p>
        </p:txBody>
      </p:sp>
      <p:sp>
        <p:nvSpPr>
          <p:cNvPr id="8" name="Text Box 45">
            <a:extLst>
              <a:ext uri="{FF2B5EF4-FFF2-40B4-BE49-F238E27FC236}">
                <a16:creationId xmlns:a16="http://schemas.microsoft.com/office/drawing/2014/main" id="{979752D6-052B-2C55-15AB-3B6427301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599" y="2874959"/>
            <a:ext cx="22178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Patients with NDMM without planned ASCT; ECOG PS ≤2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(N = 395)</a:t>
            </a:r>
          </a:p>
        </p:txBody>
      </p:sp>
      <p:sp>
        <p:nvSpPr>
          <p:cNvPr id="10" name="Line 53">
            <a:extLst>
              <a:ext uri="{FF2B5EF4-FFF2-40B4-BE49-F238E27FC236}">
                <a16:creationId xmlns:a16="http://schemas.microsoft.com/office/drawing/2014/main" id="{3454B63C-B143-2444-8B36-134A1A282D7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6391" y="3417250"/>
            <a:ext cx="585064" cy="51815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Line 54">
            <a:extLst>
              <a:ext uri="{FF2B5EF4-FFF2-40B4-BE49-F238E27FC236}">
                <a16:creationId xmlns:a16="http://schemas.microsoft.com/office/drawing/2014/main" id="{213A4E8C-E6E0-6E5E-D154-4529E778F6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6391" y="2938871"/>
            <a:ext cx="574946" cy="25564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42F3F46E-883E-7533-4037-C636087BE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0189" y="3645236"/>
            <a:ext cx="3433461" cy="5486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VRd*</a:t>
            </a:r>
            <a:endParaRPr kumimoji="0" lang="en-US" altLang="en-US" sz="16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F3C3F0-749B-583C-815C-1581EF047229}"/>
              </a:ext>
            </a:extLst>
          </p:cNvPr>
          <p:cNvSpPr txBox="1"/>
          <p:nvPr/>
        </p:nvSpPr>
        <p:spPr bwMode="auto">
          <a:xfrm>
            <a:off x="2673864" y="1760509"/>
            <a:ext cx="45245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Induction/Consolidation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(8 x 21-day cycles)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AE2B72-8526-3377-C0D9-0C66251AEBC6}"/>
              </a:ext>
            </a:extLst>
          </p:cNvPr>
          <p:cNvSpPr txBox="1"/>
          <p:nvPr/>
        </p:nvSpPr>
        <p:spPr bwMode="auto">
          <a:xfrm>
            <a:off x="7038705" y="1770820"/>
            <a:ext cx="33190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Maintenance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(cycle 9 onward 4-wk cycles)</a:t>
            </a:r>
          </a:p>
        </p:txBody>
      </p:sp>
      <p:sp>
        <p:nvSpPr>
          <p:cNvPr id="21" name="Line 54">
            <a:extLst>
              <a:ext uri="{FF2B5EF4-FFF2-40B4-BE49-F238E27FC236}">
                <a16:creationId xmlns:a16="http://schemas.microsoft.com/office/drawing/2014/main" id="{28CB3968-C7C4-0E4C-51F7-2803BC9C70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64385" y="2932687"/>
            <a:ext cx="27432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49">
            <a:extLst>
              <a:ext uri="{FF2B5EF4-FFF2-40B4-BE49-F238E27FC236}">
                <a16:creationId xmlns:a16="http://schemas.microsoft.com/office/drawing/2014/main" id="{5FD32D57-B7FE-5615-DDBD-4E473AD01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148" y="2523571"/>
            <a:ext cx="2944056" cy="799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Daratumumab</a:t>
            </a:r>
          </a:p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1800 mg Q4W</a:t>
            </a:r>
          </a:p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 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Rd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Rectangle 49">
            <a:extLst>
              <a:ext uri="{FF2B5EF4-FFF2-40B4-BE49-F238E27FC236}">
                <a16:creationId xmlns:a16="http://schemas.microsoft.com/office/drawing/2014/main" id="{55675C6B-38AA-71A8-1566-94C3703A9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148" y="3608077"/>
            <a:ext cx="2944056" cy="5486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8163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DDE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Rd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†</a:t>
            </a:r>
            <a:endParaRPr kumimoji="0" lang="en-US" altLang="en-US" sz="16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Line 54">
            <a:extLst>
              <a:ext uri="{FF2B5EF4-FFF2-40B4-BE49-F238E27FC236}">
                <a16:creationId xmlns:a16="http://schemas.microsoft.com/office/drawing/2014/main" id="{6547A40E-080C-5C0C-3C99-FD8E4A8192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24230" y="3484290"/>
            <a:ext cx="44515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 Box 45">
            <a:extLst>
              <a:ext uri="{FF2B5EF4-FFF2-40B4-BE49-F238E27FC236}">
                <a16:creationId xmlns:a16="http://schemas.microsoft.com/office/drawing/2014/main" id="{F24371F3-12E7-FDCA-5BE7-99F630A6B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7630" y="3180892"/>
            <a:ext cx="82391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Until toxicity or PD</a:t>
            </a:r>
          </a:p>
        </p:txBody>
      </p:sp>
      <p:sp>
        <p:nvSpPr>
          <p:cNvPr id="35" name="Line 54">
            <a:extLst>
              <a:ext uri="{FF2B5EF4-FFF2-40B4-BE49-F238E27FC236}">
                <a16:creationId xmlns:a16="http://schemas.microsoft.com/office/drawing/2014/main" id="{D46A2BEA-8A1E-CA97-6718-B3FF5CE123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64385" y="3935408"/>
            <a:ext cx="27432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49">
            <a:extLst>
              <a:ext uri="{FF2B5EF4-FFF2-40B4-BE49-F238E27FC236}">
                <a16:creationId xmlns:a16="http://schemas.microsoft.com/office/drawing/2014/main" id="{B145FC12-4369-D53D-8D5A-DB1DE9F63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722" y="2393792"/>
            <a:ext cx="3486000" cy="1120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Daratumumab</a:t>
            </a:r>
            <a:b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1800 mg SC QW, cycles 1-2 + </a:t>
            </a:r>
            <a:b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Q3W cycles 3-8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+</a:t>
            </a: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 VRd*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3B1E65-96F9-63F4-7A92-5570AD9E75EA}"/>
              </a:ext>
            </a:extLst>
          </p:cNvPr>
          <p:cNvSpPr txBox="1"/>
          <p:nvPr/>
        </p:nvSpPr>
        <p:spPr bwMode="auto">
          <a:xfrm>
            <a:off x="3092792" y="4225757"/>
            <a:ext cx="69656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*Lenalidomide 25 mg PO D1-14, bortezomib 1.3 mg/m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 SC D1, 4, 8, 11,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dexamethasone 20 mg PO/IV D1, 2, 4, 5, 8, 9, 11, 12.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Lenalidomide 25 mg PO D1-21, dexamethasone 40 mg PO/IV D1, 8, 15, 22.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8B5C7A-8008-D347-8E0F-E4CF3491E7DF}"/>
              </a:ext>
            </a:extLst>
          </p:cNvPr>
          <p:cNvSpPr txBox="1"/>
          <p:nvPr/>
        </p:nvSpPr>
        <p:spPr bwMode="auto">
          <a:xfrm>
            <a:off x="930768" y="1702508"/>
            <a:ext cx="30712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Stratified by ISS, </a:t>
            </a:r>
            <a:b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age (&lt;70 yr/ASCT ineligible, </a:t>
            </a:r>
            <a:b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&lt;70 yr ASCT refusal vs ≥70 yr)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1163662-68A3-93D0-24FE-9C6C8AEC1DAC}"/>
              </a:ext>
            </a:extLst>
          </p:cNvPr>
          <p:cNvCxnSpPr>
            <a:cxnSpLocks/>
          </p:cNvCxnSpPr>
          <p:nvPr/>
        </p:nvCxnSpPr>
        <p:spPr bwMode="auto">
          <a:xfrm>
            <a:off x="2631284" y="2393792"/>
            <a:ext cx="0" cy="55680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812812-37E2-A25E-E3D1-E650825D4926}"/>
              </a:ext>
            </a:extLst>
          </p:cNvPr>
          <p:cNvSpPr txBox="1">
            <a:spLocks/>
          </p:cNvSpPr>
          <p:nvPr/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</a:rPr>
              <a:t>Multicenter, open-label, randomized phase III trial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</a:rPr>
              <a:t>Primary endpoint: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MRD negativity (10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-5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, NGF)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121911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</a:rPr>
              <a:t>Key 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</a:rPr>
              <a:t>econdary endpoints: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PFS, ORR,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≥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  <a:sym typeface="Symbol" panose="05050102010706020507" pitchFamily="18" charset="2"/>
              </a:rPr>
              <a:t>VGPR,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Calibri" panose="020F0502020204030204" pitchFamily="34" charset="0"/>
                <a:sym typeface="Symbol" panose="05050102010706020507" pitchFamily="18" charset="2"/>
              </a:rPr>
              <a:t>≥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  <a:sym typeface="Symbol" panose="05050102010706020507" pitchFamily="18" charset="2"/>
              </a:rPr>
              <a:t>CR, PFS2, OS, MRD negativity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(10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-5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) rate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at 1 yr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itchFamily="2" charset="77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209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E5F2-720F-4342-A944-9AC0EA81A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CEPHEUS: PFS and MRD Negativity Rate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4D14B4-585F-4D21-F344-D36A04A9E98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altLang="en-US" dirty="0"/>
              <a:t>Usmani. IMW 2024. Abstr OA–63. Usmani. Nat Med. 2025;31:1195.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72B5B6-0DC2-C0BF-34FE-3045C255E6FA}"/>
              </a:ext>
            </a:extLst>
          </p:cNvPr>
          <p:cNvSpPr/>
          <p:nvPr/>
        </p:nvSpPr>
        <p:spPr bwMode="auto">
          <a:xfrm>
            <a:off x="8705113" y="3318234"/>
            <a:ext cx="1009751" cy="187070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03E2B6-BDF6-1822-6025-5BE92324926C}"/>
              </a:ext>
            </a:extLst>
          </p:cNvPr>
          <p:cNvSpPr/>
          <p:nvPr/>
        </p:nvSpPr>
        <p:spPr bwMode="auto">
          <a:xfrm>
            <a:off x="10406062" y="3968685"/>
            <a:ext cx="1009751" cy="1207405"/>
          </a:xfrm>
          <a:prstGeom prst="rect">
            <a:avLst/>
          </a:prstGeom>
          <a:solidFill>
            <a:schemeClr val="bg1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992759-B5EE-549B-1901-D759E8A6B338}"/>
              </a:ext>
            </a:extLst>
          </p:cNvPr>
          <p:cNvSpPr txBox="1"/>
          <p:nvPr/>
        </p:nvSpPr>
        <p:spPr bwMode="auto">
          <a:xfrm rot="16200000">
            <a:off x="5980372" y="3445134"/>
            <a:ext cx="3385863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MRD-Negativity Rate (10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-5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) (%)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293715-6711-7A13-CDBD-E908EF684BF2}"/>
              </a:ext>
            </a:extLst>
          </p:cNvPr>
          <p:cNvSpPr txBox="1"/>
          <p:nvPr/>
        </p:nvSpPr>
        <p:spPr bwMode="auto">
          <a:xfrm>
            <a:off x="7773777" y="1927951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00EF25-1FAA-426D-71C2-7E5D05D6150D}"/>
              </a:ext>
            </a:extLst>
          </p:cNvPr>
          <p:cNvSpPr txBox="1"/>
          <p:nvPr/>
        </p:nvSpPr>
        <p:spPr bwMode="auto">
          <a:xfrm>
            <a:off x="7773777" y="2542325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B4FF13E-1CB5-3F4E-34EA-B261744E3BA7}"/>
              </a:ext>
            </a:extLst>
          </p:cNvPr>
          <p:cNvSpPr txBox="1"/>
          <p:nvPr/>
        </p:nvSpPr>
        <p:spPr bwMode="auto">
          <a:xfrm>
            <a:off x="7773777" y="3156699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1505A8A-8702-1DB3-CE1C-C578DCDF3130}"/>
              </a:ext>
            </a:extLst>
          </p:cNvPr>
          <p:cNvSpPr txBox="1"/>
          <p:nvPr/>
        </p:nvSpPr>
        <p:spPr bwMode="auto">
          <a:xfrm>
            <a:off x="7773777" y="3771073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89E9A6-35E2-4408-B0CB-8282CE3426F2}"/>
              </a:ext>
            </a:extLst>
          </p:cNvPr>
          <p:cNvSpPr txBox="1"/>
          <p:nvPr/>
        </p:nvSpPr>
        <p:spPr bwMode="auto">
          <a:xfrm>
            <a:off x="7773777" y="4385447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84C39A-F4D8-C21A-5F20-B5CA1BF135CE}"/>
              </a:ext>
            </a:extLst>
          </p:cNvPr>
          <p:cNvSpPr txBox="1"/>
          <p:nvPr/>
        </p:nvSpPr>
        <p:spPr bwMode="auto">
          <a:xfrm>
            <a:off x="7773777" y="4999821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BCE6DC-EB99-FF35-F4F6-AB9E879D9CDB}"/>
              </a:ext>
            </a:extLst>
          </p:cNvPr>
          <p:cNvSpPr txBox="1"/>
          <p:nvPr/>
        </p:nvSpPr>
        <p:spPr bwMode="auto">
          <a:xfrm>
            <a:off x="8083945" y="1215123"/>
            <a:ext cx="37706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Primary endpoint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Overall MRD-negativity rate (10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-5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9F0AE2-ACE1-01D5-3F63-17E326BEDA8D}"/>
              </a:ext>
            </a:extLst>
          </p:cNvPr>
          <p:cNvSpPr txBox="1"/>
          <p:nvPr/>
        </p:nvSpPr>
        <p:spPr bwMode="auto">
          <a:xfrm>
            <a:off x="8858804" y="1920712"/>
            <a:ext cx="23153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OR: 2.37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(95% CI 1.58-3.55;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&lt;.0001)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7E0F2A-0EEE-9A74-6242-98B3749BE658}"/>
              </a:ext>
            </a:extLst>
          </p:cNvPr>
          <p:cNvSpPr txBox="1"/>
          <p:nvPr/>
        </p:nvSpPr>
        <p:spPr bwMode="auto">
          <a:xfrm>
            <a:off x="8361576" y="5192550"/>
            <a:ext cx="16968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D-VRd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(n = 197)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161616">
                  <a:lumMod val="75000"/>
                  <a:lumOff val="25000"/>
                </a:srgbClr>
              </a:solidFill>
              <a:effectLst/>
              <a:uLnTx/>
              <a:uFillTx/>
              <a:latin typeface="Poppins Medium" panose="00000600000000000000" pitchFamily="2" charset="0"/>
              <a:ea typeface="+mn-ea"/>
              <a:cs typeface="Poppins Medium" panose="000006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18DAAD-3F5C-8F01-D6CC-7F03FF1A72C8}"/>
              </a:ext>
            </a:extLst>
          </p:cNvPr>
          <p:cNvSpPr txBox="1"/>
          <p:nvPr/>
        </p:nvSpPr>
        <p:spPr bwMode="auto">
          <a:xfrm>
            <a:off x="10048974" y="5175232"/>
            <a:ext cx="17239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VRd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(n = 198)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161616">
                  <a:lumMod val="75000"/>
                  <a:lumOff val="25000"/>
                </a:srgbClr>
              </a:solidFill>
              <a:effectLst/>
              <a:uLnTx/>
              <a:uFillTx/>
              <a:latin typeface="Poppins Medium" panose="00000600000000000000" pitchFamily="2" charset="0"/>
              <a:ea typeface="+mn-ea"/>
              <a:cs typeface="Poppins Medium" panose="000006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99E35D-BF77-9A20-CEAC-0AAF55B83E5F}"/>
              </a:ext>
            </a:extLst>
          </p:cNvPr>
          <p:cNvSpPr txBox="1"/>
          <p:nvPr/>
        </p:nvSpPr>
        <p:spPr bwMode="auto">
          <a:xfrm>
            <a:off x="8846431" y="3919117"/>
            <a:ext cx="727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60.9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C5B243-EC7E-4C09-13AE-4C7DA3B1A9B9}"/>
              </a:ext>
            </a:extLst>
          </p:cNvPr>
          <p:cNvSpPr txBox="1"/>
          <p:nvPr/>
        </p:nvSpPr>
        <p:spPr bwMode="auto">
          <a:xfrm>
            <a:off x="10547380" y="4589310"/>
            <a:ext cx="727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39.4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87195D-86F6-EE9F-9622-07F436268F39}"/>
              </a:ext>
            </a:extLst>
          </p:cNvPr>
          <p:cNvGrpSpPr/>
          <p:nvPr/>
        </p:nvGrpSpPr>
        <p:grpSpPr>
          <a:xfrm>
            <a:off x="1411616" y="2091367"/>
            <a:ext cx="66101" cy="3084723"/>
            <a:chOff x="1411616" y="2091367"/>
            <a:chExt cx="66101" cy="3084723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138A4-26BD-7E57-C41D-773B6B741854}"/>
                </a:ext>
              </a:extLst>
            </p:cNvPr>
            <p:cNvCxnSpPr/>
            <p:nvPr/>
          </p:nvCxnSpPr>
          <p:spPr bwMode="auto">
            <a:xfrm>
              <a:off x="1477717" y="2091367"/>
              <a:ext cx="0" cy="3084723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C04053E-20A0-8DE0-2CC3-0908F2A7084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2102384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AAFAD92-0F6E-47B4-4DE8-0FE5649ECA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2717125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7D27DE6-1E7B-C429-7D43-A5E92D3F294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3331866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DFC1C22-207A-D6A5-0213-571DC236D3F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3946607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C9D4721-82DC-A28F-3621-5BD034C191F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4561348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AA9F57C-16B7-3038-C6CD-BE068F3EF6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411616" y="5176090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51B3AA5A-D7E2-F1B2-8BC7-FD1929B3A688}"/>
              </a:ext>
            </a:extLst>
          </p:cNvPr>
          <p:cNvSpPr txBox="1"/>
          <p:nvPr/>
        </p:nvSpPr>
        <p:spPr bwMode="auto">
          <a:xfrm rot="16200000">
            <a:off x="-923942" y="3454315"/>
            <a:ext cx="3485249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% Surviving Without Progression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C4D49D-A4A6-4FEA-6990-818FB405FD49}"/>
              </a:ext>
            </a:extLst>
          </p:cNvPr>
          <p:cNvSpPr txBox="1"/>
          <p:nvPr/>
        </p:nvSpPr>
        <p:spPr bwMode="auto">
          <a:xfrm>
            <a:off x="917694" y="1926115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801BD3-5E9C-FDDA-C173-6470F01F1F5F}"/>
              </a:ext>
            </a:extLst>
          </p:cNvPr>
          <p:cNvSpPr txBox="1"/>
          <p:nvPr/>
        </p:nvSpPr>
        <p:spPr bwMode="auto">
          <a:xfrm>
            <a:off x="1198624" y="1614720"/>
            <a:ext cx="52507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Median follow-up: 58.7 mo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1EC0E00-3F61-A48B-CBBE-2CD7161B813B}"/>
              </a:ext>
            </a:extLst>
          </p:cNvPr>
          <p:cNvSpPr txBox="1"/>
          <p:nvPr/>
        </p:nvSpPr>
        <p:spPr bwMode="auto">
          <a:xfrm>
            <a:off x="1516433" y="4782237"/>
            <a:ext cx="345318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HR: 0.57 (95% CI: 0.41-0.79;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= .0005)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2C5B748-B6A9-32C0-491C-D3FCB011F3DB}"/>
              </a:ext>
            </a:extLst>
          </p:cNvPr>
          <p:cNvCxnSpPr/>
          <p:nvPr/>
        </p:nvCxnSpPr>
        <p:spPr bwMode="auto">
          <a:xfrm flipV="1">
            <a:off x="5795667" y="2159306"/>
            <a:ext cx="0" cy="301862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53E7FB5-9730-97B9-CCF8-AD13D639C296}"/>
              </a:ext>
            </a:extLst>
          </p:cNvPr>
          <p:cNvSpPr txBox="1"/>
          <p:nvPr/>
        </p:nvSpPr>
        <p:spPr bwMode="auto">
          <a:xfrm>
            <a:off x="917694" y="2539020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0243B0A-C658-DFEA-0189-6B048E97A0AC}"/>
              </a:ext>
            </a:extLst>
          </p:cNvPr>
          <p:cNvSpPr txBox="1"/>
          <p:nvPr/>
        </p:nvSpPr>
        <p:spPr bwMode="auto">
          <a:xfrm>
            <a:off x="917694" y="3151925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DB8632-99EE-162F-D413-A65AD75D88EE}"/>
              </a:ext>
            </a:extLst>
          </p:cNvPr>
          <p:cNvSpPr txBox="1"/>
          <p:nvPr/>
        </p:nvSpPr>
        <p:spPr bwMode="auto">
          <a:xfrm>
            <a:off x="917694" y="3764830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218720-8333-9060-0344-871F6E5EFBFA}"/>
              </a:ext>
            </a:extLst>
          </p:cNvPr>
          <p:cNvSpPr txBox="1"/>
          <p:nvPr/>
        </p:nvSpPr>
        <p:spPr bwMode="auto">
          <a:xfrm>
            <a:off x="917694" y="4377735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0B723AC-8089-E407-BCFD-8D5F18EBDB29}"/>
              </a:ext>
            </a:extLst>
          </p:cNvPr>
          <p:cNvSpPr txBox="1"/>
          <p:nvPr/>
        </p:nvSpPr>
        <p:spPr bwMode="auto">
          <a:xfrm>
            <a:off x="917694" y="4990640"/>
            <a:ext cx="5618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577D9A0-7D3A-92FF-0DB3-E6367A3F958D}"/>
              </a:ext>
            </a:extLst>
          </p:cNvPr>
          <p:cNvSpPr txBox="1"/>
          <p:nvPr/>
        </p:nvSpPr>
        <p:spPr bwMode="auto">
          <a:xfrm>
            <a:off x="4609398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42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BFFFDB2-A5BF-07FD-FBC6-4D9EE66C332E}"/>
              </a:ext>
            </a:extLst>
          </p:cNvPr>
          <p:cNvGrpSpPr/>
          <p:nvPr/>
        </p:nvGrpSpPr>
        <p:grpSpPr>
          <a:xfrm>
            <a:off x="1479553" y="5176090"/>
            <a:ext cx="5292686" cy="65846"/>
            <a:chOff x="1479553" y="5176090"/>
            <a:chExt cx="5292686" cy="6584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551B255-D542-B302-A757-709D096D54F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9553" y="5176090"/>
              <a:ext cx="529268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538ECB1-1782-3183-A1FA-EF8B6EBFDD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479553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9C720E1-5C3E-AA56-928C-2AF6B50142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59705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501E498-46E1-F447-6118-68CDEE397E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9857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D049726-B187-D39B-51F8-989B407B1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20009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DDE9DF9-3BDC-86C3-3872-6320158A35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00161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5231541-2C4A-E9C6-990E-5A8BF13214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80313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7A36B2F-EF94-01B1-85F4-1EDFD13A97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60465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0B9BAC7-A376-6BF4-687C-F52711BC3C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40617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C02D923-5599-09F1-7CA1-AA415A7114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20769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9CF93CA-1AD2-0DAD-CA7B-494B9ACDDF0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0921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E07C6304-5974-4990-9098-DE3587BE3B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281073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F56E215-0AB7-CE7F-BDE4-FE98613DAE7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61222" y="5177928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79AD4DD-0DFA-8851-26DF-6D9984573F79}"/>
              </a:ext>
            </a:extLst>
          </p:cNvPr>
          <p:cNvSpPr txBox="1"/>
          <p:nvPr/>
        </p:nvSpPr>
        <p:spPr bwMode="auto">
          <a:xfrm>
            <a:off x="1233511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DF66ACE-EDE8-40AB-C7E7-765AB1DA0CEA}"/>
              </a:ext>
            </a:extLst>
          </p:cNvPr>
          <p:cNvSpPr txBox="1"/>
          <p:nvPr/>
        </p:nvSpPr>
        <p:spPr bwMode="auto">
          <a:xfrm>
            <a:off x="1685704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869F618-253C-7E5A-8E46-C242E1F14808}"/>
              </a:ext>
            </a:extLst>
          </p:cNvPr>
          <p:cNvSpPr txBox="1"/>
          <p:nvPr/>
        </p:nvSpPr>
        <p:spPr bwMode="auto">
          <a:xfrm>
            <a:off x="2222738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BC2940E-ABAF-6F90-3C43-D5C6DA2D0F93}"/>
              </a:ext>
            </a:extLst>
          </p:cNvPr>
          <p:cNvSpPr txBox="1"/>
          <p:nvPr/>
        </p:nvSpPr>
        <p:spPr bwMode="auto">
          <a:xfrm>
            <a:off x="2700070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50BA062-7097-683F-C579-3E0BE9EFF24E}"/>
              </a:ext>
            </a:extLst>
          </p:cNvPr>
          <p:cNvSpPr txBox="1"/>
          <p:nvPr/>
        </p:nvSpPr>
        <p:spPr bwMode="auto">
          <a:xfrm>
            <a:off x="3177402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525BCB6-1AD4-4DF3-B3CA-3095853E0A0A}"/>
              </a:ext>
            </a:extLst>
          </p:cNvPr>
          <p:cNvSpPr txBox="1"/>
          <p:nvPr/>
        </p:nvSpPr>
        <p:spPr bwMode="auto">
          <a:xfrm>
            <a:off x="3654734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BB3D45C-D746-4FCB-06E5-6124ECEAC00B}"/>
              </a:ext>
            </a:extLst>
          </p:cNvPr>
          <p:cNvSpPr txBox="1"/>
          <p:nvPr/>
        </p:nvSpPr>
        <p:spPr bwMode="auto">
          <a:xfrm>
            <a:off x="4132066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42DD4B-2F43-1049-0052-F1DD7A3EA7D5}"/>
              </a:ext>
            </a:extLst>
          </p:cNvPr>
          <p:cNvSpPr txBox="1"/>
          <p:nvPr/>
        </p:nvSpPr>
        <p:spPr bwMode="auto">
          <a:xfrm>
            <a:off x="1457519" y="5504402"/>
            <a:ext cx="52550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Mo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90F93A5-CC90-538B-480D-B2AF6FB48ACB}"/>
              </a:ext>
            </a:extLst>
          </p:cNvPr>
          <p:cNvSpPr txBox="1"/>
          <p:nvPr/>
        </p:nvSpPr>
        <p:spPr bwMode="auto">
          <a:xfrm>
            <a:off x="250907" y="5550989"/>
            <a:ext cx="1085427" cy="75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b" anchorCtr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Patients at Risk, n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D-VRd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B57628">
                    <a:lumMod val="75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VRd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7F584D3-A34F-F62F-C57E-1D5361434E89}"/>
              </a:ext>
            </a:extLst>
          </p:cNvPr>
          <p:cNvSpPr txBox="1"/>
          <p:nvPr/>
        </p:nvSpPr>
        <p:spPr bwMode="auto">
          <a:xfrm>
            <a:off x="121855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197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198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B1487DA-893F-06EF-8899-E89C3425C3EE}"/>
              </a:ext>
            </a:extLst>
          </p:cNvPr>
          <p:cNvSpPr txBox="1"/>
          <p:nvPr/>
        </p:nvSpPr>
        <p:spPr bwMode="auto">
          <a:xfrm>
            <a:off x="1700960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180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355B87D-9DAE-2CFB-F786-C284EDDC1EB7}"/>
              </a:ext>
            </a:extLst>
          </p:cNvPr>
          <p:cNvSpPr txBox="1"/>
          <p:nvPr/>
        </p:nvSpPr>
        <p:spPr bwMode="auto">
          <a:xfrm>
            <a:off x="218336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170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157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534552B-8208-3DB1-6CC0-716C5403B969}"/>
              </a:ext>
            </a:extLst>
          </p:cNvPr>
          <p:cNvSpPr txBox="1"/>
          <p:nvPr/>
        </p:nvSpPr>
        <p:spPr bwMode="auto">
          <a:xfrm>
            <a:off x="2665770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160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0E6F7EF-B0AC-E324-5F74-7CA16DE2A0C9}"/>
              </a:ext>
            </a:extLst>
          </p:cNvPr>
          <p:cNvSpPr txBox="1"/>
          <p:nvPr/>
        </p:nvSpPr>
        <p:spPr bwMode="auto">
          <a:xfrm>
            <a:off x="314817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149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9885E3B-4A08-D8BC-8EE7-C3B9A28C7B07}"/>
              </a:ext>
            </a:extLst>
          </p:cNvPr>
          <p:cNvSpPr txBox="1"/>
          <p:nvPr/>
        </p:nvSpPr>
        <p:spPr bwMode="auto">
          <a:xfrm>
            <a:off x="3630580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140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BFA1B40-E559-294B-AE5C-4622E3F2C66E}"/>
              </a:ext>
            </a:extLst>
          </p:cNvPr>
          <p:cNvSpPr txBox="1"/>
          <p:nvPr/>
        </p:nvSpPr>
        <p:spPr bwMode="auto">
          <a:xfrm>
            <a:off x="411298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136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105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7113735-DF8F-57AE-38AA-B1D3EC79E662}"/>
              </a:ext>
            </a:extLst>
          </p:cNvPr>
          <p:cNvSpPr txBox="1"/>
          <p:nvPr/>
        </p:nvSpPr>
        <p:spPr bwMode="auto">
          <a:xfrm>
            <a:off x="4595390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132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98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841261B-C9FE-C9FD-2A0C-5842C1456EF6}"/>
              </a:ext>
            </a:extLst>
          </p:cNvPr>
          <p:cNvSpPr txBox="1"/>
          <p:nvPr/>
        </p:nvSpPr>
        <p:spPr bwMode="auto">
          <a:xfrm>
            <a:off x="507779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122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8BEA850-9127-A636-7388-A576347472C2}"/>
              </a:ext>
            </a:extLst>
          </p:cNvPr>
          <p:cNvSpPr txBox="1"/>
          <p:nvPr/>
        </p:nvSpPr>
        <p:spPr bwMode="auto">
          <a:xfrm>
            <a:off x="5560200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115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81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F79BAB2-9756-95DF-B2FF-663FD0CAEEA4}"/>
              </a:ext>
            </a:extLst>
          </p:cNvPr>
          <p:cNvSpPr txBox="1"/>
          <p:nvPr/>
        </p:nvSpPr>
        <p:spPr bwMode="auto">
          <a:xfrm>
            <a:off x="6042605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33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1E43F06-091A-7686-6E7C-2212FE516022}"/>
              </a:ext>
            </a:extLst>
          </p:cNvPr>
          <p:cNvSpPr txBox="1"/>
          <p:nvPr/>
        </p:nvSpPr>
        <p:spPr bwMode="auto">
          <a:xfrm>
            <a:off x="6525013" y="5869800"/>
            <a:ext cx="481335" cy="42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2C31A49-4703-2892-7B49-B2BB24BE1227}"/>
              </a:ext>
            </a:extLst>
          </p:cNvPr>
          <p:cNvSpPr txBox="1"/>
          <p:nvPr/>
        </p:nvSpPr>
        <p:spPr bwMode="auto">
          <a:xfrm>
            <a:off x="5021046" y="2594085"/>
            <a:ext cx="8329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68.1%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F64F625-F6AC-E749-A551-1AAC23F14705}"/>
              </a:ext>
            </a:extLst>
          </p:cNvPr>
          <p:cNvSpPr txBox="1"/>
          <p:nvPr/>
        </p:nvSpPr>
        <p:spPr bwMode="auto">
          <a:xfrm>
            <a:off x="5021046" y="3682803"/>
            <a:ext cx="8329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49.5%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5A8C0A1-45F4-1383-54AD-3144F5E2EFEF}"/>
              </a:ext>
            </a:extLst>
          </p:cNvPr>
          <p:cNvGrpSpPr/>
          <p:nvPr/>
        </p:nvGrpSpPr>
        <p:grpSpPr>
          <a:xfrm>
            <a:off x="1696483" y="3965935"/>
            <a:ext cx="1150412" cy="584775"/>
            <a:chOff x="10774496" y="1490031"/>
            <a:chExt cx="1150412" cy="58477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1A15C35-1584-FBD3-8696-AF74D46C905E}"/>
                </a:ext>
              </a:extLst>
            </p:cNvPr>
            <p:cNvSpPr txBox="1"/>
            <p:nvPr/>
          </p:nvSpPr>
          <p:spPr bwMode="auto">
            <a:xfrm>
              <a:off x="11079688" y="1490031"/>
              <a:ext cx="84522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VRd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D-VRd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2BC78B3-6798-853B-622F-14DBB29086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74496" y="1677319"/>
              <a:ext cx="319490" cy="0"/>
            </a:xfrm>
            <a:prstGeom prst="line">
              <a:avLst/>
            </a:prstGeom>
            <a:no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B96529E9-FFB9-8EBE-2782-9C822E573AA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0774496" y="1901788"/>
              <a:ext cx="31949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324D49-D87A-E9E9-B540-EB20D92D093F}"/>
              </a:ext>
            </a:extLst>
          </p:cNvPr>
          <p:cNvGrpSpPr/>
          <p:nvPr/>
        </p:nvGrpSpPr>
        <p:grpSpPr>
          <a:xfrm>
            <a:off x="8280553" y="2093204"/>
            <a:ext cx="3492347" cy="3155291"/>
            <a:chOff x="8280553" y="2093204"/>
            <a:chExt cx="3492347" cy="315529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B1A0C59-A2A7-E93F-FB39-096376D395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50572" y="2093204"/>
              <a:ext cx="0" cy="3084723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236DBC-E090-9D1F-0C51-C666DA63143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46654" y="5177927"/>
              <a:ext cx="3426246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F8E73E7-DA2A-FB4E-BC65-526C1E0F6D9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2104221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EC2BC66-63EC-7ACE-C62B-6FCB89954A8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2718962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6629BC7-D7EB-8A28-AC1A-53915CE122D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3333703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37018F-E44F-F6F9-CA68-8C41BAB0EEB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3948444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CEDAFC4-DE4E-D502-8F4F-2326BBE6CA9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4563185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E5156C2-D1AE-F91B-6BDD-4A3042205BA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280553" y="5177927"/>
              <a:ext cx="64008" cy="0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6D073CEE-2BB5-8D65-53E1-78B03888F0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50572" y="5184487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4E882BC-29F1-D471-AA95-B9C3650CD8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57023" y="5184487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6E1B878-A62A-550C-8986-95EA5BCBD1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763473" y="5184487"/>
              <a:ext cx="0" cy="64008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3" name="Right Brace 112">
            <a:extLst>
              <a:ext uri="{FF2B5EF4-FFF2-40B4-BE49-F238E27FC236}">
                <a16:creationId xmlns:a16="http://schemas.microsoft.com/office/drawing/2014/main" id="{12E49F17-DEF1-DC3E-2682-A9C3A38BC480}"/>
              </a:ext>
            </a:extLst>
          </p:cNvPr>
          <p:cNvSpPr/>
          <p:nvPr/>
        </p:nvSpPr>
        <p:spPr bwMode="auto">
          <a:xfrm rot="16200000">
            <a:off x="9799167" y="2135170"/>
            <a:ext cx="452486" cy="1743961"/>
          </a:xfrm>
          <a:prstGeom prst="righ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9529B75-B85E-E7B8-A848-3C7FCAAEF9EB}"/>
              </a:ext>
            </a:extLst>
          </p:cNvPr>
          <p:cNvSpPr txBox="1"/>
          <p:nvPr/>
        </p:nvSpPr>
        <p:spPr bwMode="auto">
          <a:xfrm>
            <a:off x="9491971" y="3021568"/>
            <a:ext cx="11226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∆22%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DC1C22D-BF05-E3DA-1287-66108935F987}"/>
              </a:ext>
            </a:extLst>
          </p:cNvPr>
          <p:cNvSpPr txBox="1"/>
          <p:nvPr/>
        </p:nvSpPr>
        <p:spPr bwMode="auto">
          <a:xfrm>
            <a:off x="5086730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93E9F80-B416-A4B0-221D-B9B61786964C}"/>
              </a:ext>
            </a:extLst>
          </p:cNvPr>
          <p:cNvSpPr txBox="1"/>
          <p:nvPr/>
        </p:nvSpPr>
        <p:spPr bwMode="auto">
          <a:xfrm>
            <a:off x="5564062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54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C1FE1F1-632B-4BC5-44EE-6DA1C000B043}"/>
              </a:ext>
            </a:extLst>
          </p:cNvPr>
          <p:cNvSpPr txBox="1"/>
          <p:nvPr/>
        </p:nvSpPr>
        <p:spPr bwMode="auto">
          <a:xfrm>
            <a:off x="6518730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E6A6D78-ECFB-94AA-1F33-7B9FCEFBCFCF}"/>
              </a:ext>
            </a:extLst>
          </p:cNvPr>
          <p:cNvSpPr txBox="1"/>
          <p:nvPr/>
        </p:nvSpPr>
        <p:spPr bwMode="auto">
          <a:xfrm>
            <a:off x="6041394" y="5196288"/>
            <a:ext cx="47556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F969944-41CA-3DF8-581F-FF5C73FC1A18}"/>
              </a:ext>
            </a:extLst>
          </p:cNvPr>
          <p:cNvSpPr txBox="1"/>
          <p:nvPr/>
        </p:nvSpPr>
        <p:spPr bwMode="auto">
          <a:xfrm>
            <a:off x="4826525" y="1832084"/>
            <a:ext cx="187659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54-mo PFS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DE8ED0C5-751F-1073-DC75-48E976CFA90A}"/>
              </a:ext>
            </a:extLst>
          </p:cNvPr>
          <p:cNvSpPr txBox="1"/>
          <p:nvPr/>
        </p:nvSpPr>
        <p:spPr bwMode="auto">
          <a:xfrm>
            <a:off x="5955870" y="2520240"/>
            <a:ext cx="12933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Median: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Not reached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0D12CB2-79C6-D75E-702B-74D309F3F4EB}"/>
              </a:ext>
            </a:extLst>
          </p:cNvPr>
          <p:cNvSpPr txBox="1"/>
          <p:nvPr/>
        </p:nvSpPr>
        <p:spPr bwMode="auto">
          <a:xfrm>
            <a:off x="5919734" y="4020673"/>
            <a:ext cx="129334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Median: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52.6 mo</a:t>
            </a:r>
          </a:p>
        </p:txBody>
      </p:sp>
      <p:sp>
        <p:nvSpPr>
          <p:cNvPr id="125" name="Freeform 124">
            <a:extLst>
              <a:ext uri="{FF2B5EF4-FFF2-40B4-BE49-F238E27FC236}">
                <a16:creationId xmlns:a16="http://schemas.microsoft.com/office/drawing/2014/main" id="{24C2ACB9-C0CB-86ED-1C89-B35C6EEDCDF8}"/>
              </a:ext>
            </a:extLst>
          </p:cNvPr>
          <p:cNvSpPr/>
          <p:nvPr/>
        </p:nvSpPr>
        <p:spPr bwMode="auto">
          <a:xfrm>
            <a:off x="1500122" y="2106912"/>
            <a:ext cx="5031307" cy="1875153"/>
          </a:xfrm>
          <a:custGeom>
            <a:avLst/>
            <a:gdLst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20058 w 5031307"/>
              <a:gd name="connsiteY58" fmla="*/ 682640 h 1875153"/>
              <a:gd name="connsiteX59" fmla="*/ 1420058 w 5031307"/>
              <a:gd name="connsiteY59" fmla="*/ 509873 h 1875153"/>
              <a:gd name="connsiteX60" fmla="*/ 1339996 w 5031307"/>
              <a:gd name="connsiteY60" fmla="*/ 509873 h 1875153"/>
              <a:gd name="connsiteX61" fmla="*/ 1339996 w 5031307"/>
              <a:gd name="connsiteY61" fmla="*/ 484590 h 1875153"/>
              <a:gd name="connsiteX62" fmla="*/ 1238864 w 5031307"/>
              <a:gd name="connsiteY62" fmla="*/ 484590 h 1875153"/>
              <a:gd name="connsiteX63" fmla="*/ 1238864 w 5031307"/>
              <a:gd name="connsiteY63" fmla="*/ 434024 h 1875153"/>
              <a:gd name="connsiteX64" fmla="*/ 1091380 w 5031307"/>
              <a:gd name="connsiteY64" fmla="*/ 434024 h 1875153"/>
              <a:gd name="connsiteX65" fmla="*/ 1091380 w 5031307"/>
              <a:gd name="connsiteY65" fmla="*/ 370817 h 1875153"/>
              <a:gd name="connsiteX66" fmla="*/ 1011318 w 5031307"/>
              <a:gd name="connsiteY66" fmla="*/ 370817 h 1875153"/>
              <a:gd name="connsiteX67" fmla="*/ 1011318 w 5031307"/>
              <a:gd name="connsiteY67" fmla="*/ 316037 h 1875153"/>
              <a:gd name="connsiteX68" fmla="*/ 914400 w 5031307"/>
              <a:gd name="connsiteY68" fmla="*/ 316037 h 1875153"/>
              <a:gd name="connsiteX69" fmla="*/ 914400 w 5031307"/>
              <a:gd name="connsiteY69" fmla="*/ 278113 h 1875153"/>
              <a:gd name="connsiteX70" fmla="*/ 846978 w 5031307"/>
              <a:gd name="connsiteY70" fmla="*/ 278113 h 1875153"/>
              <a:gd name="connsiteX71" fmla="*/ 846978 w 5031307"/>
              <a:gd name="connsiteY71" fmla="*/ 257044 h 1875153"/>
              <a:gd name="connsiteX72" fmla="*/ 728991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27547 h 1875153"/>
              <a:gd name="connsiteX75" fmla="*/ 594149 w 5031307"/>
              <a:gd name="connsiteY75" fmla="*/ 227547 h 1875153"/>
              <a:gd name="connsiteX76" fmla="*/ 594149 w 5031307"/>
              <a:gd name="connsiteY76" fmla="*/ 155912 h 1875153"/>
              <a:gd name="connsiteX77" fmla="*/ 467734 w 5031307"/>
              <a:gd name="connsiteY77" fmla="*/ 155912 h 1875153"/>
              <a:gd name="connsiteX78" fmla="*/ 467734 w 5031307"/>
              <a:gd name="connsiteY78" fmla="*/ 143270 h 1875153"/>
              <a:gd name="connsiteX79" fmla="*/ 316037 w 5031307"/>
              <a:gd name="connsiteY79" fmla="*/ 143270 h 1875153"/>
              <a:gd name="connsiteX80" fmla="*/ 316037 w 5031307"/>
              <a:gd name="connsiteY80" fmla="*/ 96918 h 1875153"/>
              <a:gd name="connsiteX81" fmla="*/ 240188 w 5031307"/>
              <a:gd name="connsiteY81" fmla="*/ 96918 h 1875153"/>
              <a:gd name="connsiteX82" fmla="*/ 240188 w 5031307"/>
              <a:gd name="connsiteY82" fmla="*/ 58994 h 1875153"/>
              <a:gd name="connsiteX83" fmla="*/ 80062 w 5031307"/>
              <a:gd name="connsiteY83" fmla="*/ 58994 h 1875153"/>
              <a:gd name="connsiteX84" fmla="*/ 80062 w 5031307"/>
              <a:gd name="connsiteY84" fmla="*/ 0 h 1875153"/>
              <a:gd name="connsiteX85" fmla="*/ 0 w 5031307"/>
              <a:gd name="connsiteY85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24272 w 5031307"/>
              <a:gd name="connsiteY58" fmla="*/ 552012 h 1875153"/>
              <a:gd name="connsiteX59" fmla="*/ 1420058 w 5031307"/>
              <a:gd name="connsiteY59" fmla="*/ 509873 h 1875153"/>
              <a:gd name="connsiteX60" fmla="*/ 1339996 w 5031307"/>
              <a:gd name="connsiteY60" fmla="*/ 509873 h 1875153"/>
              <a:gd name="connsiteX61" fmla="*/ 1339996 w 5031307"/>
              <a:gd name="connsiteY61" fmla="*/ 484590 h 1875153"/>
              <a:gd name="connsiteX62" fmla="*/ 1238864 w 5031307"/>
              <a:gd name="connsiteY62" fmla="*/ 484590 h 1875153"/>
              <a:gd name="connsiteX63" fmla="*/ 1238864 w 5031307"/>
              <a:gd name="connsiteY63" fmla="*/ 434024 h 1875153"/>
              <a:gd name="connsiteX64" fmla="*/ 1091380 w 5031307"/>
              <a:gd name="connsiteY64" fmla="*/ 434024 h 1875153"/>
              <a:gd name="connsiteX65" fmla="*/ 1091380 w 5031307"/>
              <a:gd name="connsiteY65" fmla="*/ 370817 h 1875153"/>
              <a:gd name="connsiteX66" fmla="*/ 1011318 w 5031307"/>
              <a:gd name="connsiteY66" fmla="*/ 370817 h 1875153"/>
              <a:gd name="connsiteX67" fmla="*/ 1011318 w 5031307"/>
              <a:gd name="connsiteY67" fmla="*/ 316037 h 1875153"/>
              <a:gd name="connsiteX68" fmla="*/ 914400 w 5031307"/>
              <a:gd name="connsiteY68" fmla="*/ 316037 h 1875153"/>
              <a:gd name="connsiteX69" fmla="*/ 914400 w 5031307"/>
              <a:gd name="connsiteY69" fmla="*/ 278113 h 1875153"/>
              <a:gd name="connsiteX70" fmla="*/ 846978 w 5031307"/>
              <a:gd name="connsiteY70" fmla="*/ 278113 h 1875153"/>
              <a:gd name="connsiteX71" fmla="*/ 846978 w 5031307"/>
              <a:gd name="connsiteY71" fmla="*/ 257044 h 1875153"/>
              <a:gd name="connsiteX72" fmla="*/ 728991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27547 h 1875153"/>
              <a:gd name="connsiteX75" fmla="*/ 594149 w 5031307"/>
              <a:gd name="connsiteY75" fmla="*/ 227547 h 1875153"/>
              <a:gd name="connsiteX76" fmla="*/ 594149 w 5031307"/>
              <a:gd name="connsiteY76" fmla="*/ 155912 h 1875153"/>
              <a:gd name="connsiteX77" fmla="*/ 467734 w 5031307"/>
              <a:gd name="connsiteY77" fmla="*/ 155912 h 1875153"/>
              <a:gd name="connsiteX78" fmla="*/ 467734 w 5031307"/>
              <a:gd name="connsiteY78" fmla="*/ 143270 h 1875153"/>
              <a:gd name="connsiteX79" fmla="*/ 316037 w 5031307"/>
              <a:gd name="connsiteY79" fmla="*/ 143270 h 1875153"/>
              <a:gd name="connsiteX80" fmla="*/ 316037 w 5031307"/>
              <a:gd name="connsiteY80" fmla="*/ 96918 h 1875153"/>
              <a:gd name="connsiteX81" fmla="*/ 240188 w 5031307"/>
              <a:gd name="connsiteY81" fmla="*/ 96918 h 1875153"/>
              <a:gd name="connsiteX82" fmla="*/ 240188 w 5031307"/>
              <a:gd name="connsiteY82" fmla="*/ 58994 h 1875153"/>
              <a:gd name="connsiteX83" fmla="*/ 80062 w 5031307"/>
              <a:gd name="connsiteY83" fmla="*/ 58994 h 1875153"/>
              <a:gd name="connsiteX84" fmla="*/ 80062 w 5031307"/>
              <a:gd name="connsiteY84" fmla="*/ 0 h 1875153"/>
              <a:gd name="connsiteX85" fmla="*/ 0 w 5031307"/>
              <a:gd name="connsiteY85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24272 w 5031307"/>
              <a:gd name="connsiteY58" fmla="*/ 552012 h 1875153"/>
              <a:gd name="connsiteX59" fmla="*/ 1420058 w 5031307"/>
              <a:gd name="connsiteY59" fmla="*/ 509873 h 1875153"/>
              <a:gd name="connsiteX60" fmla="*/ 1339996 w 5031307"/>
              <a:gd name="connsiteY60" fmla="*/ 509873 h 1875153"/>
              <a:gd name="connsiteX61" fmla="*/ 1339996 w 5031307"/>
              <a:gd name="connsiteY61" fmla="*/ 484590 h 1875153"/>
              <a:gd name="connsiteX62" fmla="*/ 1238864 w 5031307"/>
              <a:gd name="connsiteY62" fmla="*/ 484590 h 1875153"/>
              <a:gd name="connsiteX63" fmla="*/ 1238864 w 5031307"/>
              <a:gd name="connsiteY63" fmla="*/ 434024 h 1875153"/>
              <a:gd name="connsiteX64" fmla="*/ 1091380 w 5031307"/>
              <a:gd name="connsiteY64" fmla="*/ 434024 h 1875153"/>
              <a:gd name="connsiteX65" fmla="*/ 1091380 w 5031307"/>
              <a:gd name="connsiteY65" fmla="*/ 370817 h 1875153"/>
              <a:gd name="connsiteX66" fmla="*/ 1011318 w 5031307"/>
              <a:gd name="connsiteY66" fmla="*/ 370817 h 1875153"/>
              <a:gd name="connsiteX67" fmla="*/ 1011318 w 5031307"/>
              <a:gd name="connsiteY67" fmla="*/ 316037 h 1875153"/>
              <a:gd name="connsiteX68" fmla="*/ 914400 w 5031307"/>
              <a:gd name="connsiteY68" fmla="*/ 316037 h 1875153"/>
              <a:gd name="connsiteX69" fmla="*/ 914400 w 5031307"/>
              <a:gd name="connsiteY69" fmla="*/ 278113 h 1875153"/>
              <a:gd name="connsiteX70" fmla="*/ 846978 w 5031307"/>
              <a:gd name="connsiteY70" fmla="*/ 278113 h 1875153"/>
              <a:gd name="connsiteX71" fmla="*/ 846978 w 5031307"/>
              <a:gd name="connsiteY71" fmla="*/ 257044 h 1875153"/>
              <a:gd name="connsiteX72" fmla="*/ 728991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27547 h 1875153"/>
              <a:gd name="connsiteX75" fmla="*/ 594149 w 5031307"/>
              <a:gd name="connsiteY75" fmla="*/ 227547 h 1875153"/>
              <a:gd name="connsiteX76" fmla="*/ 594149 w 5031307"/>
              <a:gd name="connsiteY76" fmla="*/ 155912 h 1875153"/>
              <a:gd name="connsiteX77" fmla="*/ 467734 w 5031307"/>
              <a:gd name="connsiteY77" fmla="*/ 155912 h 1875153"/>
              <a:gd name="connsiteX78" fmla="*/ 467734 w 5031307"/>
              <a:gd name="connsiteY78" fmla="*/ 143270 h 1875153"/>
              <a:gd name="connsiteX79" fmla="*/ 316037 w 5031307"/>
              <a:gd name="connsiteY79" fmla="*/ 143270 h 1875153"/>
              <a:gd name="connsiteX80" fmla="*/ 316037 w 5031307"/>
              <a:gd name="connsiteY80" fmla="*/ 96918 h 1875153"/>
              <a:gd name="connsiteX81" fmla="*/ 240188 w 5031307"/>
              <a:gd name="connsiteY81" fmla="*/ 96918 h 1875153"/>
              <a:gd name="connsiteX82" fmla="*/ 240188 w 5031307"/>
              <a:gd name="connsiteY82" fmla="*/ 58994 h 1875153"/>
              <a:gd name="connsiteX83" fmla="*/ 80062 w 5031307"/>
              <a:gd name="connsiteY83" fmla="*/ 58994 h 1875153"/>
              <a:gd name="connsiteX84" fmla="*/ 80062 w 5031307"/>
              <a:gd name="connsiteY84" fmla="*/ 0 h 1875153"/>
              <a:gd name="connsiteX85" fmla="*/ 0 w 5031307"/>
              <a:gd name="connsiteY85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24272 w 5031307"/>
              <a:gd name="connsiteY58" fmla="*/ 552012 h 1875153"/>
              <a:gd name="connsiteX59" fmla="*/ 1466411 w 5031307"/>
              <a:gd name="connsiteY59" fmla="*/ 560439 h 1875153"/>
              <a:gd name="connsiteX60" fmla="*/ 1420058 w 5031307"/>
              <a:gd name="connsiteY60" fmla="*/ 509873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390562 w 5031307"/>
              <a:gd name="connsiteY58" fmla="*/ 623647 h 1875153"/>
              <a:gd name="connsiteX59" fmla="*/ 1466411 w 5031307"/>
              <a:gd name="connsiteY59" fmla="*/ 560439 h 1875153"/>
              <a:gd name="connsiteX60" fmla="*/ 1420058 w 5031307"/>
              <a:gd name="connsiteY60" fmla="*/ 509873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390562 w 5031307"/>
              <a:gd name="connsiteY58" fmla="*/ 623647 h 1875153"/>
              <a:gd name="connsiteX59" fmla="*/ 1466411 w 5031307"/>
              <a:gd name="connsiteY59" fmla="*/ 560439 h 1875153"/>
              <a:gd name="connsiteX60" fmla="*/ 1361065 w 5031307"/>
              <a:gd name="connsiteY60" fmla="*/ 547798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390562 w 5031307"/>
              <a:gd name="connsiteY58" fmla="*/ 623647 h 1875153"/>
              <a:gd name="connsiteX59" fmla="*/ 1466411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390562 w 5031307"/>
              <a:gd name="connsiteY58" fmla="*/ 623647 h 1875153"/>
              <a:gd name="connsiteX59" fmla="*/ 1428487 w 5031307"/>
              <a:gd name="connsiteY59" fmla="*/ 547798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66411 w 5031307"/>
              <a:gd name="connsiteY58" fmla="*/ 556226 h 1875153"/>
              <a:gd name="connsiteX59" fmla="*/ 1428487 w 5031307"/>
              <a:gd name="connsiteY59" fmla="*/ 547798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81508 h 1875153"/>
              <a:gd name="connsiteX58" fmla="*/ 1466411 w 5031307"/>
              <a:gd name="connsiteY58" fmla="*/ 556226 h 1875153"/>
              <a:gd name="connsiteX59" fmla="*/ 1420059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264146 w 5031307"/>
              <a:gd name="connsiteY57" fmla="*/ 686854 h 1875153"/>
              <a:gd name="connsiteX58" fmla="*/ 1466411 w 5031307"/>
              <a:gd name="connsiteY58" fmla="*/ 556226 h 1875153"/>
              <a:gd name="connsiteX59" fmla="*/ 1420059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08548 w 5031307"/>
              <a:gd name="connsiteY57" fmla="*/ 564653 h 1875153"/>
              <a:gd name="connsiteX58" fmla="*/ 1466411 w 5031307"/>
              <a:gd name="connsiteY58" fmla="*/ 556226 h 1875153"/>
              <a:gd name="connsiteX59" fmla="*/ 1420059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08548 w 5031307"/>
              <a:gd name="connsiteY57" fmla="*/ 564653 h 1875153"/>
              <a:gd name="connsiteX58" fmla="*/ 1470625 w 5031307"/>
              <a:gd name="connsiteY58" fmla="*/ 568868 h 1875153"/>
              <a:gd name="connsiteX59" fmla="*/ 1420059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  <a:gd name="connsiteX0" fmla="*/ 5031307 w 5031307"/>
              <a:gd name="connsiteY0" fmla="*/ 1875153 h 1875153"/>
              <a:gd name="connsiteX1" fmla="*/ 4938602 w 5031307"/>
              <a:gd name="connsiteY1" fmla="*/ 1875153 h 1875153"/>
              <a:gd name="connsiteX2" fmla="*/ 4938602 w 5031307"/>
              <a:gd name="connsiteY2" fmla="*/ 1681317 h 1875153"/>
              <a:gd name="connsiteX3" fmla="*/ 4820615 w 5031307"/>
              <a:gd name="connsiteY3" fmla="*/ 1681317 h 1875153"/>
              <a:gd name="connsiteX4" fmla="*/ 4820615 w 5031307"/>
              <a:gd name="connsiteY4" fmla="*/ 1580185 h 1875153"/>
              <a:gd name="connsiteX5" fmla="*/ 4411874 w 5031307"/>
              <a:gd name="connsiteY5" fmla="*/ 1580185 h 1875153"/>
              <a:gd name="connsiteX6" fmla="*/ 4411874 w 5031307"/>
              <a:gd name="connsiteY6" fmla="*/ 1542260 h 1875153"/>
              <a:gd name="connsiteX7" fmla="*/ 4192755 w 5031307"/>
              <a:gd name="connsiteY7" fmla="*/ 1542260 h 1875153"/>
              <a:gd name="connsiteX8" fmla="*/ 4192755 w 5031307"/>
              <a:gd name="connsiteY8" fmla="*/ 1542260 h 1875153"/>
              <a:gd name="connsiteX9" fmla="*/ 4192755 w 5031307"/>
              <a:gd name="connsiteY9" fmla="*/ 1500122 h 1875153"/>
              <a:gd name="connsiteX10" fmla="*/ 4091624 w 5031307"/>
              <a:gd name="connsiteY10" fmla="*/ 1500122 h 1875153"/>
              <a:gd name="connsiteX11" fmla="*/ 4091624 w 5031307"/>
              <a:gd name="connsiteY11" fmla="*/ 1483267 h 1875153"/>
              <a:gd name="connsiteX12" fmla="*/ 4003133 w 5031307"/>
              <a:gd name="connsiteY12" fmla="*/ 1483267 h 1875153"/>
              <a:gd name="connsiteX13" fmla="*/ 4003133 w 5031307"/>
              <a:gd name="connsiteY13" fmla="*/ 1462198 h 1875153"/>
              <a:gd name="connsiteX14" fmla="*/ 3927284 w 5031307"/>
              <a:gd name="connsiteY14" fmla="*/ 1462198 h 1875153"/>
              <a:gd name="connsiteX15" fmla="*/ 3927284 w 5031307"/>
              <a:gd name="connsiteY15" fmla="*/ 1403204 h 1875153"/>
              <a:gd name="connsiteX16" fmla="*/ 3762945 w 5031307"/>
              <a:gd name="connsiteY16" fmla="*/ 1403204 h 1875153"/>
              <a:gd name="connsiteX17" fmla="*/ 3762945 w 5031307"/>
              <a:gd name="connsiteY17" fmla="*/ 1352638 h 1875153"/>
              <a:gd name="connsiteX18" fmla="*/ 3594392 w 5031307"/>
              <a:gd name="connsiteY18" fmla="*/ 1352638 h 1875153"/>
              <a:gd name="connsiteX19" fmla="*/ 3594392 w 5031307"/>
              <a:gd name="connsiteY19" fmla="*/ 1297859 h 1875153"/>
              <a:gd name="connsiteX20" fmla="*/ 3484833 w 5031307"/>
              <a:gd name="connsiteY20" fmla="*/ 1297859 h 1875153"/>
              <a:gd name="connsiteX21" fmla="*/ 3484833 w 5031307"/>
              <a:gd name="connsiteY21" fmla="*/ 1272576 h 1875153"/>
              <a:gd name="connsiteX22" fmla="*/ 3337349 w 5031307"/>
              <a:gd name="connsiteY22" fmla="*/ 1272576 h 1875153"/>
              <a:gd name="connsiteX23" fmla="*/ 3337349 w 5031307"/>
              <a:gd name="connsiteY23" fmla="*/ 1226223 h 1875153"/>
              <a:gd name="connsiteX24" fmla="*/ 3269928 w 5031307"/>
              <a:gd name="connsiteY24" fmla="*/ 1226223 h 1875153"/>
              <a:gd name="connsiteX25" fmla="*/ 3269928 w 5031307"/>
              <a:gd name="connsiteY25" fmla="*/ 1209368 h 1875153"/>
              <a:gd name="connsiteX26" fmla="*/ 3071878 w 5031307"/>
              <a:gd name="connsiteY26" fmla="*/ 1209368 h 1875153"/>
              <a:gd name="connsiteX27" fmla="*/ 3071878 w 5031307"/>
              <a:gd name="connsiteY27" fmla="*/ 1209368 h 1875153"/>
              <a:gd name="connsiteX28" fmla="*/ 3071878 w 5031307"/>
              <a:gd name="connsiteY28" fmla="*/ 1209368 h 1875153"/>
              <a:gd name="connsiteX29" fmla="*/ 3071878 w 5031307"/>
              <a:gd name="connsiteY29" fmla="*/ 1188299 h 1875153"/>
              <a:gd name="connsiteX30" fmla="*/ 2907539 w 5031307"/>
              <a:gd name="connsiteY30" fmla="*/ 1188299 h 1875153"/>
              <a:gd name="connsiteX31" fmla="*/ 2907539 w 5031307"/>
              <a:gd name="connsiteY31" fmla="*/ 1188299 h 1875153"/>
              <a:gd name="connsiteX32" fmla="*/ 2873828 w 5031307"/>
              <a:gd name="connsiteY32" fmla="*/ 1154588 h 1875153"/>
              <a:gd name="connsiteX33" fmla="*/ 2776910 w 5031307"/>
              <a:gd name="connsiteY33" fmla="*/ 1154588 h 1875153"/>
              <a:gd name="connsiteX34" fmla="*/ 2776910 w 5031307"/>
              <a:gd name="connsiteY34" fmla="*/ 1108236 h 1875153"/>
              <a:gd name="connsiteX35" fmla="*/ 2717917 w 5031307"/>
              <a:gd name="connsiteY35" fmla="*/ 1108236 h 1875153"/>
              <a:gd name="connsiteX36" fmla="*/ 2717917 w 5031307"/>
              <a:gd name="connsiteY36" fmla="*/ 1108236 h 1875153"/>
              <a:gd name="connsiteX37" fmla="*/ 2717917 w 5031307"/>
              <a:gd name="connsiteY37" fmla="*/ 1057670 h 1875153"/>
              <a:gd name="connsiteX38" fmla="*/ 2599930 w 5031307"/>
              <a:gd name="connsiteY38" fmla="*/ 1057670 h 1875153"/>
              <a:gd name="connsiteX39" fmla="*/ 2599930 w 5031307"/>
              <a:gd name="connsiteY39" fmla="*/ 1023960 h 1875153"/>
              <a:gd name="connsiteX40" fmla="*/ 2536722 w 5031307"/>
              <a:gd name="connsiteY40" fmla="*/ 1023960 h 1875153"/>
              <a:gd name="connsiteX41" fmla="*/ 2536722 w 5031307"/>
              <a:gd name="connsiteY41" fmla="*/ 956539 h 1875153"/>
              <a:gd name="connsiteX42" fmla="*/ 2435590 w 5031307"/>
              <a:gd name="connsiteY42" fmla="*/ 956539 h 1875153"/>
              <a:gd name="connsiteX43" fmla="*/ 2435590 w 5031307"/>
              <a:gd name="connsiteY43" fmla="*/ 884904 h 1875153"/>
              <a:gd name="connsiteX44" fmla="*/ 2393452 w 5031307"/>
              <a:gd name="connsiteY44" fmla="*/ 884904 h 1875153"/>
              <a:gd name="connsiteX45" fmla="*/ 2393452 w 5031307"/>
              <a:gd name="connsiteY45" fmla="*/ 851193 h 1875153"/>
              <a:gd name="connsiteX46" fmla="*/ 2292320 w 5031307"/>
              <a:gd name="connsiteY46" fmla="*/ 851193 h 1875153"/>
              <a:gd name="connsiteX47" fmla="*/ 2292320 w 5031307"/>
              <a:gd name="connsiteY47" fmla="*/ 804841 h 1875153"/>
              <a:gd name="connsiteX48" fmla="*/ 2026849 w 5031307"/>
              <a:gd name="connsiteY48" fmla="*/ 804841 h 1875153"/>
              <a:gd name="connsiteX49" fmla="*/ 2026849 w 5031307"/>
              <a:gd name="connsiteY49" fmla="*/ 750061 h 1875153"/>
              <a:gd name="connsiteX50" fmla="*/ 1925718 w 5031307"/>
              <a:gd name="connsiteY50" fmla="*/ 750061 h 1875153"/>
              <a:gd name="connsiteX51" fmla="*/ 1925718 w 5031307"/>
              <a:gd name="connsiteY51" fmla="*/ 707923 h 1875153"/>
              <a:gd name="connsiteX52" fmla="*/ 1862510 w 5031307"/>
              <a:gd name="connsiteY52" fmla="*/ 707923 h 1875153"/>
              <a:gd name="connsiteX53" fmla="*/ 1862510 w 5031307"/>
              <a:gd name="connsiteY53" fmla="*/ 665785 h 1875153"/>
              <a:gd name="connsiteX54" fmla="*/ 1731882 w 5031307"/>
              <a:gd name="connsiteY54" fmla="*/ 665785 h 1875153"/>
              <a:gd name="connsiteX55" fmla="*/ 1731882 w 5031307"/>
              <a:gd name="connsiteY55" fmla="*/ 632074 h 1875153"/>
              <a:gd name="connsiteX56" fmla="*/ 1521190 w 5031307"/>
              <a:gd name="connsiteY56" fmla="*/ 632074 h 1875153"/>
              <a:gd name="connsiteX57" fmla="*/ 1521190 w 5031307"/>
              <a:gd name="connsiteY57" fmla="*/ 573080 h 1875153"/>
              <a:gd name="connsiteX58" fmla="*/ 1470625 w 5031307"/>
              <a:gd name="connsiteY58" fmla="*/ 568868 h 1875153"/>
              <a:gd name="connsiteX59" fmla="*/ 1420059 w 5031307"/>
              <a:gd name="connsiteY59" fmla="*/ 560439 h 1875153"/>
              <a:gd name="connsiteX60" fmla="*/ 1411631 w 5031307"/>
              <a:gd name="connsiteY60" fmla="*/ 514087 h 1875153"/>
              <a:gd name="connsiteX61" fmla="*/ 1339996 w 5031307"/>
              <a:gd name="connsiteY61" fmla="*/ 509873 h 1875153"/>
              <a:gd name="connsiteX62" fmla="*/ 1339996 w 5031307"/>
              <a:gd name="connsiteY62" fmla="*/ 484590 h 1875153"/>
              <a:gd name="connsiteX63" fmla="*/ 1238864 w 5031307"/>
              <a:gd name="connsiteY63" fmla="*/ 484590 h 1875153"/>
              <a:gd name="connsiteX64" fmla="*/ 1238864 w 5031307"/>
              <a:gd name="connsiteY64" fmla="*/ 434024 h 1875153"/>
              <a:gd name="connsiteX65" fmla="*/ 1091380 w 5031307"/>
              <a:gd name="connsiteY65" fmla="*/ 434024 h 1875153"/>
              <a:gd name="connsiteX66" fmla="*/ 1091380 w 5031307"/>
              <a:gd name="connsiteY66" fmla="*/ 370817 h 1875153"/>
              <a:gd name="connsiteX67" fmla="*/ 1011318 w 5031307"/>
              <a:gd name="connsiteY67" fmla="*/ 370817 h 1875153"/>
              <a:gd name="connsiteX68" fmla="*/ 1011318 w 5031307"/>
              <a:gd name="connsiteY68" fmla="*/ 316037 h 1875153"/>
              <a:gd name="connsiteX69" fmla="*/ 914400 w 5031307"/>
              <a:gd name="connsiteY69" fmla="*/ 316037 h 1875153"/>
              <a:gd name="connsiteX70" fmla="*/ 914400 w 5031307"/>
              <a:gd name="connsiteY70" fmla="*/ 278113 h 1875153"/>
              <a:gd name="connsiteX71" fmla="*/ 846978 w 5031307"/>
              <a:gd name="connsiteY71" fmla="*/ 278113 h 1875153"/>
              <a:gd name="connsiteX72" fmla="*/ 846978 w 5031307"/>
              <a:gd name="connsiteY72" fmla="*/ 257044 h 1875153"/>
              <a:gd name="connsiteX73" fmla="*/ 728991 w 5031307"/>
              <a:gd name="connsiteY73" fmla="*/ 257044 h 1875153"/>
              <a:gd name="connsiteX74" fmla="*/ 728991 w 5031307"/>
              <a:gd name="connsiteY74" fmla="*/ 257044 h 1875153"/>
              <a:gd name="connsiteX75" fmla="*/ 728991 w 5031307"/>
              <a:gd name="connsiteY75" fmla="*/ 227547 h 1875153"/>
              <a:gd name="connsiteX76" fmla="*/ 594149 w 5031307"/>
              <a:gd name="connsiteY76" fmla="*/ 227547 h 1875153"/>
              <a:gd name="connsiteX77" fmla="*/ 594149 w 5031307"/>
              <a:gd name="connsiteY77" fmla="*/ 155912 h 1875153"/>
              <a:gd name="connsiteX78" fmla="*/ 467734 w 5031307"/>
              <a:gd name="connsiteY78" fmla="*/ 155912 h 1875153"/>
              <a:gd name="connsiteX79" fmla="*/ 467734 w 5031307"/>
              <a:gd name="connsiteY79" fmla="*/ 143270 h 1875153"/>
              <a:gd name="connsiteX80" fmla="*/ 316037 w 5031307"/>
              <a:gd name="connsiteY80" fmla="*/ 143270 h 1875153"/>
              <a:gd name="connsiteX81" fmla="*/ 316037 w 5031307"/>
              <a:gd name="connsiteY81" fmla="*/ 96918 h 1875153"/>
              <a:gd name="connsiteX82" fmla="*/ 240188 w 5031307"/>
              <a:gd name="connsiteY82" fmla="*/ 96918 h 1875153"/>
              <a:gd name="connsiteX83" fmla="*/ 240188 w 5031307"/>
              <a:gd name="connsiteY83" fmla="*/ 58994 h 1875153"/>
              <a:gd name="connsiteX84" fmla="*/ 80062 w 5031307"/>
              <a:gd name="connsiteY84" fmla="*/ 58994 h 1875153"/>
              <a:gd name="connsiteX85" fmla="*/ 80062 w 5031307"/>
              <a:gd name="connsiteY85" fmla="*/ 0 h 1875153"/>
              <a:gd name="connsiteX86" fmla="*/ 0 w 5031307"/>
              <a:gd name="connsiteY86" fmla="*/ 0 h 187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5031307" h="1875153">
                <a:moveTo>
                  <a:pt x="5031307" y="1875153"/>
                </a:moveTo>
                <a:lnTo>
                  <a:pt x="4938602" y="1875153"/>
                </a:lnTo>
                <a:lnTo>
                  <a:pt x="4938602" y="1681317"/>
                </a:lnTo>
                <a:lnTo>
                  <a:pt x="4820615" y="1681317"/>
                </a:lnTo>
                <a:lnTo>
                  <a:pt x="4820615" y="1580185"/>
                </a:lnTo>
                <a:lnTo>
                  <a:pt x="4411874" y="1580185"/>
                </a:lnTo>
                <a:lnTo>
                  <a:pt x="4411874" y="1542260"/>
                </a:lnTo>
                <a:lnTo>
                  <a:pt x="4192755" y="1542260"/>
                </a:lnTo>
                <a:lnTo>
                  <a:pt x="4192755" y="1542260"/>
                </a:lnTo>
                <a:lnTo>
                  <a:pt x="4192755" y="1500122"/>
                </a:lnTo>
                <a:lnTo>
                  <a:pt x="4091624" y="1500122"/>
                </a:lnTo>
                <a:lnTo>
                  <a:pt x="4091624" y="1483267"/>
                </a:lnTo>
                <a:lnTo>
                  <a:pt x="4003133" y="1483267"/>
                </a:lnTo>
                <a:lnTo>
                  <a:pt x="4003133" y="1462198"/>
                </a:lnTo>
                <a:lnTo>
                  <a:pt x="3927284" y="1462198"/>
                </a:lnTo>
                <a:lnTo>
                  <a:pt x="3927284" y="1403204"/>
                </a:lnTo>
                <a:lnTo>
                  <a:pt x="3762945" y="1403204"/>
                </a:lnTo>
                <a:lnTo>
                  <a:pt x="3762945" y="1352638"/>
                </a:lnTo>
                <a:lnTo>
                  <a:pt x="3594392" y="1352638"/>
                </a:lnTo>
                <a:lnTo>
                  <a:pt x="3594392" y="1297859"/>
                </a:lnTo>
                <a:lnTo>
                  <a:pt x="3484833" y="1297859"/>
                </a:lnTo>
                <a:lnTo>
                  <a:pt x="3484833" y="1272576"/>
                </a:lnTo>
                <a:lnTo>
                  <a:pt x="3337349" y="1272576"/>
                </a:lnTo>
                <a:lnTo>
                  <a:pt x="3337349" y="1226223"/>
                </a:lnTo>
                <a:lnTo>
                  <a:pt x="3269928" y="1226223"/>
                </a:lnTo>
                <a:lnTo>
                  <a:pt x="3269928" y="1209368"/>
                </a:lnTo>
                <a:lnTo>
                  <a:pt x="3071878" y="1209368"/>
                </a:lnTo>
                <a:lnTo>
                  <a:pt x="3071878" y="1209368"/>
                </a:lnTo>
                <a:lnTo>
                  <a:pt x="3071878" y="1209368"/>
                </a:lnTo>
                <a:lnTo>
                  <a:pt x="3071878" y="1188299"/>
                </a:lnTo>
                <a:lnTo>
                  <a:pt x="2907539" y="1188299"/>
                </a:lnTo>
                <a:lnTo>
                  <a:pt x="2907539" y="1188299"/>
                </a:lnTo>
                <a:lnTo>
                  <a:pt x="2873828" y="1154588"/>
                </a:lnTo>
                <a:lnTo>
                  <a:pt x="2776910" y="1154588"/>
                </a:lnTo>
                <a:lnTo>
                  <a:pt x="2776910" y="1108236"/>
                </a:lnTo>
                <a:lnTo>
                  <a:pt x="2717917" y="1108236"/>
                </a:lnTo>
                <a:lnTo>
                  <a:pt x="2717917" y="1108236"/>
                </a:lnTo>
                <a:lnTo>
                  <a:pt x="2717917" y="1057670"/>
                </a:lnTo>
                <a:lnTo>
                  <a:pt x="2599930" y="1057670"/>
                </a:lnTo>
                <a:lnTo>
                  <a:pt x="2599930" y="1023960"/>
                </a:lnTo>
                <a:lnTo>
                  <a:pt x="2536722" y="1023960"/>
                </a:lnTo>
                <a:lnTo>
                  <a:pt x="2536722" y="956539"/>
                </a:lnTo>
                <a:lnTo>
                  <a:pt x="2435590" y="956539"/>
                </a:lnTo>
                <a:lnTo>
                  <a:pt x="2435590" y="884904"/>
                </a:lnTo>
                <a:lnTo>
                  <a:pt x="2393452" y="884904"/>
                </a:lnTo>
                <a:lnTo>
                  <a:pt x="2393452" y="851193"/>
                </a:lnTo>
                <a:lnTo>
                  <a:pt x="2292320" y="851193"/>
                </a:lnTo>
                <a:lnTo>
                  <a:pt x="2292320" y="804841"/>
                </a:lnTo>
                <a:lnTo>
                  <a:pt x="2026849" y="804841"/>
                </a:lnTo>
                <a:lnTo>
                  <a:pt x="2026849" y="750061"/>
                </a:lnTo>
                <a:lnTo>
                  <a:pt x="1925718" y="750061"/>
                </a:lnTo>
                <a:lnTo>
                  <a:pt x="1925718" y="707923"/>
                </a:lnTo>
                <a:lnTo>
                  <a:pt x="1862510" y="707923"/>
                </a:lnTo>
                <a:lnTo>
                  <a:pt x="1862510" y="665785"/>
                </a:lnTo>
                <a:lnTo>
                  <a:pt x="1731882" y="665785"/>
                </a:lnTo>
                <a:lnTo>
                  <a:pt x="1731882" y="632074"/>
                </a:lnTo>
                <a:lnTo>
                  <a:pt x="1521190" y="632074"/>
                </a:lnTo>
                <a:lnTo>
                  <a:pt x="1521190" y="573080"/>
                </a:lnTo>
                <a:lnTo>
                  <a:pt x="1470625" y="568868"/>
                </a:lnTo>
                <a:lnTo>
                  <a:pt x="1420059" y="560439"/>
                </a:lnTo>
                <a:lnTo>
                  <a:pt x="1411631" y="514087"/>
                </a:lnTo>
                <a:lnTo>
                  <a:pt x="1339996" y="509873"/>
                </a:lnTo>
                <a:lnTo>
                  <a:pt x="1339996" y="484590"/>
                </a:lnTo>
                <a:lnTo>
                  <a:pt x="1238864" y="484590"/>
                </a:lnTo>
                <a:lnTo>
                  <a:pt x="1238864" y="434024"/>
                </a:lnTo>
                <a:lnTo>
                  <a:pt x="1091380" y="434024"/>
                </a:lnTo>
                <a:lnTo>
                  <a:pt x="1091380" y="370817"/>
                </a:lnTo>
                <a:lnTo>
                  <a:pt x="1011318" y="370817"/>
                </a:lnTo>
                <a:lnTo>
                  <a:pt x="1011318" y="316037"/>
                </a:lnTo>
                <a:lnTo>
                  <a:pt x="914400" y="316037"/>
                </a:lnTo>
                <a:lnTo>
                  <a:pt x="914400" y="278113"/>
                </a:lnTo>
                <a:lnTo>
                  <a:pt x="846978" y="278113"/>
                </a:lnTo>
                <a:lnTo>
                  <a:pt x="846978" y="257044"/>
                </a:lnTo>
                <a:lnTo>
                  <a:pt x="728991" y="257044"/>
                </a:lnTo>
                <a:lnTo>
                  <a:pt x="728991" y="257044"/>
                </a:lnTo>
                <a:lnTo>
                  <a:pt x="728991" y="227547"/>
                </a:lnTo>
                <a:lnTo>
                  <a:pt x="594149" y="227547"/>
                </a:lnTo>
                <a:lnTo>
                  <a:pt x="594149" y="155912"/>
                </a:lnTo>
                <a:lnTo>
                  <a:pt x="467734" y="155912"/>
                </a:lnTo>
                <a:lnTo>
                  <a:pt x="467734" y="143270"/>
                </a:lnTo>
                <a:lnTo>
                  <a:pt x="316037" y="143270"/>
                </a:lnTo>
                <a:lnTo>
                  <a:pt x="316037" y="96918"/>
                </a:lnTo>
                <a:lnTo>
                  <a:pt x="240188" y="96918"/>
                </a:lnTo>
                <a:lnTo>
                  <a:pt x="240188" y="58994"/>
                </a:lnTo>
                <a:lnTo>
                  <a:pt x="80062" y="58994"/>
                </a:lnTo>
                <a:lnTo>
                  <a:pt x="80062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4AD8C59B-B978-2C9D-6A0F-ED678252DA07}"/>
              </a:ext>
            </a:extLst>
          </p:cNvPr>
          <p:cNvGrpSpPr/>
          <p:nvPr/>
        </p:nvGrpSpPr>
        <p:grpSpPr>
          <a:xfrm>
            <a:off x="1474839" y="2102699"/>
            <a:ext cx="5199860" cy="1112449"/>
            <a:chOff x="1474839" y="2102699"/>
            <a:chExt cx="5199860" cy="1112449"/>
          </a:xfrm>
        </p:grpSpPr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8045EB00-1CEA-6232-2A56-F3D2393B8FE8}"/>
                </a:ext>
              </a:extLst>
            </p:cNvPr>
            <p:cNvSpPr/>
            <p:nvPr/>
          </p:nvSpPr>
          <p:spPr bwMode="auto">
            <a:xfrm>
              <a:off x="4327598" y="2852759"/>
              <a:ext cx="2347101" cy="362389"/>
            </a:xfrm>
            <a:custGeom>
              <a:avLst/>
              <a:gdLst>
                <a:gd name="connsiteX0" fmla="*/ 2347101 w 2347101"/>
                <a:gd name="connsiteY0" fmla="*/ 362389 h 362389"/>
                <a:gd name="connsiteX1" fmla="*/ 1967856 w 2347101"/>
                <a:gd name="connsiteY1" fmla="*/ 362389 h 362389"/>
                <a:gd name="connsiteX2" fmla="*/ 1967856 w 2347101"/>
                <a:gd name="connsiteY2" fmla="*/ 282327 h 362389"/>
                <a:gd name="connsiteX3" fmla="*/ 1592826 w 2347101"/>
                <a:gd name="connsiteY3" fmla="*/ 282327 h 362389"/>
                <a:gd name="connsiteX4" fmla="*/ 1592826 w 2347101"/>
                <a:gd name="connsiteY4" fmla="*/ 227547 h 362389"/>
                <a:gd name="connsiteX5" fmla="*/ 1281003 w 2347101"/>
                <a:gd name="connsiteY5" fmla="*/ 227547 h 362389"/>
                <a:gd name="connsiteX6" fmla="*/ 1281003 w 2347101"/>
                <a:gd name="connsiteY6" fmla="*/ 223333 h 362389"/>
                <a:gd name="connsiteX7" fmla="*/ 1200940 w 2347101"/>
                <a:gd name="connsiteY7" fmla="*/ 223333 h 362389"/>
                <a:gd name="connsiteX8" fmla="*/ 1200940 w 2347101"/>
                <a:gd name="connsiteY8" fmla="*/ 198050 h 362389"/>
                <a:gd name="connsiteX9" fmla="*/ 1040815 w 2347101"/>
                <a:gd name="connsiteY9" fmla="*/ 198050 h 362389"/>
                <a:gd name="connsiteX10" fmla="*/ 1040815 w 2347101"/>
                <a:gd name="connsiteY10" fmla="*/ 168553 h 362389"/>
                <a:gd name="connsiteX11" fmla="*/ 889117 w 2347101"/>
                <a:gd name="connsiteY11" fmla="*/ 168553 h 362389"/>
                <a:gd name="connsiteX12" fmla="*/ 889117 w 2347101"/>
                <a:gd name="connsiteY12" fmla="*/ 130629 h 362389"/>
                <a:gd name="connsiteX13" fmla="*/ 834337 w 2347101"/>
                <a:gd name="connsiteY13" fmla="*/ 130629 h 362389"/>
                <a:gd name="connsiteX14" fmla="*/ 834337 w 2347101"/>
                <a:gd name="connsiteY14" fmla="*/ 92705 h 362389"/>
                <a:gd name="connsiteX15" fmla="*/ 775344 w 2347101"/>
                <a:gd name="connsiteY15" fmla="*/ 92705 h 362389"/>
                <a:gd name="connsiteX16" fmla="*/ 775344 w 2347101"/>
                <a:gd name="connsiteY16" fmla="*/ 71635 h 362389"/>
                <a:gd name="connsiteX17" fmla="*/ 674212 w 2347101"/>
                <a:gd name="connsiteY17" fmla="*/ 71635 h 362389"/>
                <a:gd name="connsiteX18" fmla="*/ 674212 w 2347101"/>
                <a:gd name="connsiteY18" fmla="*/ 42139 h 362389"/>
                <a:gd name="connsiteX19" fmla="*/ 518301 w 2347101"/>
                <a:gd name="connsiteY19" fmla="*/ 42139 h 362389"/>
                <a:gd name="connsiteX20" fmla="*/ 518301 w 2347101"/>
                <a:gd name="connsiteY20" fmla="*/ 42139 h 362389"/>
                <a:gd name="connsiteX21" fmla="*/ 518301 w 2347101"/>
                <a:gd name="connsiteY21" fmla="*/ 42139 h 362389"/>
                <a:gd name="connsiteX22" fmla="*/ 518301 w 2347101"/>
                <a:gd name="connsiteY22" fmla="*/ 21070 h 362389"/>
                <a:gd name="connsiteX23" fmla="*/ 353961 w 2347101"/>
                <a:gd name="connsiteY23" fmla="*/ 21070 h 362389"/>
                <a:gd name="connsiteX24" fmla="*/ 353961 w 2347101"/>
                <a:gd name="connsiteY24" fmla="*/ 0 h 362389"/>
                <a:gd name="connsiteX25" fmla="*/ 0 w 2347101"/>
                <a:gd name="connsiteY25" fmla="*/ 0 h 36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47101" h="362389">
                  <a:moveTo>
                    <a:pt x="2347101" y="362389"/>
                  </a:moveTo>
                  <a:lnTo>
                    <a:pt x="1967856" y="362389"/>
                  </a:lnTo>
                  <a:lnTo>
                    <a:pt x="1967856" y="282327"/>
                  </a:lnTo>
                  <a:lnTo>
                    <a:pt x="1592826" y="282327"/>
                  </a:lnTo>
                  <a:lnTo>
                    <a:pt x="1592826" y="227547"/>
                  </a:lnTo>
                  <a:lnTo>
                    <a:pt x="1281003" y="227547"/>
                  </a:lnTo>
                  <a:lnTo>
                    <a:pt x="1281003" y="223333"/>
                  </a:lnTo>
                  <a:lnTo>
                    <a:pt x="1200940" y="223333"/>
                  </a:lnTo>
                  <a:lnTo>
                    <a:pt x="1200940" y="198050"/>
                  </a:lnTo>
                  <a:lnTo>
                    <a:pt x="1040815" y="198050"/>
                  </a:lnTo>
                  <a:lnTo>
                    <a:pt x="1040815" y="168553"/>
                  </a:lnTo>
                  <a:lnTo>
                    <a:pt x="889117" y="168553"/>
                  </a:lnTo>
                  <a:lnTo>
                    <a:pt x="889117" y="130629"/>
                  </a:lnTo>
                  <a:lnTo>
                    <a:pt x="834337" y="130629"/>
                  </a:lnTo>
                  <a:lnTo>
                    <a:pt x="834337" y="92705"/>
                  </a:lnTo>
                  <a:lnTo>
                    <a:pt x="775344" y="92705"/>
                  </a:lnTo>
                  <a:lnTo>
                    <a:pt x="775344" y="71635"/>
                  </a:lnTo>
                  <a:lnTo>
                    <a:pt x="674212" y="71635"/>
                  </a:lnTo>
                  <a:lnTo>
                    <a:pt x="674212" y="42139"/>
                  </a:lnTo>
                  <a:lnTo>
                    <a:pt x="518301" y="42139"/>
                  </a:lnTo>
                  <a:lnTo>
                    <a:pt x="518301" y="42139"/>
                  </a:lnTo>
                  <a:lnTo>
                    <a:pt x="518301" y="42139"/>
                  </a:lnTo>
                  <a:lnTo>
                    <a:pt x="518301" y="21070"/>
                  </a:lnTo>
                  <a:lnTo>
                    <a:pt x="353961" y="21070"/>
                  </a:lnTo>
                  <a:lnTo>
                    <a:pt x="353961" y="0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B61EA536-BB6D-9F8E-1C2E-0C6F7F86B591}"/>
                </a:ext>
              </a:extLst>
            </p:cNvPr>
            <p:cNvSpPr/>
            <p:nvPr/>
          </p:nvSpPr>
          <p:spPr bwMode="auto">
            <a:xfrm>
              <a:off x="1474839" y="2102699"/>
              <a:ext cx="2844332" cy="758488"/>
            </a:xfrm>
            <a:custGeom>
              <a:avLst/>
              <a:gdLst>
                <a:gd name="connsiteX0" fmla="*/ 0 w 2886470"/>
                <a:gd name="connsiteY0" fmla="*/ 0 h 754274"/>
                <a:gd name="connsiteX1" fmla="*/ 105345 w 2886470"/>
                <a:gd name="connsiteY1" fmla="*/ 0 h 754274"/>
                <a:gd name="connsiteX2" fmla="*/ 105345 w 2886470"/>
                <a:gd name="connsiteY2" fmla="*/ 46352 h 754274"/>
                <a:gd name="connsiteX3" fmla="*/ 219119 w 2886470"/>
                <a:gd name="connsiteY3" fmla="*/ 46352 h 754274"/>
                <a:gd name="connsiteX4" fmla="*/ 219119 w 2886470"/>
                <a:gd name="connsiteY4" fmla="*/ 105345 h 754274"/>
                <a:gd name="connsiteX5" fmla="*/ 311823 w 2886470"/>
                <a:gd name="connsiteY5" fmla="*/ 105345 h 754274"/>
                <a:gd name="connsiteX6" fmla="*/ 311823 w 2886470"/>
                <a:gd name="connsiteY6" fmla="*/ 105345 h 754274"/>
                <a:gd name="connsiteX7" fmla="*/ 349748 w 2886470"/>
                <a:gd name="connsiteY7" fmla="*/ 143270 h 754274"/>
                <a:gd name="connsiteX8" fmla="*/ 349748 w 2886470"/>
                <a:gd name="connsiteY8" fmla="*/ 185408 h 754274"/>
                <a:gd name="connsiteX9" fmla="*/ 455093 w 2886470"/>
                <a:gd name="connsiteY9" fmla="*/ 185408 h 754274"/>
                <a:gd name="connsiteX10" fmla="*/ 455093 w 2886470"/>
                <a:gd name="connsiteY10" fmla="*/ 193836 h 754274"/>
                <a:gd name="connsiteX11" fmla="*/ 653143 w 2886470"/>
                <a:gd name="connsiteY11" fmla="*/ 193836 h 754274"/>
                <a:gd name="connsiteX12" fmla="*/ 653143 w 2886470"/>
                <a:gd name="connsiteY12" fmla="*/ 235974 h 754274"/>
                <a:gd name="connsiteX13" fmla="*/ 817482 w 2886470"/>
                <a:gd name="connsiteY13" fmla="*/ 235974 h 754274"/>
                <a:gd name="connsiteX14" fmla="*/ 817482 w 2886470"/>
                <a:gd name="connsiteY14" fmla="*/ 294967 h 754274"/>
                <a:gd name="connsiteX15" fmla="*/ 897544 w 2886470"/>
                <a:gd name="connsiteY15" fmla="*/ 294967 h 754274"/>
                <a:gd name="connsiteX16" fmla="*/ 897544 w 2886470"/>
                <a:gd name="connsiteY16" fmla="*/ 320250 h 754274"/>
                <a:gd name="connsiteX17" fmla="*/ 1082953 w 2886470"/>
                <a:gd name="connsiteY17" fmla="*/ 320250 h 754274"/>
                <a:gd name="connsiteX18" fmla="*/ 1082953 w 2886470"/>
                <a:gd name="connsiteY18" fmla="*/ 362389 h 754274"/>
                <a:gd name="connsiteX19" fmla="*/ 1154588 w 2886470"/>
                <a:gd name="connsiteY19" fmla="*/ 362389 h 754274"/>
                <a:gd name="connsiteX20" fmla="*/ 1154588 w 2886470"/>
                <a:gd name="connsiteY20" fmla="*/ 379244 h 754274"/>
                <a:gd name="connsiteX21" fmla="*/ 1268361 w 2886470"/>
                <a:gd name="connsiteY21" fmla="*/ 379244 h 754274"/>
                <a:gd name="connsiteX22" fmla="*/ 1268361 w 2886470"/>
                <a:gd name="connsiteY22" fmla="*/ 400313 h 754274"/>
                <a:gd name="connsiteX23" fmla="*/ 1415845 w 2886470"/>
                <a:gd name="connsiteY23" fmla="*/ 400313 h 754274"/>
                <a:gd name="connsiteX24" fmla="*/ 1415845 w 2886470"/>
                <a:gd name="connsiteY24" fmla="*/ 417168 h 754274"/>
                <a:gd name="connsiteX25" fmla="*/ 1487480 w 2886470"/>
                <a:gd name="connsiteY25" fmla="*/ 417168 h 754274"/>
                <a:gd name="connsiteX26" fmla="*/ 1487480 w 2886470"/>
                <a:gd name="connsiteY26" fmla="*/ 434024 h 754274"/>
                <a:gd name="connsiteX27" fmla="*/ 1563329 w 2886470"/>
                <a:gd name="connsiteY27" fmla="*/ 434024 h 754274"/>
                <a:gd name="connsiteX28" fmla="*/ 1563329 w 2886470"/>
                <a:gd name="connsiteY28" fmla="*/ 446665 h 754274"/>
                <a:gd name="connsiteX29" fmla="*/ 1584398 w 2886470"/>
                <a:gd name="connsiteY29" fmla="*/ 446665 h 754274"/>
                <a:gd name="connsiteX30" fmla="*/ 1584398 w 2886470"/>
                <a:gd name="connsiteY30" fmla="*/ 467734 h 754274"/>
                <a:gd name="connsiteX31" fmla="*/ 1639178 w 2886470"/>
                <a:gd name="connsiteY31" fmla="*/ 467734 h 754274"/>
                <a:gd name="connsiteX32" fmla="*/ 1639178 w 2886470"/>
                <a:gd name="connsiteY32" fmla="*/ 467734 h 754274"/>
                <a:gd name="connsiteX33" fmla="*/ 1639178 w 2886470"/>
                <a:gd name="connsiteY33" fmla="*/ 505659 h 754274"/>
                <a:gd name="connsiteX34" fmla="*/ 1736096 w 2886470"/>
                <a:gd name="connsiteY34" fmla="*/ 505659 h 754274"/>
                <a:gd name="connsiteX35" fmla="*/ 1736096 w 2886470"/>
                <a:gd name="connsiteY35" fmla="*/ 518300 h 754274"/>
                <a:gd name="connsiteX36" fmla="*/ 1786661 w 2886470"/>
                <a:gd name="connsiteY36" fmla="*/ 518300 h 754274"/>
                <a:gd name="connsiteX37" fmla="*/ 1786661 w 2886470"/>
                <a:gd name="connsiteY37" fmla="*/ 564652 h 754274"/>
                <a:gd name="connsiteX38" fmla="*/ 1833014 w 2886470"/>
                <a:gd name="connsiteY38" fmla="*/ 564652 h 754274"/>
                <a:gd name="connsiteX39" fmla="*/ 1833014 w 2886470"/>
                <a:gd name="connsiteY39" fmla="*/ 581507 h 754274"/>
                <a:gd name="connsiteX40" fmla="*/ 1870938 w 2886470"/>
                <a:gd name="connsiteY40" fmla="*/ 581507 h 754274"/>
                <a:gd name="connsiteX41" fmla="*/ 1870938 w 2886470"/>
                <a:gd name="connsiteY41" fmla="*/ 602577 h 754274"/>
                <a:gd name="connsiteX42" fmla="*/ 1976284 w 2886470"/>
                <a:gd name="connsiteY42" fmla="*/ 602577 h 754274"/>
                <a:gd name="connsiteX43" fmla="*/ 1976284 w 2886470"/>
                <a:gd name="connsiteY43" fmla="*/ 644715 h 754274"/>
                <a:gd name="connsiteX44" fmla="*/ 2043705 w 2886470"/>
                <a:gd name="connsiteY44" fmla="*/ 644715 h 754274"/>
                <a:gd name="connsiteX45" fmla="*/ 2043705 w 2886470"/>
                <a:gd name="connsiteY45" fmla="*/ 661570 h 754274"/>
                <a:gd name="connsiteX46" fmla="*/ 2245968 w 2886470"/>
                <a:gd name="connsiteY46" fmla="*/ 661570 h 754274"/>
                <a:gd name="connsiteX47" fmla="*/ 2245968 w 2886470"/>
                <a:gd name="connsiteY47" fmla="*/ 678425 h 754274"/>
                <a:gd name="connsiteX48" fmla="*/ 2376597 w 2886470"/>
                <a:gd name="connsiteY48" fmla="*/ 678425 h 754274"/>
                <a:gd name="connsiteX49" fmla="*/ 2376597 w 2886470"/>
                <a:gd name="connsiteY49" fmla="*/ 699495 h 754274"/>
                <a:gd name="connsiteX50" fmla="*/ 2511439 w 2886470"/>
                <a:gd name="connsiteY50" fmla="*/ 699495 h 754274"/>
                <a:gd name="connsiteX51" fmla="*/ 2528295 w 2886470"/>
                <a:gd name="connsiteY51" fmla="*/ 716351 h 754274"/>
                <a:gd name="connsiteX52" fmla="*/ 2844332 w 2886470"/>
                <a:gd name="connsiteY52" fmla="*/ 716351 h 754274"/>
                <a:gd name="connsiteX53" fmla="*/ 2844332 w 2886470"/>
                <a:gd name="connsiteY53" fmla="*/ 754274 h 754274"/>
                <a:gd name="connsiteX54" fmla="*/ 2886470 w 2886470"/>
                <a:gd name="connsiteY54" fmla="*/ 754274 h 754274"/>
                <a:gd name="connsiteX0" fmla="*/ 0 w 2844332"/>
                <a:gd name="connsiteY0" fmla="*/ 0 h 754274"/>
                <a:gd name="connsiteX1" fmla="*/ 105345 w 2844332"/>
                <a:gd name="connsiteY1" fmla="*/ 0 h 754274"/>
                <a:gd name="connsiteX2" fmla="*/ 105345 w 2844332"/>
                <a:gd name="connsiteY2" fmla="*/ 46352 h 754274"/>
                <a:gd name="connsiteX3" fmla="*/ 219119 w 2844332"/>
                <a:gd name="connsiteY3" fmla="*/ 46352 h 754274"/>
                <a:gd name="connsiteX4" fmla="*/ 219119 w 2844332"/>
                <a:gd name="connsiteY4" fmla="*/ 105345 h 754274"/>
                <a:gd name="connsiteX5" fmla="*/ 311823 w 2844332"/>
                <a:gd name="connsiteY5" fmla="*/ 105345 h 754274"/>
                <a:gd name="connsiteX6" fmla="*/ 311823 w 2844332"/>
                <a:gd name="connsiteY6" fmla="*/ 105345 h 754274"/>
                <a:gd name="connsiteX7" fmla="*/ 349748 w 2844332"/>
                <a:gd name="connsiteY7" fmla="*/ 143270 h 754274"/>
                <a:gd name="connsiteX8" fmla="*/ 349748 w 2844332"/>
                <a:gd name="connsiteY8" fmla="*/ 185408 h 754274"/>
                <a:gd name="connsiteX9" fmla="*/ 455093 w 2844332"/>
                <a:gd name="connsiteY9" fmla="*/ 185408 h 754274"/>
                <a:gd name="connsiteX10" fmla="*/ 455093 w 2844332"/>
                <a:gd name="connsiteY10" fmla="*/ 193836 h 754274"/>
                <a:gd name="connsiteX11" fmla="*/ 653143 w 2844332"/>
                <a:gd name="connsiteY11" fmla="*/ 193836 h 754274"/>
                <a:gd name="connsiteX12" fmla="*/ 653143 w 2844332"/>
                <a:gd name="connsiteY12" fmla="*/ 235974 h 754274"/>
                <a:gd name="connsiteX13" fmla="*/ 817482 w 2844332"/>
                <a:gd name="connsiteY13" fmla="*/ 235974 h 754274"/>
                <a:gd name="connsiteX14" fmla="*/ 817482 w 2844332"/>
                <a:gd name="connsiteY14" fmla="*/ 294967 h 754274"/>
                <a:gd name="connsiteX15" fmla="*/ 897544 w 2844332"/>
                <a:gd name="connsiteY15" fmla="*/ 294967 h 754274"/>
                <a:gd name="connsiteX16" fmla="*/ 897544 w 2844332"/>
                <a:gd name="connsiteY16" fmla="*/ 320250 h 754274"/>
                <a:gd name="connsiteX17" fmla="*/ 1082953 w 2844332"/>
                <a:gd name="connsiteY17" fmla="*/ 320250 h 754274"/>
                <a:gd name="connsiteX18" fmla="*/ 1082953 w 2844332"/>
                <a:gd name="connsiteY18" fmla="*/ 362389 h 754274"/>
                <a:gd name="connsiteX19" fmla="*/ 1154588 w 2844332"/>
                <a:gd name="connsiteY19" fmla="*/ 362389 h 754274"/>
                <a:gd name="connsiteX20" fmla="*/ 1154588 w 2844332"/>
                <a:gd name="connsiteY20" fmla="*/ 379244 h 754274"/>
                <a:gd name="connsiteX21" fmla="*/ 1268361 w 2844332"/>
                <a:gd name="connsiteY21" fmla="*/ 379244 h 754274"/>
                <a:gd name="connsiteX22" fmla="*/ 1268361 w 2844332"/>
                <a:gd name="connsiteY22" fmla="*/ 400313 h 754274"/>
                <a:gd name="connsiteX23" fmla="*/ 1415845 w 2844332"/>
                <a:gd name="connsiteY23" fmla="*/ 400313 h 754274"/>
                <a:gd name="connsiteX24" fmla="*/ 1415845 w 2844332"/>
                <a:gd name="connsiteY24" fmla="*/ 417168 h 754274"/>
                <a:gd name="connsiteX25" fmla="*/ 1487480 w 2844332"/>
                <a:gd name="connsiteY25" fmla="*/ 417168 h 754274"/>
                <a:gd name="connsiteX26" fmla="*/ 1487480 w 2844332"/>
                <a:gd name="connsiteY26" fmla="*/ 434024 h 754274"/>
                <a:gd name="connsiteX27" fmla="*/ 1563329 w 2844332"/>
                <a:gd name="connsiteY27" fmla="*/ 434024 h 754274"/>
                <a:gd name="connsiteX28" fmla="*/ 1563329 w 2844332"/>
                <a:gd name="connsiteY28" fmla="*/ 446665 h 754274"/>
                <a:gd name="connsiteX29" fmla="*/ 1584398 w 2844332"/>
                <a:gd name="connsiteY29" fmla="*/ 446665 h 754274"/>
                <a:gd name="connsiteX30" fmla="*/ 1584398 w 2844332"/>
                <a:gd name="connsiteY30" fmla="*/ 467734 h 754274"/>
                <a:gd name="connsiteX31" fmla="*/ 1639178 w 2844332"/>
                <a:gd name="connsiteY31" fmla="*/ 467734 h 754274"/>
                <a:gd name="connsiteX32" fmla="*/ 1639178 w 2844332"/>
                <a:gd name="connsiteY32" fmla="*/ 467734 h 754274"/>
                <a:gd name="connsiteX33" fmla="*/ 1639178 w 2844332"/>
                <a:gd name="connsiteY33" fmla="*/ 505659 h 754274"/>
                <a:gd name="connsiteX34" fmla="*/ 1736096 w 2844332"/>
                <a:gd name="connsiteY34" fmla="*/ 505659 h 754274"/>
                <a:gd name="connsiteX35" fmla="*/ 1736096 w 2844332"/>
                <a:gd name="connsiteY35" fmla="*/ 518300 h 754274"/>
                <a:gd name="connsiteX36" fmla="*/ 1786661 w 2844332"/>
                <a:gd name="connsiteY36" fmla="*/ 518300 h 754274"/>
                <a:gd name="connsiteX37" fmla="*/ 1786661 w 2844332"/>
                <a:gd name="connsiteY37" fmla="*/ 564652 h 754274"/>
                <a:gd name="connsiteX38" fmla="*/ 1833014 w 2844332"/>
                <a:gd name="connsiteY38" fmla="*/ 564652 h 754274"/>
                <a:gd name="connsiteX39" fmla="*/ 1833014 w 2844332"/>
                <a:gd name="connsiteY39" fmla="*/ 581507 h 754274"/>
                <a:gd name="connsiteX40" fmla="*/ 1870938 w 2844332"/>
                <a:gd name="connsiteY40" fmla="*/ 581507 h 754274"/>
                <a:gd name="connsiteX41" fmla="*/ 1870938 w 2844332"/>
                <a:gd name="connsiteY41" fmla="*/ 602577 h 754274"/>
                <a:gd name="connsiteX42" fmla="*/ 1976284 w 2844332"/>
                <a:gd name="connsiteY42" fmla="*/ 602577 h 754274"/>
                <a:gd name="connsiteX43" fmla="*/ 1976284 w 2844332"/>
                <a:gd name="connsiteY43" fmla="*/ 644715 h 754274"/>
                <a:gd name="connsiteX44" fmla="*/ 2043705 w 2844332"/>
                <a:gd name="connsiteY44" fmla="*/ 644715 h 754274"/>
                <a:gd name="connsiteX45" fmla="*/ 2043705 w 2844332"/>
                <a:gd name="connsiteY45" fmla="*/ 661570 h 754274"/>
                <a:gd name="connsiteX46" fmla="*/ 2245968 w 2844332"/>
                <a:gd name="connsiteY46" fmla="*/ 661570 h 754274"/>
                <a:gd name="connsiteX47" fmla="*/ 2245968 w 2844332"/>
                <a:gd name="connsiteY47" fmla="*/ 678425 h 754274"/>
                <a:gd name="connsiteX48" fmla="*/ 2376597 w 2844332"/>
                <a:gd name="connsiteY48" fmla="*/ 678425 h 754274"/>
                <a:gd name="connsiteX49" fmla="*/ 2376597 w 2844332"/>
                <a:gd name="connsiteY49" fmla="*/ 699495 h 754274"/>
                <a:gd name="connsiteX50" fmla="*/ 2511439 w 2844332"/>
                <a:gd name="connsiteY50" fmla="*/ 699495 h 754274"/>
                <a:gd name="connsiteX51" fmla="*/ 2528295 w 2844332"/>
                <a:gd name="connsiteY51" fmla="*/ 716351 h 754274"/>
                <a:gd name="connsiteX52" fmla="*/ 2844332 w 2844332"/>
                <a:gd name="connsiteY52" fmla="*/ 716351 h 754274"/>
                <a:gd name="connsiteX53" fmla="*/ 2844332 w 2844332"/>
                <a:gd name="connsiteY53" fmla="*/ 754274 h 754274"/>
                <a:gd name="connsiteX0" fmla="*/ 0 w 2844332"/>
                <a:gd name="connsiteY0" fmla="*/ 0 h 745985"/>
                <a:gd name="connsiteX1" fmla="*/ 105345 w 2844332"/>
                <a:gd name="connsiteY1" fmla="*/ 0 h 745985"/>
                <a:gd name="connsiteX2" fmla="*/ 105345 w 2844332"/>
                <a:gd name="connsiteY2" fmla="*/ 46352 h 745985"/>
                <a:gd name="connsiteX3" fmla="*/ 219119 w 2844332"/>
                <a:gd name="connsiteY3" fmla="*/ 46352 h 745985"/>
                <a:gd name="connsiteX4" fmla="*/ 219119 w 2844332"/>
                <a:gd name="connsiteY4" fmla="*/ 105345 h 745985"/>
                <a:gd name="connsiteX5" fmla="*/ 311823 w 2844332"/>
                <a:gd name="connsiteY5" fmla="*/ 105345 h 745985"/>
                <a:gd name="connsiteX6" fmla="*/ 311823 w 2844332"/>
                <a:gd name="connsiteY6" fmla="*/ 105345 h 745985"/>
                <a:gd name="connsiteX7" fmla="*/ 349748 w 2844332"/>
                <a:gd name="connsiteY7" fmla="*/ 143270 h 745985"/>
                <a:gd name="connsiteX8" fmla="*/ 349748 w 2844332"/>
                <a:gd name="connsiteY8" fmla="*/ 185408 h 745985"/>
                <a:gd name="connsiteX9" fmla="*/ 455093 w 2844332"/>
                <a:gd name="connsiteY9" fmla="*/ 185408 h 745985"/>
                <a:gd name="connsiteX10" fmla="*/ 455093 w 2844332"/>
                <a:gd name="connsiteY10" fmla="*/ 193836 h 745985"/>
                <a:gd name="connsiteX11" fmla="*/ 653143 w 2844332"/>
                <a:gd name="connsiteY11" fmla="*/ 193836 h 745985"/>
                <a:gd name="connsiteX12" fmla="*/ 653143 w 2844332"/>
                <a:gd name="connsiteY12" fmla="*/ 235974 h 745985"/>
                <a:gd name="connsiteX13" fmla="*/ 817482 w 2844332"/>
                <a:gd name="connsiteY13" fmla="*/ 235974 h 745985"/>
                <a:gd name="connsiteX14" fmla="*/ 817482 w 2844332"/>
                <a:gd name="connsiteY14" fmla="*/ 294967 h 745985"/>
                <a:gd name="connsiteX15" fmla="*/ 897544 w 2844332"/>
                <a:gd name="connsiteY15" fmla="*/ 294967 h 745985"/>
                <a:gd name="connsiteX16" fmla="*/ 897544 w 2844332"/>
                <a:gd name="connsiteY16" fmla="*/ 320250 h 745985"/>
                <a:gd name="connsiteX17" fmla="*/ 1082953 w 2844332"/>
                <a:gd name="connsiteY17" fmla="*/ 320250 h 745985"/>
                <a:gd name="connsiteX18" fmla="*/ 1082953 w 2844332"/>
                <a:gd name="connsiteY18" fmla="*/ 362389 h 745985"/>
                <a:gd name="connsiteX19" fmla="*/ 1154588 w 2844332"/>
                <a:gd name="connsiteY19" fmla="*/ 362389 h 745985"/>
                <a:gd name="connsiteX20" fmla="*/ 1154588 w 2844332"/>
                <a:gd name="connsiteY20" fmla="*/ 379244 h 745985"/>
                <a:gd name="connsiteX21" fmla="*/ 1268361 w 2844332"/>
                <a:gd name="connsiteY21" fmla="*/ 379244 h 745985"/>
                <a:gd name="connsiteX22" fmla="*/ 1268361 w 2844332"/>
                <a:gd name="connsiteY22" fmla="*/ 400313 h 745985"/>
                <a:gd name="connsiteX23" fmla="*/ 1415845 w 2844332"/>
                <a:gd name="connsiteY23" fmla="*/ 400313 h 745985"/>
                <a:gd name="connsiteX24" fmla="*/ 1415845 w 2844332"/>
                <a:gd name="connsiteY24" fmla="*/ 417168 h 745985"/>
                <a:gd name="connsiteX25" fmla="*/ 1487480 w 2844332"/>
                <a:gd name="connsiteY25" fmla="*/ 417168 h 745985"/>
                <a:gd name="connsiteX26" fmla="*/ 1487480 w 2844332"/>
                <a:gd name="connsiteY26" fmla="*/ 434024 h 745985"/>
                <a:gd name="connsiteX27" fmla="*/ 1563329 w 2844332"/>
                <a:gd name="connsiteY27" fmla="*/ 434024 h 745985"/>
                <a:gd name="connsiteX28" fmla="*/ 1563329 w 2844332"/>
                <a:gd name="connsiteY28" fmla="*/ 446665 h 745985"/>
                <a:gd name="connsiteX29" fmla="*/ 1584398 w 2844332"/>
                <a:gd name="connsiteY29" fmla="*/ 446665 h 745985"/>
                <a:gd name="connsiteX30" fmla="*/ 1584398 w 2844332"/>
                <a:gd name="connsiteY30" fmla="*/ 467734 h 745985"/>
                <a:gd name="connsiteX31" fmla="*/ 1639178 w 2844332"/>
                <a:gd name="connsiteY31" fmla="*/ 467734 h 745985"/>
                <a:gd name="connsiteX32" fmla="*/ 1639178 w 2844332"/>
                <a:gd name="connsiteY32" fmla="*/ 467734 h 745985"/>
                <a:gd name="connsiteX33" fmla="*/ 1639178 w 2844332"/>
                <a:gd name="connsiteY33" fmla="*/ 505659 h 745985"/>
                <a:gd name="connsiteX34" fmla="*/ 1736096 w 2844332"/>
                <a:gd name="connsiteY34" fmla="*/ 505659 h 745985"/>
                <a:gd name="connsiteX35" fmla="*/ 1736096 w 2844332"/>
                <a:gd name="connsiteY35" fmla="*/ 518300 h 745985"/>
                <a:gd name="connsiteX36" fmla="*/ 1786661 w 2844332"/>
                <a:gd name="connsiteY36" fmla="*/ 518300 h 745985"/>
                <a:gd name="connsiteX37" fmla="*/ 1786661 w 2844332"/>
                <a:gd name="connsiteY37" fmla="*/ 564652 h 745985"/>
                <a:gd name="connsiteX38" fmla="*/ 1833014 w 2844332"/>
                <a:gd name="connsiteY38" fmla="*/ 564652 h 745985"/>
                <a:gd name="connsiteX39" fmla="*/ 1833014 w 2844332"/>
                <a:gd name="connsiteY39" fmla="*/ 581507 h 745985"/>
                <a:gd name="connsiteX40" fmla="*/ 1870938 w 2844332"/>
                <a:gd name="connsiteY40" fmla="*/ 581507 h 745985"/>
                <a:gd name="connsiteX41" fmla="*/ 1870938 w 2844332"/>
                <a:gd name="connsiteY41" fmla="*/ 602577 h 745985"/>
                <a:gd name="connsiteX42" fmla="*/ 1976284 w 2844332"/>
                <a:gd name="connsiteY42" fmla="*/ 602577 h 745985"/>
                <a:gd name="connsiteX43" fmla="*/ 1976284 w 2844332"/>
                <a:gd name="connsiteY43" fmla="*/ 644715 h 745985"/>
                <a:gd name="connsiteX44" fmla="*/ 2043705 w 2844332"/>
                <a:gd name="connsiteY44" fmla="*/ 644715 h 745985"/>
                <a:gd name="connsiteX45" fmla="*/ 2043705 w 2844332"/>
                <a:gd name="connsiteY45" fmla="*/ 661570 h 745985"/>
                <a:gd name="connsiteX46" fmla="*/ 2245968 w 2844332"/>
                <a:gd name="connsiteY46" fmla="*/ 661570 h 745985"/>
                <a:gd name="connsiteX47" fmla="*/ 2245968 w 2844332"/>
                <a:gd name="connsiteY47" fmla="*/ 678425 h 745985"/>
                <a:gd name="connsiteX48" fmla="*/ 2376597 w 2844332"/>
                <a:gd name="connsiteY48" fmla="*/ 678425 h 745985"/>
                <a:gd name="connsiteX49" fmla="*/ 2376597 w 2844332"/>
                <a:gd name="connsiteY49" fmla="*/ 699495 h 745985"/>
                <a:gd name="connsiteX50" fmla="*/ 2511439 w 2844332"/>
                <a:gd name="connsiteY50" fmla="*/ 699495 h 745985"/>
                <a:gd name="connsiteX51" fmla="*/ 2528295 w 2844332"/>
                <a:gd name="connsiteY51" fmla="*/ 716351 h 745985"/>
                <a:gd name="connsiteX52" fmla="*/ 2844332 w 2844332"/>
                <a:gd name="connsiteY52" fmla="*/ 716351 h 745985"/>
                <a:gd name="connsiteX53" fmla="*/ 2844332 w 2844332"/>
                <a:gd name="connsiteY53" fmla="*/ 745985 h 745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844332" h="745985">
                  <a:moveTo>
                    <a:pt x="0" y="0"/>
                  </a:moveTo>
                  <a:lnTo>
                    <a:pt x="105345" y="0"/>
                  </a:lnTo>
                  <a:lnTo>
                    <a:pt x="105345" y="46352"/>
                  </a:lnTo>
                  <a:lnTo>
                    <a:pt x="219119" y="46352"/>
                  </a:lnTo>
                  <a:lnTo>
                    <a:pt x="219119" y="105345"/>
                  </a:lnTo>
                  <a:lnTo>
                    <a:pt x="311823" y="105345"/>
                  </a:lnTo>
                  <a:lnTo>
                    <a:pt x="311823" y="105345"/>
                  </a:lnTo>
                  <a:lnTo>
                    <a:pt x="349748" y="143270"/>
                  </a:lnTo>
                  <a:lnTo>
                    <a:pt x="349748" y="185408"/>
                  </a:lnTo>
                  <a:lnTo>
                    <a:pt x="455093" y="185408"/>
                  </a:lnTo>
                  <a:lnTo>
                    <a:pt x="455093" y="193836"/>
                  </a:lnTo>
                  <a:lnTo>
                    <a:pt x="653143" y="193836"/>
                  </a:lnTo>
                  <a:lnTo>
                    <a:pt x="653143" y="235974"/>
                  </a:lnTo>
                  <a:lnTo>
                    <a:pt x="817482" y="235974"/>
                  </a:lnTo>
                  <a:lnTo>
                    <a:pt x="817482" y="294967"/>
                  </a:lnTo>
                  <a:lnTo>
                    <a:pt x="897544" y="294967"/>
                  </a:lnTo>
                  <a:lnTo>
                    <a:pt x="897544" y="320250"/>
                  </a:lnTo>
                  <a:lnTo>
                    <a:pt x="1082953" y="320250"/>
                  </a:lnTo>
                  <a:lnTo>
                    <a:pt x="1082953" y="362389"/>
                  </a:lnTo>
                  <a:lnTo>
                    <a:pt x="1154588" y="362389"/>
                  </a:lnTo>
                  <a:lnTo>
                    <a:pt x="1154588" y="379244"/>
                  </a:lnTo>
                  <a:lnTo>
                    <a:pt x="1268361" y="379244"/>
                  </a:lnTo>
                  <a:lnTo>
                    <a:pt x="1268361" y="400313"/>
                  </a:lnTo>
                  <a:lnTo>
                    <a:pt x="1415845" y="400313"/>
                  </a:lnTo>
                  <a:lnTo>
                    <a:pt x="1415845" y="417168"/>
                  </a:lnTo>
                  <a:lnTo>
                    <a:pt x="1487480" y="417168"/>
                  </a:lnTo>
                  <a:lnTo>
                    <a:pt x="1487480" y="434024"/>
                  </a:lnTo>
                  <a:lnTo>
                    <a:pt x="1563329" y="434024"/>
                  </a:lnTo>
                  <a:lnTo>
                    <a:pt x="1563329" y="446665"/>
                  </a:lnTo>
                  <a:lnTo>
                    <a:pt x="1584398" y="446665"/>
                  </a:lnTo>
                  <a:lnTo>
                    <a:pt x="1584398" y="467734"/>
                  </a:lnTo>
                  <a:lnTo>
                    <a:pt x="1639178" y="467734"/>
                  </a:lnTo>
                  <a:lnTo>
                    <a:pt x="1639178" y="467734"/>
                  </a:lnTo>
                  <a:lnTo>
                    <a:pt x="1639178" y="505659"/>
                  </a:lnTo>
                  <a:lnTo>
                    <a:pt x="1736096" y="505659"/>
                  </a:lnTo>
                  <a:lnTo>
                    <a:pt x="1736096" y="518300"/>
                  </a:lnTo>
                  <a:lnTo>
                    <a:pt x="1786661" y="518300"/>
                  </a:lnTo>
                  <a:lnTo>
                    <a:pt x="1786661" y="564652"/>
                  </a:lnTo>
                  <a:lnTo>
                    <a:pt x="1833014" y="564652"/>
                  </a:lnTo>
                  <a:lnTo>
                    <a:pt x="1833014" y="581507"/>
                  </a:lnTo>
                  <a:lnTo>
                    <a:pt x="1870938" y="581507"/>
                  </a:lnTo>
                  <a:lnTo>
                    <a:pt x="1870938" y="602577"/>
                  </a:lnTo>
                  <a:lnTo>
                    <a:pt x="1976284" y="602577"/>
                  </a:lnTo>
                  <a:lnTo>
                    <a:pt x="1976284" y="644715"/>
                  </a:lnTo>
                  <a:lnTo>
                    <a:pt x="2043705" y="644715"/>
                  </a:lnTo>
                  <a:lnTo>
                    <a:pt x="2043705" y="661570"/>
                  </a:lnTo>
                  <a:lnTo>
                    <a:pt x="2245968" y="661570"/>
                  </a:lnTo>
                  <a:lnTo>
                    <a:pt x="2245968" y="678425"/>
                  </a:lnTo>
                  <a:lnTo>
                    <a:pt x="2376597" y="678425"/>
                  </a:lnTo>
                  <a:lnTo>
                    <a:pt x="2376597" y="699495"/>
                  </a:lnTo>
                  <a:lnTo>
                    <a:pt x="2511439" y="699495"/>
                  </a:lnTo>
                  <a:lnTo>
                    <a:pt x="2528295" y="716351"/>
                  </a:lnTo>
                  <a:lnTo>
                    <a:pt x="2844332" y="716351"/>
                  </a:lnTo>
                  <a:lnTo>
                    <a:pt x="2844332" y="74598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90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39223-3468-6E72-1BB2-7E9E2AA81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200C-D701-74C3-D332-BB5D844B4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Safety of Quadruplet Therapy in Transplant-Ineligible Patients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D885F-21E6-9610-9078-585FF391C94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de-DE" altLang="en-US" dirty="0"/>
              <a:t>1. Leleu. Nat Med. 2024;30:2235. 2. Facon. NEJM. 2024;391:1597. 3. Usmani. Nat Med. 2025;31:1195.</a:t>
            </a:r>
            <a:endParaRPr lang="en-US" dirty="0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1F12FDCE-B444-CFAE-38BA-EE71C63E3D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0219723"/>
              </p:ext>
            </p:extLst>
          </p:nvPr>
        </p:nvGraphicFramePr>
        <p:xfrm>
          <a:off x="228600" y="1333500"/>
          <a:ext cx="11740260" cy="272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3220">
                  <a:extLst>
                    <a:ext uri="{9D8B030D-6E8A-4147-A177-3AD203B41FA5}">
                      <a16:colId xmlns:a16="http://schemas.microsoft.com/office/drawing/2014/main" val="3707401140"/>
                    </a:ext>
                  </a:extLst>
                </a:gridCol>
                <a:gridCol w="965323">
                  <a:extLst>
                    <a:ext uri="{9D8B030D-6E8A-4147-A177-3AD203B41FA5}">
                      <a16:colId xmlns:a16="http://schemas.microsoft.com/office/drawing/2014/main" val="387659272"/>
                    </a:ext>
                  </a:extLst>
                </a:gridCol>
                <a:gridCol w="1394356">
                  <a:extLst>
                    <a:ext uri="{9D8B030D-6E8A-4147-A177-3AD203B41FA5}">
                      <a16:colId xmlns:a16="http://schemas.microsoft.com/office/drawing/2014/main" val="1536266266"/>
                    </a:ext>
                  </a:extLst>
                </a:gridCol>
                <a:gridCol w="4357361">
                  <a:extLst>
                    <a:ext uri="{9D8B030D-6E8A-4147-A177-3AD203B41FA5}">
                      <a16:colId xmlns:a16="http://schemas.microsoft.com/office/drawing/2014/main" val="308705930"/>
                    </a:ext>
                  </a:extLst>
                </a:gridCol>
              </a:tblGrid>
              <a:tr h="36116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Trial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Median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</a:rPr>
                        <a:t>Adverse Events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051991"/>
                  </a:ext>
                </a:extLst>
              </a:tr>
              <a:tr h="65896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BENEFIT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: isatuximab + VRd vs Isa + Rd</a:t>
                      </a:r>
                      <a:endParaRPr lang="en-US" sz="16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270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~73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All grade </a:t>
                      </a:r>
                      <a:r>
                        <a:rPr lang="sv-SE" sz="1600" b="1" dirty="0">
                          <a:solidFill>
                            <a:schemeClr val="tx1"/>
                          </a:solidFill>
                        </a:rPr>
                        <a:t>PN: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 52% vs 28%</a:t>
                      </a:r>
                    </a:p>
                    <a:p>
                      <a:pPr algn="ctr"/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Grade 2+ </a:t>
                      </a:r>
                      <a:r>
                        <a:rPr lang="sv-SE" sz="1600" b="1" dirty="0">
                          <a:solidFill>
                            <a:schemeClr val="tx1"/>
                          </a:solidFill>
                        </a:rPr>
                        <a:t>PN: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 27% vs 10%</a:t>
                      </a:r>
                    </a:p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</a:rPr>
                        <a:t>Infection:</a:t>
                      </a:r>
                      <a:r>
                        <a:rPr lang="sv-SE" sz="1600" b="0" dirty="0">
                          <a:solidFill>
                            <a:schemeClr val="tx1"/>
                          </a:solidFill>
                        </a:rPr>
                        <a:t> 45% vs 36%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115865"/>
                  </a:ext>
                </a:extLst>
              </a:tr>
              <a:tr h="658965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IMROZ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: isatuximab + VRd vs VRd</a:t>
                      </a:r>
                      <a:endParaRPr lang="en-US" sz="16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446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~72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b="1" dirty="0">
                          <a:solidFill>
                            <a:schemeClr val="tx1"/>
                          </a:solidFill>
                        </a:rPr>
                        <a:t>PN:</a:t>
                      </a:r>
                      <a:r>
                        <a:rPr lang="fi-FI" sz="1600" b="0" dirty="0">
                          <a:solidFill>
                            <a:schemeClr val="tx1"/>
                          </a:solidFill>
                        </a:rPr>
                        <a:t> 54% vs 61%</a:t>
                      </a:r>
                    </a:p>
                    <a:p>
                      <a:pPr algn="ctr"/>
                      <a:r>
                        <a:rPr lang="fi-FI" sz="1600" b="1" dirty="0">
                          <a:solidFill>
                            <a:schemeClr val="tx1"/>
                          </a:solidFill>
                        </a:rPr>
                        <a:t>Pneumonia:</a:t>
                      </a:r>
                      <a:r>
                        <a:rPr lang="fi-FI" sz="1600" b="0" dirty="0">
                          <a:solidFill>
                            <a:schemeClr val="tx1"/>
                          </a:solidFill>
                        </a:rPr>
                        <a:t> 30% vs 19%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8298"/>
                  </a:ext>
                </a:extLst>
              </a:tr>
              <a:tr h="658965"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CEPHEUS</a:t>
                      </a:r>
                      <a:r>
                        <a:rPr lang="en-US" sz="1600" b="1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: daratumumab + VRd vs VRd</a:t>
                      </a:r>
                      <a:endParaRPr lang="en-US" sz="1600" b="0" kern="1200" baseline="30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All grade</a:t>
                      </a:r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PN: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61.9% vs 66.2%</a:t>
                      </a:r>
                    </a:p>
                    <a:p>
                      <a:pPr algn="ctr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Infection: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92% vs 86%</a:t>
                      </a:r>
                      <a:endParaRPr lang="en-US" sz="16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57814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391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54E9E-D9A3-AAB8-2CB2-AB05250C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527548" cy="4754880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>
                <a:latin typeface="Poppins" panose="00000500000000000000" pitchFamily="2" charset="0"/>
                <a:cs typeface="Poppins" panose="00000500000000000000" pitchFamily="2" charset="0"/>
              </a:rPr>
              <a:t>Dex De-escalation Protocol</a:t>
            </a:r>
          </a:p>
          <a:p>
            <a:pPr marL="365760" indent="-365760">
              <a:buSzPct val="100000"/>
              <a:buFont typeface="+mj-lt"/>
              <a:buAutoNum type="arabicPeriod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Assess 40 mg vs 20 mg weekly starting dose</a:t>
            </a:r>
          </a:p>
          <a:p>
            <a:pPr marL="365760" indent="-365760">
              <a:buSzPct val="100000"/>
              <a:buFont typeface="+mj-lt"/>
              <a:buAutoNum type="arabicPeriod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Limit starting dose to 2-3 mo</a:t>
            </a:r>
          </a:p>
          <a:p>
            <a:pPr marL="365760" indent="-365760">
              <a:buSzPct val="100000"/>
              <a:buFont typeface="+mj-lt"/>
              <a:buAutoNum type="arabicPeriod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Then taper dose each mo over the course of 3-4 mo</a:t>
            </a:r>
          </a:p>
          <a:p>
            <a:pPr marL="365760" indent="-365760">
              <a:buSzPct val="100000"/>
              <a:buFont typeface="+mj-lt"/>
              <a:buAutoNum type="arabicPeriod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Plan to stop dexamethasone at 6 mo</a:t>
            </a:r>
          </a:p>
          <a:p>
            <a:pPr marL="365760" indent="-365760">
              <a:buSzPct val="100000"/>
              <a:buFont typeface="+mj-lt"/>
              <a:buAutoNum type="arabicPeriod"/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Regular assessments for toxicity and de-escalate sooner if clinically indicated</a:t>
            </a:r>
          </a:p>
          <a:p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01AA83-5118-7551-3584-6BC27FB13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24915"/>
            <a:ext cx="11740260" cy="514628"/>
          </a:xfrm>
        </p:spPr>
        <p:txBody>
          <a:bodyPr/>
          <a:lstStyle/>
          <a:p>
            <a:r>
              <a:rPr lang="en-US" dirty="0"/>
              <a:t>Down With Dex!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528C711-251A-95F1-D491-E319B2C77EC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984499" y="6302375"/>
            <a:ext cx="6539989" cy="327025"/>
          </a:xfrm>
        </p:spPr>
        <p:txBody>
          <a:bodyPr anchor="b"/>
          <a:lstStyle/>
          <a:p>
            <a:pPr marL="0" indent="0" algn="ctr">
              <a:buNone/>
            </a:pPr>
            <a:r>
              <a:rPr lang="en-US" sz="1000" dirty="0">
                <a:latin typeface="Poppins"/>
                <a:cs typeface="Poppins"/>
              </a:rPr>
              <a:t>Harding. Blood. 2025;145:3.</a:t>
            </a:r>
            <a:endParaRPr lang="en-US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C8C5B8-0E2F-6F04-165C-60A41746B7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24" b="5093"/>
          <a:stretch>
            <a:fillRect/>
          </a:stretch>
        </p:blipFill>
        <p:spPr>
          <a:xfrm>
            <a:off x="6692313" y="772067"/>
            <a:ext cx="5408247" cy="531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09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5EA0-4DD9-161B-73B8-F24602E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Important Lessons in Transplant-Ineligible Patients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EF8F8-ECAF-D557-9AD7-41427A0FD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dirty="0"/>
              <a:t>It is feasible to give quadruplets to most patients</a:t>
            </a:r>
          </a:p>
          <a:p>
            <a:r>
              <a:rPr lang="en-US" dirty="0"/>
              <a:t>Important to assess frailty</a:t>
            </a:r>
          </a:p>
          <a:p>
            <a:r>
              <a:rPr lang="en-US" dirty="0"/>
              <a:t>Optimal length of quadruplet is yet to be determined</a:t>
            </a:r>
          </a:p>
          <a:p>
            <a:r>
              <a:rPr lang="en-US" dirty="0"/>
              <a:t>Dosing was based on regulatory requirements; should be adapted</a:t>
            </a:r>
          </a:p>
          <a:p>
            <a:pPr lvl="2"/>
            <a:r>
              <a:rPr lang="en-US" dirty="0"/>
              <a:t>Bortezomib weekly → every 2 wk  </a:t>
            </a:r>
          </a:p>
          <a:p>
            <a:pPr lvl="2"/>
            <a:r>
              <a:rPr lang="en-US" dirty="0"/>
              <a:t>Lenalidomide usually starting at 10-15 mg</a:t>
            </a:r>
          </a:p>
          <a:p>
            <a:pPr lvl="2"/>
            <a:r>
              <a:rPr lang="en-US" dirty="0"/>
              <a:t>Dexamethasone starting at 20 mg, with rapid taper</a:t>
            </a:r>
          </a:p>
        </p:txBody>
      </p:sp>
    </p:spTree>
    <p:extLst>
      <p:ext uri="{BB962C8B-B14F-4D97-AF65-F5344CB8AC3E}">
        <p14:creationId xmlns:p14="http://schemas.microsoft.com/office/powerpoint/2010/main" val="3102129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4FF9-AB88-BBFA-1332-62FD9AAC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dirty="0"/>
              <a:t>Supportive Care in Frontline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2728F-7E3E-622E-04F2-DD08B790A9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Quadruplet therapy is preferred for nearly all patients with NDMM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 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NCCN. Clinical practice guidelines in oncology: multiple myeloma. v.5.2026. nccn.org.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91DD9ED-DB04-697A-C811-CACC3A697899}"/>
              </a:ext>
            </a:extLst>
          </p:cNvPr>
          <p:cNvSpPr/>
          <p:nvPr/>
        </p:nvSpPr>
        <p:spPr>
          <a:xfrm>
            <a:off x="925936" y="2196702"/>
            <a:ext cx="2368907" cy="1823599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616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672A96-1241-34FA-EC39-28FED8033D56}"/>
              </a:ext>
            </a:extLst>
          </p:cNvPr>
          <p:cNvSpPr/>
          <p:nvPr/>
        </p:nvSpPr>
        <p:spPr>
          <a:xfrm>
            <a:off x="3583933" y="2196702"/>
            <a:ext cx="2368907" cy="1823599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616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83AA4E-451D-4E71-BB6F-0357E3D08D6D}"/>
              </a:ext>
            </a:extLst>
          </p:cNvPr>
          <p:cNvSpPr/>
          <p:nvPr/>
        </p:nvSpPr>
        <p:spPr>
          <a:xfrm>
            <a:off x="6247293" y="2196702"/>
            <a:ext cx="2368907" cy="1823599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616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4B6E71-8C43-F113-A962-C10DA4DBEF79}"/>
              </a:ext>
            </a:extLst>
          </p:cNvPr>
          <p:cNvSpPr/>
          <p:nvPr/>
        </p:nvSpPr>
        <p:spPr>
          <a:xfrm>
            <a:off x="8872992" y="2196702"/>
            <a:ext cx="2368907" cy="1823599"/>
          </a:xfrm>
          <a:prstGeom prst="round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616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oppins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D6C022-3FD7-54BA-FF00-9FBFA7BDF190}"/>
              </a:ext>
            </a:extLst>
          </p:cNvPr>
          <p:cNvSpPr txBox="1"/>
          <p:nvPr/>
        </p:nvSpPr>
        <p:spPr>
          <a:xfrm>
            <a:off x="925934" y="2334466"/>
            <a:ext cx="236890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Anti-CD38 monoclonal antibody (mAb)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Daratumumab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Isatuximab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7031E-96F1-1702-DF03-C0B31F184E02}"/>
              </a:ext>
            </a:extLst>
          </p:cNvPr>
          <p:cNvSpPr txBox="1"/>
          <p:nvPr/>
        </p:nvSpPr>
        <p:spPr>
          <a:xfrm>
            <a:off x="6259874" y="2334467"/>
            <a:ext cx="23689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Immunomodulatory drug (IMiD)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Lenalidomide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Pomalidomide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5C4B87-3B00-301D-D098-D03711028F01}"/>
              </a:ext>
            </a:extLst>
          </p:cNvPr>
          <p:cNvSpPr txBox="1"/>
          <p:nvPr/>
        </p:nvSpPr>
        <p:spPr>
          <a:xfrm>
            <a:off x="3657790" y="2422583"/>
            <a:ext cx="23689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Proteosome inhibitor (PI)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Bortezomib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Carfilzomib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4F869B-FAE1-0F02-0F44-6B3457E4D0A0}"/>
              </a:ext>
            </a:extLst>
          </p:cNvPr>
          <p:cNvSpPr txBox="1"/>
          <p:nvPr/>
        </p:nvSpPr>
        <p:spPr>
          <a:xfrm>
            <a:off x="8872990" y="2334467"/>
            <a:ext cx="23689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Steroid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Dexamethasone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F8F48C5-A5A4-8FA9-A988-FF93C9D42F38}"/>
              </a:ext>
            </a:extLst>
          </p:cNvPr>
          <p:cNvSpPr/>
          <p:nvPr/>
        </p:nvSpPr>
        <p:spPr>
          <a:xfrm>
            <a:off x="785176" y="4219184"/>
            <a:ext cx="10621647" cy="1388463"/>
          </a:xfrm>
          <a:prstGeom prst="roundRect">
            <a:avLst>
              <a:gd name="adj" fmla="val 8982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Supportive medication: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Antiviral prophylaxis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(ie, acyclovir or valacyclovir) to prevent viral infections, particularly shingles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Antibacterial agents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(ie, sulfamethoxazole/trimethoprim, levofloxacin) to prevent bacterial infections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Aspirin or other anticoagulant therapy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 to reduce the risk of blood clots from IMiDs</a:t>
            </a:r>
          </a:p>
          <a:p>
            <a:pPr marL="285750" marR="0" lvl="0" indent="-28575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Bone-strengthening agents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Calibri" panose="020F0502020204030204" pitchFamily="34" charset="0"/>
                <a:cs typeface="Calibri" panose="020F0502020204030204" pitchFamily="34" charset="0"/>
              </a:rPr>
              <a:t>(ie, zoledronic acid, denosumab) to strengthen bones and protect against fractures</a:t>
            </a:r>
          </a:p>
        </p:txBody>
      </p:sp>
    </p:spTree>
    <p:extLst>
      <p:ext uri="{BB962C8B-B14F-4D97-AF65-F5344CB8AC3E}">
        <p14:creationId xmlns:p14="http://schemas.microsoft.com/office/powerpoint/2010/main" val="3744881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B8B11B-136A-472C-B949-91EF0C4B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dirty="0"/>
              <a:t>Improving Safety and Patient Satisfaction Through Subcutaneous Administration of Anti-CD38 mAbs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982116-B5E4-89B6-2302-CC9844EF117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94632" y="6302375"/>
            <a:ext cx="6195467" cy="327025"/>
          </a:xfrm>
        </p:spPr>
        <p:txBody>
          <a:bodyPr/>
          <a:lstStyle/>
          <a:p>
            <a:r>
              <a:rPr lang="en-US" dirty="0">
                <a:latin typeface="Poppins"/>
                <a:cs typeface="Poppins"/>
              </a:rPr>
              <a:t>1. Usmani. Haematologica. 2022;107:2408. 2. Ailawadhi. JCO. 2025;43:2527. 3. Parmar. Blood Cancer J. 2025;16:16. 4. Bobin. ASH 2025. Abstr 2275.  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2901669B-2C25-8721-82C7-130A7A6632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725195"/>
              </p:ext>
            </p:extLst>
          </p:nvPr>
        </p:nvGraphicFramePr>
        <p:xfrm>
          <a:off x="231775" y="1347603"/>
          <a:ext cx="11739562" cy="4730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967586">
                  <a:extLst>
                    <a:ext uri="{9D8B030D-6E8A-4147-A177-3AD203B41FA5}">
                      <a16:colId xmlns:a16="http://schemas.microsoft.com/office/drawing/2014/main" val="3486393452"/>
                    </a:ext>
                  </a:extLst>
                </a:gridCol>
                <a:gridCol w="2442994">
                  <a:extLst>
                    <a:ext uri="{9D8B030D-6E8A-4147-A177-3AD203B41FA5}">
                      <a16:colId xmlns:a16="http://schemas.microsoft.com/office/drawing/2014/main" val="4212148333"/>
                    </a:ext>
                  </a:extLst>
                </a:gridCol>
                <a:gridCol w="2442994">
                  <a:extLst>
                    <a:ext uri="{9D8B030D-6E8A-4147-A177-3AD203B41FA5}">
                      <a16:colId xmlns:a16="http://schemas.microsoft.com/office/drawing/2014/main" val="3096553540"/>
                    </a:ext>
                  </a:extLst>
                </a:gridCol>
                <a:gridCol w="2442994">
                  <a:extLst>
                    <a:ext uri="{9D8B030D-6E8A-4147-A177-3AD203B41FA5}">
                      <a16:colId xmlns:a16="http://schemas.microsoft.com/office/drawing/2014/main" val="1998482650"/>
                    </a:ext>
                  </a:extLst>
                </a:gridCol>
                <a:gridCol w="2442994">
                  <a:extLst>
                    <a:ext uri="{9D8B030D-6E8A-4147-A177-3AD203B41FA5}">
                      <a16:colId xmlns:a16="http://schemas.microsoft.com/office/drawing/2014/main" val="2152917164"/>
                    </a:ext>
                  </a:extLst>
                </a:gridCol>
              </a:tblGrid>
              <a:tr h="575475">
                <a:tc>
                  <a:txBody>
                    <a:bodyPr/>
                    <a:lstStyle/>
                    <a:p>
                      <a:pPr algn="ctr" rtl="0"/>
                      <a:endParaRPr lang="en-US" sz="1600" b="1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Daratumumab (COLUMBA)</a:t>
                      </a:r>
                      <a:r>
                        <a:rPr lang="en-US" sz="1400" b="1" baseline="300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0956" marR="76195" marT="101593" marB="101593" anchor="ctr"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Isatuximab </a:t>
                      </a:r>
                    </a:p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(IRAKLIA)</a:t>
                      </a:r>
                      <a:r>
                        <a:rPr lang="en-US" sz="1400" b="1" baseline="300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0956" marR="76195" marT="101593" marB="101593" anchor="ctr"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Isatuximab </a:t>
                      </a:r>
                    </a:p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(IZALCO)</a:t>
                      </a:r>
                      <a:r>
                        <a:rPr lang="en-US" sz="1400" b="1" baseline="300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0956" marR="76195" marT="101593" marB="101593" anchor="ctr"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Isatuximab </a:t>
                      </a:r>
                      <a:b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400" b="1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(ISASOCUT)</a:t>
                      </a:r>
                      <a:r>
                        <a:rPr lang="en-US" sz="1400" b="1" baseline="3000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0956" marR="60956" marT="101593" marB="101593" anchor="ctr">
                    <a:lnB w="127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39468"/>
                  </a:ext>
                </a:extLst>
              </a:tr>
              <a:tr h="380552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Phase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 III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rgbClr val="1F1F1F"/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II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743649"/>
                  </a:ext>
                </a:extLst>
              </a:tr>
              <a:tr h="575475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Population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RRMM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RRMM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RRMM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NDMM (Transplant Ineligible)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907672"/>
                  </a:ext>
                </a:extLst>
              </a:tr>
              <a:tr h="380552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Delivery method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Manual SC push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SC OBI vs IV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SC OBI vs manual SC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SC OBI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507701"/>
                  </a:ext>
                </a:extLst>
              </a:tr>
              <a:tr h="380552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Combination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Monotherapy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Isa-Pd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Isa-Kd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Isa-VRd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787406"/>
                  </a:ext>
                </a:extLst>
              </a:tr>
              <a:tr h="406950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Admin time, min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3–5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~13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~10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~10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663184"/>
                  </a:ext>
                </a:extLst>
              </a:tr>
              <a:tr h="441181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ORR, %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43.7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71.1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79.7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88 (≥ VGPR at 8 mo)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698489"/>
                  </a:ext>
                </a:extLst>
              </a:tr>
              <a:tr h="519761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Infusion reactions, %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12.7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1.5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0 (with OBI)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5 (mostly low grade)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798930"/>
                  </a:ext>
                </a:extLst>
              </a:tr>
              <a:tr h="770399">
                <a:tc>
                  <a:txBody>
                    <a:bodyPr/>
                    <a:lstStyle/>
                    <a:p>
                      <a:pPr rtl="0"/>
                      <a:r>
                        <a:rPr lang="en-US" sz="1400" b="0" dirty="0">
                          <a:effectLst/>
                          <a:latin typeface="+mn-lt"/>
                        </a:rPr>
                        <a:t>Key takeaway</a:t>
                      </a:r>
                      <a:endParaRPr lang="en-US" sz="1400" b="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Standardized 5-min SC push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Proved OBI noninferiority to IV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Patients clearly preferred OBI over manual SC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76195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effectLst/>
                          <a:latin typeface="+mn-lt"/>
                        </a:rPr>
                        <a:t>Supports OBI-based quadruplets for older/TI patients</a:t>
                      </a:r>
                      <a:endParaRPr lang="en-US" sz="1400" dirty="0">
                        <a:solidFill>
                          <a:srgbClr val="1F1F1F"/>
                        </a:solidFill>
                        <a:effectLst/>
                        <a:latin typeface="+mn-lt"/>
                      </a:endParaRPr>
                    </a:p>
                  </a:txBody>
                  <a:tcPr marL="60956" marR="60956" marT="101593" marB="10159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06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8374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BCA6D-35D4-5AE4-CE5C-697FED385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>
            <a:noAutofit/>
          </a:bodyPr>
          <a:lstStyle/>
          <a:p>
            <a:r>
              <a:rPr lang="en-US" dirty="0"/>
              <a:t>Infection Prophylaxis Measures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20E12A-9268-F85F-2F57-0CC676F47B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900" y="6302375"/>
            <a:ext cx="6515100" cy="327025"/>
          </a:xfrm>
        </p:spPr>
        <p:txBody>
          <a:bodyPr/>
          <a:lstStyle/>
          <a:p>
            <a:pPr algn="ctr"/>
            <a:r>
              <a:rPr lang="en-US" dirty="0"/>
              <a:t>Raje. Lancet Haematol. 2022;9:143.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D73B8EC-CFFB-3F6A-F4D7-191B9C4CC0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123197"/>
              </p:ext>
            </p:extLst>
          </p:nvPr>
        </p:nvGraphicFramePr>
        <p:xfrm>
          <a:off x="228599" y="1321849"/>
          <a:ext cx="11739563" cy="397046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679545">
                  <a:extLst>
                    <a:ext uri="{9D8B030D-6E8A-4147-A177-3AD203B41FA5}">
                      <a16:colId xmlns:a16="http://schemas.microsoft.com/office/drawing/2014/main" val="4171201596"/>
                    </a:ext>
                  </a:extLst>
                </a:gridCol>
                <a:gridCol w="7060018">
                  <a:extLst>
                    <a:ext uri="{9D8B030D-6E8A-4147-A177-3AD203B41FA5}">
                      <a16:colId xmlns:a16="http://schemas.microsoft.com/office/drawing/2014/main" val="465546835"/>
                    </a:ext>
                  </a:extLst>
                </a:gridCol>
              </a:tblGrid>
              <a:tr h="358740"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Type of Infection Risk</a:t>
                      </a:r>
                      <a:endParaRPr lang="en-US" sz="16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Medication Recommendation</a:t>
                      </a:r>
                      <a:endParaRPr lang="en-US" sz="1600" dirty="0">
                        <a:solidFill>
                          <a:schemeClr val="bg2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006435"/>
                  </a:ext>
                </a:extLst>
              </a:tr>
              <a:tr h="42174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Viral: herpes simplex (HSV/VZV)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Acyclovir/valacyclovir prophylaxis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932435"/>
                  </a:ext>
                </a:extLst>
              </a:tr>
              <a:tr h="368626"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Bacterial: blood, pneumonia, and urinary tract infection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prophylaxis with levofloxacin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451436"/>
                  </a:ext>
                </a:extLst>
              </a:tr>
              <a:tr h="52933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PJP (</a:t>
                      </a:r>
                      <a:r>
                        <a:rPr lang="en-US" sz="1600" b="0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P. jirovecii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pneumonia)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prophylaxis with trimethoprim-sulfamethoxazole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89109"/>
                  </a:ext>
                </a:extLst>
              </a:tr>
              <a:tr h="48506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Fungal infections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prophylaxis with fluconazole 	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360711"/>
                  </a:ext>
                </a:extLst>
              </a:tr>
              <a:tr h="369307"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COVID-19 and influenza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Antiviral therapy if exposed or positive for COVID per institution recommendations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81130"/>
                  </a:ext>
                </a:extLst>
              </a:tr>
              <a:tr h="438218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IgG &lt;400 mg/dL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83556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IVIG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64042"/>
                  </a:ext>
                </a:extLst>
              </a:tr>
              <a:tr h="44250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ANC &lt;1000 cells/μL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1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B83556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G-CSF 2-3 times/wk (or as frequently as needed) to maintain ANC &gt;1000 cells/μL and maintain treatment dose intensity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701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206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D246F-BA83-B78E-04D7-7BD7734F2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7BDDB-3BD0-1451-481E-6CB3F881D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Bone-Modifying Therapy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6469EE-D0F3-1F44-59C0-BB982672A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829" y="1333500"/>
            <a:ext cx="7163509" cy="4492852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sz="2200" dirty="0"/>
              <a:t>Zoledronic acid: bisphosphonate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$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4 mg IV every 4-12 wk for 2 yr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Requires renal dose adjustment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Osteonecrosis of the jaw; avoid invasive dental procedures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Denosumab: RANKL inhibitor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$$$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120 mg SQ every 4-12 wk for 2 yr</a:t>
            </a:r>
          </a:p>
          <a:p>
            <a:pPr lvl="3">
              <a:spcAft>
                <a:spcPts val="600"/>
              </a:spcAft>
            </a:pPr>
            <a:r>
              <a:rPr lang="en-US" dirty="0">
                <a:latin typeface="Poppins"/>
                <a:cs typeface="Poppins"/>
              </a:rPr>
              <a:t>No renal adjustment = safe for CrCl &lt;30 mL/min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ONJ risk; avoid invasive dental procedures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418641-F0B4-AB88-15B1-1573BFC3593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Raje. Lancet Haematol. 2022;9:143.</a:t>
            </a:r>
          </a:p>
        </p:txBody>
      </p:sp>
      <p:pic>
        <p:nvPicPr>
          <p:cNvPr id="4" name="Picture 8" descr="Kyphoplasty: What It Is, Purpose, Procedure &amp; Side Effects">
            <a:extLst>
              <a:ext uri="{FF2B5EF4-FFF2-40B4-BE49-F238E27FC236}">
                <a16:creationId xmlns:a16="http://schemas.microsoft.com/office/drawing/2014/main" id="{E0A4B899-B405-F87F-4766-99917D6C8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55" y="1269284"/>
            <a:ext cx="3837334" cy="479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195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Thrombosis: Managing DVT and PE Risk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2B28BFA-ED95-8A1F-FD44-07B080FE3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Managing DVT/PE risk</a:t>
            </a:r>
          </a:p>
          <a:p>
            <a:pPr lvl="3"/>
            <a:r>
              <a:rPr lang="en-US" dirty="0"/>
              <a:t>Adjusting medications and schedules</a:t>
            </a:r>
          </a:p>
          <a:p>
            <a:pPr lvl="3"/>
            <a:r>
              <a:rPr lang="en-US" dirty="0"/>
              <a:t>Prescribing anticoagulant medications according to assessed risk (DOAC, aspirin)</a:t>
            </a:r>
          </a:p>
          <a:p>
            <a:pPr lvl="3"/>
            <a:r>
              <a:rPr lang="en-US" dirty="0"/>
              <a:t>Balancing the risk of DVT and PE with that of bleeding with low platelets </a:t>
            </a:r>
          </a:p>
          <a:p>
            <a:r>
              <a:rPr lang="en-US" dirty="0"/>
              <a:t>Additional strategies to reduce risk of clots</a:t>
            </a:r>
          </a:p>
          <a:p>
            <a:pPr lvl="3"/>
            <a:r>
              <a:rPr lang="en-US" dirty="0"/>
              <a:t>Antiembolism stockings (elastic stockings)</a:t>
            </a:r>
          </a:p>
          <a:p>
            <a:pPr lvl="3"/>
            <a:r>
              <a:rPr lang="en-US" dirty="0"/>
              <a:t>Exercise regimen</a:t>
            </a:r>
          </a:p>
          <a:p>
            <a:pPr lvl="3"/>
            <a:r>
              <a:rPr lang="en-US" dirty="0"/>
              <a:t>Moving frequently when sitting for long periods</a:t>
            </a:r>
          </a:p>
          <a:p>
            <a:pPr lvl="3"/>
            <a:r>
              <a:rPr lang="en-US" dirty="0"/>
              <a:t>Travel precautions (foot/leg exercises, walking, </a:t>
            </a:r>
            <a:br>
              <a:rPr lang="en-US" dirty="0"/>
            </a:br>
            <a:r>
              <a:rPr lang="en-US" dirty="0"/>
              <a:t>aspirin)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5E3A02-DE86-75A6-B686-D96AC1DEE64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59730" y="6302375"/>
            <a:ext cx="6264757" cy="327025"/>
          </a:xfrm>
        </p:spPr>
        <p:txBody>
          <a:bodyPr/>
          <a:lstStyle/>
          <a:p>
            <a:r>
              <a:rPr lang="fr-FR" dirty="0"/>
              <a:t>Rome. Clin J Oncol Nurs. 2008;12:21. Faiman. Clin J Oncol Nurs. 2016;20:E100. De Stefano. Hematol. 2022;107:2536. Yang. Front Med 2023;10:1153694.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0" y="6096000"/>
            <a:ext cx="373063" cy="3000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189" rtl="0" eaLnBrk="1" latinLnBrk="0" hangingPunct="1">
              <a:defRPr sz="1200" kern="1200">
                <a:solidFill>
                  <a:srgbClr val="3F77BB"/>
                </a:solidFill>
                <a:latin typeface="+mn-lt"/>
                <a:ea typeface="+mn-ea"/>
                <a:cs typeface="+mn-cs"/>
              </a:defRPr>
            </a:lvl1pPr>
            <a:lvl2pPr marL="45718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45718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8FDFE2-D5CB-BA44-BC5F-125F81D06D4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457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A8DD454-76E3-7E69-0852-C5E408B79AA3}"/>
              </a:ext>
            </a:extLst>
          </p:cNvPr>
          <p:cNvSpPr/>
          <p:nvPr/>
        </p:nvSpPr>
        <p:spPr>
          <a:xfrm>
            <a:off x="8842254" y="3429000"/>
            <a:ext cx="2816346" cy="2423514"/>
          </a:xfrm>
          <a:prstGeom prst="roundRect">
            <a:avLst>
              <a:gd name="adj" fmla="val 522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182880" rtlCol="0" anchor="ctr"/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Risk Factors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285744" marR="0" lvl="0" indent="-285744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Family history</a:t>
            </a:r>
          </a:p>
          <a:p>
            <a:pPr marL="285744" marR="0" lvl="0" indent="-285744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Obesity</a:t>
            </a:r>
          </a:p>
          <a:p>
            <a:pPr marL="285744" marR="0" lvl="0" indent="-285744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Immobility</a:t>
            </a:r>
          </a:p>
          <a:p>
            <a:pPr marL="285744" marR="0" lvl="0" indent="-285744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Smoking</a:t>
            </a:r>
          </a:p>
          <a:p>
            <a:pPr marL="285744" marR="0" lvl="0" indent="-285744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Surgery</a:t>
            </a:r>
          </a:p>
        </p:txBody>
      </p:sp>
    </p:spTree>
    <p:extLst>
      <p:ext uri="{BB962C8B-B14F-4D97-AF65-F5344CB8AC3E}">
        <p14:creationId xmlns:p14="http://schemas.microsoft.com/office/powerpoint/2010/main" val="3782402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E93F41-B512-0ADA-E8A3-93AE8DD81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9" y="1335810"/>
            <a:ext cx="3164054" cy="4754880"/>
          </a:xfrm>
        </p:spPr>
        <p:txBody>
          <a:bodyPr/>
          <a:lstStyle/>
          <a:p>
            <a:r>
              <a:rPr lang="en-US" sz="2000" b="1" dirty="0">
                <a:solidFill>
                  <a:schemeClr val="accent1"/>
                </a:solidFill>
              </a:rPr>
              <a:t>Symptoms</a:t>
            </a:r>
          </a:p>
          <a:p>
            <a:pPr lvl="3"/>
            <a:r>
              <a:rPr lang="en-US" sz="1800" dirty="0"/>
              <a:t>Numbness </a:t>
            </a:r>
          </a:p>
          <a:p>
            <a:pPr lvl="3"/>
            <a:r>
              <a:rPr lang="en-US" sz="1800" dirty="0"/>
              <a:t>Tingling </a:t>
            </a:r>
          </a:p>
          <a:p>
            <a:pPr lvl="3"/>
            <a:r>
              <a:rPr lang="en-US" sz="1800" dirty="0"/>
              <a:t>Prickling sensations</a:t>
            </a:r>
          </a:p>
          <a:p>
            <a:pPr lvl="3"/>
            <a:r>
              <a:rPr lang="en-US" sz="1800" dirty="0"/>
              <a:t>Sensitivity to touch</a:t>
            </a:r>
          </a:p>
          <a:p>
            <a:pPr lvl="3"/>
            <a:r>
              <a:rPr lang="en-US" sz="1800" dirty="0"/>
              <a:t>Burning and/or cold sensation</a:t>
            </a:r>
          </a:p>
          <a:p>
            <a:pPr lvl="3"/>
            <a:r>
              <a:rPr lang="en-US" sz="1800" dirty="0"/>
              <a:t>Muscle weakness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5DD8A-E548-1279-AF0B-CE2BD76194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685179" y="1335810"/>
            <a:ext cx="4195622" cy="4754880"/>
          </a:xfrm>
        </p:spPr>
        <p:txBody>
          <a:bodyPr/>
          <a:lstStyle/>
          <a:p>
            <a:r>
              <a:rPr lang="en-US" sz="2000" b="1" dirty="0">
                <a:solidFill>
                  <a:schemeClr val="accent1"/>
                </a:solidFill>
              </a:rPr>
              <a:t>Prevention/management</a:t>
            </a:r>
          </a:p>
          <a:p>
            <a:pPr lvl="3"/>
            <a:r>
              <a:rPr lang="en-US" sz="1800" dirty="0"/>
              <a:t>Bortezomib once weekly and subcutaneous administration </a:t>
            </a:r>
          </a:p>
          <a:p>
            <a:pPr lvl="3"/>
            <a:r>
              <a:rPr lang="en-US" sz="1800" dirty="0"/>
              <a:t>Neuroprotective supplements </a:t>
            </a:r>
          </a:p>
          <a:p>
            <a:pPr lvl="4"/>
            <a:r>
              <a:rPr lang="en-US" sz="1600" dirty="0"/>
              <a:t>ie, B-complex vitamins (B1, B6, B12)</a:t>
            </a:r>
          </a:p>
          <a:p>
            <a:pPr lvl="3"/>
            <a:r>
              <a:rPr lang="en-US" sz="1800" dirty="0"/>
              <a:t>Safe environment: rugs, furnishings, shoes</a:t>
            </a:r>
          </a:p>
          <a:p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8ADA1A-FB03-C8FE-6F8E-8CB5883E2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 Neuropathy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87FB41-2C53-F176-4B38-F56224868C83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685179" y="6302375"/>
            <a:ext cx="5839309" cy="327025"/>
          </a:xfrm>
        </p:spPr>
        <p:txBody>
          <a:bodyPr anchor="b"/>
          <a:lstStyle/>
          <a:p>
            <a:pPr marL="0" indent="0">
              <a:buNone/>
            </a:pPr>
            <a:r>
              <a:rPr lang="en-US" sz="1000" dirty="0"/>
              <a:t>Faiman. Clin J Oncol Nurs. 2017;21:19. Tariman. Clin J Oncol Nurs. 2008;12:29. Zhao. Molecules. 2022;27:3909. Pinzon. J Assoc Physicians India 2023;71:11.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91C547-CC58-F05A-9090-D890B10C4504}"/>
              </a:ext>
            </a:extLst>
          </p:cNvPr>
          <p:cNvSpPr txBox="1">
            <a:spLocks/>
          </p:cNvSpPr>
          <p:nvPr/>
        </p:nvSpPr>
        <p:spPr>
          <a:xfrm>
            <a:off x="7844626" y="1293604"/>
            <a:ext cx="3790589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B4178C7-AA50-126C-3A6A-D8A42101D842}"/>
              </a:ext>
            </a:extLst>
          </p:cNvPr>
          <p:cNvSpPr txBox="1">
            <a:spLocks/>
          </p:cNvSpPr>
          <p:nvPr/>
        </p:nvSpPr>
        <p:spPr>
          <a:xfrm>
            <a:off x="8359818" y="1361746"/>
            <a:ext cx="3478561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Calibri" panose="020F0502020204030204" pitchFamily="34" charset="0"/>
              <a:buChar char="─"/>
              <a:defRPr lang="en-US"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715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If neuropathy worsens, options include</a:t>
            </a:r>
          </a:p>
          <a:p>
            <a:pPr marL="6858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Dose adjustment</a:t>
            </a:r>
          </a:p>
          <a:p>
            <a:pPr marL="6858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Prescribe an oral or topical pain medication </a:t>
            </a:r>
          </a:p>
          <a:p>
            <a:pPr marL="6858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Suggest physical therapy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C575A3E-831E-F93F-63F0-F78A8D1DA30E}"/>
              </a:ext>
            </a:extLst>
          </p:cNvPr>
          <p:cNvGrpSpPr/>
          <p:nvPr/>
        </p:nvGrpSpPr>
        <p:grpSpPr>
          <a:xfrm>
            <a:off x="1189113" y="5188520"/>
            <a:ext cx="10024987" cy="902169"/>
            <a:chOff x="2761090" y="5054753"/>
            <a:chExt cx="7764561" cy="153494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AA3F69E-E5DF-8FBA-99F8-ECC09B02958E}"/>
                </a:ext>
              </a:extLst>
            </p:cNvPr>
            <p:cNvSpPr/>
            <p:nvPr/>
          </p:nvSpPr>
          <p:spPr>
            <a:xfrm>
              <a:off x="2761090" y="5272707"/>
              <a:ext cx="7764561" cy="1316992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8703AF-FDD1-E0A3-847B-9FA3397E6BD1}"/>
                </a:ext>
              </a:extLst>
            </p:cNvPr>
            <p:cNvSpPr txBox="1"/>
            <p:nvPr/>
          </p:nvSpPr>
          <p:spPr>
            <a:xfrm>
              <a:off x="2997983" y="5054753"/>
              <a:ext cx="6931613" cy="68074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60322" marR="0" lvl="0" indent="0" algn="ctr" defTabSz="91435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  <a:sym typeface="Arial"/>
                  <a:rtl val="0"/>
                </a:rPr>
                <a:t>Early reporting of symptoms and intervention are critical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0623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D3612-DB0C-4BDE-BED3-55B1DF0DC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Considerations: We Treat People, Not Myeloma . . 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EEF81-8CD7-2C26-E35C-F4C9440D0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Financial toxicity</a:t>
            </a:r>
          </a:p>
          <a:p>
            <a:pPr>
              <a:spcBef>
                <a:spcPts val="600"/>
              </a:spcBef>
            </a:pPr>
            <a:r>
              <a:rPr lang="en-US" dirty="0"/>
              <a:t>Psychological and psychiatric services </a:t>
            </a:r>
          </a:p>
          <a:p>
            <a:pPr>
              <a:spcBef>
                <a:spcPts val="600"/>
              </a:spcBef>
            </a:pPr>
            <a:r>
              <a:rPr lang="en-US" dirty="0"/>
              <a:t>Patient education: myeloma.org</a:t>
            </a:r>
          </a:p>
          <a:p>
            <a:pPr>
              <a:spcBef>
                <a:spcPts val="600"/>
              </a:spcBef>
            </a:pPr>
            <a:r>
              <a:rPr lang="en-US" dirty="0"/>
              <a:t>Support groups</a:t>
            </a:r>
          </a:p>
          <a:p>
            <a:pPr>
              <a:spcBef>
                <a:spcPts val="600"/>
              </a:spcBef>
            </a:pPr>
            <a:r>
              <a:rPr lang="en-US" dirty="0"/>
              <a:t>Care partner support</a:t>
            </a:r>
          </a:p>
          <a:p>
            <a:pPr>
              <a:spcBef>
                <a:spcPts val="600"/>
              </a:spcBef>
            </a:pPr>
            <a:r>
              <a:rPr lang="en-US" dirty="0"/>
              <a:t>Nutrition services</a:t>
            </a:r>
          </a:p>
          <a:p>
            <a:pPr>
              <a:spcBef>
                <a:spcPts val="600"/>
              </a:spcBef>
            </a:pPr>
            <a:r>
              <a:rPr lang="en-US" dirty="0"/>
              <a:t>Sleep support</a:t>
            </a:r>
          </a:p>
          <a:p>
            <a:pPr>
              <a:spcBef>
                <a:spcPts val="600"/>
              </a:spcBef>
            </a:pPr>
            <a:r>
              <a:rPr lang="en-US" dirty="0"/>
              <a:t>Sexual and reproductive information</a:t>
            </a:r>
          </a:p>
          <a:p>
            <a:pPr>
              <a:spcBef>
                <a:spcPts val="600"/>
              </a:spcBef>
            </a:pPr>
            <a:r>
              <a:rPr lang="en-US" dirty="0"/>
              <a:t>And more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91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E0A69-76BE-B447-BDBA-1E9FAB865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Tenets of Frontline Therapy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F007F-BD12-6542-BAA5-812761C5A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transitioned to quadruplets in </a:t>
            </a:r>
            <a:r>
              <a:rPr lang="en-US" u="sng" dirty="0"/>
              <a:t>all</a:t>
            </a:r>
            <a:r>
              <a:rPr lang="en-US" dirty="0"/>
              <a:t> patients eligible for frontline treatment</a:t>
            </a:r>
          </a:p>
          <a:p>
            <a:r>
              <a:rPr lang="en-US" dirty="0"/>
              <a:t>Especially in the transplant-ineligible population who are “quad eligible,” careful attention to toxicities is key</a:t>
            </a:r>
          </a:p>
          <a:p>
            <a:r>
              <a:rPr lang="en-US" dirty="0"/>
              <a:t>Optimal length of a quadruplet is still to be determined</a:t>
            </a:r>
          </a:p>
          <a:p>
            <a:r>
              <a:rPr lang="en-US" dirty="0"/>
              <a:t>MRD is becoming an increasingly important factor: a trial endpoint, a primary endpoint of trials, and soon (possibly) a treatment factor</a:t>
            </a:r>
          </a:p>
          <a:p>
            <a:r>
              <a:rPr lang="en-US" dirty="0"/>
              <a:t>It is very possible that quadruplets could lead to shorter times on therapy</a:t>
            </a:r>
          </a:p>
          <a:p>
            <a:r>
              <a:rPr lang="en-US" dirty="0"/>
              <a:t>Supportive care is a pillar to success and demands a holistic approach</a:t>
            </a:r>
          </a:p>
        </p:txBody>
      </p:sp>
    </p:spTree>
    <p:extLst>
      <p:ext uri="{BB962C8B-B14F-4D97-AF65-F5344CB8AC3E}">
        <p14:creationId xmlns:p14="http://schemas.microsoft.com/office/powerpoint/2010/main" val="3742418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Downloadable slides of all the key data</a:t>
            </a:r>
          </a:p>
          <a:p>
            <a:r>
              <a:rPr lang="en-US" sz="2000" dirty="0"/>
              <a:t>Podcast summarizing key clinical take-home points</a:t>
            </a:r>
          </a:p>
          <a:p>
            <a:r>
              <a:rPr lang="en-US" sz="2000" dirty="0"/>
              <a:t>ClinicalThought commentary featuring expert-authored responses to FAQs</a:t>
            </a:r>
          </a:p>
          <a:p>
            <a:r>
              <a:rPr lang="en-US" sz="2000" dirty="0"/>
              <a:t>Certified microlearning text modules on the latest evidence for anti-CD38–based treatment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Poppins"/>
                <a:cs typeface="Poppins"/>
              </a:rPr>
              <a:t>Go Online for More Coverage of Multiple Myeloma!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31078" y="4404165"/>
            <a:ext cx="11740260" cy="369332"/>
          </a:xfrm>
        </p:spPr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2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11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BBDAE75DDADC478E126E6FAE2C0C0D" ma:contentTypeVersion="11" ma:contentTypeDescription="Create a new document." ma:contentTypeScope="" ma:versionID="0858c2ac5af975b9fb8fea944f109395">
  <xsd:schema xmlns:xsd="http://www.w3.org/2001/XMLSchema" xmlns:xs="http://www.w3.org/2001/XMLSchema" xmlns:p="http://schemas.microsoft.com/office/2006/metadata/properties" xmlns:ns2="0207a7e9-a158-4f7c-86e0-6e7a281c5f5c" xmlns:ns3="22fd6914-46d4-4c7e-bbad-46e82841b69d" targetNamespace="http://schemas.microsoft.com/office/2006/metadata/properties" ma:root="true" ma:fieldsID="142d4ada6b60373159fc7c7840c3c52d" ns2:_="" ns3:_="">
    <xsd:import namespace="0207a7e9-a158-4f7c-86e0-6e7a281c5f5c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7a7e9-a158-4f7c-86e0-6e7a281c5f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2fd6914-46d4-4c7e-bbad-46e82841b69d" xsi:nil="true"/>
    <lcf76f155ced4ddcb4097134ff3c332f xmlns="0207a7e9-a158-4f7c-86e0-6e7a281c5f5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D634DDD-6CEE-4B6F-A49B-8D64885ECE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07a7e9-a158-4f7c-86e0-6e7a281c5f5c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2EA49F-2097-424F-B5CC-8579F90CF5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C5FE9F-5461-4C7C-BE38-94D624542443}">
  <ds:schemaRefs>
    <ds:schemaRef ds:uri="22fd6914-46d4-4c7e-bbad-46e82841b69d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0207a7e9-a158-4f7c-86e0-6e7a281c5f5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3237</Words>
  <Application>Microsoft Office PowerPoint</Application>
  <PresentationFormat>Widescreen</PresentationFormat>
  <Paragraphs>687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0" baseType="lpstr">
      <vt:lpstr>Aptos</vt:lpstr>
      <vt:lpstr>Arial</vt:lpstr>
      <vt:lpstr>Calibri</vt:lpstr>
      <vt:lpstr>Newsreader ExtraBold</vt:lpstr>
      <vt:lpstr>Poppins</vt:lpstr>
      <vt:lpstr>Poppins Light</vt:lpstr>
      <vt:lpstr>Poppins Medium</vt:lpstr>
      <vt:lpstr>Times</vt:lpstr>
      <vt:lpstr>Times New Roman</vt:lpstr>
      <vt:lpstr>Wingdings</vt:lpstr>
      <vt:lpstr>12_Office</vt:lpstr>
      <vt:lpstr>11_Office</vt:lpstr>
      <vt:lpstr>2_Office</vt:lpstr>
      <vt:lpstr>Frontline Management of Transplant-Ineligible Multiple Myeloma: Optimizing Therapy, Supportive Care, and Patient Outcomes</vt:lpstr>
      <vt:lpstr>Faculty</vt:lpstr>
      <vt:lpstr>Disclosures</vt:lpstr>
      <vt:lpstr>Myeloma Therapy for Transplant-Ineligible Patients</vt:lpstr>
      <vt:lpstr>Clinical Considerations for Treatment Decisions in Transplant-Ineligible Patients With MM</vt:lpstr>
      <vt:lpstr>Tips for Assessing Frailty </vt:lpstr>
      <vt:lpstr>Key Frailty Scoring Systems for MM</vt:lpstr>
      <vt:lpstr>Triplet Trials in Transplant-Ineligible NDMM</vt:lpstr>
      <vt:lpstr>Transplant-Ineligible Quadruplet Trials</vt:lpstr>
      <vt:lpstr>BENEFIT: Isatuximab + VRd in Transplant-Ineligible NDMM</vt:lpstr>
      <vt:lpstr>BENEFIT: MRD Negativity Rate and PFS in ITT Population</vt:lpstr>
      <vt:lpstr>IMROZ: Isatuximab + VRd in Transplant-Ineligible NDMM</vt:lpstr>
      <vt:lpstr>IMROZ: PFS and MRD Negativity Rate</vt:lpstr>
      <vt:lpstr>CEPHEUS: Daratumumab + VRd in NDMM Without Planned Transplantation</vt:lpstr>
      <vt:lpstr>CEPHEUS: PFS and MRD Negativity Rate</vt:lpstr>
      <vt:lpstr>Safety of Quadruplet Therapy in Transplant-Ineligible Patients</vt:lpstr>
      <vt:lpstr>Down With Dex!</vt:lpstr>
      <vt:lpstr>Important Lessons in Transplant-Ineligible Patients</vt:lpstr>
      <vt:lpstr>Supportive Care in Frontline Therapy</vt:lpstr>
      <vt:lpstr>Improving Safety and Patient Satisfaction Through Subcutaneous Administration of Anti-CD38 mAbs</vt:lpstr>
      <vt:lpstr>Infection Prophylaxis Measures</vt:lpstr>
      <vt:lpstr>Bone-Modifying Therapy</vt:lpstr>
      <vt:lpstr>Thrombosis: Managing DVT and PE Risk</vt:lpstr>
      <vt:lpstr>Peripheral Neuropathy</vt:lpstr>
      <vt:lpstr>Additional Considerations: We Treat People, Not Myeloma . . .</vt:lpstr>
      <vt:lpstr>Tenets of Frontline Therapy</vt:lpstr>
      <vt:lpstr>Go Online for More Coverage of Multiple Myeloma!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Frontline Management of Transplant-Ineligible Multiple Myeloma: Optimizing Therapy, Supportive Care, and Patient Outcomes</dc:title>
  <dc:creator>Kendall Schick</dc:creator>
  <cp:lastModifiedBy>Valerie Wenzel</cp:lastModifiedBy>
  <cp:revision>5</cp:revision>
  <dcterms:created xsi:type="dcterms:W3CDTF">2026-06-17T16:23:11Z</dcterms:created>
  <dcterms:modified xsi:type="dcterms:W3CDTF">2026-07-30T13:37:30Z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0x01010097BBDAE75DDADC478E126E6FAE2C0C0D</vt:lpwstr>
  </property>
  <property fmtid="{D5CDD505-2E9C-101B-9397-08002B2CF9AE}" pid="3" name="MediaServiceImageTags">
    <vt:lpwstr/>
  </property>
</Properties>
</file>