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44" r:id="rId10"/>
    <p:sldId id="545" r:id="rId11"/>
    <p:sldId id="552" r:id="rId12"/>
    <p:sldId id="546" r:id="rId13"/>
    <p:sldId id="547" r:id="rId14"/>
    <p:sldId id="554" r:id="rId15"/>
    <p:sldId id="555" r:id="rId16"/>
    <p:sldId id="548" r:id="rId17"/>
    <p:sldId id="549"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D1DEB059-BF63-E75B-3DF1-CD9B1166B984}" name="Kara Nyberg" initials="KN" userId="63b453b522a604bf"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93"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HMA, hypomethylating agent; 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34258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HMA, hypomethylating agents; MDS, myelodysplastic syndromes.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01286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CR, complete response; ECOG, Eastern Cooperative Oncology Group; EFS, event-free survival; HSCT, hematopoietic stem cell transplant; IPSS-R, Revised International Prognostic Scoring System; LFS, leukemia-free survival; ORR, objective response rate; OS, overall survival; PD, progressive disease; PFS, progression-free survival; PK, pharmacokinetics;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07521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ECOG, Eastern Cooperative Oncology Group; HMA, hypomethylating agent; IPSS-R, Revised International Prognostic Scoring System;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00130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HMA, hypomethylating agent;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55744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HI, hematologic improvement; HMA, hypomethylating agent; LFS, leukemia-free survival; mCR, marrow complete response; ORR, objective response rate; OS, overall survival;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39100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HI, hematologic improvement; HMA, hypomethylating agent; IPSS-M, Molecular International Prognostic Scoring System; IPSS-R, Revised International Prognostic Scoring System; LFS, leukemia-free survival; mCR, marrow complete response; ORR, objective response rate;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785542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HMA, hypomethylating agent; NA, not available;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08062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HMA, hypomethylating agent.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466036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HMA, hypomethylating agent; IPSS-M, Molecular International Prognostic Scoring System; IPSS-R, Revised International Prognostic Scoring System; MDS, myelodysplastic syndromes;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013066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STIMULUS-MDS1: Randomized, Placebo-Controlled Phase II Trial of Sabatolimab, a TIM-3 Inhibitor, Plus HMA in Higher-Risk MDS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96855"/>
            <a:ext cx="10877529" cy="4822293"/>
          </a:xfrm>
        </p:spPr>
        <p:txBody>
          <a:bodyPr/>
          <a:lstStyle/>
          <a:p>
            <a:pPr>
              <a:spcBef>
                <a:spcPts val="500"/>
              </a:spcBef>
            </a:pPr>
            <a:r>
              <a:rPr lang="en-US" altLang="en-US" sz="2400" dirty="0"/>
              <a:t>TIM-3: inhibitory receptor expressed on leukemic stem cell blasts but not on normal hematopoietic stem cells</a:t>
            </a:r>
            <a:r>
              <a:rPr lang="en-US" altLang="en-US" sz="2400" baseline="30000" dirty="0"/>
              <a:t>1-5</a:t>
            </a:r>
          </a:p>
          <a:p>
            <a:pPr lvl="1">
              <a:spcBef>
                <a:spcPts val="500"/>
              </a:spcBef>
            </a:pPr>
            <a:r>
              <a:rPr lang="en-US" altLang="en-US" sz="2200" dirty="0"/>
              <a:t>Negatively regulates innate and adaptive immune responses</a:t>
            </a:r>
            <a:r>
              <a:rPr lang="en-US" altLang="en-US" sz="2200" baseline="30000" dirty="0"/>
              <a:t>1,2</a:t>
            </a:r>
          </a:p>
          <a:p>
            <a:pPr>
              <a:spcBef>
                <a:spcPts val="500"/>
              </a:spcBef>
            </a:pPr>
            <a:r>
              <a:rPr lang="en-US" altLang="en-US" sz="2400" dirty="0"/>
              <a:t>Sabatolimab: novel monoclonal antibody targeting TIM-3</a:t>
            </a:r>
          </a:p>
          <a:p>
            <a:pPr lvl="1">
              <a:spcBef>
                <a:spcPts val="500"/>
              </a:spcBef>
            </a:pPr>
            <a:r>
              <a:rPr lang="en-US" altLang="en-US" sz="2200" dirty="0"/>
              <a:t>Hypothesized to reactivate immune system to attack myeloid malignancies by enhancing immune cell function and inhibiting leukemic cell self-renewal</a:t>
            </a:r>
            <a:r>
              <a:rPr lang="en-US" altLang="en-US" sz="2200" baseline="30000" dirty="0"/>
              <a:t>6</a:t>
            </a:r>
          </a:p>
          <a:p>
            <a:pPr>
              <a:spcBef>
                <a:spcPts val="500"/>
              </a:spcBef>
            </a:pPr>
            <a:r>
              <a:rPr lang="en-US" altLang="en-US" sz="2400" dirty="0"/>
              <a:t>Sabatolimab + HMA demonstrated clinical benefit and good tolerability in </a:t>
            </a:r>
            <a:br>
              <a:rPr lang="en-US" altLang="en-US" sz="2400" dirty="0"/>
            </a:br>
            <a:r>
              <a:rPr lang="en-US" altLang="en-US" sz="2400" dirty="0"/>
              <a:t>phase Ib study conducted in patients with high-risk or very high</a:t>
            </a:r>
            <a:r>
              <a:rPr lang="en-US" altLang="en-US" sz="2400" dirty="0">
                <a:cs typeface="Calibri" panose="020F0502020204030204" pitchFamily="34" charset="0"/>
              </a:rPr>
              <a:t>–</a:t>
            </a:r>
            <a:r>
              <a:rPr lang="en-US" altLang="en-US" sz="2400" dirty="0"/>
              <a:t>risk MDS</a:t>
            </a:r>
            <a:r>
              <a:rPr lang="en-US" altLang="en-US" sz="2400" baseline="30000" dirty="0"/>
              <a:t>7</a:t>
            </a:r>
          </a:p>
          <a:p>
            <a:pPr>
              <a:spcBef>
                <a:spcPts val="500"/>
              </a:spcBef>
            </a:pPr>
            <a:r>
              <a:rPr lang="en-US" altLang="en-US" sz="2400" dirty="0"/>
              <a:t>Primary results from phase II STIMULUS-MDS1 trial evaluating efficacy and safety of sabatolimab + HMA in patients with intermediate- to very high</a:t>
            </a:r>
            <a:r>
              <a:rPr lang="en-US" altLang="en-US" sz="2400" dirty="0">
                <a:cs typeface="Calibri" panose="020F0502020204030204" pitchFamily="34" charset="0"/>
              </a:rPr>
              <a:t>–</a:t>
            </a:r>
            <a:r>
              <a:rPr lang="en-US" altLang="en-US" sz="2400" dirty="0"/>
              <a:t>risk MDS are presented here</a:t>
            </a:r>
            <a:r>
              <a:rPr lang="en-US" altLang="en-US" sz="2400" baseline="30000" dirty="0"/>
              <a:t>8</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4523" y="6004371"/>
            <a:ext cx="7853362"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Pardoll. Nat Rev Cancer. 2012;12:252. 2. Das. Immunol Rev. 2017;276:97. 3. Kikushige. Int J Hematol. 2013;98:627.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Kikushige. Cell Stem Cell. 2010;7:708. 5. Ngiow. Cancer Res. 2011;71:3540. 6. Schwartz. Immunother Adv. 2022;2:ltac019.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Brunner. ASH 2021. Abstr 244. 8. Zeidan. ASH 2022. Abstr 853.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34506"/>
          </a:xfrm>
        </p:spPr>
        <p:txBody>
          <a:bodyPr/>
          <a:lstStyle/>
          <a:p>
            <a:r>
              <a:rPr lang="en-US" altLang="en-US" sz="1800" dirty="0"/>
              <a:t>Multicenter, randomized, double-blind, placebo-controlled phase II study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2F3332A8-B395-0286-EB48-D92649CF3789}"/>
              </a:ext>
            </a:extLst>
          </p:cNvPr>
          <p:cNvSpPr txBox="1">
            <a:spLocks noChangeArrowheads="1"/>
          </p:cNvSpPr>
          <p:nvPr/>
        </p:nvSpPr>
        <p:spPr bwMode="auto">
          <a:xfrm>
            <a:off x="433388" y="2517255"/>
            <a:ext cx="30455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≥18 yr of age with MDS classified as IPSS-R very high risk, high risk, or intermediate risk with ≥5% BM blasts; unsuitable for intensive chemotherapy; no planned HSCT; ECOG PS 0-2</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(N = 127)</a:t>
            </a:r>
            <a:endParaRPr lang="en-US" altLang="en-US" sz="1800" b="0" dirty="0">
              <a:solidFill>
                <a:schemeClr val="bg1"/>
              </a:solidFill>
              <a:latin typeface="Calibri" panose="020F0502020204030204" pitchFamily="34" charset="0"/>
            </a:endParaRPr>
          </a:p>
        </p:txBody>
      </p:sp>
      <p:sp>
        <p:nvSpPr>
          <p:cNvPr id="7" name="Rectangle 47">
            <a:extLst>
              <a:ext uri="{FF2B5EF4-FFF2-40B4-BE49-F238E27FC236}">
                <a16:creationId xmlns:a16="http://schemas.microsoft.com/office/drawing/2014/main" id="{51D2E746-B3D1-CFED-0D55-8753C10F088B}"/>
              </a:ext>
            </a:extLst>
          </p:cNvPr>
          <p:cNvSpPr>
            <a:spLocks noChangeArrowheads="1"/>
          </p:cNvSpPr>
          <p:nvPr/>
        </p:nvSpPr>
        <p:spPr bwMode="auto">
          <a:xfrm>
            <a:off x="9088272" y="3109087"/>
            <a:ext cx="2231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Treatment until PD; follow-up continued for 4 yr after last patient randomized</a:t>
            </a:r>
          </a:p>
        </p:txBody>
      </p:sp>
      <p:sp>
        <p:nvSpPr>
          <p:cNvPr id="8" name="Rectangle 49">
            <a:extLst>
              <a:ext uri="{FF2B5EF4-FFF2-40B4-BE49-F238E27FC236}">
                <a16:creationId xmlns:a16="http://schemas.microsoft.com/office/drawing/2014/main" id="{6F5CEED5-D18D-268E-F538-5DB18C4BA631}"/>
              </a:ext>
            </a:extLst>
          </p:cNvPr>
          <p:cNvSpPr>
            <a:spLocks noChangeArrowheads="1"/>
          </p:cNvSpPr>
          <p:nvPr/>
        </p:nvSpPr>
        <p:spPr bwMode="auto">
          <a:xfrm>
            <a:off x="4024312" y="2600693"/>
            <a:ext cx="4532827" cy="95893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IV* +</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Decitabine</a:t>
            </a:r>
            <a:r>
              <a:rPr lang="en-US" altLang="en-US" sz="1800" b="0" dirty="0">
                <a:solidFill>
                  <a:schemeClr val="tx1"/>
                </a:solidFill>
                <a:latin typeface="Calibri" panose="020F0502020204030204" pitchFamily="34" charset="0"/>
              </a:rPr>
              <a:t> IV</a:t>
            </a:r>
            <a:r>
              <a:rPr lang="en-US" altLang="en-US" sz="1800" b="0" baseline="30000" dirty="0">
                <a:solidFill>
                  <a:schemeClr val="tx1"/>
                </a:solidFill>
                <a:latin typeface="Calibri" panose="020F0502020204030204" pitchFamily="34" charset="0"/>
              </a:rPr>
              <a:t>†</a:t>
            </a:r>
            <a:r>
              <a:rPr lang="en-US" altLang="en-US" sz="1800" b="0" dirty="0">
                <a:solidFill>
                  <a:schemeClr val="tx1"/>
                </a:solidFill>
                <a:latin typeface="Calibri" panose="020F0502020204030204" pitchFamily="34" charset="0"/>
              </a:rPr>
              <a:t> or </a:t>
            </a:r>
            <a:r>
              <a:rPr lang="en-US" altLang="en-US" sz="1800" dirty="0">
                <a:solidFill>
                  <a:schemeClr val="tx1"/>
                </a:solidFill>
                <a:latin typeface="Calibri" panose="020F0502020204030204" pitchFamily="34" charset="0"/>
              </a:rPr>
              <a:t>Azacitidine</a:t>
            </a:r>
            <a:r>
              <a:rPr lang="en-US" altLang="en-US" sz="1800" b="0" dirty="0">
                <a:solidFill>
                  <a:schemeClr val="tx1"/>
                </a:solidFill>
                <a:latin typeface="Calibri" panose="020F0502020204030204" pitchFamily="34" charset="0"/>
              </a:rPr>
              <a:t> SC or IV</a:t>
            </a:r>
            <a:r>
              <a:rPr lang="en-US" altLang="en-US" sz="1800" b="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65)</a:t>
            </a:r>
          </a:p>
        </p:txBody>
      </p:sp>
      <p:sp>
        <p:nvSpPr>
          <p:cNvPr id="9" name="Rectangle 50">
            <a:extLst>
              <a:ext uri="{FF2B5EF4-FFF2-40B4-BE49-F238E27FC236}">
                <a16:creationId xmlns:a16="http://schemas.microsoft.com/office/drawing/2014/main" id="{89E77195-EDFB-4302-4BBA-A7E7CC8B5DF8}"/>
              </a:ext>
            </a:extLst>
          </p:cNvPr>
          <p:cNvSpPr>
            <a:spLocks noChangeArrowheads="1"/>
          </p:cNvSpPr>
          <p:nvPr/>
        </p:nvSpPr>
        <p:spPr bwMode="auto">
          <a:xfrm>
            <a:off x="4024311" y="3844148"/>
            <a:ext cx="4532827" cy="95254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 </a:t>
            </a:r>
            <a:r>
              <a:rPr lang="en-US" altLang="en-US" sz="1800" b="0" dirty="0">
                <a:solidFill>
                  <a:schemeClr val="tx1"/>
                </a:solidFill>
                <a:latin typeface="Calibri" panose="020F0502020204030204" pitchFamily="34" charset="0"/>
              </a:rPr>
              <a:t>IV* +</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Decitabine</a:t>
            </a:r>
            <a:r>
              <a:rPr lang="en-US" altLang="en-US" sz="1800" b="0" dirty="0">
                <a:solidFill>
                  <a:schemeClr val="tx1"/>
                </a:solidFill>
                <a:latin typeface="Calibri" panose="020F0502020204030204" pitchFamily="34" charset="0"/>
              </a:rPr>
              <a:t> IV</a:t>
            </a:r>
            <a:r>
              <a:rPr lang="en-US" altLang="en-US" sz="1800" b="0" baseline="30000" dirty="0">
                <a:solidFill>
                  <a:schemeClr val="tx1"/>
                </a:solidFill>
                <a:latin typeface="Calibri" panose="020F0502020204030204" pitchFamily="34" charset="0"/>
              </a:rPr>
              <a:t>†</a:t>
            </a:r>
            <a:r>
              <a:rPr lang="en-US" altLang="en-US" sz="1800" b="0" dirty="0">
                <a:solidFill>
                  <a:schemeClr val="tx1"/>
                </a:solidFill>
                <a:latin typeface="Calibri" panose="020F0502020204030204" pitchFamily="34" charset="0"/>
              </a:rPr>
              <a:t> or </a:t>
            </a:r>
            <a:r>
              <a:rPr lang="en-US" altLang="en-US" sz="1800" dirty="0">
                <a:solidFill>
                  <a:schemeClr val="tx1"/>
                </a:solidFill>
                <a:latin typeface="Calibri" panose="020F0502020204030204" pitchFamily="34" charset="0"/>
              </a:rPr>
              <a:t>Azacitidine</a:t>
            </a:r>
            <a:r>
              <a:rPr lang="en-US" altLang="en-US" sz="1800" b="0" dirty="0">
                <a:solidFill>
                  <a:schemeClr val="tx1"/>
                </a:solidFill>
                <a:latin typeface="Calibri" panose="020F0502020204030204" pitchFamily="34" charset="0"/>
              </a:rPr>
              <a:t> SC or IV</a:t>
            </a:r>
            <a:r>
              <a:rPr lang="en-US" altLang="en-US" sz="1800" b="0" baseline="30000" dirty="0">
                <a:solidFill>
                  <a:schemeClr val="tx1"/>
                </a:solidFill>
                <a:latin typeface="Calibri" panose="020F0502020204030204" pitchFamily="34" charset="0"/>
              </a:rPr>
              <a:t>‡</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62)</a:t>
            </a:r>
          </a:p>
        </p:txBody>
      </p:sp>
      <p:sp>
        <p:nvSpPr>
          <p:cNvPr id="10" name="Line 51">
            <a:extLst>
              <a:ext uri="{FF2B5EF4-FFF2-40B4-BE49-F238E27FC236}">
                <a16:creationId xmlns:a16="http://schemas.microsoft.com/office/drawing/2014/main" id="{2223FFC9-0C4D-FCC8-C283-299D2E99488F}"/>
              </a:ext>
            </a:extLst>
          </p:cNvPr>
          <p:cNvSpPr>
            <a:spLocks noChangeShapeType="1"/>
          </p:cNvSpPr>
          <p:nvPr/>
        </p:nvSpPr>
        <p:spPr bwMode="auto">
          <a:xfrm rot="16200000">
            <a:off x="8810344" y="3418211"/>
            <a:ext cx="1588" cy="5080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53">
            <a:extLst>
              <a:ext uri="{FF2B5EF4-FFF2-40B4-BE49-F238E27FC236}">
                <a16:creationId xmlns:a16="http://schemas.microsoft.com/office/drawing/2014/main" id="{1141BDC8-D55F-EB22-8012-5887CB0BF495}"/>
              </a:ext>
            </a:extLst>
          </p:cNvPr>
          <p:cNvSpPr>
            <a:spLocks noChangeShapeType="1"/>
          </p:cNvSpPr>
          <p:nvPr/>
        </p:nvSpPr>
        <p:spPr bwMode="auto">
          <a:xfrm>
            <a:off x="3287713" y="338403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D08D84FB-9DCA-714E-847F-CA8FB9D153F0}"/>
              </a:ext>
            </a:extLst>
          </p:cNvPr>
          <p:cNvSpPr>
            <a:spLocks noChangeShapeType="1"/>
          </p:cNvSpPr>
          <p:nvPr/>
        </p:nvSpPr>
        <p:spPr bwMode="auto">
          <a:xfrm flipV="1">
            <a:off x="3287713" y="278395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5E0DB662-9D0F-CFCA-764A-B464292E797B}"/>
              </a:ext>
            </a:extLst>
          </p:cNvPr>
          <p:cNvSpPr txBox="1"/>
          <p:nvPr/>
        </p:nvSpPr>
        <p:spPr bwMode="auto">
          <a:xfrm>
            <a:off x="4024311" y="4796690"/>
            <a:ext cx="4685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28-day treatment cycles. *</a:t>
            </a:r>
            <a:r>
              <a:rPr lang="en-US" altLang="en-US" sz="1400" b="0" dirty="0">
                <a:solidFill>
                  <a:schemeClr val="bg1"/>
                </a:solidFill>
                <a:latin typeface="Calibri" panose="020F0502020204030204" pitchFamily="34" charset="0"/>
              </a:rPr>
              <a:t>400 mg on D8, 22.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20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/day on D1-5.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75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/day on D1-7 or D1-5, 8-9.</a:t>
            </a:r>
            <a:endParaRPr lang="en-US" sz="1400" b="0" dirty="0">
              <a:solidFill>
                <a:schemeClr val="bg1"/>
              </a:solidFill>
              <a:latin typeface="Calibri" panose="020F0502020204030204" pitchFamily="34" charset="0"/>
            </a:endParaRPr>
          </a:p>
        </p:txBody>
      </p:sp>
      <p:sp>
        <p:nvSpPr>
          <p:cNvPr id="15" name="Rectangle 47">
            <a:extLst>
              <a:ext uri="{FF2B5EF4-FFF2-40B4-BE49-F238E27FC236}">
                <a16:creationId xmlns:a16="http://schemas.microsoft.com/office/drawing/2014/main" id="{7BECF8E5-2034-715D-6FAC-ACE765A73850}"/>
              </a:ext>
            </a:extLst>
          </p:cNvPr>
          <p:cNvSpPr>
            <a:spLocks noChangeArrowheads="1"/>
          </p:cNvSpPr>
          <p:nvPr/>
        </p:nvSpPr>
        <p:spPr bwMode="auto">
          <a:xfrm>
            <a:off x="2031143" y="1934030"/>
            <a:ext cx="31354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Stratified by HMA and IPSS-R</a:t>
            </a:r>
          </a:p>
        </p:txBody>
      </p:sp>
      <p:sp>
        <p:nvSpPr>
          <p:cNvPr id="16" name="Line 51">
            <a:extLst>
              <a:ext uri="{FF2B5EF4-FFF2-40B4-BE49-F238E27FC236}">
                <a16:creationId xmlns:a16="http://schemas.microsoft.com/office/drawing/2014/main" id="{B16D5980-DD4E-A6C4-10C8-04A041941623}"/>
              </a:ext>
            </a:extLst>
          </p:cNvPr>
          <p:cNvSpPr>
            <a:spLocks noChangeShapeType="1"/>
          </p:cNvSpPr>
          <p:nvPr/>
        </p:nvSpPr>
        <p:spPr bwMode="auto">
          <a:xfrm rot="16200000" flipH="1">
            <a:off x="3254711" y="2536558"/>
            <a:ext cx="494794"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3">
            <a:extLst>
              <a:ext uri="{FF2B5EF4-FFF2-40B4-BE49-F238E27FC236}">
                <a16:creationId xmlns:a16="http://schemas.microsoft.com/office/drawing/2014/main" id="{701B304A-2769-9724-E43E-E912702E615F}"/>
              </a:ext>
            </a:extLst>
          </p:cNvPr>
          <p:cNvSpPr txBox="1">
            <a:spLocks noChangeArrowheads="1"/>
          </p:cNvSpPr>
          <p:nvPr/>
        </p:nvSpPr>
        <p:spPr bwMode="auto">
          <a:xfrm>
            <a:off x="604674" y="5294972"/>
            <a:ext cx="10877529" cy="43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kern="0" dirty="0"/>
              <a:t>Primary endpoints: </a:t>
            </a:r>
            <a:r>
              <a:rPr lang="en-US" altLang="en-US" sz="1800" b="0" kern="0" dirty="0"/>
              <a:t>CR, PFS</a:t>
            </a:r>
          </a:p>
          <a:p>
            <a:r>
              <a:rPr lang="en-US" altLang="en-US" sz="1800" kern="0" dirty="0"/>
              <a:t>Secondary endpoints: </a:t>
            </a:r>
            <a:r>
              <a:rPr lang="en-US" altLang="en-US" sz="1800" b="0" kern="0" dirty="0"/>
              <a:t>OS, CR duration, ORR, EFS, LFS, transfusion independence, safety, PK, immunogenicity</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E6D28BE-50E9-EB35-FE35-6C79280444F4}"/>
              </a:ext>
            </a:extLst>
          </p:cNvPr>
          <p:cNvGraphicFramePr>
            <a:graphicFrameLocks/>
          </p:cNvGraphicFramePr>
          <p:nvPr>
            <p:extLst>
              <p:ext uri="{D42A27DB-BD31-4B8C-83A1-F6EECF244321}">
                <p14:modId xmlns:p14="http://schemas.microsoft.com/office/powerpoint/2010/main" val="1499465266"/>
              </p:ext>
            </p:extLst>
          </p:nvPr>
        </p:nvGraphicFramePr>
        <p:xfrm>
          <a:off x="6347637" y="1302908"/>
          <a:ext cx="5503244" cy="4907392"/>
        </p:xfrm>
        <a:graphic>
          <a:graphicData uri="http://schemas.openxmlformats.org/drawingml/2006/table">
            <a:tbl>
              <a:tblPr/>
              <a:tblGrid>
                <a:gridCol w="1892138">
                  <a:extLst>
                    <a:ext uri="{9D8B030D-6E8A-4147-A177-3AD203B41FA5}">
                      <a16:colId xmlns:a16="http://schemas.microsoft.com/office/drawing/2014/main" val="20000"/>
                    </a:ext>
                  </a:extLst>
                </a:gridCol>
                <a:gridCol w="1805553">
                  <a:extLst>
                    <a:ext uri="{9D8B030D-6E8A-4147-A177-3AD203B41FA5}">
                      <a16:colId xmlns:a16="http://schemas.microsoft.com/office/drawing/2014/main" val="20001"/>
                    </a:ext>
                  </a:extLst>
                </a:gridCol>
                <a:gridCol w="180555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1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(48-86)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(32-89)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50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5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IPSS-R category,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 with ≥5% blasts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Very 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56748359"/>
                  </a:ext>
                </a:extLst>
              </a:tr>
              <a:tr h="4724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Cytogenetics,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Very good/good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Poor/very poor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2587893"/>
                  </a:ext>
                </a:extLst>
              </a:tr>
              <a:tr h="47244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 blasts,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to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 to &lt;20%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2392175"/>
                  </a:ext>
                </a:extLst>
              </a:tr>
            </a:tbl>
          </a:graphicData>
        </a:graphic>
      </p:graphicFrame>
      <p:graphicFrame>
        <p:nvGraphicFramePr>
          <p:cNvPr id="6" name="Group 3">
            <a:extLst>
              <a:ext uri="{FF2B5EF4-FFF2-40B4-BE49-F238E27FC236}">
                <a16:creationId xmlns:a16="http://schemas.microsoft.com/office/drawing/2014/main" id="{C0F85C7E-2D63-1F2F-BF8E-94EF60C7C764}"/>
              </a:ext>
            </a:extLst>
          </p:cNvPr>
          <p:cNvGraphicFramePr>
            <a:graphicFrameLocks/>
          </p:cNvGraphicFramePr>
          <p:nvPr>
            <p:extLst>
              <p:ext uri="{D42A27DB-BD31-4B8C-83A1-F6EECF244321}">
                <p14:modId xmlns:p14="http://schemas.microsoft.com/office/powerpoint/2010/main" val="2494059530"/>
              </p:ext>
            </p:extLst>
          </p:nvPr>
        </p:nvGraphicFramePr>
        <p:xfrm>
          <a:off x="727076" y="1302908"/>
          <a:ext cx="5503244" cy="1263807"/>
        </p:xfrm>
        <a:graphic>
          <a:graphicData uri="http://schemas.openxmlformats.org/drawingml/2006/table">
            <a:tbl>
              <a:tblPr/>
              <a:tblGrid>
                <a:gridCol w="1892138">
                  <a:extLst>
                    <a:ext uri="{9D8B030D-6E8A-4147-A177-3AD203B41FA5}">
                      <a16:colId xmlns:a16="http://schemas.microsoft.com/office/drawing/2014/main" val="20000"/>
                    </a:ext>
                  </a:extLst>
                </a:gridCol>
                <a:gridCol w="1805553">
                  <a:extLst>
                    <a:ext uri="{9D8B030D-6E8A-4147-A177-3AD203B41FA5}">
                      <a16:colId xmlns:a16="http://schemas.microsoft.com/office/drawing/2014/main" val="20001"/>
                    </a:ext>
                  </a:extLst>
                </a:gridCol>
                <a:gridCol w="1805553">
                  <a:extLst>
                    <a:ext uri="{9D8B030D-6E8A-4147-A177-3AD203B41FA5}">
                      <a16:colId xmlns:a16="http://schemas.microsoft.com/office/drawing/2014/main" val="20002"/>
                    </a:ext>
                  </a:extLst>
                </a:gridCol>
              </a:tblGrid>
              <a:tr h="532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1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HMA received,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Decitabine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Azacitidine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2" name="Group 3">
            <a:extLst>
              <a:ext uri="{FF2B5EF4-FFF2-40B4-BE49-F238E27FC236}">
                <a16:creationId xmlns:a16="http://schemas.microsoft.com/office/drawing/2014/main" id="{CEF8A92C-9DA1-63B9-D527-D0105966B44D}"/>
              </a:ext>
            </a:extLst>
          </p:cNvPr>
          <p:cNvGraphicFramePr>
            <a:graphicFrameLocks/>
          </p:cNvGraphicFramePr>
          <p:nvPr>
            <p:extLst>
              <p:ext uri="{D42A27DB-BD31-4B8C-83A1-F6EECF244321}">
                <p14:modId xmlns:p14="http://schemas.microsoft.com/office/powerpoint/2010/main" val="3333356513"/>
              </p:ext>
            </p:extLst>
          </p:nvPr>
        </p:nvGraphicFramePr>
        <p:xfrm>
          <a:off x="727076" y="2827941"/>
          <a:ext cx="5503244" cy="2743232"/>
        </p:xfrm>
        <a:graphic>
          <a:graphicData uri="http://schemas.openxmlformats.org/drawingml/2006/table">
            <a:tbl>
              <a:tblPr/>
              <a:tblGrid>
                <a:gridCol w="1892138">
                  <a:extLst>
                    <a:ext uri="{9D8B030D-6E8A-4147-A177-3AD203B41FA5}">
                      <a16:colId xmlns:a16="http://schemas.microsoft.com/office/drawing/2014/main" val="20000"/>
                    </a:ext>
                  </a:extLst>
                </a:gridCol>
                <a:gridCol w="1805553">
                  <a:extLst>
                    <a:ext uri="{9D8B030D-6E8A-4147-A177-3AD203B41FA5}">
                      <a16:colId xmlns:a16="http://schemas.microsoft.com/office/drawing/2014/main" val="20001"/>
                    </a:ext>
                  </a:extLst>
                </a:gridCol>
                <a:gridCol w="1805553">
                  <a:extLst>
                    <a:ext uri="{9D8B030D-6E8A-4147-A177-3AD203B41FA5}">
                      <a16:colId xmlns:a16="http://schemas.microsoft.com/office/drawing/2014/main" val="20002"/>
                    </a:ext>
                  </a:extLst>
                </a:gridCol>
              </a:tblGrid>
              <a:tr h="3427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HMA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1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Molecular profile,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ASXL1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DNMT3A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RUNX1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TET2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STAG2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BCOR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SRSF2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U2AF1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Primary Efficacy Endpoints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EE8CB68-CBD9-73FA-192B-53A59EB82EDD}"/>
              </a:ext>
            </a:extLst>
          </p:cNvPr>
          <p:cNvGraphicFramePr>
            <a:graphicFrameLocks/>
          </p:cNvGraphicFramePr>
          <p:nvPr>
            <p:extLst>
              <p:ext uri="{D42A27DB-BD31-4B8C-83A1-F6EECF244321}">
                <p14:modId xmlns:p14="http://schemas.microsoft.com/office/powerpoint/2010/main" val="4015801151"/>
              </p:ext>
            </p:extLst>
          </p:nvPr>
        </p:nvGraphicFramePr>
        <p:xfrm>
          <a:off x="727075" y="1590063"/>
          <a:ext cx="10755125" cy="1371648"/>
        </p:xfrm>
        <a:graphic>
          <a:graphicData uri="http://schemas.openxmlformats.org/drawingml/2006/table">
            <a:tbl>
              <a:tblPr/>
              <a:tblGrid>
                <a:gridCol w="2589562">
                  <a:extLst>
                    <a:ext uri="{9D8B030D-6E8A-4147-A177-3AD203B41FA5}">
                      <a16:colId xmlns:a16="http://schemas.microsoft.com/office/drawing/2014/main" val="20000"/>
                    </a:ext>
                  </a:extLst>
                </a:gridCol>
                <a:gridCol w="2363492">
                  <a:extLst>
                    <a:ext uri="{9D8B030D-6E8A-4147-A177-3AD203B41FA5}">
                      <a16:colId xmlns:a16="http://schemas.microsoft.com/office/drawing/2014/main" val="20001"/>
                    </a:ext>
                  </a:extLst>
                </a:gridCol>
                <a:gridCol w="2363492">
                  <a:extLst>
                    <a:ext uri="{9D8B030D-6E8A-4147-A177-3AD203B41FA5}">
                      <a16:colId xmlns:a16="http://schemas.microsoft.com/office/drawing/2014/main" val="20002"/>
                    </a:ext>
                  </a:extLst>
                </a:gridCol>
                <a:gridCol w="2076772">
                  <a:extLst>
                    <a:ext uri="{9D8B030D-6E8A-4147-A177-3AD203B41FA5}">
                      <a16:colId xmlns:a16="http://schemas.microsoft.com/office/drawing/2014/main" val="2991830970"/>
                    </a:ext>
                  </a:extLst>
                </a:gridCol>
                <a:gridCol w="1361807">
                  <a:extLst>
                    <a:ext uri="{9D8B030D-6E8A-4147-A177-3AD203B41FA5}">
                      <a16:colId xmlns:a16="http://schemas.microsoft.com/office/drawing/2014/main" val="1110057375"/>
                    </a:ext>
                  </a:extLst>
                </a:gridCol>
              </a:tblGrid>
              <a:tr h="4691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Sabatolimab + HMA</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HMA</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21.5 (12.3-33.5)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17.7 (9.2-29.5)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(7.6-17.6)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(6.9-11.3)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0.749 (0.479-1.173)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Rectangle 3">
            <a:extLst>
              <a:ext uri="{FF2B5EF4-FFF2-40B4-BE49-F238E27FC236}">
                <a16:creationId xmlns:a16="http://schemas.microsoft.com/office/drawing/2014/main" id="{40A8F61A-58CA-B1E6-1E9F-DF44AA4C55BD}"/>
              </a:ext>
            </a:extLst>
          </p:cNvPr>
          <p:cNvSpPr>
            <a:spLocks noGrp="1" noChangeArrowheads="1"/>
          </p:cNvSpPr>
          <p:nvPr>
            <p:ph idx="1"/>
          </p:nvPr>
        </p:nvSpPr>
        <p:spPr>
          <a:xfrm>
            <a:off x="727075" y="3325024"/>
            <a:ext cx="10755125" cy="434506"/>
          </a:xfrm>
        </p:spPr>
        <p:txBody>
          <a:bodyPr/>
          <a:lstStyle/>
          <a:p>
            <a:r>
              <a:rPr lang="en-US" altLang="en-US" sz="2200" dirty="0"/>
              <a:t>Sabatolimab + HMA did not meet primary endpoints of CR and PFS</a:t>
            </a:r>
          </a:p>
          <a:p>
            <a:endParaRPr lang="en-US" altLang="en-US" sz="2200" dirty="0"/>
          </a:p>
        </p:txBody>
      </p:sp>
      <p:sp>
        <p:nvSpPr>
          <p:cNvPr id="2" name="Rectangle 3">
            <a:extLst>
              <a:ext uri="{FF2B5EF4-FFF2-40B4-BE49-F238E27FC236}">
                <a16:creationId xmlns:a16="http://schemas.microsoft.com/office/drawing/2014/main" id="{B8E05B95-08FE-AE0B-EEA2-D191785322CB}"/>
              </a:ext>
            </a:extLst>
          </p:cNvPr>
          <p:cNvSpPr txBox="1">
            <a:spLocks noChangeArrowheads="1"/>
          </p:cNvSpPr>
          <p:nvPr/>
        </p:nvSpPr>
        <p:spPr bwMode="auto">
          <a:xfrm>
            <a:off x="727075" y="4008153"/>
            <a:ext cx="10755125" cy="76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Based on lag in PFS improvement observed, sabatolimab + HMA may have delayed-onset benefit vs placebo + HMA</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Key Secondary Efficacy Endpoints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018D4412-0E31-0347-32DA-4C2794451C10}"/>
              </a:ext>
            </a:extLst>
          </p:cNvPr>
          <p:cNvGraphicFramePr>
            <a:graphicFrameLocks/>
          </p:cNvGraphicFramePr>
          <p:nvPr>
            <p:extLst>
              <p:ext uri="{D42A27DB-BD31-4B8C-83A1-F6EECF244321}">
                <p14:modId xmlns:p14="http://schemas.microsoft.com/office/powerpoint/2010/main" val="919976926"/>
              </p:ext>
            </p:extLst>
          </p:nvPr>
        </p:nvGraphicFramePr>
        <p:xfrm>
          <a:off x="719138" y="1604524"/>
          <a:ext cx="4780488" cy="1889792"/>
        </p:xfrm>
        <a:graphic>
          <a:graphicData uri="http://schemas.openxmlformats.org/drawingml/2006/table">
            <a:tbl>
              <a:tblPr/>
              <a:tblGrid>
                <a:gridCol w="2360336">
                  <a:extLst>
                    <a:ext uri="{9D8B030D-6E8A-4147-A177-3AD203B41FA5}">
                      <a16:colId xmlns:a16="http://schemas.microsoft.com/office/drawing/2014/main" val="20000"/>
                    </a:ext>
                  </a:extLst>
                </a:gridCol>
                <a:gridCol w="1210076">
                  <a:extLst>
                    <a:ext uri="{9D8B030D-6E8A-4147-A177-3AD203B41FA5}">
                      <a16:colId xmlns:a16="http://schemas.microsoft.com/office/drawing/2014/main" val="20001"/>
                    </a:ext>
                  </a:extLst>
                </a:gridCol>
                <a:gridCol w="1210076">
                  <a:extLst>
                    <a:ext uri="{9D8B030D-6E8A-4147-A177-3AD203B41FA5}">
                      <a16:colId xmlns:a16="http://schemas.microsoft.com/office/drawing/2014/main" val="20002"/>
                    </a:ext>
                  </a:extLst>
                </a:gridCol>
              </a:tblGrid>
              <a:tr h="3273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HMA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HMA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208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mCR with HI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7" name="Group 3">
            <a:extLst>
              <a:ext uri="{FF2B5EF4-FFF2-40B4-BE49-F238E27FC236}">
                <a16:creationId xmlns:a16="http://schemas.microsoft.com/office/drawing/2014/main" id="{D9A00EB4-3D42-DADD-0CC0-8FFEE02E9784}"/>
              </a:ext>
            </a:extLst>
          </p:cNvPr>
          <p:cNvGraphicFramePr>
            <a:graphicFrameLocks/>
          </p:cNvGraphicFramePr>
          <p:nvPr>
            <p:extLst>
              <p:ext uri="{D42A27DB-BD31-4B8C-83A1-F6EECF244321}">
                <p14:modId xmlns:p14="http://schemas.microsoft.com/office/powerpoint/2010/main" val="653791343"/>
              </p:ext>
            </p:extLst>
          </p:nvPr>
        </p:nvGraphicFramePr>
        <p:xfrm>
          <a:off x="719138" y="3695344"/>
          <a:ext cx="4834828" cy="1875333"/>
        </p:xfrm>
        <a:graphic>
          <a:graphicData uri="http://schemas.openxmlformats.org/drawingml/2006/table">
            <a:tbl>
              <a:tblPr/>
              <a:tblGrid>
                <a:gridCol w="2387166">
                  <a:extLst>
                    <a:ext uri="{9D8B030D-6E8A-4147-A177-3AD203B41FA5}">
                      <a16:colId xmlns:a16="http://schemas.microsoft.com/office/drawing/2014/main" val="20000"/>
                    </a:ext>
                  </a:extLst>
                </a:gridCol>
                <a:gridCol w="1223831">
                  <a:extLst>
                    <a:ext uri="{9D8B030D-6E8A-4147-A177-3AD203B41FA5}">
                      <a16:colId xmlns:a16="http://schemas.microsoft.com/office/drawing/2014/main" val="20001"/>
                    </a:ext>
                  </a:extLst>
                </a:gridCol>
                <a:gridCol w="1223831">
                  <a:extLst>
                    <a:ext uri="{9D8B030D-6E8A-4147-A177-3AD203B41FA5}">
                      <a16:colId xmlns:a16="http://schemas.microsoft.com/office/drawing/2014/main" val="20002"/>
                    </a:ext>
                  </a:extLst>
                </a:gridCol>
              </a:tblGrid>
              <a:tr h="625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14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Patients, 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CR,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00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Patients, 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response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(CR + PR + HI),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1135066"/>
                  </a:ext>
                </a:extLst>
              </a:tr>
            </a:tbl>
          </a:graphicData>
        </a:graphic>
      </p:graphicFrame>
      <p:graphicFrame>
        <p:nvGraphicFramePr>
          <p:cNvPr id="8" name="Group 3">
            <a:extLst>
              <a:ext uri="{FF2B5EF4-FFF2-40B4-BE49-F238E27FC236}">
                <a16:creationId xmlns:a16="http://schemas.microsoft.com/office/drawing/2014/main" id="{C0CAE605-1390-E8A3-CB39-A93ADD1F3EB1}"/>
              </a:ext>
            </a:extLst>
          </p:cNvPr>
          <p:cNvGraphicFramePr>
            <a:graphicFrameLocks/>
          </p:cNvGraphicFramePr>
          <p:nvPr>
            <p:extLst>
              <p:ext uri="{D42A27DB-BD31-4B8C-83A1-F6EECF244321}">
                <p14:modId xmlns:p14="http://schemas.microsoft.com/office/powerpoint/2010/main" val="628228882"/>
              </p:ext>
            </p:extLst>
          </p:nvPr>
        </p:nvGraphicFramePr>
        <p:xfrm>
          <a:off x="5732937" y="1603293"/>
          <a:ext cx="6025676" cy="1341168"/>
        </p:xfrm>
        <a:graphic>
          <a:graphicData uri="http://schemas.openxmlformats.org/drawingml/2006/table">
            <a:tbl>
              <a:tblPr/>
              <a:tblGrid>
                <a:gridCol w="1558356">
                  <a:extLst>
                    <a:ext uri="{9D8B030D-6E8A-4147-A177-3AD203B41FA5}">
                      <a16:colId xmlns:a16="http://schemas.microsoft.com/office/drawing/2014/main" val="20000"/>
                    </a:ext>
                  </a:extLst>
                </a:gridCol>
                <a:gridCol w="1381711">
                  <a:extLst>
                    <a:ext uri="{9D8B030D-6E8A-4147-A177-3AD203B41FA5}">
                      <a16:colId xmlns:a16="http://schemas.microsoft.com/office/drawing/2014/main" val="20001"/>
                    </a:ext>
                  </a:extLst>
                </a:gridCol>
                <a:gridCol w="1381711">
                  <a:extLst>
                    <a:ext uri="{9D8B030D-6E8A-4147-A177-3AD203B41FA5}">
                      <a16:colId xmlns:a16="http://schemas.microsoft.com/office/drawing/2014/main" val="20002"/>
                    </a:ext>
                  </a:extLst>
                </a:gridCol>
                <a:gridCol w="1703898">
                  <a:extLst>
                    <a:ext uri="{9D8B030D-6E8A-4147-A177-3AD203B41FA5}">
                      <a16:colId xmlns:a16="http://schemas.microsoft.com/office/drawing/2014/main" val="830719529"/>
                    </a:ext>
                  </a:extLst>
                </a:gridCol>
              </a:tblGrid>
              <a:tr h="4691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HMA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HMA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0.905 (0.565-1.450)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1560459"/>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0.951 (0.578-1.567)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1854048"/>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PFS and Response in </a:t>
            </a:r>
            <a:br>
              <a:rPr lang="en-US" dirty="0"/>
            </a:br>
            <a:r>
              <a:rPr lang="en-US" dirty="0"/>
              <a:t>Exploratory Subgroups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0C6307F-DD35-0B7C-12E9-4759FCE86000}"/>
              </a:ext>
            </a:extLst>
          </p:cNvPr>
          <p:cNvGraphicFramePr>
            <a:graphicFrameLocks/>
          </p:cNvGraphicFramePr>
          <p:nvPr>
            <p:extLst>
              <p:ext uri="{D42A27DB-BD31-4B8C-83A1-F6EECF244321}">
                <p14:modId xmlns:p14="http://schemas.microsoft.com/office/powerpoint/2010/main" val="1686083128"/>
              </p:ext>
            </p:extLst>
          </p:nvPr>
        </p:nvGraphicFramePr>
        <p:xfrm>
          <a:off x="718437" y="1620461"/>
          <a:ext cx="5217415" cy="4175808"/>
        </p:xfrm>
        <a:graphic>
          <a:graphicData uri="http://schemas.openxmlformats.org/drawingml/2006/table">
            <a:tbl>
              <a:tblPr/>
              <a:tblGrid>
                <a:gridCol w="2576065">
                  <a:extLst>
                    <a:ext uri="{9D8B030D-6E8A-4147-A177-3AD203B41FA5}">
                      <a16:colId xmlns:a16="http://schemas.microsoft.com/office/drawing/2014/main" val="20000"/>
                    </a:ext>
                  </a:extLst>
                </a:gridCol>
                <a:gridCol w="1320675">
                  <a:extLst>
                    <a:ext uri="{9D8B030D-6E8A-4147-A177-3AD203B41FA5}">
                      <a16:colId xmlns:a16="http://schemas.microsoft.com/office/drawing/2014/main" val="20001"/>
                    </a:ext>
                  </a:extLst>
                </a:gridCol>
                <a:gridCol w="1320675">
                  <a:extLst>
                    <a:ext uri="{9D8B030D-6E8A-4147-A177-3AD203B41FA5}">
                      <a16:colId xmlns:a16="http://schemas.microsoft.com/office/drawing/2014/main" val="20002"/>
                    </a:ext>
                  </a:extLst>
                </a:gridCol>
              </a:tblGrid>
              <a:tr h="203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Sabatolimab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60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IPSS-R intermediate/high,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 with HI</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60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IPSS-M low to high 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 with HI</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23.7</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6" name="Group 3">
            <a:extLst>
              <a:ext uri="{FF2B5EF4-FFF2-40B4-BE49-F238E27FC236}">
                <a16:creationId xmlns:a16="http://schemas.microsoft.com/office/drawing/2014/main" id="{C06A33DD-6579-B7A6-E3EF-48AD887AC479}"/>
              </a:ext>
            </a:extLst>
          </p:cNvPr>
          <p:cNvGraphicFramePr>
            <a:graphicFrameLocks/>
          </p:cNvGraphicFramePr>
          <p:nvPr>
            <p:extLst>
              <p:ext uri="{D42A27DB-BD31-4B8C-83A1-F6EECF244321}">
                <p14:modId xmlns:p14="http://schemas.microsoft.com/office/powerpoint/2010/main" val="3995389360"/>
              </p:ext>
            </p:extLst>
          </p:nvPr>
        </p:nvGraphicFramePr>
        <p:xfrm>
          <a:off x="6264788" y="1620461"/>
          <a:ext cx="5217415" cy="2377472"/>
        </p:xfrm>
        <a:graphic>
          <a:graphicData uri="http://schemas.openxmlformats.org/drawingml/2006/table">
            <a:tbl>
              <a:tblPr/>
              <a:tblGrid>
                <a:gridCol w="2576065">
                  <a:extLst>
                    <a:ext uri="{9D8B030D-6E8A-4147-A177-3AD203B41FA5}">
                      <a16:colId xmlns:a16="http://schemas.microsoft.com/office/drawing/2014/main" val="20000"/>
                    </a:ext>
                  </a:extLst>
                </a:gridCol>
                <a:gridCol w="1320675">
                  <a:extLst>
                    <a:ext uri="{9D8B030D-6E8A-4147-A177-3AD203B41FA5}">
                      <a16:colId xmlns:a16="http://schemas.microsoft.com/office/drawing/2014/main" val="20001"/>
                    </a:ext>
                  </a:extLst>
                </a:gridCol>
                <a:gridCol w="1320675">
                  <a:extLst>
                    <a:ext uri="{9D8B030D-6E8A-4147-A177-3AD203B41FA5}">
                      <a16:colId xmlns:a16="http://schemas.microsoft.com/office/drawing/2014/main" val="20002"/>
                    </a:ext>
                  </a:extLst>
                </a:gridCol>
              </a:tblGrid>
              <a:tr h="203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Sabatolimab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60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&lt;10% blasts at baseline,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 with HI</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with HI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1135066"/>
                  </a:ext>
                </a:extLst>
              </a:tr>
            </a:tbl>
          </a:graphicData>
        </a:graphic>
      </p:graphicFrame>
      <p:sp>
        <p:nvSpPr>
          <p:cNvPr id="2" name="TextBox 1">
            <a:extLst>
              <a:ext uri="{FF2B5EF4-FFF2-40B4-BE49-F238E27FC236}">
                <a16:creationId xmlns:a16="http://schemas.microsoft.com/office/drawing/2014/main" id="{6FCF60A8-B55F-7B57-0634-F7E1210FFEF7}"/>
              </a:ext>
            </a:extLst>
          </p:cNvPr>
          <p:cNvSpPr txBox="1"/>
          <p:nvPr/>
        </p:nvSpPr>
        <p:spPr bwMode="auto">
          <a:xfrm>
            <a:off x="750798" y="5807353"/>
            <a:ext cx="26725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0.465 (95% CI: 0.243-0.891).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HR: 0.429 (95% CI: 0.171-1.081).</a:t>
            </a:r>
          </a:p>
        </p:txBody>
      </p:sp>
      <p:sp>
        <p:nvSpPr>
          <p:cNvPr id="7" name="TextBox 6">
            <a:extLst>
              <a:ext uri="{FF2B5EF4-FFF2-40B4-BE49-F238E27FC236}">
                <a16:creationId xmlns:a16="http://schemas.microsoft.com/office/drawing/2014/main" id="{3D30B496-22CD-5082-6B71-9CE8883705A4}"/>
              </a:ext>
            </a:extLst>
          </p:cNvPr>
          <p:cNvSpPr txBox="1"/>
          <p:nvPr/>
        </p:nvSpPr>
        <p:spPr bwMode="auto">
          <a:xfrm>
            <a:off x="6264788" y="4013593"/>
            <a:ext cx="2601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1"/>
                </a:solidFill>
                <a:effectLst/>
                <a:latin typeface="Calibri" panose="020F0502020204030204" pitchFamily="34" charset="0"/>
              </a:rPr>
              <a:t>HR: 0.578 (</a:t>
            </a:r>
            <a:r>
              <a:rPr lang="en-US" sz="1400" b="0" dirty="0">
                <a:solidFill>
                  <a:schemeClr val="bg1"/>
                </a:solidFill>
                <a:latin typeface="Calibri" panose="020F0502020204030204" pitchFamily="34" charset="0"/>
              </a:rPr>
              <a:t>95% CI: </a:t>
            </a:r>
            <a:r>
              <a:rPr kumimoji="0" lang="en-US" sz="1400" b="0" i="0" u="none" strike="noStrike" cap="none" normalizeH="0" dirty="0">
                <a:ln>
                  <a:noFill/>
                </a:ln>
                <a:solidFill>
                  <a:schemeClr val="bg1"/>
                </a:solidFill>
                <a:effectLst/>
                <a:latin typeface="Calibri" panose="020F0502020204030204" pitchFamily="34" charset="0"/>
              </a:rPr>
              <a:t>0.309-1.081).</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9939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PFS and OS in </a:t>
            </a:r>
            <a:br>
              <a:rPr lang="en-US" dirty="0"/>
            </a:br>
            <a:r>
              <a:rPr lang="en-US" dirty="0"/>
              <a:t>Exploratory Subgroups According to </a:t>
            </a:r>
            <a:r>
              <a:rPr lang="en-US" i="1" dirty="0"/>
              <a:t>TP53</a:t>
            </a:r>
            <a:r>
              <a:rPr lang="en-US" dirty="0"/>
              <a:t> Status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0C6307F-DD35-0B7C-12E9-4759FCE86000}"/>
              </a:ext>
            </a:extLst>
          </p:cNvPr>
          <p:cNvGraphicFramePr>
            <a:graphicFrameLocks/>
          </p:cNvGraphicFramePr>
          <p:nvPr>
            <p:extLst>
              <p:ext uri="{D42A27DB-BD31-4B8C-83A1-F6EECF244321}">
                <p14:modId xmlns:p14="http://schemas.microsoft.com/office/powerpoint/2010/main" val="3419794802"/>
              </p:ext>
            </p:extLst>
          </p:nvPr>
        </p:nvGraphicFramePr>
        <p:xfrm>
          <a:off x="717100" y="1600200"/>
          <a:ext cx="10789100" cy="2517282"/>
        </p:xfrm>
        <a:graphic>
          <a:graphicData uri="http://schemas.openxmlformats.org/drawingml/2006/table">
            <a:tbl>
              <a:tblPr/>
              <a:tblGrid>
                <a:gridCol w="4164595">
                  <a:extLst>
                    <a:ext uri="{9D8B030D-6E8A-4147-A177-3AD203B41FA5}">
                      <a16:colId xmlns:a16="http://schemas.microsoft.com/office/drawing/2014/main" val="20000"/>
                    </a:ext>
                  </a:extLst>
                </a:gridCol>
                <a:gridCol w="2354367">
                  <a:extLst>
                    <a:ext uri="{9D8B030D-6E8A-4147-A177-3AD203B41FA5}">
                      <a16:colId xmlns:a16="http://schemas.microsoft.com/office/drawing/2014/main" val="20001"/>
                    </a:ext>
                  </a:extLst>
                </a:gridCol>
                <a:gridCol w="2135069">
                  <a:extLst>
                    <a:ext uri="{9D8B030D-6E8A-4147-A177-3AD203B41FA5}">
                      <a16:colId xmlns:a16="http://schemas.microsoft.com/office/drawing/2014/main" val="20002"/>
                    </a:ext>
                  </a:extLst>
                </a:gridCol>
                <a:gridCol w="2135069">
                  <a:extLst>
                    <a:ext uri="{9D8B030D-6E8A-4147-A177-3AD203B41FA5}">
                      <a16:colId xmlns:a16="http://schemas.microsoft.com/office/drawing/2014/main" val="3849920492"/>
                    </a:ext>
                  </a:extLst>
                </a:gridCol>
              </a:tblGrid>
              <a:tr h="203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Sabatolimab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60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bg2">
                              <a:lumMod val="10000"/>
                            </a:schemeClr>
                          </a:solidFill>
                          <a:effectLst/>
                          <a:latin typeface="Calibri" panose="020F0502020204030204" pitchFamily="34" charset="0"/>
                        </a:rPr>
                        <a:t>TP53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mutated, n</a:t>
                      </a:r>
                      <a:endParaRPr kumimoji="0" lang="en-US" sz="2000" b="1"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(4.9-16.6)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15.5 (5.1-22.2)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(3.5-11.6)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15.1 (5.2-19.1)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0.58 (0.28-1.18)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 (0.50-2.14)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60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bg2">
                              <a:lumMod val="10000"/>
                            </a:schemeClr>
                          </a:solidFill>
                          <a:effectLst/>
                          <a:latin typeface="Calibri" panose="020F0502020204030204" pitchFamily="34" charset="0"/>
                        </a:rPr>
                        <a:t>TP53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wild-type, n</a:t>
                      </a:r>
                      <a:endParaRPr kumimoji="0" lang="en-US" sz="2000" b="1"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(7.9-NA)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23.2 (13.1-NA)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(7.4-14.2)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 (13.9-NA)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0.72 (0.40-1.29)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0.76 (0.39-1.49)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92208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Zeidan. ASH 2022. Abstr 853.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D6A8180A-4117-CBE7-413D-CDEFB0C6A20C}"/>
              </a:ext>
            </a:extLst>
          </p:cNvPr>
          <p:cNvGraphicFramePr>
            <a:graphicFrameLocks/>
          </p:cNvGraphicFramePr>
          <p:nvPr>
            <p:extLst>
              <p:ext uri="{D42A27DB-BD31-4B8C-83A1-F6EECF244321}">
                <p14:modId xmlns:p14="http://schemas.microsoft.com/office/powerpoint/2010/main" val="4017704912"/>
              </p:ext>
            </p:extLst>
          </p:nvPr>
        </p:nvGraphicFramePr>
        <p:xfrm>
          <a:off x="727075" y="1604963"/>
          <a:ext cx="10755126" cy="2748249"/>
        </p:xfrm>
        <a:graphic>
          <a:graphicData uri="http://schemas.openxmlformats.org/drawingml/2006/table">
            <a:tbl>
              <a:tblPr/>
              <a:tblGrid>
                <a:gridCol w="3697852">
                  <a:extLst>
                    <a:ext uri="{9D8B030D-6E8A-4147-A177-3AD203B41FA5}">
                      <a16:colId xmlns:a16="http://schemas.microsoft.com/office/drawing/2014/main" val="20000"/>
                    </a:ext>
                  </a:extLst>
                </a:gridCol>
                <a:gridCol w="3528637">
                  <a:extLst>
                    <a:ext uri="{9D8B030D-6E8A-4147-A177-3AD203B41FA5}">
                      <a16:colId xmlns:a16="http://schemas.microsoft.com/office/drawing/2014/main" val="20001"/>
                    </a:ext>
                  </a:extLst>
                </a:gridCol>
                <a:gridCol w="3528637">
                  <a:extLst>
                    <a:ext uri="{9D8B030D-6E8A-4147-A177-3AD203B41FA5}">
                      <a16:colId xmlns:a16="http://schemas.microsoft.com/office/drawing/2014/main" val="20002"/>
                    </a:ext>
                  </a:extLst>
                </a:gridCol>
              </a:tblGrid>
              <a:tr h="4691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Grade ≥3 AEs With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Incidence ≥20%,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Sabatolimab + HMA</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HMA</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5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18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822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56748359"/>
                  </a:ext>
                </a:extLst>
              </a:tr>
              <a:tr h="41822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2587893"/>
                  </a:ext>
                </a:extLst>
              </a:tr>
            </a:tbl>
          </a:graphicData>
        </a:graphic>
      </p:graphicFrame>
      <p:sp>
        <p:nvSpPr>
          <p:cNvPr id="7" name="Rectangle 3">
            <a:extLst>
              <a:ext uri="{FF2B5EF4-FFF2-40B4-BE49-F238E27FC236}">
                <a16:creationId xmlns:a16="http://schemas.microsoft.com/office/drawing/2014/main" id="{8CB5352B-EC79-34B5-EF6B-5B9A8862EE43}"/>
              </a:ext>
            </a:extLst>
          </p:cNvPr>
          <p:cNvSpPr txBox="1">
            <a:spLocks noChangeArrowheads="1"/>
          </p:cNvSpPr>
          <p:nvPr/>
        </p:nvSpPr>
        <p:spPr bwMode="auto">
          <a:xfrm>
            <a:off x="604672" y="4616735"/>
            <a:ext cx="10877529" cy="43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Incidence of immune-mediated AEs with sabatolimab + HMA vs placebo + HMA:</a:t>
            </a:r>
          </a:p>
          <a:p>
            <a:pPr lvl="1"/>
            <a:r>
              <a:rPr lang="en-US" altLang="en-US" sz="1800" b="0" kern="0" dirty="0"/>
              <a:t>All grades: 9.7% vs 17.5%</a:t>
            </a:r>
          </a:p>
          <a:p>
            <a:pPr lvl="1"/>
            <a:r>
              <a:rPr lang="en-US" altLang="en-US" sz="1800" b="0" kern="0" dirty="0"/>
              <a:t>Grade ≥3: 4.8% vs 7.9%</a:t>
            </a:r>
          </a:p>
        </p:txBody>
      </p:sp>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STIMULUS-MDS1: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In this phase II trial conducted in patients with intermediate- to high-risk MDS, sabatolimab + HMA failed to show statistically significant improvements in </a:t>
            </a:r>
            <a:br>
              <a:rPr lang="en-US" altLang="en-US" sz="2400" dirty="0"/>
            </a:br>
            <a:r>
              <a:rPr lang="en-US" altLang="en-US" sz="2400" dirty="0"/>
              <a:t>CR and PFS</a:t>
            </a:r>
            <a:r>
              <a:rPr lang="en-US" altLang="en-US" sz="2400" baseline="30000" dirty="0"/>
              <a:t>1</a:t>
            </a:r>
          </a:p>
          <a:p>
            <a:pPr lvl="1"/>
            <a:r>
              <a:rPr lang="en-US" altLang="en-US" sz="2200" dirty="0"/>
              <a:t>Data suggest possible delay in treatment benefit with sabatolimab + HMA</a:t>
            </a:r>
          </a:p>
          <a:p>
            <a:pPr lvl="1"/>
            <a:r>
              <a:rPr lang="en-US" altLang="en-US" sz="2200" dirty="0"/>
              <a:t>Data suggest sabatolimab + HMA confers better efficacy in patients with lower disease burden (eg, IPSS-R intermediate/high, IPSS-M low to high, and &lt;10% blasts)</a:t>
            </a:r>
          </a:p>
          <a:p>
            <a:r>
              <a:rPr lang="en-US" altLang="en-US" sz="2400" dirty="0"/>
              <a:t>Safety profile of sabatolimab + HMA was comparable to placebo + HMA and was consistent with previously reported phase I data</a:t>
            </a:r>
            <a:r>
              <a:rPr lang="en-US" altLang="en-US" sz="2400" baseline="30000" dirty="0"/>
              <a:t>2</a:t>
            </a:r>
          </a:p>
          <a:p>
            <a:r>
              <a:rPr lang="en-US" altLang="en-US" sz="2400" dirty="0"/>
              <a:t>STIMULUS-MDS-1 will continue to gather long-term survival and safety data</a:t>
            </a:r>
          </a:p>
          <a:p>
            <a:r>
              <a:rPr lang="en-US" altLang="en-US" sz="2400" dirty="0"/>
              <a:t>Ongoing phase III STIMULUS-MDS2 trial (NCT04266301) will help inform the potential benefits of sabatolimab + HMA in patients with higher-risk MDS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Zeidan. ASH 2022. Abstr 853. 2. Brunner. ASH 2021. Abstr 244.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56M7VY3CDVN5-7257325-1</_dlc_DocId>
    <_dlc_DocIdUrl xmlns="d54cbe69-32bd-412a-b004-9152f949605e">
      <Url>https://intranet.clinicaloptions.com/mews/oncology/ONC_2022_ASH_CF_(5667)/MDS_MPN_853_Zeidan/_layouts/15/DocIdRedir.aspx?ID=56M7VY3CDVN5-7257325-1</Url>
      <Description>56M7VY3CDVN5-7257325-1</Description>
    </_dlc_DocIdUrl>
    <Document_x0020_Category xmlns="27f82d37-5599-458c-a290-87c11568b81c">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C333EB546BE99140B372A1080FF4AFCF" ma:contentTypeVersion="1" ma:contentTypeDescription="Create a new document." ma:contentTypeScope="" ma:versionID="061339c8ad4c9f9c850bc8b04f67db88">
  <xsd:schema xmlns:xsd="http://www.w3.org/2001/XMLSchema" xmlns:xs="http://www.w3.org/2001/XMLSchema" xmlns:p="http://schemas.microsoft.com/office/2006/metadata/properties" xmlns:ns2="d54cbe69-32bd-412a-b004-9152f949605e" xmlns:ns3="27f82d37-5599-458c-a290-87c11568b81c" targetNamespace="http://schemas.microsoft.com/office/2006/metadata/properties" ma:root="true" ma:fieldsID="7e577bf5cd06320fb4b9b7d4cf06efb6" ns2:_="" ns3:_="">
    <xsd:import namespace="d54cbe69-32bd-412a-b004-9152f949605e"/>
    <xsd:import namespace="27f82d37-5599-458c-a290-87c11568b81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7f82d37-5599-458c-a290-87c11568b81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27f82d37-5599-458c-a290-87c11568b81c"/>
    <ds:schemaRef ds:uri="d54cbe69-32bd-412a-b004-9152f949605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4FAF415C-9AD6-423A-B8F8-DBA4B57A74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7f82d37-5599-458c-a290-87c11568b8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347</TotalTime>
  <Words>2023</Words>
  <Application>Microsoft Office PowerPoint</Application>
  <PresentationFormat>Widescreen</PresentationFormat>
  <Paragraphs>377</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4_2017_HTAA_Diabetes</vt:lpstr>
      <vt:lpstr>STIMULUS-MDS1: Randomized, Placebo-Controlled Phase II Trial of Sabatolimab, a TIM-3 Inhibitor, Plus HMA in Higher-Risk MDS</vt:lpstr>
      <vt:lpstr>About These Slides</vt:lpstr>
      <vt:lpstr>STIMULUS-MDS1: Background </vt:lpstr>
      <vt:lpstr>STIMULUS-MDS1: Study Design</vt:lpstr>
      <vt:lpstr>STIMULUS-MDS1: Baseline Characteristics</vt:lpstr>
      <vt:lpstr>STIMULUS-MDS1: Primary Efficacy Endpoints</vt:lpstr>
      <vt:lpstr>STIMULUS-MDS1: Key Secondary Efficacy Endpoints</vt:lpstr>
      <vt:lpstr>STIMULUS-MDS1: PFS and Response in  Exploratory Subgroups</vt:lpstr>
      <vt:lpstr>STIMULUS-MDS1: PFS and OS in  Exploratory Subgroups According to TP53 Status</vt:lpstr>
      <vt:lpstr>STIMULUS-MDS1: Safety</vt:lpstr>
      <vt:lpstr>STIMULUS-MDS1: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STIMULUS-MDS1: Randomized, Placebo-Controlled Phase II Trial of Sabatolimab, a TIM-3 Inhibitor, Plus HMA in Higher-Risk MDS</dc:title>
  <dc:creator>Preferred User</dc:creator>
  <cp:lastModifiedBy>Natalia Kolenko</cp:lastModifiedBy>
  <cp:revision>23</cp:revision>
  <cp:lastPrinted>2016-09-26T20:21:49Z</cp:lastPrinted>
  <dcterms:created xsi:type="dcterms:W3CDTF">2005-05-27T15:08:01Z</dcterms:created>
  <dcterms:modified xsi:type="dcterms:W3CDTF">2022-12-13T23:23:34Z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28c6ab1f-f2f4-4f31-a408-212bc6c6f527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0x010100C333EB546BE99140B372A1080FF4AFCF</vt:lpwstr>
  </property>
  <property fmtid="{D5CDD505-2E9C-101B-9397-08002B2CF9AE}" pid="9" name="MediaServiceImageTags">
    <vt:lpwstr/>
  </property>
</Properties>
</file>