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4"/>
  </p:notesMasterIdLst>
  <p:handoutMasterIdLst>
    <p:handoutMasterId r:id="rId15"/>
  </p:handoutMasterIdLst>
  <p:sldIdLst>
    <p:sldId id="321" r:id="rId6"/>
    <p:sldId id="558" r:id="rId7"/>
    <p:sldId id="560" r:id="rId8"/>
    <p:sldId id="1747256699" r:id="rId9"/>
    <p:sldId id="562" r:id="rId10"/>
    <p:sldId id="548" r:id="rId11"/>
    <p:sldId id="564" r:id="rId12"/>
    <p:sldId id="318" r:id="rId13"/>
  </p:sldIdLst>
  <p:sldSz cx="12192000" cy="6858000"/>
  <p:notesSz cx="7315200" cy="9601200"/>
  <p:custDataLst>
    <p:tags r:id="rId1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0B14A9-887C-86E4-AF91-E251D222512C}" name="Mandi Murph" initials="MM" userId="S::mmurph@cealliance.com::17b68f88-caf0-4bf5-9fa1-7c1066b02ec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1" clrIdx="17">
    <p:extLst>
      <p:ext uri="{19B8F6BF-5375-455C-9EA6-DF929625EA0E}">
        <p15:presenceInfo xmlns:p15="http://schemas.microsoft.com/office/powerpoint/2012/main" userId="S::aboecler@clinicaloptions.com::28e82037-1239-4052-943b-ae184e0bc2af" providerId="AD"/>
      </p:ext>
    </p:extLst>
  </p:cmAuthor>
  <p:cmAuthor id="19" name="Mindy Tanzola" initials="MT" lastIdx="2" clrIdx="18">
    <p:extLst>
      <p:ext uri="{19B8F6BF-5375-455C-9EA6-DF929625EA0E}">
        <p15:presenceInfo xmlns:p15="http://schemas.microsoft.com/office/powerpoint/2012/main" userId="S::mindy@scienceink.com::e94da788-77e6-4b26-ae6d-484e8c0095ed" providerId="AD"/>
      </p:ext>
    </p:extLst>
  </p:cmAuthor>
  <p:cmAuthor id="20" name="Mandi Murph" initials="MM" lastIdx="15" clrIdx="19">
    <p:extLst>
      <p:ext uri="{19B8F6BF-5375-455C-9EA6-DF929625EA0E}">
        <p15:presenceInfo xmlns:p15="http://schemas.microsoft.com/office/powerpoint/2012/main" userId="S::MMurph@cealliance.com::17b68f88-caf0-4bf5-9fa1-7c1066b02ecf" providerId="AD"/>
      </p:ext>
    </p:extLst>
  </p:cmAuthor>
  <p:cmAuthor id="21" name="Jerfiz Constanzo" initials="JC" lastIdx="4" clrIdx="20">
    <p:extLst>
      <p:ext uri="{19B8F6BF-5375-455C-9EA6-DF929625EA0E}">
        <p15:presenceInfo xmlns:p15="http://schemas.microsoft.com/office/powerpoint/2012/main" userId="S::jconstanzo@clinicaloptions.com::7388c342-66f0-4154-bcdf-657d8197f1ae" providerId="AD"/>
      </p:ext>
    </p:extLst>
  </p:cmAuthor>
  <p:cmAuthor id="22" name="Timothy Quill" initials="TQ" lastIdx="2" clrIdx="21">
    <p:extLst>
      <p:ext uri="{19B8F6BF-5375-455C-9EA6-DF929625EA0E}">
        <p15:presenceInfo xmlns:p15="http://schemas.microsoft.com/office/powerpoint/2012/main" userId="S::tquill@clinicaloptions.com::b1dc6efb-2995-45e7-a306-57a2c67aa886" providerId="AD"/>
      </p:ext>
    </p:extLst>
  </p:cmAuthor>
  <p:cmAuthor id="23" name="Dussadee Royal" initials="DR" lastIdx="1" clrIdx="2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DCD5BE-703C-569D-EE18-59EA449FDCAC}" v="1" dt="2025-10-22T18:46:50.560"/>
    <p1510:client id="{B53609B8-89F4-45F3-B68C-6C057916FDCA}" v="6" dt="2025-10-22T20:46:38.960"/>
    <p1510:client id="{CD3FFB20-8D4A-4572-A2E8-CB53E7F91D62}" v="55" dt="2025-10-23T15:38:47.284"/>
    <p1510:client id="{DDE89E99-B187-48EA-B717-D89D792A34A8}" v="340" dt="2025-10-23T15:28:38.98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80" autoAdjust="0"/>
    <p:restoredTop sz="81630" autoAdjust="0"/>
  </p:normalViewPr>
  <p:slideViewPr>
    <p:cSldViewPr snapToGrid="0">
      <p:cViewPr varScale="1">
        <p:scale>
          <a:sx n="60" d="100"/>
          <a:sy n="60" d="100"/>
        </p:scale>
        <p:origin x="612" y="52"/>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handoutMaster" Target="handoutMasters/handoutMaster1.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2867132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B6EDC1C7-B849-49EF-A595-5267687EA863}"/>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66563" name="Notes Placeholder 2">
            <a:extLst>
              <a:ext uri="{FF2B5EF4-FFF2-40B4-BE49-F238E27FC236}">
                <a16:creationId xmlns:a16="http://schemas.microsoft.com/office/drawing/2014/main" id="{FB936C44-7280-485F-ADF3-6D05180714DF}"/>
              </a:ext>
            </a:extLst>
          </p:cNvPr>
          <p:cNvSpPr>
            <a:spLocks noGrp="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altLang="en-US" dirty="0">
              <a:latin typeface="Arial" panose="020B0604020202020204" pitchFamily="34" charset="0"/>
            </a:endParaRPr>
          </a:p>
        </p:txBody>
      </p:sp>
      <p:sp>
        <p:nvSpPr>
          <p:cNvPr id="197636" name="Slide Number Placeholder 3">
            <a:extLst>
              <a:ext uri="{FF2B5EF4-FFF2-40B4-BE49-F238E27FC236}">
                <a16:creationId xmlns:a16="http://schemas.microsoft.com/office/drawing/2014/main" id="{E60F32FE-3C10-41C5-A59F-8AA148966A3C}"/>
              </a:ext>
            </a:extLst>
          </p:cNvPr>
          <p:cNvSpPr>
            <a:spLocks noGrp="1"/>
          </p:cNvSpPr>
          <p:nvPr>
            <p:ph type="sldNum" sz="quarter" idx="4294967295"/>
          </p:nvPr>
        </p:nvSpPr>
        <p:spPr>
          <a:xfrm>
            <a:off x="0" y="0"/>
            <a:ext cx="0" cy="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500" b="1" i="1">
                <a:solidFill>
                  <a:schemeClr val="tx1"/>
                </a:solidFill>
                <a:latin typeface="Times New Roman" pitchFamily="18" charset="0"/>
                <a:ea typeface="ＭＳ Ｐゴシック" pitchFamily="34" charset="-128"/>
              </a:defRPr>
            </a:lvl1pPr>
            <a:lvl2pPr marL="729057" indent="-280406">
              <a:defRPr sz="3500" b="1" i="1">
                <a:solidFill>
                  <a:schemeClr val="tx1"/>
                </a:solidFill>
                <a:latin typeface="Times New Roman" pitchFamily="18" charset="0"/>
                <a:ea typeface="ＭＳ Ｐゴシック" pitchFamily="34" charset="-128"/>
              </a:defRPr>
            </a:lvl2pPr>
            <a:lvl3pPr marL="1121626" indent="-224325">
              <a:defRPr sz="3500" b="1" i="1">
                <a:solidFill>
                  <a:schemeClr val="tx1"/>
                </a:solidFill>
                <a:latin typeface="Times New Roman" pitchFamily="18" charset="0"/>
                <a:ea typeface="ＭＳ Ｐゴシック" pitchFamily="34" charset="-128"/>
              </a:defRPr>
            </a:lvl3pPr>
            <a:lvl4pPr marL="1570276" indent="-224325">
              <a:defRPr sz="3500" b="1" i="1">
                <a:solidFill>
                  <a:schemeClr val="tx1"/>
                </a:solidFill>
                <a:latin typeface="Times New Roman" pitchFamily="18" charset="0"/>
                <a:ea typeface="ＭＳ Ｐゴシック" pitchFamily="34" charset="-128"/>
              </a:defRPr>
            </a:lvl4pPr>
            <a:lvl5pPr marL="2018927" indent="-224325">
              <a:defRPr sz="3500" b="1" i="1">
                <a:solidFill>
                  <a:schemeClr val="tx1"/>
                </a:solidFill>
                <a:latin typeface="Times New Roman" pitchFamily="18" charset="0"/>
                <a:ea typeface="ＭＳ Ｐゴシック" pitchFamily="34" charset="-128"/>
              </a:defRPr>
            </a:lvl5pPr>
            <a:lvl6pPr marL="2467577" indent="-224325" eaLnBrk="0" fontAlgn="base" hangingPunct="0">
              <a:spcBef>
                <a:spcPct val="0"/>
              </a:spcBef>
              <a:spcAft>
                <a:spcPct val="0"/>
              </a:spcAft>
              <a:defRPr sz="3500" b="1" i="1">
                <a:solidFill>
                  <a:schemeClr val="tx1"/>
                </a:solidFill>
                <a:latin typeface="Times New Roman" pitchFamily="18" charset="0"/>
                <a:ea typeface="ＭＳ Ｐゴシック" pitchFamily="34" charset="-128"/>
              </a:defRPr>
            </a:lvl6pPr>
            <a:lvl7pPr marL="2916227" indent="-224325" eaLnBrk="0" fontAlgn="base" hangingPunct="0">
              <a:spcBef>
                <a:spcPct val="0"/>
              </a:spcBef>
              <a:spcAft>
                <a:spcPct val="0"/>
              </a:spcAft>
              <a:defRPr sz="3500" b="1" i="1">
                <a:solidFill>
                  <a:schemeClr val="tx1"/>
                </a:solidFill>
                <a:latin typeface="Times New Roman" pitchFamily="18" charset="0"/>
                <a:ea typeface="ＭＳ Ｐゴシック" pitchFamily="34" charset="-128"/>
              </a:defRPr>
            </a:lvl7pPr>
            <a:lvl8pPr marL="3364878" indent="-224325" eaLnBrk="0" fontAlgn="base" hangingPunct="0">
              <a:spcBef>
                <a:spcPct val="0"/>
              </a:spcBef>
              <a:spcAft>
                <a:spcPct val="0"/>
              </a:spcAft>
              <a:defRPr sz="3500" b="1" i="1">
                <a:solidFill>
                  <a:schemeClr val="tx1"/>
                </a:solidFill>
                <a:latin typeface="Times New Roman" pitchFamily="18" charset="0"/>
                <a:ea typeface="ＭＳ Ｐゴシック" pitchFamily="34" charset="-128"/>
              </a:defRPr>
            </a:lvl8pPr>
            <a:lvl9pPr marL="3813528" indent="-224325" eaLnBrk="0" fontAlgn="base" hangingPunct="0">
              <a:spcBef>
                <a:spcPct val="0"/>
              </a:spcBef>
              <a:spcAft>
                <a:spcPct val="0"/>
              </a:spcAft>
              <a:defRPr sz="3500" b="1" i="1">
                <a:solidFill>
                  <a:schemeClr val="tx1"/>
                </a:solidFill>
                <a:latin typeface="Times New Roman" pitchFamily="18"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60BBB3A-B3A8-476F-BAAE-8728ECBF28BC}" type="slidenum">
              <a:rPr kumimoji="0" lang="en-US" altLang="en-US" sz="1200" b="0" i="0" u="none" strike="noStrike" kern="1200" cap="none" spc="0" normalizeH="0" baseline="0" noProof="0">
                <a:ln>
                  <a:noFill/>
                </a:ln>
                <a:solidFill>
                  <a:srgbClr val="000000"/>
                </a:solidFill>
                <a:effectLst/>
                <a:uLnTx/>
                <a:uFillTx/>
                <a:latin typeface="Arial" pitchFamily="34" charset="0"/>
                <a:ea typeface="ＭＳ Ｐゴシック"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235679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3972811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3364361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8</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7"/>
            <a:ext cx="11032823" cy="2557144"/>
          </a:xfrm>
        </p:spPr>
        <p:txBody>
          <a:bodyPr>
            <a:normAutofit/>
          </a:bodyPr>
          <a:lstStyle/>
          <a:p>
            <a:r>
              <a:rPr lang="en-US" altLang="en-US" sz="4000"/>
              <a:t>FLAURA2: OS Outcomes by Baseline Prognostic Factors in </a:t>
            </a:r>
            <a:r>
              <a:rPr lang="en-US" altLang="en-US" sz="4000" i="1"/>
              <a:t>EGFR</a:t>
            </a:r>
            <a:r>
              <a:rPr lang="en-US" altLang="en-US" sz="4000"/>
              <a:t>-Mutated NSCLC Receiving 1L Osimertinib ± Platinum-Based CT</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a:solidFill>
                  <a:schemeClr val="bg1"/>
                </a:solidFill>
                <a:latin typeface="Calibri" panose="020F0502020204030204" pitchFamily="34" charset="0"/>
              </a:rPr>
              <a:t>Supported by educational grants from AstraZeneca; Daiichi Sankyo, Inc.; </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a:solidFill>
                  <a:schemeClr val="bg2"/>
                </a:solidFill>
                <a:latin typeface="Calibri"/>
                <a:ea typeface="+mj-ea"/>
                <a:cs typeface="Calibri"/>
              </a:rPr>
              <a:t>CCO Independent Conference Coverage Highlights*</a:t>
            </a:r>
            <a:br>
              <a:rPr lang="en-US" sz="2200" b="1" kern="0">
                <a:latin typeface="Calibri" panose="020F0502020204030204" pitchFamily="34" charset="0"/>
                <a:ea typeface="+mj-ea"/>
                <a:cs typeface="+mj-cs"/>
              </a:rPr>
            </a:br>
            <a:r>
              <a:rPr lang="en-US" sz="1600" kern="0">
                <a:solidFill>
                  <a:schemeClr val="bg2"/>
                </a:solidFill>
                <a:latin typeface="Calibri"/>
                <a:ea typeface="+mj-ea"/>
                <a:cs typeface="Calibri"/>
              </a:rPr>
              <a:t>of the </a:t>
            </a:r>
            <a:r>
              <a:rPr lang="en-US" sz="1600" i="1" kern="0">
                <a:solidFill>
                  <a:schemeClr val="bg2"/>
                </a:solidFill>
                <a:latin typeface="Calibri"/>
                <a:ea typeface="+mj-ea"/>
                <a:cs typeface="Calibri"/>
              </a:rPr>
              <a:t>ESMO 2025 Congress, October 17-21, 2025</a:t>
            </a:r>
            <a:endParaRPr lang="en-US" altLang="en-US" sz="1600" kern="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FLAURA2 </a:t>
            </a:r>
            <a:r>
              <a:rPr lang="en-US" altLang="en-US"/>
              <a:t>Exploratory OS Analyses</a:t>
            </a:r>
            <a:r>
              <a:rPr lang="en-US"/>
              <a:t>: Background</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400"/>
              <a:t>FLAURA2: phase III trial demonstrated significant PFS and OS improvement with first-line osimertinib plus platinum-pemetrexed vs osimertinib monotherapy in patients with </a:t>
            </a:r>
            <a:r>
              <a:rPr lang="en-US" sz="2400" i="1"/>
              <a:t>EGFR</a:t>
            </a:r>
            <a:r>
              <a:rPr lang="en-US" sz="2400"/>
              <a:t>m advanced NSCLC</a:t>
            </a:r>
            <a:r>
              <a:rPr lang="en-US" sz="2400" baseline="30000"/>
              <a:t>1,2</a:t>
            </a:r>
            <a:endParaRPr lang="en-US" sz="2400"/>
          </a:p>
          <a:p>
            <a:r>
              <a:rPr lang="en-US" sz="2400"/>
              <a:t>Osimertinib plus platinum/pemetrexed is a 1L therapy option for patients with </a:t>
            </a:r>
            <a:r>
              <a:rPr lang="en-US" sz="2400" i="1"/>
              <a:t>EGFR</a:t>
            </a:r>
            <a:r>
              <a:rPr lang="en-US" sz="2400"/>
              <a:t>m advanced NSCLC</a:t>
            </a:r>
            <a:r>
              <a:rPr lang="en-US" sz="2400" baseline="30000"/>
              <a:t>3</a:t>
            </a:r>
            <a:endParaRPr lang="en-US" sz="2400"/>
          </a:p>
          <a:p>
            <a:r>
              <a:rPr lang="en-US" sz="2400"/>
              <a:t>Some molecular and clinical factors (ie, </a:t>
            </a:r>
            <a:r>
              <a:rPr lang="en-US" sz="2400" i="1"/>
              <a:t>EGFR </a:t>
            </a:r>
            <a:r>
              <a:rPr lang="en-US" sz="2400"/>
              <a:t>L858R mutation, presence of CNS, liver, or bone metastases, a </a:t>
            </a:r>
            <a:r>
              <a:rPr lang="en-US" sz="2400" i="1"/>
              <a:t>TP53 </a:t>
            </a:r>
            <a:r>
              <a:rPr lang="en-US" sz="2400"/>
              <a:t>alteration) as well as plasma </a:t>
            </a:r>
            <a:r>
              <a:rPr lang="en-US" sz="2400" i="1"/>
              <a:t>EGFR</a:t>
            </a:r>
            <a:r>
              <a:rPr lang="en-US" sz="2400"/>
              <a:t>m ctDNA findings are often associated with a poorer prognosis</a:t>
            </a:r>
            <a:r>
              <a:rPr lang="en-US" sz="2400" baseline="30000"/>
              <a:t>4-8</a:t>
            </a:r>
            <a:endParaRPr lang="en-US" sz="2400"/>
          </a:p>
          <a:p>
            <a:r>
              <a:rPr lang="en-US" sz="2400"/>
              <a:t>Current exploratory subanalysis of FLAURA2 evaluated the significance of these molecular and clinical prognostic factors at baseline on OS outcomes in </a:t>
            </a:r>
            <a:r>
              <a:rPr lang="en-US" sz="2400" i="1"/>
              <a:t>EGFR</a:t>
            </a:r>
            <a:r>
              <a:rPr lang="en-US" sz="2400"/>
              <a:t>m advanced NSCLC receiving 1L osimertinib with/without platinum-based CT</a:t>
            </a:r>
            <a:r>
              <a:rPr lang="en-US" sz="2400" baseline="30000"/>
              <a:t>9</a:t>
            </a:r>
          </a:p>
          <a:p>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fr-FR" altLang="en-US" sz="1200" b="0">
                <a:solidFill>
                  <a:srgbClr val="455560"/>
                </a:solidFill>
                <a:latin typeface="Calibri" panose="020F0502020204030204" pitchFamily="34" charset="0"/>
              </a:rPr>
              <a:t>1. Planchard. NEJM. 2023;389:1935. 2. Planchard. WCLC 2025. Abstract PL02.04. 3. NCCN. 2025. 4. Lee. ESMO Open. 2024;9:103996. 5. Valdiviezo. WCLC 2024. Abstr MA12.04. 6. Gray. Clin Cancer Res. 2023;29:3340. 7. Ahn. Ann Oncol. 2022;33:S1563. 8. Ahn. ESMO Asia. 2022. Abstr LBA12. 9. </a:t>
            </a:r>
            <a:r>
              <a:rPr lang="en-US" altLang="en-US" sz="1200" b="0">
                <a:solidFill>
                  <a:schemeClr val="bg2"/>
                </a:solidFill>
                <a:latin typeface="Calibri" panose="020F0502020204030204" pitchFamily="34" charset="0"/>
              </a:rPr>
              <a:t>Jänne</a:t>
            </a:r>
            <a:r>
              <a:rPr lang="fr-FR" altLang="en-US" sz="1200" b="0">
                <a:solidFill>
                  <a:srgbClr val="455560"/>
                </a:solidFill>
                <a:latin typeface="Calibri" panose="020F0502020204030204" pitchFamily="34" charset="0"/>
              </a:rPr>
              <a:t>. ESMO 2025. Abstr LBA77.</a:t>
            </a:r>
            <a:endParaRPr lang="en-US" altLang="en-US" sz="1200" b="0">
              <a:solidFill>
                <a:srgbClr val="455560"/>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56CD9C-E68A-FB3A-A3DE-095E32B4B2A2}"/>
              </a:ext>
            </a:extLst>
          </p:cNvPr>
          <p:cNvSpPr txBox="1"/>
          <p:nvPr/>
        </p:nvSpPr>
        <p:spPr bwMode="auto">
          <a:xfrm>
            <a:off x="4508205" y="5489976"/>
            <a:ext cx="600056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Exploratory analyses: </a:t>
            </a:r>
            <a:r>
              <a:rPr lang="en-US" b="0">
                <a:solidFill>
                  <a:schemeClr val="bg1"/>
                </a:solidFill>
                <a:latin typeface="Calibri" panose="020F0502020204030204" pitchFamily="34" charset="0"/>
              </a:rPr>
              <a:t>impact of baseline prognostic factors (CNS, bone, and liver metastases; </a:t>
            </a:r>
            <a:r>
              <a:rPr lang="en-US" b="0" i="1">
                <a:solidFill>
                  <a:schemeClr val="bg1"/>
                </a:solidFill>
                <a:latin typeface="Calibri" panose="020F0502020204030204" pitchFamily="34" charset="0"/>
              </a:rPr>
              <a:t>EGFR</a:t>
            </a:r>
            <a:r>
              <a:rPr lang="en-US" b="0">
                <a:solidFill>
                  <a:schemeClr val="bg1"/>
                </a:solidFill>
                <a:latin typeface="Calibri" panose="020F0502020204030204" pitchFamily="34" charset="0"/>
              </a:rPr>
              <a:t> L858R, </a:t>
            </a:r>
            <a:r>
              <a:rPr lang="en-US" b="0" i="1">
                <a:solidFill>
                  <a:schemeClr val="bg1"/>
                </a:solidFill>
                <a:latin typeface="Calibri" panose="020F0502020204030204" pitchFamily="34" charset="0"/>
              </a:rPr>
              <a:t>TP53</a:t>
            </a:r>
            <a:r>
              <a:rPr lang="en-US" b="0">
                <a:solidFill>
                  <a:schemeClr val="bg1"/>
                </a:solidFill>
                <a:latin typeface="Calibri" panose="020F0502020204030204" pitchFamily="34" charset="0"/>
              </a:rPr>
              <a:t> alterations, and plasma </a:t>
            </a:r>
            <a:r>
              <a:rPr lang="en-US" b="0" i="1">
                <a:solidFill>
                  <a:schemeClr val="bg1"/>
                </a:solidFill>
                <a:latin typeface="Calibri" panose="020F0502020204030204" pitchFamily="34" charset="0"/>
              </a:rPr>
              <a:t>EGFR</a:t>
            </a:r>
            <a:r>
              <a:rPr lang="en-US" b="0">
                <a:solidFill>
                  <a:schemeClr val="bg1"/>
                </a:solidFill>
                <a:latin typeface="Calibri" panose="020F0502020204030204" pitchFamily="34" charset="0"/>
              </a:rPr>
              <a:t>m ctDNA) on OS outcomes</a:t>
            </a:r>
          </a:p>
        </p:txBody>
      </p:sp>
      <p:sp>
        <p:nvSpPr>
          <p:cNvPr id="65538" name="Rectangle 2">
            <a:extLst>
              <a:ext uri="{FF2B5EF4-FFF2-40B4-BE49-F238E27FC236}">
                <a16:creationId xmlns:a16="http://schemas.microsoft.com/office/drawing/2014/main" id="{2FA82797-95D8-42CF-B56C-6630DCAB3622}"/>
              </a:ext>
            </a:extLst>
          </p:cNvPr>
          <p:cNvSpPr>
            <a:spLocks noGrp="1"/>
          </p:cNvSpPr>
          <p:nvPr>
            <p:ph type="title"/>
          </p:nvPr>
        </p:nvSpPr>
        <p:spPr/>
        <p:txBody>
          <a:bodyPr/>
          <a:lstStyle/>
          <a:p>
            <a:r>
              <a:rPr lang="en-US" altLang="en-US"/>
              <a:t>FLAURA2: Study Design</a:t>
            </a:r>
          </a:p>
        </p:txBody>
      </p:sp>
      <p:sp>
        <p:nvSpPr>
          <p:cNvPr id="63491" name="Content Placeholder 12">
            <a:extLst>
              <a:ext uri="{FF2B5EF4-FFF2-40B4-BE49-F238E27FC236}">
                <a16:creationId xmlns:a16="http://schemas.microsoft.com/office/drawing/2014/main" id="{0F77F5D4-C98B-4B52-BBAB-EAB420A87D28}"/>
              </a:ext>
            </a:extLst>
          </p:cNvPr>
          <p:cNvSpPr>
            <a:spLocks noGrp="1"/>
          </p:cNvSpPr>
          <p:nvPr>
            <p:ph idx="1"/>
          </p:nvPr>
        </p:nvSpPr>
        <p:spPr>
          <a:xfrm>
            <a:off x="593917" y="1599111"/>
            <a:ext cx="10877529" cy="437786"/>
          </a:xfrm>
        </p:spPr>
        <p:txBody>
          <a:bodyPr/>
          <a:lstStyle/>
          <a:p>
            <a:pPr>
              <a:defRPr/>
            </a:pPr>
            <a:r>
              <a:rPr lang="en-US" altLang="en-US" sz="2400"/>
              <a:t>Randomized, open-label phase III study</a:t>
            </a:r>
          </a:p>
          <a:p>
            <a:pPr marL="0" indent="0">
              <a:buNone/>
              <a:defRPr/>
            </a:pPr>
            <a:endParaRPr lang="en-US" altLang="en-US" sz="2400"/>
          </a:p>
          <a:p>
            <a:pPr marL="0" indent="0">
              <a:buNone/>
              <a:defRPr/>
            </a:pPr>
            <a:endParaRPr lang="en-US" altLang="en-US" sz="2400"/>
          </a:p>
          <a:p>
            <a:pPr marL="0" indent="0">
              <a:buNone/>
              <a:defRPr/>
            </a:pPr>
            <a:endParaRPr lang="en-US" altLang="en-US" sz="2400"/>
          </a:p>
          <a:p>
            <a:pPr marL="0" indent="0">
              <a:buNone/>
              <a:defRPr/>
            </a:pPr>
            <a:endParaRPr lang="en-US" altLang="en-US" sz="2400"/>
          </a:p>
          <a:p>
            <a:pPr marL="0" indent="0">
              <a:buNone/>
              <a:defRPr/>
            </a:pPr>
            <a:endParaRPr lang="en-US" altLang="en-US" sz="2400"/>
          </a:p>
          <a:p>
            <a:pPr marL="0" indent="0">
              <a:buNone/>
              <a:defRPr/>
            </a:pPr>
            <a:endParaRPr lang="en-US" altLang="en-US" sz="4400"/>
          </a:p>
        </p:txBody>
      </p:sp>
      <p:sp>
        <p:nvSpPr>
          <p:cNvPr id="65540" name="Text Box 45">
            <a:extLst>
              <a:ext uri="{FF2B5EF4-FFF2-40B4-BE49-F238E27FC236}">
                <a16:creationId xmlns:a16="http://schemas.microsoft.com/office/drawing/2014/main" id="{FA6664A2-2882-4C1A-86B6-D43156EE0704}"/>
              </a:ext>
            </a:extLst>
          </p:cNvPr>
          <p:cNvSpPr txBox="1">
            <a:spLocks noChangeArrowheads="1"/>
          </p:cNvSpPr>
          <p:nvPr/>
        </p:nvSpPr>
        <p:spPr bwMode="auto">
          <a:xfrm>
            <a:off x="404291" y="2928350"/>
            <a:ext cx="3025604"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b="0" dirty="0">
                <a:solidFill>
                  <a:srgbClr val="000000"/>
                </a:solidFill>
                <a:latin typeface="Calibri" panose="020F0502020204030204" pitchFamily="34" charset="0"/>
                <a:ea typeface="MS PGothic" panose="020B0600070205080204" pitchFamily="34" charset="-128"/>
              </a:rPr>
              <a:t>Pa</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tients </a:t>
            </a:r>
            <a:r>
              <a:rPr lang="en-GB" altLang="en-US" sz="1800" b="0" dirty="0">
                <a:solidFill>
                  <a:srgbClr val="000000"/>
                </a:solidFill>
                <a:latin typeface="Calibri" panose="020F0502020204030204" pitchFamily="34" charset="0"/>
                <a:ea typeface="MS PGothic" panose="020B0600070205080204" pitchFamily="34" charset="-128"/>
              </a:rPr>
              <a:t>aged 18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yr </a:t>
            </a:r>
            <a:r>
              <a:rPr lang="en-GB" altLang="en-US" sz="1800" b="0" dirty="0">
                <a:solidFill>
                  <a:srgbClr val="000000"/>
                </a:solidFill>
                <a:latin typeface="Calibri" panose="020F0502020204030204" pitchFamily="34" charset="0"/>
                <a:ea typeface="MS PGothic" panose="020B0600070205080204" pitchFamily="34" charset="-128"/>
              </a:rPr>
              <a:t>or older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with previously untreated advanced nonsquamous NSCLC with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EGFR</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exon 19 deletion or </a:t>
            </a:r>
            <a:r>
              <a:rPr kumimoji="0" lang="en-GB" altLang="en-US" sz="1800" b="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L858R</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mutation; WHO PS 0/1; stable CNS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metastases permitted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(N = 557)</a:t>
            </a:r>
          </a:p>
        </p:txBody>
      </p:sp>
      <p:sp>
        <p:nvSpPr>
          <p:cNvPr id="65541" name="Rectangle 49">
            <a:extLst>
              <a:ext uri="{FF2B5EF4-FFF2-40B4-BE49-F238E27FC236}">
                <a16:creationId xmlns:a16="http://schemas.microsoft.com/office/drawing/2014/main" id="{082C3AFB-6656-492C-AC35-564CCDD07555}"/>
              </a:ext>
            </a:extLst>
          </p:cNvPr>
          <p:cNvSpPr>
            <a:spLocks noChangeArrowheads="1"/>
          </p:cNvSpPr>
          <p:nvPr/>
        </p:nvSpPr>
        <p:spPr bwMode="auto">
          <a:xfrm>
            <a:off x="3955183" y="2854148"/>
            <a:ext cx="2819414" cy="1097280"/>
          </a:xfrm>
          <a:prstGeom prst="rect">
            <a:avLst/>
          </a:prstGeom>
          <a:solidFill>
            <a:schemeClr val="accent1"/>
          </a:solidFill>
          <a:ln>
            <a:noFill/>
          </a:ln>
        </p:spPr>
        <p:txBody>
          <a:bodyPr wrap="none" anchor="ctr" anchorCtr="1"/>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Osimertinib </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80 mg PO QD + </a:t>
            </a:r>
          </a:p>
          <a:p>
            <a:pPr marL="0" marR="0" lvl="0" indent="0" algn="ctr" defTabSz="912813" rtl="0" eaLnBrk="1" fontAlgn="base" latinLnBrk="0" hangingPunct="1">
              <a:lnSpc>
                <a:spcPct val="100000"/>
              </a:lnSpc>
              <a:spcBef>
                <a:spcPct val="0"/>
              </a:spcBef>
              <a:spcAft>
                <a:spcPct val="0"/>
              </a:spcAft>
              <a:buClrTx/>
              <a:buSzTx/>
              <a:buFontTx/>
              <a:buNone/>
              <a:tabLst/>
              <a:defRPr/>
            </a:pPr>
            <a:r>
              <a:rPr lang="en-US" altLang="en-US" sz="1800">
                <a:solidFill>
                  <a:srgbClr val="FFFFFF"/>
                </a:solidFill>
                <a:latin typeface="Calibri" panose="020F0502020204030204" pitchFamily="34" charset="0"/>
                <a:ea typeface="MS PGothic" panose="020B0600070205080204" pitchFamily="34" charset="-128"/>
              </a:rPr>
              <a:t>platinum chemotherapy</a:t>
            </a:r>
            <a:r>
              <a:rPr lang="en-US" altLang="en-US" sz="1800" b="0">
                <a:solidFill>
                  <a:srgbClr val="FFFFFF"/>
                </a:solidFill>
                <a:latin typeface="Calibri" panose="020F0502020204030204" pitchFamily="34" charset="0"/>
                <a:ea typeface="MS PGothic" panose="020B0600070205080204" pitchFamily="34" charset="-128"/>
              </a:rPr>
              <a:t>*</a:t>
            </a: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(n = 279</a:t>
            </a:r>
            <a:r>
              <a:rPr kumimoji="0" lang="en-US" altLang="en-US" sz="1800" b="0" i="0" u="none" strike="noStrike" kern="1200" cap="none" spc="0" normalizeH="0" baseline="3000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t>
            </a:r>
          </a:p>
        </p:txBody>
      </p:sp>
      <p:sp>
        <p:nvSpPr>
          <p:cNvPr id="65542" name="Rectangle 50">
            <a:extLst>
              <a:ext uri="{FF2B5EF4-FFF2-40B4-BE49-F238E27FC236}">
                <a16:creationId xmlns:a16="http://schemas.microsoft.com/office/drawing/2014/main" id="{E7BE3D59-D0C1-4B3C-AFE5-3CB63270EF2A}"/>
              </a:ext>
            </a:extLst>
          </p:cNvPr>
          <p:cNvSpPr>
            <a:spLocks noChangeArrowheads="1"/>
          </p:cNvSpPr>
          <p:nvPr/>
        </p:nvSpPr>
        <p:spPr bwMode="auto">
          <a:xfrm>
            <a:off x="3955182" y="4064468"/>
            <a:ext cx="5680832" cy="929224"/>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nchorCtr="1"/>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Osimertinib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80 mg PO QD</a:t>
            </a: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(n = 278</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t>
            </a:r>
          </a:p>
        </p:txBody>
      </p:sp>
      <p:sp>
        <p:nvSpPr>
          <p:cNvPr id="28" name="Line 53">
            <a:extLst>
              <a:ext uri="{FF2B5EF4-FFF2-40B4-BE49-F238E27FC236}">
                <a16:creationId xmlns:a16="http://schemas.microsoft.com/office/drawing/2014/main" id="{A88F60BC-BB79-4597-AC65-B9ED6D67CE33}"/>
              </a:ext>
            </a:extLst>
          </p:cNvPr>
          <p:cNvSpPr>
            <a:spLocks noChangeShapeType="1"/>
          </p:cNvSpPr>
          <p:nvPr/>
        </p:nvSpPr>
        <p:spPr bwMode="auto">
          <a:xfrm>
            <a:off x="3402732" y="4095063"/>
            <a:ext cx="466725" cy="35083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999"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9" name="Line 54">
            <a:extLst>
              <a:ext uri="{FF2B5EF4-FFF2-40B4-BE49-F238E27FC236}">
                <a16:creationId xmlns:a16="http://schemas.microsoft.com/office/drawing/2014/main" id="{AB917FDE-A02E-4B78-ADAB-8C57790E5F0D}"/>
              </a:ext>
            </a:extLst>
          </p:cNvPr>
          <p:cNvSpPr>
            <a:spLocks noChangeShapeType="1"/>
          </p:cNvSpPr>
          <p:nvPr/>
        </p:nvSpPr>
        <p:spPr bwMode="auto">
          <a:xfrm flipV="1">
            <a:off x="3402732" y="3429000"/>
            <a:ext cx="466725" cy="347663"/>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999"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5545" name="Rectangle 11">
            <a:extLst>
              <a:ext uri="{FF2B5EF4-FFF2-40B4-BE49-F238E27FC236}">
                <a16:creationId xmlns:a16="http://schemas.microsoft.com/office/drawing/2014/main" id="{0DF27CEA-2E25-4016-A6A3-E1C1892C5353}"/>
              </a:ext>
            </a:extLst>
          </p:cNvPr>
          <p:cNvSpPr>
            <a:spLocks noChangeArrowheads="1"/>
          </p:cNvSpPr>
          <p:nvPr/>
        </p:nvSpPr>
        <p:spPr bwMode="auto">
          <a:xfrm>
            <a:off x="9848269" y="3463628"/>
            <a:ext cx="1715342" cy="10895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defTabSz="912813">
              <a:lnSpc>
                <a:spcPct val="90000"/>
              </a:lnSpc>
              <a:spcBef>
                <a:spcPts val="1000"/>
              </a:spcBef>
              <a:spcAft>
                <a:spcPts val="700"/>
              </a:spcAft>
              <a:buClr>
                <a:srgbClr val="FEFDDE"/>
              </a:buClr>
              <a:buFont typeface="Wingdings" panose="05000000000000000000" pitchFamily="2" charset="2"/>
              <a:buChar char="§"/>
              <a:tabLst>
                <a:tab pos="227013" algn="l"/>
              </a:tabLst>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tabLst>
                <a:tab pos="227013" algn="l"/>
              </a:tabLst>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tabLst>
                <a:tab pos="227013" algn="l"/>
              </a:tabLst>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tabLst>
                <a:tab pos="227013" algn="l"/>
              </a:tabLst>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tabLst>
                <a:tab pos="227013" algn="l"/>
              </a:tabLst>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tabLst>
                <a:tab pos="227013" algn="l"/>
              </a:tabLst>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tabLst>
                <a:tab pos="227013" algn="l"/>
              </a:tabLst>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tabLst>
                <a:tab pos="227013" algn="l"/>
              </a:tabLst>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tabLst>
                <a:tab pos="227013" algn="l"/>
              </a:tabLst>
              <a:defRPr sz="2000">
                <a:solidFill>
                  <a:srgbClr val="FEFDDE"/>
                </a:solidFill>
                <a:latin typeface="Arial" panose="020B0604020202020204" pitchFamily="34" charset="0"/>
              </a:defRPr>
            </a:lvl9pPr>
          </a:lstStyle>
          <a:p>
            <a:pPr marL="0" marR="0" lvl="0" indent="0" algn="ctr" defTabSz="912813" rtl="0" eaLnBrk="1" fontAlgn="base" latinLnBrk="0" hangingPunct="1">
              <a:lnSpc>
                <a:spcPct val="90000"/>
              </a:lnSpc>
              <a:spcBef>
                <a:spcPts val="0"/>
              </a:spcBef>
              <a:spcAft>
                <a:spcPts val="0"/>
              </a:spcAft>
              <a:buClr>
                <a:srgbClr val="600030"/>
              </a:buClr>
              <a:buSzTx/>
              <a:buFontTx/>
              <a:buNone/>
              <a:tabLst>
                <a:tab pos="227013" algn="l"/>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other withdrawal criteria met</a:t>
            </a:r>
          </a:p>
        </p:txBody>
      </p:sp>
      <p:cxnSp>
        <p:nvCxnSpPr>
          <p:cNvPr id="65546" name="Straight Arrow Connector 13">
            <a:extLst>
              <a:ext uri="{FF2B5EF4-FFF2-40B4-BE49-F238E27FC236}">
                <a16:creationId xmlns:a16="http://schemas.microsoft.com/office/drawing/2014/main" id="{91219694-5EB1-4634-A553-D50A93465A4D}"/>
              </a:ext>
            </a:extLst>
          </p:cNvPr>
          <p:cNvCxnSpPr>
            <a:cxnSpLocks noChangeShapeType="1"/>
          </p:cNvCxnSpPr>
          <p:nvPr/>
        </p:nvCxnSpPr>
        <p:spPr bwMode="auto">
          <a:xfrm>
            <a:off x="9835203" y="3998072"/>
            <a:ext cx="296560" cy="0"/>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cxnSp>
      <p:sp>
        <p:nvSpPr>
          <p:cNvPr id="16" name="TextBox 2">
            <a:extLst>
              <a:ext uri="{FF2B5EF4-FFF2-40B4-BE49-F238E27FC236}">
                <a16:creationId xmlns:a16="http://schemas.microsoft.com/office/drawing/2014/main" id="{CD19DA4B-8945-446C-B774-7C07830C0B4F}"/>
              </a:ext>
            </a:extLst>
          </p:cNvPr>
          <p:cNvSpPr txBox="1">
            <a:spLocks noChangeArrowheads="1"/>
          </p:cNvSpPr>
          <p:nvPr/>
        </p:nvSpPr>
        <p:spPr bwMode="auto">
          <a:xfrm>
            <a:off x="1314260" y="1990970"/>
            <a:ext cx="4886173" cy="757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126" rtl="0" eaLnBrk="1" fontAlgn="auto" latinLnBrk="0" hangingPunct="1">
              <a:lnSpc>
                <a:spcPct val="90000"/>
              </a:lnSpc>
              <a:spcBef>
                <a:spcPct val="35000"/>
              </a:spcBef>
              <a:spcAft>
                <a:spcPct val="25000"/>
              </a:spcAft>
              <a:buClr>
                <a:srgbClr val="8B3D9A"/>
              </a:buClr>
              <a:buSzTx/>
              <a:buFontTx/>
              <a:buNone/>
              <a:tabLst/>
              <a:defRPr/>
            </a:pPr>
            <a:r>
              <a:rPr kumimoji="0" lang="en-US" altLang="en-US" sz="1600" b="0" i="1"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Stratified by </a:t>
            </a:r>
            <a:r>
              <a:rPr kumimoji="0" lang="en-US" altLang="en-US" sz="1600" b="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EGFR</a:t>
            </a:r>
            <a:r>
              <a:rPr kumimoji="0" lang="en-US" altLang="en-US" sz="1600" b="0" i="1"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 mutation testing (local vs central), race (Asian Chinese, Asian non-Chinese</a:t>
            </a:r>
            <a:r>
              <a:rPr lang="en-US" altLang="en-US" sz="1600" b="0" i="1" kern="0" dirty="0">
                <a:solidFill>
                  <a:srgbClr val="000000"/>
                </a:solidFill>
                <a:latin typeface="Calibri" panose="020F0502020204030204" pitchFamily="34" charset="0"/>
                <a:ea typeface="ＭＳ Ｐゴシック" panose="020B0600070205080204" pitchFamily="34" charset="-128"/>
              </a:rPr>
              <a:t>, non-Asian)</a:t>
            </a:r>
            <a:r>
              <a:rPr kumimoji="0" lang="en-US" altLang="en-US" sz="1600" b="0" i="1"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 and WHO PS (0 vs 1)</a:t>
            </a:r>
          </a:p>
        </p:txBody>
      </p:sp>
      <p:cxnSp>
        <p:nvCxnSpPr>
          <p:cNvPr id="65548" name="Straight Arrow Connector 16">
            <a:extLst>
              <a:ext uri="{FF2B5EF4-FFF2-40B4-BE49-F238E27FC236}">
                <a16:creationId xmlns:a16="http://schemas.microsoft.com/office/drawing/2014/main" id="{44560705-6493-4EBF-8E9F-6797FBA37D1D}"/>
              </a:ext>
            </a:extLst>
          </p:cNvPr>
          <p:cNvCxnSpPr>
            <a:cxnSpLocks noChangeShapeType="1"/>
          </p:cNvCxnSpPr>
          <p:nvPr/>
        </p:nvCxnSpPr>
        <p:spPr bwMode="auto">
          <a:xfrm>
            <a:off x="3548723" y="2745911"/>
            <a:ext cx="792" cy="416968"/>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cxnSp>
      <p:sp>
        <p:nvSpPr>
          <p:cNvPr id="65549" name="Text Box 11">
            <a:extLst>
              <a:ext uri="{FF2B5EF4-FFF2-40B4-BE49-F238E27FC236}">
                <a16:creationId xmlns:a16="http://schemas.microsoft.com/office/drawing/2014/main" id="{F35AA6C0-28FD-424F-9540-BD34EFA1AB07}"/>
              </a:ext>
            </a:extLst>
          </p:cNvPr>
          <p:cNvSpPr txBox="1">
            <a:spLocks noChangeArrowheads="1"/>
          </p:cNvSpPr>
          <p:nvPr/>
        </p:nvSpPr>
        <p:spPr bwMode="auto">
          <a:xfrm>
            <a:off x="404291" y="6407076"/>
            <a:ext cx="85566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chemeClr val="bg2"/>
                </a:solidFill>
                <a:latin typeface="Calibri" panose="020F0502020204030204" pitchFamily="34" charset="0"/>
              </a:rPr>
              <a:t>Jänne</a:t>
            </a:r>
            <a:r>
              <a:rPr lang="fr-FR" altLang="en-US" sz="1200" b="0" dirty="0">
                <a:solidFill>
                  <a:srgbClr val="455560"/>
                </a:solidFill>
                <a:latin typeface="Calibri" panose="020F0502020204030204" pitchFamily="34" charset="0"/>
              </a:rPr>
              <a:t>. ESMO 2025. Abstr LBA77. </a:t>
            </a:r>
            <a:r>
              <a:rPr lang="en-US" altLang="en-US" sz="1200" b="0" dirty="0">
                <a:solidFill>
                  <a:schemeClr val="bg2"/>
                </a:solidFill>
                <a:latin typeface="Calibri" panose="020F0502020204030204" pitchFamily="34" charset="0"/>
              </a:rPr>
              <a:t>Jänne</a:t>
            </a:r>
            <a:r>
              <a:rPr lang="fr-FR" altLang="en-US" sz="1200" b="0" dirty="0">
                <a:solidFill>
                  <a:srgbClr val="455560"/>
                </a:solidFill>
                <a:latin typeface="Calibri" panose="020F0502020204030204" pitchFamily="34" charset="0"/>
              </a:rPr>
              <a:t>. NEJM.2025;[Epub].</a:t>
            </a:r>
            <a:endParaRPr lang="en-US" altLang="en-US" sz="1200" b="0" dirty="0">
              <a:solidFill>
                <a:srgbClr val="455560"/>
              </a:solidFill>
              <a:latin typeface="Calibri" panose="020F0502020204030204" pitchFamily="34" charset="0"/>
            </a:endParaRPr>
          </a:p>
        </p:txBody>
      </p:sp>
      <p:sp>
        <p:nvSpPr>
          <p:cNvPr id="5" name="Rectangle 49">
            <a:extLst>
              <a:ext uri="{FF2B5EF4-FFF2-40B4-BE49-F238E27FC236}">
                <a16:creationId xmlns:a16="http://schemas.microsoft.com/office/drawing/2014/main" id="{83AF4CDD-A330-7D23-6937-3EF159F7CE11}"/>
              </a:ext>
            </a:extLst>
          </p:cNvPr>
          <p:cNvSpPr>
            <a:spLocks noChangeArrowheads="1"/>
          </p:cNvSpPr>
          <p:nvPr/>
        </p:nvSpPr>
        <p:spPr bwMode="auto">
          <a:xfrm>
            <a:off x="6816599" y="2854148"/>
            <a:ext cx="2819414" cy="1097280"/>
          </a:xfrm>
          <a:prstGeom prst="rect">
            <a:avLst/>
          </a:prstGeom>
          <a:solidFill>
            <a:schemeClr val="accent1"/>
          </a:solidFill>
          <a:ln>
            <a:noFill/>
          </a:ln>
        </p:spPr>
        <p:txBody>
          <a:bodyPr wrap="none" anchor="ctr" anchorCtr="1"/>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Osimertinib </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80 mg PO QD + </a:t>
            </a:r>
          </a:p>
          <a:p>
            <a:pPr marL="0" marR="0" lvl="0" indent="0" algn="ctr" defTabSz="912813" rtl="0" eaLnBrk="1" fontAlgn="base" latinLnBrk="0" hangingPunct="1">
              <a:lnSpc>
                <a:spcPct val="100000"/>
              </a:lnSpc>
              <a:spcBef>
                <a:spcPct val="0"/>
              </a:spcBef>
              <a:spcAft>
                <a:spcPct val="0"/>
              </a:spcAft>
              <a:buClrTx/>
              <a:buSzTx/>
              <a:buFontTx/>
              <a:buNone/>
              <a:tabLst/>
              <a:defRPr/>
            </a:pPr>
            <a:r>
              <a:rPr lang="en-US" altLang="en-US" sz="1800">
                <a:solidFill>
                  <a:srgbClr val="FFFFFF"/>
                </a:solidFill>
                <a:latin typeface="Calibri" panose="020F0502020204030204" pitchFamily="34" charset="0"/>
                <a:ea typeface="MS PGothic" panose="020B0600070205080204" pitchFamily="34" charset="-128"/>
              </a:rPr>
              <a:t>Pemetrexed </a:t>
            </a:r>
            <a:r>
              <a:rPr lang="en-US" altLang="en-US" sz="1800" b="0">
                <a:solidFill>
                  <a:srgbClr val="FFFFFF"/>
                </a:solidFill>
                <a:latin typeface="Calibri" panose="020F0502020204030204" pitchFamily="34" charset="0"/>
                <a:ea typeface="MS PGothic" panose="020B0600070205080204" pitchFamily="34" charset="-128"/>
              </a:rPr>
              <a:t>500 mg/m</a:t>
            </a:r>
            <a:r>
              <a:rPr lang="en-US" altLang="en-US" sz="1800" b="0" baseline="30000">
                <a:solidFill>
                  <a:srgbClr val="FFFFFF"/>
                </a:solidFill>
                <a:latin typeface="Calibri" panose="020F0502020204030204" pitchFamily="34" charset="0"/>
                <a:ea typeface="MS PGothic" panose="020B0600070205080204" pitchFamily="34" charset="-128"/>
              </a:rPr>
              <a:t>2</a:t>
            </a:r>
            <a:r>
              <a:rPr lang="en-US" altLang="en-US" sz="1800" b="0">
                <a:solidFill>
                  <a:srgbClr val="FFFFFF"/>
                </a:solidFill>
                <a:latin typeface="Calibri" panose="020F0502020204030204" pitchFamily="34" charset="0"/>
                <a:ea typeface="MS PGothic" panose="020B0600070205080204" pitchFamily="34" charset="-128"/>
              </a:rPr>
              <a:t> Q3W</a:t>
            </a: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7" name="TextBox 6">
            <a:extLst>
              <a:ext uri="{FF2B5EF4-FFF2-40B4-BE49-F238E27FC236}">
                <a16:creationId xmlns:a16="http://schemas.microsoft.com/office/drawing/2014/main" id="{756929F4-71FF-21FB-068D-C9ED07D21732}"/>
              </a:ext>
            </a:extLst>
          </p:cNvPr>
          <p:cNvSpPr txBox="1"/>
          <p:nvPr/>
        </p:nvSpPr>
        <p:spPr bwMode="auto">
          <a:xfrm>
            <a:off x="4767311" y="2478687"/>
            <a:ext cx="1095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i="1">
                <a:solidFill>
                  <a:schemeClr val="bg1"/>
                </a:solidFill>
                <a:latin typeface="Calibri" panose="020F0502020204030204" pitchFamily="34" charset="0"/>
              </a:rPr>
              <a:t>Induction</a:t>
            </a:r>
          </a:p>
        </p:txBody>
      </p:sp>
      <p:sp>
        <p:nvSpPr>
          <p:cNvPr id="8" name="TextBox 7">
            <a:extLst>
              <a:ext uri="{FF2B5EF4-FFF2-40B4-BE49-F238E27FC236}">
                <a16:creationId xmlns:a16="http://schemas.microsoft.com/office/drawing/2014/main" id="{AE9C77BA-85FC-B284-402A-1CAE9887769C}"/>
              </a:ext>
            </a:extLst>
          </p:cNvPr>
          <p:cNvSpPr txBox="1"/>
          <p:nvPr/>
        </p:nvSpPr>
        <p:spPr bwMode="auto">
          <a:xfrm>
            <a:off x="7444560" y="2478687"/>
            <a:ext cx="14484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i="1">
                <a:solidFill>
                  <a:schemeClr val="bg1"/>
                </a:solidFill>
                <a:latin typeface="Calibri" panose="020F0502020204030204" pitchFamily="34" charset="0"/>
              </a:rPr>
              <a:t>Maintenance</a:t>
            </a:r>
          </a:p>
        </p:txBody>
      </p:sp>
      <p:sp>
        <p:nvSpPr>
          <p:cNvPr id="10" name="TextBox 9">
            <a:extLst>
              <a:ext uri="{FF2B5EF4-FFF2-40B4-BE49-F238E27FC236}">
                <a16:creationId xmlns:a16="http://schemas.microsoft.com/office/drawing/2014/main" id="{95D183C0-BE84-E889-0362-0AD2098A1509}"/>
              </a:ext>
            </a:extLst>
          </p:cNvPr>
          <p:cNvSpPr txBox="1"/>
          <p:nvPr/>
        </p:nvSpPr>
        <p:spPr bwMode="auto">
          <a:xfrm>
            <a:off x="3955182" y="4966791"/>
            <a:ext cx="60283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a:solidFill>
                  <a:schemeClr val="bg1"/>
                </a:solidFill>
                <a:latin typeface="Calibri" panose="020F0502020204030204" pitchFamily="34" charset="0"/>
              </a:rPr>
              <a:t>*Pemetrexed 500 mg/m</a:t>
            </a:r>
            <a:r>
              <a:rPr lang="en-US" sz="1400" b="0" baseline="30000">
                <a:solidFill>
                  <a:schemeClr val="bg1"/>
                </a:solidFill>
                <a:latin typeface="Calibri" panose="020F0502020204030204" pitchFamily="34" charset="0"/>
              </a:rPr>
              <a:t>2</a:t>
            </a:r>
            <a:r>
              <a:rPr lang="en-US" sz="1400" b="0">
                <a:solidFill>
                  <a:schemeClr val="bg1"/>
                </a:solidFill>
                <a:latin typeface="Calibri" panose="020F0502020204030204" pitchFamily="34" charset="0"/>
              </a:rPr>
              <a:t> + carboplatin AUC5 or cisplatin 75 mg/m</a:t>
            </a:r>
            <a:r>
              <a:rPr lang="en-US" sz="1400" b="0" baseline="30000">
                <a:solidFill>
                  <a:schemeClr val="bg1"/>
                </a:solidFill>
                <a:latin typeface="Calibri" panose="020F0502020204030204" pitchFamily="34" charset="0"/>
              </a:rPr>
              <a:t>2</a:t>
            </a:r>
            <a:r>
              <a:rPr lang="en-US" sz="1400" b="0">
                <a:solidFill>
                  <a:schemeClr val="bg1"/>
                </a:solidFill>
                <a:latin typeface="Calibri" panose="020F0502020204030204" pitchFamily="34" charset="0"/>
              </a:rPr>
              <a:t> Q3W for </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4 cycles. </a:t>
            </a:r>
            <a:r>
              <a:rPr lang="en-US" sz="1400" b="0" baseline="30000">
                <a:solidFill>
                  <a:schemeClr val="bg1"/>
                </a:solidFill>
                <a:latin typeface="Calibri" panose="020F0502020204030204" pitchFamily="34" charset="0"/>
              </a:rPr>
              <a:t>†</a:t>
            </a:r>
            <a:r>
              <a:rPr lang="en-US" sz="1400" b="0">
                <a:solidFill>
                  <a:schemeClr val="bg1"/>
                </a:solidFill>
                <a:latin typeface="Calibri" panose="020F0502020204030204" pitchFamily="34" charset="0"/>
              </a:rPr>
              <a:t>n = 276 received tx. </a:t>
            </a:r>
            <a:r>
              <a:rPr lang="en-US" sz="1400" b="0" baseline="30000">
                <a:solidFill>
                  <a:schemeClr val="bg1"/>
                </a:solidFill>
                <a:latin typeface="Calibri" panose="020F0502020204030204" pitchFamily="34" charset="0"/>
              </a:rPr>
              <a:t>‡</a:t>
            </a:r>
            <a:r>
              <a:rPr lang="en-US" sz="1400" b="0">
                <a:solidFill>
                  <a:schemeClr val="bg1"/>
                </a:solidFill>
                <a:latin typeface="Calibri" panose="020F0502020204030204" pitchFamily="34" charset="0"/>
              </a:rPr>
              <a:t>n = 275 received tx. </a:t>
            </a:r>
          </a:p>
        </p:txBody>
      </p:sp>
      <p:sp>
        <p:nvSpPr>
          <p:cNvPr id="2" name="TextBox 1">
            <a:extLst>
              <a:ext uri="{FF2B5EF4-FFF2-40B4-BE49-F238E27FC236}">
                <a16:creationId xmlns:a16="http://schemas.microsoft.com/office/drawing/2014/main" id="{6A763B84-5D9B-F628-2E4C-FEA9B8F73AA4}"/>
              </a:ext>
            </a:extLst>
          </p:cNvPr>
          <p:cNvSpPr txBox="1"/>
          <p:nvPr/>
        </p:nvSpPr>
        <p:spPr bwMode="auto">
          <a:xfrm>
            <a:off x="762000" y="5535194"/>
            <a:ext cx="40053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a:solidFill>
                  <a:schemeClr val="bg1"/>
                </a:solidFill>
                <a:latin typeface="Calibri" panose="020F0502020204030204" pitchFamily="34" charset="0"/>
              </a:rPr>
              <a:t>Primary endpoint: </a:t>
            </a:r>
            <a:r>
              <a:rPr lang="en-US" b="0">
                <a:solidFill>
                  <a:schemeClr val="bg1"/>
                </a:solidFill>
                <a:latin typeface="Calibri" panose="020F0502020204030204" pitchFamily="34" charset="0"/>
              </a:rPr>
              <a:t>PFS by investigator assessment (RECIST v1.1)</a:t>
            </a:r>
          </a:p>
          <a:p>
            <a:pPr algn="l">
              <a:lnSpc>
                <a:spcPct val="100000"/>
              </a:lnSpc>
              <a:spcBef>
                <a:spcPts val="0"/>
              </a:spcBef>
              <a:spcAft>
                <a:spcPct val="0"/>
              </a:spcAft>
              <a:buClrTx/>
              <a:buFontTx/>
              <a:buNone/>
            </a:pPr>
            <a:r>
              <a:rPr lang="en-US">
                <a:solidFill>
                  <a:schemeClr val="bg1"/>
                </a:solidFill>
                <a:latin typeface="Calibri" panose="020F0502020204030204" pitchFamily="34" charset="0"/>
              </a:rPr>
              <a:t>Secondary endpoint: </a:t>
            </a:r>
            <a:r>
              <a:rPr lang="en-US" b="0">
                <a:solidFill>
                  <a:schemeClr val="bg1"/>
                </a:solidFill>
                <a:latin typeface="Calibri" panose="020F0502020204030204" pitchFamily="34" charset="0"/>
              </a:rPr>
              <a:t>OS </a:t>
            </a:r>
          </a:p>
        </p:txBody>
      </p:sp>
      <p:sp>
        <p:nvSpPr>
          <p:cNvPr id="4" name="Rectangle 3">
            <a:extLst>
              <a:ext uri="{FF2B5EF4-FFF2-40B4-BE49-F238E27FC236}">
                <a16:creationId xmlns:a16="http://schemas.microsoft.com/office/drawing/2014/main" id="{241DB78D-681D-B3AA-32E3-8FB1F1F73558}"/>
              </a:ext>
            </a:extLst>
          </p:cNvPr>
          <p:cNvSpPr/>
          <p:nvPr/>
        </p:nvSpPr>
        <p:spPr bwMode="auto">
          <a:xfrm>
            <a:off x="4508206" y="5553476"/>
            <a:ext cx="5623558" cy="873354"/>
          </a:xfrm>
          <a:prstGeom prst="rect">
            <a:avLst/>
          </a:prstGeom>
          <a:no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3E463-F0B8-BDD2-A2E0-08B421742057}"/>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F254829-5584-F7F4-832E-7667E106771B}"/>
              </a:ext>
            </a:extLst>
          </p:cNvPr>
          <p:cNvSpPr>
            <a:spLocks noGrp="1" noChangeArrowheads="1"/>
          </p:cNvSpPr>
          <p:nvPr>
            <p:ph type="title"/>
          </p:nvPr>
        </p:nvSpPr>
        <p:spPr/>
        <p:txBody>
          <a:bodyPr/>
          <a:lstStyle/>
          <a:p>
            <a:r>
              <a:rPr lang="en-US"/>
              <a:t>FLAURA2: OS</a:t>
            </a:r>
            <a:endParaRPr lang="en-US" altLang="en-US"/>
          </a:p>
        </p:txBody>
      </p:sp>
      <p:sp>
        <p:nvSpPr>
          <p:cNvPr id="4" name="Text Box 11">
            <a:extLst>
              <a:ext uri="{FF2B5EF4-FFF2-40B4-BE49-F238E27FC236}">
                <a16:creationId xmlns:a16="http://schemas.microsoft.com/office/drawing/2014/main" id="{405D300E-C2AB-D5F5-7E8F-8955715AA56C}"/>
              </a:ext>
            </a:extLst>
          </p:cNvPr>
          <p:cNvSpPr txBox="1">
            <a:spLocks noChangeArrowheads="1"/>
          </p:cNvSpPr>
          <p:nvPr/>
        </p:nvSpPr>
        <p:spPr bwMode="auto">
          <a:xfrm>
            <a:off x="423341" y="6378501"/>
            <a:ext cx="85566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chemeClr val="bg2"/>
                </a:solidFill>
                <a:latin typeface="Calibri" panose="020F0502020204030204" pitchFamily="34" charset="0"/>
              </a:rPr>
              <a:t>Planchard. WCLC 2025. Abstr PL02.04. Jänne</a:t>
            </a:r>
            <a:r>
              <a:rPr lang="fr-FR" altLang="en-US" sz="1200" b="0" dirty="0">
                <a:solidFill>
                  <a:srgbClr val="455560"/>
                </a:solidFill>
                <a:latin typeface="Calibri" panose="020F0502020204030204" pitchFamily="34" charset="0"/>
              </a:rPr>
              <a:t>. ESMO 2025. Abstr LBA77. </a:t>
            </a:r>
            <a:r>
              <a:rPr lang="en-US" altLang="en-US" sz="1200" b="0" dirty="0">
                <a:solidFill>
                  <a:schemeClr val="bg2"/>
                </a:solidFill>
                <a:latin typeface="Calibri" panose="020F0502020204030204" pitchFamily="34" charset="0"/>
              </a:rPr>
              <a:t>Jänne</a:t>
            </a:r>
            <a:r>
              <a:rPr lang="fr-FR" altLang="en-US" sz="1200" b="0" dirty="0">
                <a:solidFill>
                  <a:srgbClr val="455560"/>
                </a:solidFill>
                <a:latin typeface="Calibri" panose="020F0502020204030204" pitchFamily="34" charset="0"/>
              </a:rPr>
              <a:t>. NEJM.2025;[Epub].</a:t>
            </a:r>
            <a:endParaRPr lang="en-US" altLang="en-US" sz="1200" b="0" dirty="0">
              <a:solidFill>
                <a:srgbClr val="455560"/>
              </a:solidFill>
              <a:latin typeface="Calibri" panose="020F0502020204030204" pitchFamily="34" charset="0"/>
            </a:endParaRPr>
          </a:p>
        </p:txBody>
      </p:sp>
      <p:sp>
        <p:nvSpPr>
          <p:cNvPr id="2" name="TextBox 1">
            <a:extLst>
              <a:ext uri="{FF2B5EF4-FFF2-40B4-BE49-F238E27FC236}">
                <a16:creationId xmlns:a16="http://schemas.microsoft.com/office/drawing/2014/main" id="{CFB28E0A-FE18-38B2-2ABC-A46A4721DCDD}"/>
              </a:ext>
            </a:extLst>
          </p:cNvPr>
          <p:cNvSpPr txBox="1"/>
          <p:nvPr/>
        </p:nvSpPr>
        <p:spPr bwMode="auto">
          <a:xfrm flipH="1">
            <a:off x="4719998" y="5416405"/>
            <a:ext cx="3900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Mo From Randomization</a:t>
            </a:r>
            <a:endParaRPr lang="en-US"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7112C904-48E6-540A-230B-DD01389EC140}"/>
              </a:ext>
            </a:extLst>
          </p:cNvPr>
          <p:cNvSpPr txBox="1"/>
          <p:nvPr/>
        </p:nvSpPr>
        <p:spPr bwMode="auto">
          <a:xfrm rot="16200000">
            <a:off x="150680" y="3465864"/>
            <a:ext cx="1919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Probability of OS</a:t>
            </a:r>
          </a:p>
        </p:txBody>
      </p:sp>
      <p:grpSp>
        <p:nvGrpSpPr>
          <p:cNvPr id="15" name="Group 14">
            <a:extLst>
              <a:ext uri="{FF2B5EF4-FFF2-40B4-BE49-F238E27FC236}">
                <a16:creationId xmlns:a16="http://schemas.microsoft.com/office/drawing/2014/main" id="{C682D54F-629C-76B1-7D79-0BF7FAAF28CB}"/>
              </a:ext>
            </a:extLst>
          </p:cNvPr>
          <p:cNvGrpSpPr/>
          <p:nvPr/>
        </p:nvGrpSpPr>
        <p:grpSpPr>
          <a:xfrm>
            <a:off x="1249198" y="1838803"/>
            <a:ext cx="476413" cy="3551957"/>
            <a:chOff x="980837" y="1838803"/>
            <a:chExt cx="476413" cy="3551957"/>
          </a:xfrm>
        </p:grpSpPr>
        <p:sp>
          <p:nvSpPr>
            <p:cNvPr id="9" name="TextBox 8">
              <a:extLst>
                <a:ext uri="{FF2B5EF4-FFF2-40B4-BE49-F238E27FC236}">
                  <a16:creationId xmlns:a16="http://schemas.microsoft.com/office/drawing/2014/main" id="{C50B98DB-3D77-40E7-9A48-94D19CFAFF82}"/>
                </a:ext>
              </a:extLst>
            </p:cNvPr>
            <p:cNvSpPr txBox="1"/>
            <p:nvPr/>
          </p:nvSpPr>
          <p:spPr bwMode="auto">
            <a:xfrm>
              <a:off x="980838" y="183880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 name="TextBox 9">
              <a:extLst>
                <a:ext uri="{FF2B5EF4-FFF2-40B4-BE49-F238E27FC236}">
                  <a16:creationId xmlns:a16="http://schemas.microsoft.com/office/drawing/2014/main" id="{FFF521D6-B5DA-8FFB-2450-F4B26E912D9E}"/>
                </a:ext>
              </a:extLst>
            </p:cNvPr>
            <p:cNvSpPr txBox="1"/>
            <p:nvPr/>
          </p:nvSpPr>
          <p:spPr bwMode="auto">
            <a:xfrm>
              <a:off x="980837" y="247703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11" name="TextBox 10">
              <a:extLst>
                <a:ext uri="{FF2B5EF4-FFF2-40B4-BE49-F238E27FC236}">
                  <a16:creationId xmlns:a16="http://schemas.microsoft.com/office/drawing/2014/main" id="{B10211E3-D55D-2778-CE5B-7F2FCB85C536}"/>
                </a:ext>
              </a:extLst>
            </p:cNvPr>
            <p:cNvSpPr txBox="1"/>
            <p:nvPr/>
          </p:nvSpPr>
          <p:spPr bwMode="auto">
            <a:xfrm>
              <a:off x="980837" y="3114349"/>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12" name="TextBox 11">
              <a:extLst>
                <a:ext uri="{FF2B5EF4-FFF2-40B4-BE49-F238E27FC236}">
                  <a16:creationId xmlns:a16="http://schemas.microsoft.com/office/drawing/2014/main" id="{FA05E47C-4EC0-224F-7653-61D1B53119C9}"/>
                </a:ext>
              </a:extLst>
            </p:cNvPr>
            <p:cNvSpPr txBox="1"/>
            <p:nvPr/>
          </p:nvSpPr>
          <p:spPr bwMode="auto">
            <a:xfrm>
              <a:off x="980837" y="3752582"/>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13" name="TextBox 12">
              <a:extLst>
                <a:ext uri="{FF2B5EF4-FFF2-40B4-BE49-F238E27FC236}">
                  <a16:creationId xmlns:a16="http://schemas.microsoft.com/office/drawing/2014/main" id="{37004670-777A-D580-CFBF-82779C4A69E2}"/>
                </a:ext>
              </a:extLst>
            </p:cNvPr>
            <p:cNvSpPr txBox="1"/>
            <p:nvPr/>
          </p:nvSpPr>
          <p:spPr bwMode="auto">
            <a:xfrm>
              <a:off x="980837" y="438319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14" name="TextBox 13">
              <a:extLst>
                <a:ext uri="{FF2B5EF4-FFF2-40B4-BE49-F238E27FC236}">
                  <a16:creationId xmlns:a16="http://schemas.microsoft.com/office/drawing/2014/main" id="{EC8733A0-ABF0-6E8B-379A-DDC4BA04A841}"/>
                </a:ext>
              </a:extLst>
            </p:cNvPr>
            <p:cNvSpPr txBox="1"/>
            <p:nvPr/>
          </p:nvSpPr>
          <p:spPr bwMode="auto">
            <a:xfrm>
              <a:off x="1155565" y="502142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8" name="Group 37">
            <a:extLst>
              <a:ext uri="{FF2B5EF4-FFF2-40B4-BE49-F238E27FC236}">
                <a16:creationId xmlns:a16="http://schemas.microsoft.com/office/drawing/2014/main" id="{CCD469FD-32F4-64AA-78F7-991BB11F9CD4}"/>
              </a:ext>
            </a:extLst>
          </p:cNvPr>
          <p:cNvGrpSpPr/>
          <p:nvPr/>
        </p:nvGrpSpPr>
        <p:grpSpPr>
          <a:xfrm>
            <a:off x="1639961" y="5227482"/>
            <a:ext cx="9970419" cy="369332"/>
            <a:chOff x="1371600" y="5227482"/>
            <a:chExt cx="9970419" cy="369332"/>
          </a:xfrm>
        </p:grpSpPr>
        <p:sp>
          <p:nvSpPr>
            <p:cNvPr id="16" name="TextBox 15">
              <a:extLst>
                <a:ext uri="{FF2B5EF4-FFF2-40B4-BE49-F238E27FC236}">
                  <a16:creationId xmlns:a16="http://schemas.microsoft.com/office/drawing/2014/main" id="{E9261640-08E5-349D-511A-A2DEBBCB7D39}"/>
                </a:ext>
              </a:extLst>
            </p:cNvPr>
            <p:cNvSpPr txBox="1"/>
            <p:nvPr/>
          </p:nvSpPr>
          <p:spPr bwMode="auto">
            <a:xfrm>
              <a:off x="1371600" y="52274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9516AB70-09CC-8213-98FB-D97EA04F127E}"/>
                </a:ext>
              </a:extLst>
            </p:cNvPr>
            <p:cNvSpPr txBox="1"/>
            <p:nvPr/>
          </p:nvSpPr>
          <p:spPr bwMode="auto">
            <a:xfrm>
              <a:off x="1822298" y="52274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8" name="TextBox 17">
              <a:extLst>
                <a:ext uri="{FF2B5EF4-FFF2-40B4-BE49-F238E27FC236}">
                  <a16:creationId xmlns:a16="http://schemas.microsoft.com/office/drawing/2014/main" id="{E4A51DA0-0C1B-0BF5-F8AE-49A182317E81}"/>
                </a:ext>
              </a:extLst>
            </p:cNvPr>
            <p:cNvSpPr txBox="1"/>
            <p:nvPr/>
          </p:nvSpPr>
          <p:spPr bwMode="auto">
            <a:xfrm>
              <a:off x="2284285" y="52274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9" name="TextBox 18">
              <a:extLst>
                <a:ext uri="{FF2B5EF4-FFF2-40B4-BE49-F238E27FC236}">
                  <a16:creationId xmlns:a16="http://schemas.microsoft.com/office/drawing/2014/main" id="{8B9A992D-4CD1-3B1A-3D02-908001ADBC58}"/>
                </a:ext>
              </a:extLst>
            </p:cNvPr>
            <p:cNvSpPr txBox="1"/>
            <p:nvPr/>
          </p:nvSpPr>
          <p:spPr bwMode="auto">
            <a:xfrm>
              <a:off x="2734983" y="52274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0" name="TextBox 19">
              <a:extLst>
                <a:ext uri="{FF2B5EF4-FFF2-40B4-BE49-F238E27FC236}">
                  <a16:creationId xmlns:a16="http://schemas.microsoft.com/office/drawing/2014/main" id="{76DB973A-0401-B5D0-4D40-801CA586D571}"/>
                </a:ext>
              </a:extLst>
            </p:cNvPr>
            <p:cNvSpPr txBox="1"/>
            <p:nvPr/>
          </p:nvSpPr>
          <p:spPr bwMode="auto">
            <a:xfrm>
              <a:off x="3142412"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1" name="TextBox 20">
              <a:extLst>
                <a:ext uri="{FF2B5EF4-FFF2-40B4-BE49-F238E27FC236}">
                  <a16:creationId xmlns:a16="http://schemas.microsoft.com/office/drawing/2014/main" id="{B5D0C802-2677-8932-F0C4-97A013CD9758}"/>
                </a:ext>
              </a:extLst>
            </p:cNvPr>
            <p:cNvSpPr txBox="1"/>
            <p:nvPr/>
          </p:nvSpPr>
          <p:spPr bwMode="auto">
            <a:xfrm>
              <a:off x="3593110"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2" name="TextBox 21">
              <a:extLst>
                <a:ext uri="{FF2B5EF4-FFF2-40B4-BE49-F238E27FC236}">
                  <a16:creationId xmlns:a16="http://schemas.microsoft.com/office/drawing/2014/main" id="{0D91B2CA-8EDD-E144-0BC9-703CE15A605F}"/>
                </a:ext>
              </a:extLst>
            </p:cNvPr>
            <p:cNvSpPr txBox="1"/>
            <p:nvPr/>
          </p:nvSpPr>
          <p:spPr bwMode="auto">
            <a:xfrm>
              <a:off x="4055097"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3" name="TextBox 22">
              <a:extLst>
                <a:ext uri="{FF2B5EF4-FFF2-40B4-BE49-F238E27FC236}">
                  <a16:creationId xmlns:a16="http://schemas.microsoft.com/office/drawing/2014/main" id="{91F5A689-A69D-B7AE-B1F6-28103990B8E8}"/>
                </a:ext>
              </a:extLst>
            </p:cNvPr>
            <p:cNvSpPr txBox="1"/>
            <p:nvPr/>
          </p:nvSpPr>
          <p:spPr bwMode="auto">
            <a:xfrm>
              <a:off x="4505795"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4" name="TextBox 23">
              <a:extLst>
                <a:ext uri="{FF2B5EF4-FFF2-40B4-BE49-F238E27FC236}">
                  <a16:creationId xmlns:a16="http://schemas.microsoft.com/office/drawing/2014/main" id="{64798CFF-5285-7E7A-2759-369B6C0151B3}"/>
                </a:ext>
              </a:extLst>
            </p:cNvPr>
            <p:cNvSpPr txBox="1"/>
            <p:nvPr/>
          </p:nvSpPr>
          <p:spPr bwMode="auto">
            <a:xfrm>
              <a:off x="4907062" y="5227482"/>
              <a:ext cx="549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5" name="TextBox 24">
              <a:extLst>
                <a:ext uri="{FF2B5EF4-FFF2-40B4-BE49-F238E27FC236}">
                  <a16:creationId xmlns:a16="http://schemas.microsoft.com/office/drawing/2014/main" id="{67BB2D57-82B9-EB46-0FB0-3CF5FD414A7F}"/>
                </a:ext>
              </a:extLst>
            </p:cNvPr>
            <p:cNvSpPr txBox="1"/>
            <p:nvPr/>
          </p:nvSpPr>
          <p:spPr bwMode="auto">
            <a:xfrm>
              <a:off x="5420112"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6" name="TextBox 25">
              <a:extLst>
                <a:ext uri="{FF2B5EF4-FFF2-40B4-BE49-F238E27FC236}">
                  <a16:creationId xmlns:a16="http://schemas.microsoft.com/office/drawing/2014/main" id="{EEA7763C-A45F-B222-5F6C-0C6919214804}"/>
                </a:ext>
              </a:extLst>
            </p:cNvPr>
            <p:cNvSpPr txBox="1"/>
            <p:nvPr/>
          </p:nvSpPr>
          <p:spPr bwMode="auto">
            <a:xfrm>
              <a:off x="5882099"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7" name="TextBox 26">
              <a:extLst>
                <a:ext uri="{FF2B5EF4-FFF2-40B4-BE49-F238E27FC236}">
                  <a16:creationId xmlns:a16="http://schemas.microsoft.com/office/drawing/2014/main" id="{12405206-A1C1-1B3A-BAC3-149CD0C9485D}"/>
                </a:ext>
              </a:extLst>
            </p:cNvPr>
            <p:cNvSpPr txBox="1"/>
            <p:nvPr/>
          </p:nvSpPr>
          <p:spPr bwMode="auto">
            <a:xfrm>
              <a:off x="6332797"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8" name="TextBox 27">
              <a:extLst>
                <a:ext uri="{FF2B5EF4-FFF2-40B4-BE49-F238E27FC236}">
                  <a16:creationId xmlns:a16="http://schemas.microsoft.com/office/drawing/2014/main" id="{7297E21C-B835-6578-7064-EC7B16CB3EEC}"/>
                </a:ext>
              </a:extLst>
            </p:cNvPr>
            <p:cNvSpPr txBox="1"/>
            <p:nvPr/>
          </p:nvSpPr>
          <p:spPr bwMode="auto">
            <a:xfrm>
              <a:off x="6798735"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9" name="TextBox 28">
              <a:extLst>
                <a:ext uri="{FF2B5EF4-FFF2-40B4-BE49-F238E27FC236}">
                  <a16:creationId xmlns:a16="http://schemas.microsoft.com/office/drawing/2014/main" id="{D975F312-18E0-0043-4110-603A51FDE2C3}"/>
                </a:ext>
              </a:extLst>
            </p:cNvPr>
            <p:cNvSpPr txBox="1"/>
            <p:nvPr/>
          </p:nvSpPr>
          <p:spPr bwMode="auto">
            <a:xfrm>
              <a:off x="7249433"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0" name="TextBox 29">
              <a:extLst>
                <a:ext uri="{FF2B5EF4-FFF2-40B4-BE49-F238E27FC236}">
                  <a16:creationId xmlns:a16="http://schemas.microsoft.com/office/drawing/2014/main" id="{00D5732F-677C-A858-186D-931B0209F7E2}"/>
                </a:ext>
              </a:extLst>
            </p:cNvPr>
            <p:cNvSpPr txBox="1"/>
            <p:nvPr/>
          </p:nvSpPr>
          <p:spPr bwMode="auto">
            <a:xfrm>
              <a:off x="7711420"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1" name="TextBox 30">
              <a:extLst>
                <a:ext uri="{FF2B5EF4-FFF2-40B4-BE49-F238E27FC236}">
                  <a16:creationId xmlns:a16="http://schemas.microsoft.com/office/drawing/2014/main" id="{BC076DA2-48BC-1BC2-0241-23DA556D0A1D}"/>
                </a:ext>
              </a:extLst>
            </p:cNvPr>
            <p:cNvSpPr txBox="1"/>
            <p:nvPr/>
          </p:nvSpPr>
          <p:spPr bwMode="auto">
            <a:xfrm>
              <a:off x="8162118"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32" name="TextBox 31">
              <a:extLst>
                <a:ext uri="{FF2B5EF4-FFF2-40B4-BE49-F238E27FC236}">
                  <a16:creationId xmlns:a16="http://schemas.microsoft.com/office/drawing/2014/main" id="{3B45DE9B-88E2-735C-A88B-6CCE4ECF0B83}"/>
                </a:ext>
              </a:extLst>
            </p:cNvPr>
            <p:cNvSpPr txBox="1"/>
            <p:nvPr/>
          </p:nvSpPr>
          <p:spPr bwMode="auto">
            <a:xfrm>
              <a:off x="8643296"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3" name="TextBox 32">
              <a:extLst>
                <a:ext uri="{FF2B5EF4-FFF2-40B4-BE49-F238E27FC236}">
                  <a16:creationId xmlns:a16="http://schemas.microsoft.com/office/drawing/2014/main" id="{E8A600FE-DF2C-CD45-CF9F-FF5F889890E7}"/>
                </a:ext>
              </a:extLst>
            </p:cNvPr>
            <p:cNvSpPr txBox="1"/>
            <p:nvPr/>
          </p:nvSpPr>
          <p:spPr bwMode="auto">
            <a:xfrm>
              <a:off x="9093994"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34" name="TextBox 33">
              <a:extLst>
                <a:ext uri="{FF2B5EF4-FFF2-40B4-BE49-F238E27FC236}">
                  <a16:creationId xmlns:a16="http://schemas.microsoft.com/office/drawing/2014/main" id="{450EDD28-D165-5D8B-8C27-A561CFB3DD64}"/>
                </a:ext>
              </a:extLst>
            </p:cNvPr>
            <p:cNvSpPr txBox="1"/>
            <p:nvPr/>
          </p:nvSpPr>
          <p:spPr bwMode="auto">
            <a:xfrm>
              <a:off x="9559932"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35" name="TextBox 34">
              <a:extLst>
                <a:ext uri="{FF2B5EF4-FFF2-40B4-BE49-F238E27FC236}">
                  <a16:creationId xmlns:a16="http://schemas.microsoft.com/office/drawing/2014/main" id="{E8F601C8-FADE-F3FE-1697-9205959AD2AB}"/>
                </a:ext>
              </a:extLst>
            </p:cNvPr>
            <p:cNvSpPr txBox="1"/>
            <p:nvPr/>
          </p:nvSpPr>
          <p:spPr bwMode="auto">
            <a:xfrm>
              <a:off x="10010630"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57</a:t>
              </a:r>
            </a:p>
          </p:txBody>
        </p:sp>
        <p:sp>
          <p:nvSpPr>
            <p:cNvPr id="36" name="TextBox 35">
              <a:extLst>
                <a:ext uri="{FF2B5EF4-FFF2-40B4-BE49-F238E27FC236}">
                  <a16:creationId xmlns:a16="http://schemas.microsoft.com/office/drawing/2014/main" id="{F93019C5-FF6D-B82D-F4F9-824EF92218CC}"/>
                </a:ext>
              </a:extLst>
            </p:cNvPr>
            <p:cNvSpPr txBox="1"/>
            <p:nvPr/>
          </p:nvSpPr>
          <p:spPr bwMode="auto">
            <a:xfrm>
              <a:off x="10472617"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659439F3-3060-FDA2-2CEC-89C2F1A7C2F3}"/>
                </a:ext>
              </a:extLst>
            </p:cNvPr>
            <p:cNvSpPr txBox="1"/>
            <p:nvPr/>
          </p:nvSpPr>
          <p:spPr bwMode="auto">
            <a:xfrm>
              <a:off x="10923315" y="5227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63</a:t>
              </a:r>
            </a:p>
          </p:txBody>
        </p:sp>
      </p:grpSp>
      <p:grpSp>
        <p:nvGrpSpPr>
          <p:cNvPr id="39" name="Group 38">
            <a:extLst>
              <a:ext uri="{FF2B5EF4-FFF2-40B4-BE49-F238E27FC236}">
                <a16:creationId xmlns:a16="http://schemas.microsoft.com/office/drawing/2014/main" id="{91007672-5284-44DF-91C7-4B6C46D172F2}"/>
              </a:ext>
            </a:extLst>
          </p:cNvPr>
          <p:cNvGrpSpPr/>
          <p:nvPr/>
        </p:nvGrpSpPr>
        <p:grpSpPr>
          <a:xfrm>
            <a:off x="1542178" y="5683711"/>
            <a:ext cx="10003280" cy="584775"/>
            <a:chOff x="1273817" y="5227482"/>
            <a:chExt cx="10003280" cy="584775"/>
          </a:xfrm>
        </p:grpSpPr>
        <p:sp>
          <p:nvSpPr>
            <p:cNvPr id="40" name="TextBox 39">
              <a:extLst>
                <a:ext uri="{FF2B5EF4-FFF2-40B4-BE49-F238E27FC236}">
                  <a16:creationId xmlns:a16="http://schemas.microsoft.com/office/drawing/2014/main" id="{DFE592BE-14DB-77CB-8C5B-C64CD216A636}"/>
                </a:ext>
              </a:extLst>
            </p:cNvPr>
            <p:cNvSpPr txBox="1"/>
            <p:nvPr/>
          </p:nvSpPr>
          <p:spPr bwMode="auto">
            <a:xfrm>
              <a:off x="1273817"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279</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278</a:t>
              </a:r>
            </a:p>
          </p:txBody>
        </p:sp>
        <p:sp>
          <p:nvSpPr>
            <p:cNvPr id="41" name="TextBox 40">
              <a:extLst>
                <a:ext uri="{FF2B5EF4-FFF2-40B4-BE49-F238E27FC236}">
                  <a16:creationId xmlns:a16="http://schemas.microsoft.com/office/drawing/2014/main" id="{0ABEE656-B195-8C54-A23E-DFDE57FC448D}"/>
                </a:ext>
              </a:extLst>
            </p:cNvPr>
            <p:cNvSpPr txBox="1"/>
            <p:nvPr/>
          </p:nvSpPr>
          <p:spPr bwMode="auto">
            <a:xfrm>
              <a:off x="1724515"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267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267</a:t>
              </a:r>
            </a:p>
          </p:txBody>
        </p:sp>
        <p:sp>
          <p:nvSpPr>
            <p:cNvPr id="42" name="TextBox 41">
              <a:extLst>
                <a:ext uri="{FF2B5EF4-FFF2-40B4-BE49-F238E27FC236}">
                  <a16:creationId xmlns:a16="http://schemas.microsoft.com/office/drawing/2014/main" id="{BB118926-4382-28E1-467D-EF2AB43A4E2A}"/>
                </a:ext>
              </a:extLst>
            </p:cNvPr>
            <p:cNvSpPr txBox="1"/>
            <p:nvPr/>
          </p:nvSpPr>
          <p:spPr bwMode="auto">
            <a:xfrm>
              <a:off x="2186502"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258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260</a:t>
              </a:r>
            </a:p>
          </p:txBody>
        </p:sp>
        <p:sp>
          <p:nvSpPr>
            <p:cNvPr id="43" name="TextBox 42">
              <a:extLst>
                <a:ext uri="{FF2B5EF4-FFF2-40B4-BE49-F238E27FC236}">
                  <a16:creationId xmlns:a16="http://schemas.microsoft.com/office/drawing/2014/main" id="{CFDF939A-EC0C-C286-837F-4EE0632CD539}"/>
                </a:ext>
              </a:extLst>
            </p:cNvPr>
            <p:cNvSpPr txBox="1"/>
            <p:nvPr/>
          </p:nvSpPr>
          <p:spPr bwMode="auto">
            <a:xfrm>
              <a:off x="2637200"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253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257</a:t>
              </a:r>
            </a:p>
          </p:txBody>
        </p:sp>
        <p:sp>
          <p:nvSpPr>
            <p:cNvPr id="44" name="TextBox 43">
              <a:extLst>
                <a:ext uri="{FF2B5EF4-FFF2-40B4-BE49-F238E27FC236}">
                  <a16:creationId xmlns:a16="http://schemas.microsoft.com/office/drawing/2014/main" id="{1A5937F1-0033-43DB-7A22-C2ECD63238EA}"/>
                </a:ext>
              </a:extLst>
            </p:cNvPr>
            <p:cNvSpPr txBox="1"/>
            <p:nvPr/>
          </p:nvSpPr>
          <p:spPr bwMode="auto">
            <a:xfrm>
              <a:off x="3103138"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252</a:t>
              </a:r>
            </a:p>
          </p:txBody>
        </p:sp>
        <p:sp>
          <p:nvSpPr>
            <p:cNvPr id="45" name="TextBox 44">
              <a:extLst>
                <a:ext uri="{FF2B5EF4-FFF2-40B4-BE49-F238E27FC236}">
                  <a16:creationId xmlns:a16="http://schemas.microsoft.com/office/drawing/2014/main" id="{7E03144C-2A75-4C97-3CEB-EE33AD8CEAD7}"/>
                </a:ext>
              </a:extLst>
            </p:cNvPr>
            <p:cNvSpPr txBox="1"/>
            <p:nvPr/>
          </p:nvSpPr>
          <p:spPr bwMode="auto">
            <a:xfrm>
              <a:off x="3553836"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245</a:t>
              </a:r>
            </a:p>
          </p:txBody>
        </p:sp>
        <p:sp>
          <p:nvSpPr>
            <p:cNvPr id="46" name="TextBox 45">
              <a:extLst>
                <a:ext uri="{FF2B5EF4-FFF2-40B4-BE49-F238E27FC236}">
                  <a16:creationId xmlns:a16="http://schemas.microsoft.com/office/drawing/2014/main" id="{E8AA5680-70C5-AA55-DAD2-847717C104BD}"/>
                </a:ext>
              </a:extLst>
            </p:cNvPr>
            <p:cNvSpPr txBox="1"/>
            <p:nvPr/>
          </p:nvSpPr>
          <p:spPr bwMode="auto">
            <a:xfrm>
              <a:off x="4015823"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236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229</a:t>
              </a:r>
            </a:p>
          </p:txBody>
        </p:sp>
        <p:sp>
          <p:nvSpPr>
            <p:cNvPr id="47" name="TextBox 46">
              <a:extLst>
                <a:ext uri="{FF2B5EF4-FFF2-40B4-BE49-F238E27FC236}">
                  <a16:creationId xmlns:a16="http://schemas.microsoft.com/office/drawing/2014/main" id="{024E19C4-CDBD-FC6C-B502-98560C90F6E9}"/>
                </a:ext>
              </a:extLst>
            </p:cNvPr>
            <p:cNvSpPr txBox="1"/>
            <p:nvPr/>
          </p:nvSpPr>
          <p:spPr bwMode="auto">
            <a:xfrm>
              <a:off x="4466521"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226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214</a:t>
              </a:r>
            </a:p>
          </p:txBody>
        </p:sp>
        <p:sp>
          <p:nvSpPr>
            <p:cNvPr id="48" name="TextBox 47">
              <a:extLst>
                <a:ext uri="{FF2B5EF4-FFF2-40B4-BE49-F238E27FC236}">
                  <a16:creationId xmlns:a16="http://schemas.microsoft.com/office/drawing/2014/main" id="{ADF6234E-44A9-55A9-535F-8D454C17B9B5}"/>
                </a:ext>
              </a:extLst>
            </p:cNvPr>
            <p:cNvSpPr txBox="1"/>
            <p:nvPr/>
          </p:nvSpPr>
          <p:spPr bwMode="auto">
            <a:xfrm>
              <a:off x="4907062" y="5227482"/>
              <a:ext cx="5499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218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195</a:t>
              </a:r>
            </a:p>
          </p:txBody>
        </p:sp>
        <p:sp>
          <p:nvSpPr>
            <p:cNvPr id="49" name="TextBox 48">
              <a:extLst>
                <a:ext uri="{FF2B5EF4-FFF2-40B4-BE49-F238E27FC236}">
                  <a16:creationId xmlns:a16="http://schemas.microsoft.com/office/drawing/2014/main" id="{1C50198F-5A34-CA00-E8DF-2195B50D4E78}"/>
                </a:ext>
              </a:extLst>
            </p:cNvPr>
            <p:cNvSpPr txBox="1"/>
            <p:nvPr/>
          </p:nvSpPr>
          <p:spPr bwMode="auto">
            <a:xfrm>
              <a:off x="5380838"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180</a:t>
              </a:r>
            </a:p>
          </p:txBody>
        </p:sp>
        <p:sp>
          <p:nvSpPr>
            <p:cNvPr id="50" name="TextBox 49">
              <a:extLst>
                <a:ext uri="{FF2B5EF4-FFF2-40B4-BE49-F238E27FC236}">
                  <a16:creationId xmlns:a16="http://schemas.microsoft.com/office/drawing/2014/main" id="{48780F91-3967-2205-FAB5-BFD6E750C655}"/>
                </a:ext>
              </a:extLst>
            </p:cNvPr>
            <p:cNvSpPr txBox="1"/>
            <p:nvPr/>
          </p:nvSpPr>
          <p:spPr bwMode="auto">
            <a:xfrm>
              <a:off x="5842825"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196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165</a:t>
              </a:r>
            </a:p>
          </p:txBody>
        </p:sp>
        <p:sp>
          <p:nvSpPr>
            <p:cNvPr id="51" name="TextBox 50">
              <a:extLst>
                <a:ext uri="{FF2B5EF4-FFF2-40B4-BE49-F238E27FC236}">
                  <a16:creationId xmlns:a16="http://schemas.microsoft.com/office/drawing/2014/main" id="{349D7708-4E24-9E6A-B02E-0C9CDF8F45D5}"/>
                </a:ext>
              </a:extLst>
            </p:cNvPr>
            <p:cNvSpPr txBox="1"/>
            <p:nvPr/>
          </p:nvSpPr>
          <p:spPr bwMode="auto">
            <a:xfrm>
              <a:off x="6293523"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183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152</a:t>
              </a:r>
            </a:p>
          </p:txBody>
        </p:sp>
        <p:sp>
          <p:nvSpPr>
            <p:cNvPr id="52" name="TextBox 51">
              <a:extLst>
                <a:ext uri="{FF2B5EF4-FFF2-40B4-BE49-F238E27FC236}">
                  <a16:creationId xmlns:a16="http://schemas.microsoft.com/office/drawing/2014/main" id="{410979E3-F73A-20BD-73C9-938C32F929C3}"/>
                </a:ext>
              </a:extLst>
            </p:cNvPr>
            <p:cNvSpPr txBox="1"/>
            <p:nvPr/>
          </p:nvSpPr>
          <p:spPr bwMode="auto">
            <a:xfrm>
              <a:off x="6759461"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170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137</a:t>
              </a:r>
            </a:p>
          </p:txBody>
        </p:sp>
        <p:sp>
          <p:nvSpPr>
            <p:cNvPr id="53" name="TextBox 52">
              <a:extLst>
                <a:ext uri="{FF2B5EF4-FFF2-40B4-BE49-F238E27FC236}">
                  <a16:creationId xmlns:a16="http://schemas.microsoft.com/office/drawing/2014/main" id="{5E0C6861-564A-CD37-58A6-9253F5270DD7}"/>
                </a:ext>
              </a:extLst>
            </p:cNvPr>
            <p:cNvSpPr txBox="1"/>
            <p:nvPr/>
          </p:nvSpPr>
          <p:spPr bwMode="auto">
            <a:xfrm>
              <a:off x="7210159"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158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131</a:t>
              </a:r>
            </a:p>
          </p:txBody>
        </p:sp>
        <p:sp>
          <p:nvSpPr>
            <p:cNvPr id="54" name="TextBox 53">
              <a:extLst>
                <a:ext uri="{FF2B5EF4-FFF2-40B4-BE49-F238E27FC236}">
                  <a16:creationId xmlns:a16="http://schemas.microsoft.com/office/drawing/2014/main" id="{68FA440E-600A-A2D8-5CBF-1D578B1061B3}"/>
                </a:ext>
              </a:extLst>
            </p:cNvPr>
            <p:cNvSpPr txBox="1"/>
            <p:nvPr/>
          </p:nvSpPr>
          <p:spPr bwMode="auto">
            <a:xfrm>
              <a:off x="7672146"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143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118</a:t>
              </a:r>
            </a:p>
          </p:txBody>
        </p:sp>
        <p:sp>
          <p:nvSpPr>
            <p:cNvPr id="55" name="TextBox 54">
              <a:extLst>
                <a:ext uri="{FF2B5EF4-FFF2-40B4-BE49-F238E27FC236}">
                  <a16:creationId xmlns:a16="http://schemas.microsoft.com/office/drawing/2014/main" id="{FF1D09E1-30B4-071B-2DE2-56A51915BDC8}"/>
                </a:ext>
              </a:extLst>
            </p:cNvPr>
            <p:cNvSpPr txBox="1"/>
            <p:nvPr/>
          </p:nvSpPr>
          <p:spPr bwMode="auto">
            <a:xfrm>
              <a:off x="8122844"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123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103</a:t>
              </a:r>
            </a:p>
          </p:txBody>
        </p:sp>
        <p:sp>
          <p:nvSpPr>
            <p:cNvPr id="56" name="TextBox 55">
              <a:extLst>
                <a:ext uri="{FF2B5EF4-FFF2-40B4-BE49-F238E27FC236}">
                  <a16:creationId xmlns:a16="http://schemas.microsoft.com/office/drawing/2014/main" id="{54CD43F9-73E4-0252-7C2C-95C8B3EF814B}"/>
                </a:ext>
              </a:extLst>
            </p:cNvPr>
            <p:cNvSpPr txBox="1"/>
            <p:nvPr/>
          </p:nvSpPr>
          <p:spPr bwMode="auto">
            <a:xfrm>
              <a:off x="8604022" y="522748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93</a:t>
              </a:r>
            </a:p>
          </p:txBody>
        </p:sp>
        <p:sp>
          <p:nvSpPr>
            <p:cNvPr id="57" name="TextBox 56">
              <a:extLst>
                <a:ext uri="{FF2B5EF4-FFF2-40B4-BE49-F238E27FC236}">
                  <a16:creationId xmlns:a16="http://schemas.microsoft.com/office/drawing/2014/main" id="{FE083F1B-C730-D90D-31B2-E2837ABF266B}"/>
                </a:ext>
              </a:extLst>
            </p:cNvPr>
            <p:cNvSpPr txBox="1"/>
            <p:nvPr/>
          </p:nvSpPr>
          <p:spPr bwMode="auto">
            <a:xfrm>
              <a:off x="9106818" y="522748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61</a:t>
              </a:r>
            </a:p>
          </p:txBody>
        </p:sp>
        <p:sp>
          <p:nvSpPr>
            <p:cNvPr id="58" name="TextBox 57">
              <a:extLst>
                <a:ext uri="{FF2B5EF4-FFF2-40B4-BE49-F238E27FC236}">
                  <a16:creationId xmlns:a16="http://schemas.microsoft.com/office/drawing/2014/main" id="{EF4A0165-EF6C-593E-4B8A-02B3CEFACBEA}"/>
                </a:ext>
              </a:extLst>
            </p:cNvPr>
            <p:cNvSpPr txBox="1"/>
            <p:nvPr/>
          </p:nvSpPr>
          <p:spPr bwMode="auto">
            <a:xfrm>
              <a:off x="9572756" y="522748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38</a:t>
              </a:r>
            </a:p>
          </p:txBody>
        </p:sp>
        <p:sp>
          <p:nvSpPr>
            <p:cNvPr id="59" name="TextBox 58">
              <a:extLst>
                <a:ext uri="{FF2B5EF4-FFF2-40B4-BE49-F238E27FC236}">
                  <a16:creationId xmlns:a16="http://schemas.microsoft.com/office/drawing/2014/main" id="{C4787BBF-510B-8ED9-2A45-093B15F8805A}"/>
                </a:ext>
              </a:extLst>
            </p:cNvPr>
            <p:cNvSpPr txBox="1"/>
            <p:nvPr/>
          </p:nvSpPr>
          <p:spPr bwMode="auto">
            <a:xfrm>
              <a:off x="10023454" y="522748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16</a:t>
              </a:r>
            </a:p>
          </p:txBody>
        </p:sp>
        <p:sp>
          <p:nvSpPr>
            <p:cNvPr id="60" name="TextBox 59">
              <a:extLst>
                <a:ext uri="{FF2B5EF4-FFF2-40B4-BE49-F238E27FC236}">
                  <a16:creationId xmlns:a16="http://schemas.microsoft.com/office/drawing/2014/main" id="{7D4BA2FC-DC43-7D9A-E848-9AD4F547DB72}"/>
                </a:ext>
              </a:extLst>
            </p:cNvPr>
            <p:cNvSpPr txBox="1"/>
            <p:nvPr/>
          </p:nvSpPr>
          <p:spPr bwMode="auto">
            <a:xfrm>
              <a:off x="10537538" y="5227482"/>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61" name="TextBox 60">
              <a:extLst>
                <a:ext uri="{FF2B5EF4-FFF2-40B4-BE49-F238E27FC236}">
                  <a16:creationId xmlns:a16="http://schemas.microsoft.com/office/drawing/2014/main" id="{CE68070D-B9C5-8E93-3CA8-229A781228F5}"/>
                </a:ext>
              </a:extLst>
            </p:cNvPr>
            <p:cNvSpPr txBox="1"/>
            <p:nvPr/>
          </p:nvSpPr>
          <p:spPr bwMode="auto">
            <a:xfrm>
              <a:off x="10988236" y="522748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9219" name="Group 9218">
            <a:extLst>
              <a:ext uri="{FF2B5EF4-FFF2-40B4-BE49-F238E27FC236}">
                <a16:creationId xmlns:a16="http://schemas.microsoft.com/office/drawing/2014/main" id="{D3E0B318-A5F0-886E-CF5B-A2BD8EEB6E68}"/>
              </a:ext>
            </a:extLst>
          </p:cNvPr>
          <p:cNvGrpSpPr/>
          <p:nvPr/>
        </p:nvGrpSpPr>
        <p:grpSpPr>
          <a:xfrm>
            <a:off x="1786011" y="2025650"/>
            <a:ext cx="9229725" cy="2143125"/>
            <a:chOff x="1517650" y="2025650"/>
            <a:chExt cx="9229725" cy="2143125"/>
          </a:xfrm>
        </p:grpSpPr>
        <p:sp>
          <p:nvSpPr>
            <p:cNvPr id="9216" name="Freeform: Shape 9215">
              <a:extLst>
                <a:ext uri="{FF2B5EF4-FFF2-40B4-BE49-F238E27FC236}">
                  <a16:creationId xmlns:a16="http://schemas.microsoft.com/office/drawing/2014/main" id="{D417424D-69BA-EAA4-86F2-6BF0C608EA43}"/>
                </a:ext>
              </a:extLst>
            </p:cNvPr>
            <p:cNvSpPr/>
            <p:nvPr/>
          </p:nvSpPr>
          <p:spPr bwMode="auto">
            <a:xfrm>
              <a:off x="5737225" y="3124200"/>
              <a:ext cx="5010150" cy="1044575"/>
            </a:xfrm>
            <a:custGeom>
              <a:avLst/>
              <a:gdLst>
                <a:gd name="connsiteX0" fmla="*/ 5010150 w 5010150"/>
                <a:gd name="connsiteY0" fmla="*/ 1044575 h 1044575"/>
                <a:gd name="connsiteX1" fmla="*/ 4470400 w 5010150"/>
                <a:gd name="connsiteY1" fmla="*/ 1044575 h 1044575"/>
                <a:gd name="connsiteX2" fmla="*/ 4470400 w 5010150"/>
                <a:gd name="connsiteY2" fmla="*/ 971550 h 1044575"/>
                <a:gd name="connsiteX3" fmla="*/ 3911600 w 5010150"/>
                <a:gd name="connsiteY3" fmla="*/ 971550 h 1044575"/>
                <a:gd name="connsiteX4" fmla="*/ 3911600 w 5010150"/>
                <a:gd name="connsiteY4" fmla="*/ 952500 h 1044575"/>
                <a:gd name="connsiteX5" fmla="*/ 3686175 w 5010150"/>
                <a:gd name="connsiteY5" fmla="*/ 952500 h 1044575"/>
                <a:gd name="connsiteX6" fmla="*/ 3686175 w 5010150"/>
                <a:gd name="connsiteY6" fmla="*/ 933450 h 1044575"/>
                <a:gd name="connsiteX7" fmla="*/ 3606800 w 5010150"/>
                <a:gd name="connsiteY7" fmla="*/ 933450 h 1044575"/>
                <a:gd name="connsiteX8" fmla="*/ 3606800 w 5010150"/>
                <a:gd name="connsiteY8" fmla="*/ 911225 h 1044575"/>
                <a:gd name="connsiteX9" fmla="*/ 3514725 w 5010150"/>
                <a:gd name="connsiteY9" fmla="*/ 911225 h 1044575"/>
                <a:gd name="connsiteX10" fmla="*/ 3514725 w 5010150"/>
                <a:gd name="connsiteY10" fmla="*/ 889000 h 1044575"/>
                <a:gd name="connsiteX11" fmla="*/ 3429000 w 5010150"/>
                <a:gd name="connsiteY11" fmla="*/ 889000 h 1044575"/>
                <a:gd name="connsiteX12" fmla="*/ 3429000 w 5010150"/>
                <a:gd name="connsiteY12" fmla="*/ 863600 h 1044575"/>
                <a:gd name="connsiteX13" fmla="*/ 3394075 w 5010150"/>
                <a:gd name="connsiteY13" fmla="*/ 863600 h 1044575"/>
                <a:gd name="connsiteX14" fmla="*/ 3394075 w 5010150"/>
                <a:gd name="connsiteY14" fmla="*/ 825500 h 1044575"/>
                <a:gd name="connsiteX15" fmla="*/ 3187700 w 5010150"/>
                <a:gd name="connsiteY15" fmla="*/ 825500 h 1044575"/>
                <a:gd name="connsiteX16" fmla="*/ 3187700 w 5010150"/>
                <a:gd name="connsiteY16" fmla="*/ 793750 h 1044575"/>
                <a:gd name="connsiteX17" fmla="*/ 2955925 w 5010150"/>
                <a:gd name="connsiteY17" fmla="*/ 793750 h 1044575"/>
                <a:gd name="connsiteX18" fmla="*/ 2955925 w 5010150"/>
                <a:gd name="connsiteY18" fmla="*/ 784225 h 1044575"/>
                <a:gd name="connsiteX19" fmla="*/ 2832100 w 5010150"/>
                <a:gd name="connsiteY19" fmla="*/ 784225 h 1044575"/>
                <a:gd name="connsiteX20" fmla="*/ 2832100 w 5010150"/>
                <a:gd name="connsiteY20" fmla="*/ 768350 h 1044575"/>
                <a:gd name="connsiteX21" fmla="*/ 2813050 w 5010150"/>
                <a:gd name="connsiteY21" fmla="*/ 768350 h 1044575"/>
                <a:gd name="connsiteX22" fmla="*/ 2813050 w 5010150"/>
                <a:gd name="connsiteY22" fmla="*/ 749300 h 1044575"/>
                <a:gd name="connsiteX23" fmla="*/ 2555875 w 5010150"/>
                <a:gd name="connsiteY23" fmla="*/ 749300 h 1044575"/>
                <a:gd name="connsiteX24" fmla="*/ 2555875 w 5010150"/>
                <a:gd name="connsiteY24" fmla="*/ 720725 h 1044575"/>
                <a:gd name="connsiteX25" fmla="*/ 2498725 w 5010150"/>
                <a:gd name="connsiteY25" fmla="*/ 720725 h 1044575"/>
                <a:gd name="connsiteX26" fmla="*/ 2498725 w 5010150"/>
                <a:gd name="connsiteY26" fmla="*/ 701675 h 1044575"/>
                <a:gd name="connsiteX27" fmla="*/ 2378075 w 5010150"/>
                <a:gd name="connsiteY27" fmla="*/ 701675 h 1044575"/>
                <a:gd name="connsiteX28" fmla="*/ 2378075 w 5010150"/>
                <a:gd name="connsiteY28" fmla="*/ 666750 h 1044575"/>
                <a:gd name="connsiteX29" fmla="*/ 2136775 w 5010150"/>
                <a:gd name="connsiteY29" fmla="*/ 666750 h 1044575"/>
                <a:gd name="connsiteX30" fmla="*/ 2136775 w 5010150"/>
                <a:gd name="connsiteY30" fmla="*/ 615950 h 1044575"/>
                <a:gd name="connsiteX31" fmla="*/ 2092325 w 5010150"/>
                <a:gd name="connsiteY31" fmla="*/ 615950 h 1044575"/>
                <a:gd name="connsiteX32" fmla="*/ 2092325 w 5010150"/>
                <a:gd name="connsiteY32" fmla="*/ 593725 h 1044575"/>
                <a:gd name="connsiteX33" fmla="*/ 2016125 w 5010150"/>
                <a:gd name="connsiteY33" fmla="*/ 593725 h 1044575"/>
                <a:gd name="connsiteX34" fmla="*/ 2016125 w 5010150"/>
                <a:gd name="connsiteY34" fmla="*/ 581025 h 1044575"/>
                <a:gd name="connsiteX35" fmla="*/ 1901825 w 5010150"/>
                <a:gd name="connsiteY35" fmla="*/ 581025 h 1044575"/>
                <a:gd name="connsiteX36" fmla="*/ 1901825 w 5010150"/>
                <a:gd name="connsiteY36" fmla="*/ 574675 h 1044575"/>
                <a:gd name="connsiteX37" fmla="*/ 1857375 w 5010150"/>
                <a:gd name="connsiteY37" fmla="*/ 574675 h 1044575"/>
                <a:gd name="connsiteX38" fmla="*/ 1857375 w 5010150"/>
                <a:gd name="connsiteY38" fmla="*/ 561975 h 1044575"/>
                <a:gd name="connsiteX39" fmla="*/ 1831975 w 5010150"/>
                <a:gd name="connsiteY39" fmla="*/ 561975 h 1044575"/>
                <a:gd name="connsiteX40" fmla="*/ 1831975 w 5010150"/>
                <a:gd name="connsiteY40" fmla="*/ 549275 h 1044575"/>
                <a:gd name="connsiteX41" fmla="*/ 1685925 w 5010150"/>
                <a:gd name="connsiteY41" fmla="*/ 549275 h 1044575"/>
                <a:gd name="connsiteX42" fmla="*/ 1685925 w 5010150"/>
                <a:gd name="connsiteY42" fmla="*/ 536575 h 1044575"/>
                <a:gd name="connsiteX43" fmla="*/ 1631950 w 5010150"/>
                <a:gd name="connsiteY43" fmla="*/ 536575 h 1044575"/>
                <a:gd name="connsiteX44" fmla="*/ 1631950 w 5010150"/>
                <a:gd name="connsiteY44" fmla="*/ 523875 h 1044575"/>
                <a:gd name="connsiteX45" fmla="*/ 1565275 w 5010150"/>
                <a:gd name="connsiteY45" fmla="*/ 523875 h 1044575"/>
                <a:gd name="connsiteX46" fmla="*/ 1565275 w 5010150"/>
                <a:gd name="connsiteY46" fmla="*/ 514350 h 1044575"/>
                <a:gd name="connsiteX47" fmla="*/ 1530350 w 5010150"/>
                <a:gd name="connsiteY47" fmla="*/ 514350 h 1044575"/>
                <a:gd name="connsiteX48" fmla="*/ 1530350 w 5010150"/>
                <a:gd name="connsiteY48" fmla="*/ 501650 h 1044575"/>
                <a:gd name="connsiteX49" fmla="*/ 1381125 w 5010150"/>
                <a:gd name="connsiteY49" fmla="*/ 501650 h 1044575"/>
                <a:gd name="connsiteX50" fmla="*/ 1381125 w 5010150"/>
                <a:gd name="connsiteY50" fmla="*/ 485775 h 1044575"/>
                <a:gd name="connsiteX51" fmla="*/ 1349375 w 5010150"/>
                <a:gd name="connsiteY51" fmla="*/ 485775 h 1044575"/>
                <a:gd name="connsiteX52" fmla="*/ 1349375 w 5010150"/>
                <a:gd name="connsiteY52" fmla="*/ 469900 h 1044575"/>
                <a:gd name="connsiteX53" fmla="*/ 1238250 w 5010150"/>
                <a:gd name="connsiteY53" fmla="*/ 469900 h 1044575"/>
                <a:gd name="connsiteX54" fmla="*/ 1238250 w 5010150"/>
                <a:gd name="connsiteY54" fmla="*/ 431800 h 1044575"/>
                <a:gd name="connsiteX55" fmla="*/ 1184275 w 5010150"/>
                <a:gd name="connsiteY55" fmla="*/ 431800 h 1044575"/>
                <a:gd name="connsiteX56" fmla="*/ 1184275 w 5010150"/>
                <a:gd name="connsiteY56" fmla="*/ 419100 h 1044575"/>
                <a:gd name="connsiteX57" fmla="*/ 1158875 w 5010150"/>
                <a:gd name="connsiteY57" fmla="*/ 419100 h 1044575"/>
                <a:gd name="connsiteX58" fmla="*/ 1158875 w 5010150"/>
                <a:gd name="connsiteY58" fmla="*/ 403225 h 1044575"/>
                <a:gd name="connsiteX59" fmla="*/ 1082675 w 5010150"/>
                <a:gd name="connsiteY59" fmla="*/ 403225 h 1044575"/>
                <a:gd name="connsiteX60" fmla="*/ 1082675 w 5010150"/>
                <a:gd name="connsiteY60" fmla="*/ 377825 h 1044575"/>
                <a:gd name="connsiteX61" fmla="*/ 1060450 w 5010150"/>
                <a:gd name="connsiteY61" fmla="*/ 377825 h 1044575"/>
                <a:gd name="connsiteX62" fmla="*/ 1060450 w 5010150"/>
                <a:gd name="connsiteY62" fmla="*/ 361950 h 1044575"/>
                <a:gd name="connsiteX63" fmla="*/ 1035050 w 5010150"/>
                <a:gd name="connsiteY63" fmla="*/ 361950 h 1044575"/>
                <a:gd name="connsiteX64" fmla="*/ 1035050 w 5010150"/>
                <a:gd name="connsiteY64" fmla="*/ 349250 h 1044575"/>
                <a:gd name="connsiteX65" fmla="*/ 1009650 w 5010150"/>
                <a:gd name="connsiteY65" fmla="*/ 349250 h 1044575"/>
                <a:gd name="connsiteX66" fmla="*/ 1009650 w 5010150"/>
                <a:gd name="connsiteY66" fmla="*/ 330200 h 1044575"/>
                <a:gd name="connsiteX67" fmla="*/ 971550 w 5010150"/>
                <a:gd name="connsiteY67" fmla="*/ 330200 h 1044575"/>
                <a:gd name="connsiteX68" fmla="*/ 971550 w 5010150"/>
                <a:gd name="connsiteY68" fmla="*/ 317500 h 1044575"/>
                <a:gd name="connsiteX69" fmla="*/ 939800 w 5010150"/>
                <a:gd name="connsiteY69" fmla="*/ 317500 h 1044575"/>
                <a:gd name="connsiteX70" fmla="*/ 939800 w 5010150"/>
                <a:gd name="connsiteY70" fmla="*/ 301625 h 1044575"/>
                <a:gd name="connsiteX71" fmla="*/ 838200 w 5010150"/>
                <a:gd name="connsiteY71" fmla="*/ 301625 h 1044575"/>
                <a:gd name="connsiteX72" fmla="*/ 838200 w 5010150"/>
                <a:gd name="connsiteY72" fmla="*/ 288925 h 1044575"/>
                <a:gd name="connsiteX73" fmla="*/ 781050 w 5010150"/>
                <a:gd name="connsiteY73" fmla="*/ 288925 h 1044575"/>
                <a:gd name="connsiteX74" fmla="*/ 781050 w 5010150"/>
                <a:gd name="connsiteY74" fmla="*/ 276225 h 1044575"/>
                <a:gd name="connsiteX75" fmla="*/ 736600 w 5010150"/>
                <a:gd name="connsiteY75" fmla="*/ 276225 h 1044575"/>
                <a:gd name="connsiteX76" fmla="*/ 736600 w 5010150"/>
                <a:gd name="connsiteY76" fmla="*/ 234950 h 1044575"/>
                <a:gd name="connsiteX77" fmla="*/ 708025 w 5010150"/>
                <a:gd name="connsiteY77" fmla="*/ 234950 h 1044575"/>
                <a:gd name="connsiteX78" fmla="*/ 708025 w 5010150"/>
                <a:gd name="connsiteY78" fmla="*/ 200025 h 1044575"/>
                <a:gd name="connsiteX79" fmla="*/ 581025 w 5010150"/>
                <a:gd name="connsiteY79" fmla="*/ 200025 h 1044575"/>
                <a:gd name="connsiteX80" fmla="*/ 581025 w 5010150"/>
                <a:gd name="connsiteY80" fmla="*/ 180975 h 1044575"/>
                <a:gd name="connsiteX81" fmla="*/ 523875 w 5010150"/>
                <a:gd name="connsiteY81" fmla="*/ 180975 h 1044575"/>
                <a:gd name="connsiteX82" fmla="*/ 523875 w 5010150"/>
                <a:gd name="connsiteY82" fmla="*/ 165100 h 1044575"/>
                <a:gd name="connsiteX83" fmla="*/ 374650 w 5010150"/>
                <a:gd name="connsiteY83" fmla="*/ 165100 h 1044575"/>
                <a:gd name="connsiteX84" fmla="*/ 374650 w 5010150"/>
                <a:gd name="connsiteY84" fmla="*/ 149225 h 1044575"/>
                <a:gd name="connsiteX85" fmla="*/ 346075 w 5010150"/>
                <a:gd name="connsiteY85" fmla="*/ 149225 h 1044575"/>
                <a:gd name="connsiteX86" fmla="*/ 346075 w 5010150"/>
                <a:gd name="connsiteY86" fmla="*/ 133350 h 1044575"/>
                <a:gd name="connsiteX87" fmla="*/ 320675 w 5010150"/>
                <a:gd name="connsiteY87" fmla="*/ 133350 h 1044575"/>
                <a:gd name="connsiteX88" fmla="*/ 320675 w 5010150"/>
                <a:gd name="connsiteY88" fmla="*/ 114300 h 1044575"/>
                <a:gd name="connsiteX89" fmla="*/ 282575 w 5010150"/>
                <a:gd name="connsiteY89" fmla="*/ 114300 h 1044575"/>
                <a:gd name="connsiteX90" fmla="*/ 282575 w 5010150"/>
                <a:gd name="connsiteY90" fmla="*/ 92075 h 1044575"/>
                <a:gd name="connsiteX91" fmla="*/ 184150 w 5010150"/>
                <a:gd name="connsiteY91" fmla="*/ 92075 h 1044575"/>
                <a:gd name="connsiteX92" fmla="*/ 165100 w 5010150"/>
                <a:gd name="connsiteY92" fmla="*/ 79375 h 1044575"/>
                <a:gd name="connsiteX93" fmla="*/ 101600 w 5010150"/>
                <a:gd name="connsiteY93" fmla="*/ 79375 h 1044575"/>
                <a:gd name="connsiteX94" fmla="*/ 101600 w 5010150"/>
                <a:gd name="connsiteY94" fmla="*/ 53975 h 1044575"/>
                <a:gd name="connsiteX95" fmla="*/ 85725 w 5010150"/>
                <a:gd name="connsiteY95" fmla="*/ 53975 h 1044575"/>
                <a:gd name="connsiteX96" fmla="*/ 85725 w 5010150"/>
                <a:gd name="connsiteY96" fmla="*/ 28575 h 1044575"/>
                <a:gd name="connsiteX97" fmla="*/ 63500 w 5010150"/>
                <a:gd name="connsiteY97" fmla="*/ 28575 h 1044575"/>
                <a:gd name="connsiteX98" fmla="*/ 44450 w 5010150"/>
                <a:gd name="connsiteY98" fmla="*/ 0 h 1044575"/>
                <a:gd name="connsiteX99" fmla="*/ 0 w 5010150"/>
                <a:gd name="connsiteY99" fmla="*/ 0 h 104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5010150" h="1044575">
                  <a:moveTo>
                    <a:pt x="5010150" y="1044575"/>
                  </a:moveTo>
                  <a:lnTo>
                    <a:pt x="4470400" y="1044575"/>
                  </a:lnTo>
                  <a:lnTo>
                    <a:pt x="4470400" y="971550"/>
                  </a:lnTo>
                  <a:lnTo>
                    <a:pt x="3911600" y="971550"/>
                  </a:lnTo>
                  <a:lnTo>
                    <a:pt x="3911600" y="952500"/>
                  </a:lnTo>
                  <a:lnTo>
                    <a:pt x="3686175" y="952500"/>
                  </a:lnTo>
                  <a:lnTo>
                    <a:pt x="3686175" y="933450"/>
                  </a:lnTo>
                  <a:lnTo>
                    <a:pt x="3606800" y="933450"/>
                  </a:lnTo>
                  <a:lnTo>
                    <a:pt x="3606800" y="911225"/>
                  </a:lnTo>
                  <a:lnTo>
                    <a:pt x="3514725" y="911225"/>
                  </a:lnTo>
                  <a:lnTo>
                    <a:pt x="3514725" y="889000"/>
                  </a:lnTo>
                  <a:lnTo>
                    <a:pt x="3429000" y="889000"/>
                  </a:lnTo>
                  <a:lnTo>
                    <a:pt x="3429000" y="863600"/>
                  </a:lnTo>
                  <a:lnTo>
                    <a:pt x="3394075" y="863600"/>
                  </a:lnTo>
                  <a:lnTo>
                    <a:pt x="3394075" y="825500"/>
                  </a:lnTo>
                  <a:lnTo>
                    <a:pt x="3187700" y="825500"/>
                  </a:lnTo>
                  <a:lnTo>
                    <a:pt x="3187700" y="793750"/>
                  </a:lnTo>
                  <a:lnTo>
                    <a:pt x="2955925" y="793750"/>
                  </a:lnTo>
                  <a:lnTo>
                    <a:pt x="2955925" y="784225"/>
                  </a:lnTo>
                  <a:lnTo>
                    <a:pt x="2832100" y="784225"/>
                  </a:lnTo>
                  <a:lnTo>
                    <a:pt x="2832100" y="768350"/>
                  </a:lnTo>
                  <a:lnTo>
                    <a:pt x="2813050" y="768350"/>
                  </a:lnTo>
                  <a:lnTo>
                    <a:pt x="2813050" y="749300"/>
                  </a:lnTo>
                  <a:lnTo>
                    <a:pt x="2555875" y="749300"/>
                  </a:lnTo>
                  <a:lnTo>
                    <a:pt x="2555875" y="720725"/>
                  </a:lnTo>
                  <a:lnTo>
                    <a:pt x="2498725" y="720725"/>
                  </a:lnTo>
                  <a:lnTo>
                    <a:pt x="2498725" y="701675"/>
                  </a:lnTo>
                  <a:lnTo>
                    <a:pt x="2378075" y="701675"/>
                  </a:lnTo>
                  <a:lnTo>
                    <a:pt x="2378075" y="666750"/>
                  </a:lnTo>
                  <a:lnTo>
                    <a:pt x="2136775" y="666750"/>
                  </a:lnTo>
                  <a:lnTo>
                    <a:pt x="2136775" y="615950"/>
                  </a:lnTo>
                  <a:lnTo>
                    <a:pt x="2092325" y="615950"/>
                  </a:lnTo>
                  <a:lnTo>
                    <a:pt x="2092325" y="593725"/>
                  </a:lnTo>
                  <a:lnTo>
                    <a:pt x="2016125" y="593725"/>
                  </a:lnTo>
                  <a:lnTo>
                    <a:pt x="2016125" y="581025"/>
                  </a:lnTo>
                  <a:lnTo>
                    <a:pt x="1901825" y="581025"/>
                  </a:lnTo>
                  <a:lnTo>
                    <a:pt x="1901825" y="574675"/>
                  </a:lnTo>
                  <a:lnTo>
                    <a:pt x="1857375" y="574675"/>
                  </a:lnTo>
                  <a:lnTo>
                    <a:pt x="1857375" y="561975"/>
                  </a:lnTo>
                  <a:lnTo>
                    <a:pt x="1831975" y="561975"/>
                  </a:lnTo>
                  <a:lnTo>
                    <a:pt x="1831975" y="549275"/>
                  </a:lnTo>
                  <a:lnTo>
                    <a:pt x="1685925" y="549275"/>
                  </a:lnTo>
                  <a:lnTo>
                    <a:pt x="1685925" y="536575"/>
                  </a:lnTo>
                  <a:lnTo>
                    <a:pt x="1631950" y="536575"/>
                  </a:lnTo>
                  <a:lnTo>
                    <a:pt x="1631950" y="523875"/>
                  </a:lnTo>
                  <a:lnTo>
                    <a:pt x="1565275" y="523875"/>
                  </a:lnTo>
                  <a:lnTo>
                    <a:pt x="1565275" y="514350"/>
                  </a:lnTo>
                  <a:lnTo>
                    <a:pt x="1530350" y="514350"/>
                  </a:lnTo>
                  <a:lnTo>
                    <a:pt x="1530350" y="501650"/>
                  </a:lnTo>
                  <a:lnTo>
                    <a:pt x="1381125" y="501650"/>
                  </a:lnTo>
                  <a:lnTo>
                    <a:pt x="1381125" y="485775"/>
                  </a:lnTo>
                  <a:lnTo>
                    <a:pt x="1349375" y="485775"/>
                  </a:lnTo>
                  <a:lnTo>
                    <a:pt x="1349375" y="469900"/>
                  </a:lnTo>
                  <a:lnTo>
                    <a:pt x="1238250" y="469900"/>
                  </a:lnTo>
                  <a:lnTo>
                    <a:pt x="1238250" y="431800"/>
                  </a:lnTo>
                  <a:lnTo>
                    <a:pt x="1184275" y="431800"/>
                  </a:lnTo>
                  <a:lnTo>
                    <a:pt x="1184275" y="419100"/>
                  </a:lnTo>
                  <a:lnTo>
                    <a:pt x="1158875" y="419100"/>
                  </a:lnTo>
                  <a:lnTo>
                    <a:pt x="1158875" y="403225"/>
                  </a:lnTo>
                  <a:lnTo>
                    <a:pt x="1082675" y="403225"/>
                  </a:lnTo>
                  <a:lnTo>
                    <a:pt x="1082675" y="377825"/>
                  </a:lnTo>
                  <a:lnTo>
                    <a:pt x="1060450" y="377825"/>
                  </a:lnTo>
                  <a:lnTo>
                    <a:pt x="1060450" y="361950"/>
                  </a:lnTo>
                  <a:lnTo>
                    <a:pt x="1035050" y="361950"/>
                  </a:lnTo>
                  <a:lnTo>
                    <a:pt x="1035050" y="349250"/>
                  </a:lnTo>
                  <a:lnTo>
                    <a:pt x="1009650" y="349250"/>
                  </a:lnTo>
                  <a:lnTo>
                    <a:pt x="1009650" y="330200"/>
                  </a:lnTo>
                  <a:lnTo>
                    <a:pt x="971550" y="330200"/>
                  </a:lnTo>
                  <a:lnTo>
                    <a:pt x="971550" y="317500"/>
                  </a:lnTo>
                  <a:lnTo>
                    <a:pt x="939800" y="317500"/>
                  </a:lnTo>
                  <a:lnTo>
                    <a:pt x="939800" y="301625"/>
                  </a:lnTo>
                  <a:lnTo>
                    <a:pt x="838200" y="301625"/>
                  </a:lnTo>
                  <a:lnTo>
                    <a:pt x="838200" y="288925"/>
                  </a:lnTo>
                  <a:lnTo>
                    <a:pt x="781050" y="288925"/>
                  </a:lnTo>
                  <a:lnTo>
                    <a:pt x="781050" y="276225"/>
                  </a:lnTo>
                  <a:lnTo>
                    <a:pt x="736600" y="276225"/>
                  </a:lnTo>
                  <a:lnTo>
                    <a:pt x="736600" y="234950"/>
                  </a:lnTo>
                  <a:lnTo>
                    <a:pt x="708025" y="234950"/>
                  </a:lnTo>
                  <a:lnTo>
                    <a:pt x="708025" y="200025"/>
                  </a:lnTo>
                  <a:lnTo>
                    <a:pt x="581025" y="200025"/>
                  </a:lnTo>
                  <a:lnTo>
                    <a:pt x="581025" y="180975"/>
                  </a:lnTo>
                  <a:lnTo>
                    <a:pt x="523875" y="180975"/>
                  </a:lnTo>
                  <a:lnTo>
                    <a:pt x="523875" y="165100"/>
                  </a:lnTo>
                  <a:lnTo>
                    <a:pt x="374650" y="165100"/>
                  </a:lnTo>
                  <a:lnTo>
                    <a:pt x="374650" y="149225"/>
                  </a:lnTo>
                  <a:lnTo>
                    <a:pt x="346075" y="149225"/>
                  </a:lnTo>
                  <a:lnTo>
                    <a:pt x="346075" y="133350"/>
                  </a:lnTo>
                  <a:lnTo>
                    <a:pt x="320675" y="133350"/>
                  </a:lnTo>
                  <a:lnTo>
                    <a:pt x="320675" y="114300"/>
                  </a:lnTo>
                  <a:lnTo>
                    <a:pt x="282575" y="114300"/>
                  </a:lnTo>
                  <a:lnTo>
                    <a:pt x="282575" y="92075"/>
                  </a:lnTo>
                  <a:lnTo>
                    <a:pt x="184150" y="92075"/>
                  </a:lnTo>
                  <a:lnTo>
                    <a:pt x="165100" y="79375"/>
                  </a:lnTo>
                  <a:lnTo>
                    <a:pt x="101600" y="79375"/>
                  </a:lnTo>
                  <a:lnTo>
                    <a:pt x="101600" y="53975"/>
                  </a:lnTo>
                  <a:lnTo>
                    <a:pt x="85725" y="53975"/>
                  </a:lnTo>
                  <a:lnTo>
                    <a:pt x="85725" y="28575"/>
                  </a:lnTo>
                  <a:lnTo>
                    <a:pt x="63500" y="28575"/>
                  </a:lnTo>
                  <a:lnTo>
                    <a:pt x="4445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217" name="Freeform: Shape 9216">
              <a:extLst>
                <a:ext uri="{FF2B5EF4-FFF2-40B4-BE49-F238E27FC236}">
                  <a16:creationId xmlns:a16="http://schemas.microsoft.com/office/drawing/2014/main" id="{6432C07D-F06C-F319-767B-8F474541266B}"/>
                </a:ext>
              </a:extLst>
            </p:cNvPr>
            <p:cNvSpPr/>
            <p:nvPr/>
          </p:nvSpPr>
          <p:spPr bwMode="auto">
            <a:xfrm>
              <a:off x="1517650" y="2025650"/>
              <a:ext cx="4241800" cy="1101725"/>
            </a:xfrm>
            <a:custGeom>
              <a:avLst/>
              <a:gdLst>
                <a:gd name="connsiteX0" fmla="*/ 0 w 4241800"/>
                <a:gd name="connsiteY0" fmla="*/ 0 h 1101725"/>
                <a:gd name="connsiteX1" fmla="*/ 111125 w 4241800"/>
                <a:gd name="connsiteY1" fmla="*/ 0 h 1101725"/>
                <a:gd name="connsiteX2" fmla="*/ 111125 w 4241800"/>
                <a:gd name="connsiteY2" fmla="*/ 19050 h 1101725"/>
                <a:gd name="connsiteX3" fmla="*/ 200025 w 4241800"/>
                <a:gd name="connsiteY3" fmla="*/ 19050 h 1101725"/>
                <a:gd name="connsiteX4" fmla="*/ 200025 w 4241800"/>
                <a:gd name="connsiteY4" fmla="*/ 34925 h 1101725"/>
                <a:gd name="connsiteX5" fmla="*/ 266700 w 4241800"/>
                <a:gd name="connsiteY5" fmla="*/ 34925 h 1101725"/>
                <a:gd name="connsiteX6" fmla="*/ 266700 w 4241800"/>
                <a:gd name="connsiteY6" fmla="*/ 60325 h 1101725"/>
                <a:gd name="connsiteX7" fmla="*/ 352425 w 4241800"/>
                <a:gd name="connsiteY7" fmla="*/ 60325 h 1101725"/>
                <a:gd name="connsiteX8" fmla="*/ 352425 w 4241800"/>
                <a:gd name="connsiteY8" fmla="*/ 79375 h 1101725"/>
                <a:gd name="connsiteX9" fmla="*/ 431800 w 4241800"/>
                <a:gd name="connsiteY9" fmla="*/ 79375 h 1101725"/>
                <a:gd name="connsiteX10" fmla="*/ 434975 w 4241800"/>
                <a:gd name="connsiteY10" fmla="*/ 95250 h 1101725"/>
                <a:gd name="connsiteX11" fmla="*/ 641350 w 4241800"/>
                <a:gd name="connsiteY11" fmla="*/ 95250 h 1101725"/>
                <a:gd name="connsiteX12" fmla="*/ 644525 w 4241800"/>
                <a:gd name="connsiteY12" fmla="*/ 120650 h 1101725"/>
                <a:gd name="connsiteX13" fmla="*/ 698500 w 4241800"/>
                <a:gd name="connsiteY13" fmla="*/ 120650 h 1101725"/>
                <a:gd name="connsiteX14" fmla="*/ 698500 w 4241800"/>
                <a:gd name="connsiteY14" fmla="*/ 136525 h 1101725"/>
                <a:gd name="connsiteX15" fmla="*/ 863600 w 4241800"/>
                <a:gd name="connsiteY15" fmla="*/ 136525 h 1101725"/>
                <a:gd name="connsiteX16" fmla="*/ 863600 w 4241800"/>
                <a:gd name="connsiteY16" fmla="*/ 158750 h 1101725"/>
                <a:gd name="connsiteX17" fmla="*/ 898525 w 4241800"/>
                <a:gd name="connsiteY17" fmla="*/ 158750 h 1101725"/>
                <a:gd name="connsiteX18" fmla="*/ 898525 w 4241800"/>
                <a:gd name="connsiteY18" fmla="*/ 171450 h 1101725"/>
                <a:gd name="connsiteX19" fmla="*/ 1012825 w 4241800"/>
                <a:gd name="connsiteY19" fmla="*/ 171450 h 1101725"/>
                <a:gd name="connsiteX20" fmla="*/ 1012825 w 4241800"/>
                <a:gd name="connsiteY20" fmla="*/ 180975 h 1101725"/>
                <a:gd name="connsiteX21" fmla="*/ 1285875 w 4241800"/>
                <a:gd name="connsiteY21" fmla="*/ 180975 h 1101725"/>
                <a:gd name="connsiteX22" fmla="*/ 1285875 w 4241800"/>
                <a:gd name="connsiteY22" fmla="*/ 193675 h 1101725"/>
                <a:gd name="connsiteX23" fmla="*/ 1362075 w 4241800"/>
                <a:gd name="connsiteY23" fmla="*/ 193675 h 1101725"/>
                <a:gd name="connsiteX24" fmla="*/ 1362075 w 4241800"/>
                <a:gd name="connsiteY24" fmla="*/ 209550 h 1101725"/>
                <a:gd name="connsiteX25" fmla="*/ 1400175 w 4241800"/>
                <a:gd name="connsiteY25" fmla="*/ 209550 h 1101725"/>
                <a:gd name="connsiteX26" fmla="*/ 1400175 w 4241800"/>
                <a:gd name="connsiteY26" fmla="*/ 215900 h 1101725"/>
                <a:gd name="connsiteX27" fmla="*/ 1492250 w 4241800"/>
                <a:gd name="connsiteY27" fmla="*/ 215900 h 1101725"/>
                <a:gd name="connsiteX28" fmla="*/ 1530350 w 4241800"/>
                <a:gd name="connsiteY28" fmla="*/ 231775 h 1101725"/>
                <a:gd name="connsiteX29" fmla="*/ 1765300 w 4241800"/>
                <a:gd name="connsiteY29" fmla="*/ 231775 h 1101725"/>
                <a:gd name="connsiteX30" fmla="*/ 1784350 w 4241800"/>
                <a:gd name="connsiteY30" fmla="*/ 260350 h 1101725"/>
                <a:gd name="connsiteX31" fmla="*/ 1892300 w 4241800"/>
                <a:gd name="connsiteY31" fmla="*/ 260350 h 1101725"/>
                <a:gd name="connsiteX32" fmla="*/ 1895475 w 4241800"/>
                <a:gd name="connsiteY32" fmla="*/ 269875 h 1101725"/>
                <a:gd name="connsiteX33" fmla="*/ 1930400 w 4241800"/>
                <a:gd name="connsiteY33" fmla="*/ 269875 h 1101725"/>
                <a:gd name="connsiteX34" fmla="*/ 1930400 w 4241800"/>
                <a:gd name="connsiteY34" fmla="*/ 282575 h 1101725"/>
                <a:gd name="connsiteX35" fmla="*/ 2057400 w 4241800"/>
                <a:gd name="connsiteY35" fmla="*/ 282575 h 1101725"/>
                <a:gd name="connsiteX36" fmla="*/ 2108200 w 4241800"/>
                <a:gd name="connsiteY36" fmla="*/ 320675 h 1101725"/>
                <a:gd name="connsiteX37" fmla="*/ 2162175 w 4241800"/>
                <a:gd name="connsiteY37" fmla="*/ 320675 h 1101725"/>
                <a:gd name="connsiteX38" fmla="*/ 2178050 w 4241800"/>
                <a:gd name="connsiteY38" fmla="*/ 342900 h 1101725"/>
                <a:gd name="connsiteX39" fmla="*/ 2295525 w 4241800"/>
                <a:gd name="connsiteY39" fmla="*/ 342900 h 1101725"/>
                <a:gd name="connsiteX40" fmla="*/ 2320925 w 4241800"/>
                <a:gd name="connsiteY40" fmla="*/ 342900 h 1101725"/>
                <a:gd name="connsiteX41" fmla="*/ 2320925 w 4241800"/>
                <a:gd name="connsiteY41" fmla="*/ 365125 h 1101725"/>
                <a:gd name="connsiteX42" fmla="*/ 2365375 w 4241800"/>
                <a:gd name="connsiteY42" fmla="*/ 365125 h 1101725"/>
                <a:gd name="connsiteX43" fmla="*/ 2371725 w 4241800"/>
                <a:gd name="connsiteY43" fmla="*/ 393700 h 1101725"/>
                <a:gd name="connsiteX44" fmla="*/ 2403475 w 4241800"/>
                <a:gd name="connsiteY44" fmla="*/ 393700 h 1101725"/>
                <a:gd name="connsiteX45" fmla="*/ 2403475 w 4241800"/>
                <a:gd name="connsiteY45" fmla="*/ 412750 h 1101725"/>
                <a:gd name="connsiteX46" fmla="*/ 2435225 w 4241800"/>
                <a:gd name="connsiteY46" fmla="*/ 412750 h 1101725"/>
                <a:gd name="connsiteX47" fmla="*/ 2435225 w 4241800"/>
                <a:gd name="connsiteY47" fmla="*/ 450850 h 1101725"/>
                <a:gd name="connsiteX48" fmla="*/ 2524125 w 4241800"/>
                <a:gd name="connsiteY48" fmla="*/ 450850 h 1101725"/>
                <a:gd name="connsiteX49" fmla="*/ 2524125 w 4241800"/>
                <a:gd name="connsiteY49" fmla="*/ 466725 h 1101725"/>
                <a:gd name="connsiteX50" fmla="*/ 2568575 w 4241800"/>
                <a:gd name="connsiteY50" fmla="*/ 466725 h 1101725"/>
                <a:gd name="connsiteX51" fmla="*/ 2587625 w 4241800"/>
                <a:gd name="connsiteY51" fmla="*/ 501650 h 1101725"/>
                <a:gd name="connsiteX52" fmla="*/ 2628900 w 4241800"/>
                <a:gd name="connsiteY52" fmla="*/ 501650 h 1101725"/>
                <a:gd name="connsiteX53" fmla="*/ 2628900 w 4241800"/>
                <a:gd name="connsiteY53" fmla="*/ 508000 h 1101725"/>
                <a:gd name="connsiteX54" fmla="*/ 2660650 w 4241800"/>
                <a:gd name="connsiteY54" fmla="*/ 508000 h 1101725"/>
                <a:gd name="connsiteX55" fmla="*/ 2682875 w 4241800"/>
                <a:gd name="connsiteY55" fmla="*/ 527050 h 1101725"/>
                <a:gd name="connsiteX56" fmla="*/ 2781300 w 4241800"/>
                <a:gd name="connsiteY56" fmla="*/ 527050 h 1101725"/>
                <a:gd name="connsiteX57" fmla="*/ 2781300 w 4241800"/>
                <a:gd name="connsiteY57" fmla="*/ 549275 h 1101725"/>
                <a:gd name="connsiteX58" fmla="*/ 2854325 w 4241800"/>
                <a:gd name="connsiteY58" fmla="*/ 549275 h 1101725"/>
                <a:gd name="connsiteX59" fmla="*/ 2854325 w 4241800"/>
                <a:gd name="connsiteY59" fmla="*/ 565150 h 1101725"/>
                <a:gd name="connsiteX60" fmla="*/ 2901950 w 4241800"/>
                <a:gd name="connsiteY60" fmla="*/ 565150 h 1101725"/>
                <a:gd name="connsiteX61" fmla="*/ 2901950 w 4241800"/>
                <a:gd name="connsiteY61" fmla="*/ 577850 h 1101725"/>
                <a:gd name="connsiteX62" fmla="*/ 2924175 w 4241800"/>
                <a:gd name="connsiteY62" fmla="*/ 577850 h 1101725"/>
                <a:gd name="connsiteX63" fmla="*/ 2924175 w 4241800"/>
                <a:gd name="connsiteY63" fmla="*/ 603250 h 1101725"/>
                <a:gd name="connsiteX64" fmla="*/ 2943225 w 4241800"/>
                <a:gd name="connsiteY64" fmla="*/ 603250 h 1101725"/>
                <a:gd name="connsiteX65" fmla="*/ 2943225 w 4241800"/>
                <a:gd name="connsiteY65" fmla="*/ 631825 h 1101725"/>
                <a:gd name="connsiteX66" fmla="*/ 3000375 w 4241800"/>
                <a:gd name="connsiteY66" fmla="*/ 631825 h 1101725"/>
                <a:gd name="connsiteX67" fmla="*/ 3000375 w 4241800"/>
                <a:gd name="connsiteY67" fmla="*/ 647700 h 1101725"/>
                <a:gd name="connsiteX68" fmla="*/ 3063875 w 4241800"/>
                <a:gd name="connsiteY68" fmla="*/ 647700 h 1101725"/>
                <a:gd name="connsiteX69" fmla="*/ 3063875 w 4241800"/>
                <a:gd name="connsiteY69" fmla="*/ 669925 h 1101725"/>
                <a:gd name="connsiteX70" fmla="*/ 3143250 w 4241800"/>
                <a:gd name="connsiteY70" fmla="*/ 669925 h 1101725"/>
                <a:gd name="connsiteX71" fmla="*/ 3143250 w 4241800"/>
                <a:gd name="connsiteY71" fmla="*/ 685800 h 1101725"/>
                <a:gd name="connsiteX72" fmla="*/ 3203575 w 4241800"/>
                <a:gd name="connsiteY72" fmla="*/ 685800 h 1101725"/>
                <a:gd name="connsiteX73" fmla="*/ 3222625 w 4241800"/>
                <a:gd name="connsiteY73" fmla="*/ 701675 h 1101725"/>
                <a:gd name="connsiteX74" fmla="*/ 3254375 w 4241800"/>
                <a:gd name="connsiteY74" fmla="*/ 701675 h 1101725"/>
                <a:gd name="connsiteX75" fmla="*/ 3282950 w 4241800"/>
                <a:gd name="connsiteY75" fmla="*/ 742950 h 1101725"/>
                <a:gd name="connsiteX76" fmla="*/ 3352800 w 4241800"/>
                <a:gd name="connsiteY76" fmla="*/ 742950 h 1101725"/>
                <a:gd name="connsiteX77" fmla="*/ 3371850 w 4241800"/>
                <a:gd name="connsiteY77" fmla="*/ 762000 h 1101725"/>
                <a:gd name="connsiteX78" fmla="*/ 3409950 w 4241800"/>
                <a:gd name="connsiteY78" fmla="*/ 762000 h 1101725"/>
                <a:gd name="connsiteX79" fmla="*/ 3409950 w 4241800"/>
                <a:gd name="connsiteY79" fmla="*/ 771525 h 1101725"/>
                <a:gd name="connsiteX80" fmla="*/ 3432175 w 4241800"/>
                <a:gd name="connsiteY80" fmla="*/ 771525 h 1101725"/>
                <a:gd name="connsiteX81" fmla="*/ 3435350 w 4241800"/>
                <a:gd name="connsiteY81" fmla="*/ 796925 h 1101725"/>
                <a:gd name="connsiteX82" fmla="*/ 3454400 w 4241800"/>
                <a:gd name="connsiteY82" fmla="*/ 796925 h 1101725"/>
                <a:gd name="connsiteX83" fmla="*/ 3454400 w 4241800"/>
                <a:gd name="connsiteY83" fmla="*/ 809625 h 1101725"/>
                <a:gd name="connsiteX84" fmla="*/ 3473450 w 4241800"/>
                <a:gd name="connsiteY84" fmla="*/ 809625 h 1101725"/>
                <a:gd name="connsiteX85" fmla="*/ 3473450 w 4241800"/>
                <a:gd name="connsiteY85" fmla="*/ 822325 h 1101725"/>
                <a:gd name="connsiteX86" fmla="*/ 3502025 w 4241800"/>
                <a:gd name="connsiteY86" fmla="*/ 822325 h 1101725"/>
                <a:gd name="connsiteX87" fmla="*/ 3502025 w 4241800"/>
                <a:gd name="connsiteY87" fmla="*/ 844550 h 1101725"/>
                <a:gd name="connsiteX88" fmla="*/ 3559175 w 4241800"/>
                <a:gd name="connsiteY88" fmla="*/ 844550 h 1101725"/>
                <a:gd name="connsiteX89" fmla="*/ 3559175 w 4241800"/>
                <a:gd name="connsiteY89" fmla="*/ 866775 h 1101725"/>
                <a:gd name="connsiteX90" fmla="*/ 3578225 w 4241800"/>
                <a:gd name="connsiteY90" fmla="*/ 866775 h 1101725"/>
                <a:gd name="connsiteX91" fmla="*/ 3578225 w 4241800"/>
                <a:gd name="connsiteY91" fmla="*/ 892175 h 1101725"/>
                <a:gd name="connsiteX92" fmla="*/ 3625850 w 4241800"/>
                <a:gd name="connsiteY92" fmla="*/ 892175 h 1101725"/>
                <a:gd name="connsiteX93" fmla="*/ 3625850 w 4241800"/>
                <a:gd name="connsiteY93" fmla="*/ 914400 h 1101725"/>
                <a:gd name="connsiteX94" fmla="*/ 3676650 w 4241800"/>
                <a:gd name="connsiteY94" fmla="*/ 914400 h 1101725"/>
                <a:gd name="connsiteX95" fmla="*/ 3676650 w 4241800"/>
                <a:gd name="connsiteY95" fmla="*/ 927100 h 1101725"/>
                <a:gd name="connsiteX96" fmla="*/ 3736975 w 4241800"/>
                <a:gd name="connsiteY96" fmla="*/ 927100 h 1101725"/>
                <a:gd name="connsiteX97" fmla="*/ 3736975 w 4241800"/>
                <a:gd name="connsiteY97" fmla="*/ 942975 h 1101725"/>
                <a:gd name="connsiteX98" fmla="*/ 3765550 w 4241800"/>
                <a:gd name="connsiteY98" fmla="*/ 942975 h 1101725"/>
                <a:gd name="connsiteX99" fmla="*/ 3765550 w 4241800"/>
                <a:gd name="connsiteY99" fmla="*/ 981075 h 1101725"/>
                <a:gd name="connsiteX100" fmla="*/ 3816350 w 4241800"/>
                <a:gd name="connsiteY100" fmla="*/ 981075 h 1101725"/>
                <a:gd name="connsiteX101" fmla="*/ 3816350 w 4241800"/>
                <a:gd name="connsiteY101" fmla="*/ 1000125 h 1101725"/>
                <a:gd name="connsiteX102" fmla="*/ 3851275 w 4241800"/>
                <a:gd name="connsiteY102" fmla="*/ 1000125 h 1101725"/>
                <a:gd name="connsiteX103" fmla="*/ 3851275 w 4241800"/>
                <a:gd name="connsiteY103" fmla="*/ 1019175 h 1101725"/>
                <a:gd name="connsiteX104" fmla="*/ 3908425 w 4241800"/>
                <a:gd name="connsiteY104" fmla="*/ 1019175 h 1101725"/>
                <a:gd name="connsiteX105" fmla="*/ 3908425 w 4241800"/>
                <a:gd name="connsiteY105" fmla="*/ 1031875 h 1101725"/>
                <a:gd name="connsiteX106" fmla="*/ 3975100 w 4241800"/>
                <a:gd name="connsiteY106" fmla="*/ 1031875 h 1101725"/>
                <a:gd name="connsiteX107" fmla="*/ 3975100 w 4241800"/>
                <a:gd name="connsiteY107" fmla="*/ 1038225 h 1101725"/>
                <a:gd name="connsiteX108" fmla="*/ 4013200 w 4241800"/>
                <a:gd name="connsiteY108" fmla="*/ 1038225 h 1101725"/>
                <a:gd name="connsiteX109" fmla="*/ 4013200 w 4241800"/>
                <a:gd name="connsiteY109" fmla="*/ 1063625 h 1101725"/>
                <a:gd name="connsiteX110" fmla="*/ 4079875 w 4241800"/>
                <a:gd name="connsiteY110" fmla="*/ 1063625 h 1101725"/>
                <a:gd name="connsiteX111" fmla="*/ 4079875 w 4241800"/>
                <a:gd name="connsiteY111" fmla="*/ 1079500 h 1101725"/>
                <a:gd name="connsiteX112" fmla="*/ 4130675 w 4241800"/>
                <a:gd name="connsiteY112" fmla="*/ 1079500 h 1101725"/>
                <a:gd name="connsiteX113" fmla="*/ 4130675 w 4241800"/>
                <a:gd name="connsiteY113" fmla="*/ 1089025 h 1101725"/>
                <a:gd name="connsiteX114" fmla="*/ 4162425 w 4241800"/>
                <a:gd name="connsiteY114" fmla="*/ 1089025 h 1101725"/>
                <a:gd name="connsiteX115" fmla="*/ 4162425 w 4241800"/>
                <a:gd name="connsiteY115" fmla="*/ 1101725 h 1101725"/>
                <a:gd name="connsiteX116" fmla="*/ 4241800 w 4241800"/>
                <a:gd name="connsiteY116" fmla="*/ 1101725 h 110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241800" h="1101725">
                  <a:moveTo>
                    <a:pt x="0" y="0"/>
                  </a:moveTo>
                  <a:lnTo>
                    <a:pt x="111125" y="0"/>
                  </a:lnTo>
                  <a:lnTo>
                    <a:pt x="111125" y="19050"/>
                  </a:lnTo>
                  <a:lnTo>
                    <a:pt x="200025" y="19050"/>
                  </a:lnTo>
                  <a:lnTo>
                    <a:pt x="200025" y="34925"/>
                  </a:lnTo>
                  <a:lnTo>
                    <a:pt x="266700" y="34925"/>
                  </a:lnTo>
                  <a:lnTo>
                    <a:pt x="266700" y="60325"/>
                  </a:lnTo>
                  <a:lnTo>
                    <a:pt x="352425" y="60325"/>
                  </a:lnTo>
                  <a:lnTo>
                    <a:pt x="352425" y="79375"/>
                  </a:lnTo>
                  <a:lnTo>
                    <a:pt x="431800" y="79375"/>
                  </a:lnTo>
                  <a:lnTo>
                    <a:pt x="434975" y="95250"/>
                  </a:lnTo>
                  <a:lnTo>
                    <a:pt x="641350" y="95250"/>
                  </a:lnTo>
                  <a:lnTo>
                    <a:pt x="644525" y="120650"/>
                  </a:lnTo>
                  <a:lnTo>
                    <a:pt x="698500" y="120650"/>
                  </a:lnTo>
                  <a:lnTo>
                    <a:pt x="698500" y="136525"/>
                  </a:lnTo>
                  <a:lnTo>
                    <a:pt x="863600" y="136525"/>
                  </a:lnTo>
                  <a:lnTo>
                    <a:pt x="863600" y="158750"/>
                  </a:lnTo>
                  <a:lnTo>
                    <a:pt x="898525" y="158750"/>
                  </a:lnTo>
                  <a:lnTo>
                    <a:pt x="898525" y="171450"/>
                  </a:lnTo>
                  <a:lnTo>
                    <a:pt x="1012825" y="171450"/>
                  </a:lnTo>
                  <a:lnTo>
                    <a:pt x="1012825" y="180975"/>
                  </a:lnTo>
                  <a:lnTo>
                    <a:pt x="1285875" y="180975"/>
                  </a:lnTo>
                  <a:lnTo>
                    <a:pt x="1285875" y="193675"/>
                  </a:lnTo>
                  <a:lnTo>
                    <a:pt x="1362075" y="193675"/>
                  </a:lnTo>
                  <a:lnTo>
                    <a:pt x="1362075" y="209550"/>
                  </a:lnTo>
                  <a:lnTo>
                    <a:pt x="1400175" y="209550"/>
                  </a:lnTo>
                  <a:lnTo>
                    <a:pt x="1400175" y="215900"/>
                  </a:lnTo>
                  <a:lnTo>
                    <a:pt x="1492250" y="215900"/>
                  </a:lnTo>
                  <a:lnTo>
                    <a:pt x="1530350" y="231775"/>
                  </a:lnTo>
                  <a:lnTo>
                    <a:pt x="1765300" y="231775"/>
                  </a:lnTo>
                  <a:lnTo>
                    <a:pt x="1784350" y="260350"/>
                  </a:lnTo>
                  <a:lnTo>
                    <a:pt x="1892300" y="260350"/>
                  </a:lnTo>
                  <a:lnTo>
                    <a:pt x="1895475" y="269875"/>
                  </a:lnTo>
                  <a:lnTo>
                    <a:pt x="1930400" y="269875"/>
                  </a:lnTo>
                  <a:lnTo>
                    <a:pt x="1930400" y="282575"/>
                  </a:lnTo>
                  <a:lnTo>
                    <a:pt x="2057400" y="282575"/>
                  </a:lnTo>
                  <a:lnTo>
                    <a:pt x="2108200" y="320675"/>
                  </a:lnTo>
                  <a:lnTo>
                    <a:pt x="2162175" y="320675"/>
                  </a:lnTo>
                  <a:lnTo>
                    <a:pt x="2178050" y="342900"/>
                  </a:lnTo>
                  <a:lnTo>
                    <a:pt x="2295525" y="342900"/>
                  </a:lnTo>
                  <a:lnTo>
                    <a:pt x="2320925" y="342900"/>
                  </a:lnTo>
                  <a:lnTo>
                    <a:pt x="2320925" y="365125"/>
                  </a:lnTo>
                  <a:lnTo>
                    <a:pt x="2365375" y="365125"/>
                  </a:lnTo>
                  <a:lnTo>
                    <a:pt x="2371725" y="393700"/>
                  </a:lnTo>
                  <a:lnTo>
                    <a:pt x="2403475" y="393700"/>
                  </a:lnTo>
                  <a:lnTo>
                    <a:pt x="2403475" y="412750"/>
                  </a:lnTo>
                  <a:lnTo>
                    <a:pt x="2435225" y="412750"/>
                  </a:lnTo>
                  <a:lnTo>
                    <a:pt x="2435225" y="450850"/>
                  </a:lnTo>
                  <a:lnTo>
                    <a:pt x="2524125" y="450850"/>
                  </a:lnTo>
                  <a:lnTo>
                    <a:pt x="2524125" y="466725"/>
                  </a:lnTo>
                  <a:lnTo>
                    <a:pt x="2568575" y="466725"/>
                  </a:lnTo>
                  <a:lnTo>
                    <a:pt x="2587625" y="501650"/>
                  </a:lnTo>
                  <a:lnTo>
                    <a:pt x="2628900" y="501650"/>
                  </a:lnTo>
                  <a:lnTo>
                    <a:pt x="2628900" y="508000"/>
                  </a:lnTo>
                  <a:lnTo>
                    <a:pt x="2660650" y="508000"/>
                  </a:lnTo>
                  <a:lnTo>
                    <a:pt x="2682875" y="527050"/>
                  </a:lnTo>
                  <a:lnTo>
                    <a:pt x="2781300" y="527050"/>
                  </a:lnTo>
                  <a:lnTo>
                    <a:pt x="2781300" y="549275"/>
                  </a:lnTo>
                  <a:lnTo>
                    <a:pt x="2854325" y="549275"/>
                  </a:lnTo>
                  <a:lnTo>
                    <a:pt x="2854325" y="565150"/>
                  </a:lnTo>
                  <a:lnTo>
                    <a:pt x="2901950" y="565150"/>
                  </a:lnTo>
                  <a:lnTo>
                    <a:pt x="2901950" y="577850"/>
                  </a:lnTo>
                  <a:lnTo>
                    <a:pt x="2924175" y="577850"/>
                  </a:lnTo>
                  <a:lnTo>
                    <a:pt x="2924175" y="603250"/>
                  </a:lnTo>
                  <a:lnTo>
                    <a:pt x="2943225" y="603250"/>
                  </a:lnTo>
                  <a:lnTo>
                    <a:pt x="2943225" y="631825"/>
                  </a:lnTo>
                  <a:lnTo>
                    <a:pt x="3000375" y="631825"/>
                  </a:lnTo>
                  <a:lnTo>
                    <a:pt x="3000375" y="647700"/>
                  </a:lnTo>
                  <a:lnTo>
                    <a:pt x="3063875" y="647700"/>
                  </a:lnTo>
                  <a:lnTo>
                    <a:pt x="3063875" y="669925"/>
                  </a:lnTo>
                  <a:lnTo>
                    <a:pt x="3143250" y="669925"/>
                  </a:lnTo>
                  <a:lnTo>
                    <a:pt x="3143250" y="685800"/>
                  </a:lnTo>
                  <a:lnTo>
                    <a:pt x="3203575" y="685800"/>
                  </a:lnTo>
                  <a:lnTo>
                    <a:pt x="3222625" y="701675"/>
                  </a:lnTo>
                  <a:lnTo>
                    <a:pt x="3254375" y="701675"/>
                  </a:lnTo>
                  <a:lnTo>
                    <a:pt x="3282950" y="742950"/>
                  </a:lnTo>
                  <a:lnTo>
                    <a:pt x="3352800" y="742950"/>
                  </a:lnTo>
                  <a:lnTo>
                    <a:pt x="3371850" y="762000"/>
                  </a:lnTo>
                  <a:lnTo>
                    <a:pt x="3409950" y="762000"/>
                  </a:lnTo>
                  <a:lnTo>
                    <a:pt x="3409950" y="771525"/>
                  </a:lnTo>
                  <a:lnTo>
                    <a:pt x="3432175" y="771525"/>
                  </a:lnTo>
                  <a:lnTo>
                    <a:pt x="3435350" y="796925"/>
                  </a:lnTo>
                  <a:lnTo>
                    <a:pt x="3454400" y="796925"/>
                  </a:lnTo>
                  <a:lnTo>
                    <a:pt x="3454400" y="809625"/>
                  </a:lnTo>
                  <a:lnTo>
                    <a:pt x="3473450" y="809625"/>
                  </a:lnTo>
                  <a:lnTo>
                    <a:pt x="3473450" y="822325"/>
                  </a:lnTo>
                  <a:lnTo>
                    <a:pt x="3502025" y="822325"/>
                  </a:lnTo>
                  <a:lnTo>
                    <a:pt x="3502025" y="844550"/>
                  </a:lnTo>
                  <a:lnTo>
                    <a:pt x="3559175" y="844550"/>
                  </a:lnTo>
                  <a:lnTo>
                    <a:pt x="3559175" y="866775"/>
                  </a:lnTo>
                  <a:lnTo>
                    <a:pt x="3578225" y="866775"/>
                  </a:lnTo>
                  <a:lnTo>
                    <a:pt x="3578225" y="892175"/>
                  </a:lnTo>
                  <a:lnTo>
                    <a:pt x="3625850" y="892175"/>
                  </a:lnTo>
                  <a:lnTo>
                    <a:pt x="3625850" y="914400"/>
                  </a:lnTo>
                  <a:lnTo>
                    <a:pt x="3676650" y="914400"/>
                  </a:lnTo>
                  <a:lnTo>
                    <a:pt x="3676650" y="927100"/>
                  </a:lnTo>
                  <a:lnTo>
                    <a:pt x="3736975" y="927100"/>
                  </a:lnTo>
                  <a:lnTo>
                    <a:pt x="3736975" y="942975"/>
                  </a:lnTo>
                  <a:lnTo>
                    <a:pt x="3765550" y="942975"/>
                  </a:lnTo>
                  <a:lnTo>
                    <a:pt x="3765550" y="981075"/>
                  </a:lnTo>
                  <a:lnTo>
                    <a:pt x="3816350" y="981075"/>
                  </a:lnTo>
                  <a:lnTo>
                    <a:pt x="3816350" y="1000125"/>
                  </a:lnTo>
                  <a:lnTo>
                    <a:pt x="3851275" y="1000125"/>
                  </a:lnTo>
                  <a:lnTo>
                    <a:pt x="3851275" y="1019175"/>
                  </a:lnTo>
                  <a:lnTo>
                    <a:pt x="3908425" y="1019175"/>
                  </a:lnTo>
                  <a:lnTo>
                    <a:pt x="3908425" y="1031875"/>
                  </a:lnTo>
                  <a:lnTo>
                    <a:pt x="3975100" y="1031875"/>
                  </a:lnTo>
                  <a:lnTo>
                    <a:pt x="3975100" y="1038225"/>
                  </a:lnTo>
                  <a:lnTo>
                    <a:pt x="4013200" y="1038225"/>
                  </a:lnTo>
                  <a:lnTo>
                    <a:pt x="4013200" y="1063625"/>
                  </a:lnTo>
                  <a:lnTo>
                    <a:pt x="4079875" y="1063625"/>
                  </a:lnTo>
                  <a:lnTo>
                    <a:pt x="4079875" y="1079500"/>
                  </a:lnTo>
                  <a:lnTo>
                    <a:pt x="4130675" y="1079500"/>
                  </a:lnTo>
                  <a:lnTo>
                    <a:pt x="4130675" y="1089025"/>
                  </a:lnTo>
                  <a:lnTo>
                    <a:pt x="4162425" y="1089025"/>
                  </a:lnTo>
                  <a:lnTo>
                    <a:pt x="4162425" y="1101725"/>
                  </a:lnTo>
                  <a:lnTo>
                    <a:pt x="4241800" y="1101725"/>
                  </a:lnTo>
                </a:path>
              </a:pathLst>
            </a:custGeom>
            <a:noFill/>
            <a:ln w="28575">
              <a:solidFill>
                <a:schemeClr val="accent3"/>
              </a:solidFill>
              <a:miter lim="800000"/>
              <a:headEnd/>
              <a:tailEnd/>
            </a:ln>
          </p:spPr>
          <p:txBody>
            <a:bodyPr rtlCol="0" anchor="ctr"/>
            <a:lstStyle/>
            <a:p>
              <a:pPr algn="ctr"/>
              <a:endParaRPr lang="en-US"/>
            </a:p>
          </p:txBody>
        </p:sp>
      </p:grpSp>
      <p:grpSp>
        <p:nvGrpSpPr>
          <p:cNvPr id="9222" name="Group 9221">
            <a:extLst>
              <a:ext uri="{FF2B5EF4-FFF2-40B4-BE49-F238E27FC236}">
                <a16:creationId xmlns:a16="http://schemas.microsoft.com/office/drawing/2014/main" id="{0E7A82C1-A79C-10A4-BDC5-36BB32D1238E}"/>
              </a:ext>
            </a:extLst>
          </p:cNvPr>
          <p:cNvGrpSpPr/>
          <p:nvPr/>
        </p:nvGrpSpPr>
        <p:grpSpPr>
          <a:xfrm>
            <a:off x="1789186" y="2054225"/>
            <a:ext cx="9255125" cy="1727200"/>
            <a:chOff x="1520825" y="2054225"/>
            <a:chExt cx="9255125" cy="1727200"/>
          </a:xfrm>
        </p:grpSpPr>
        <p:sp>
          <p:nvSpPr>
            <p:cNvPr id="9220" name="Freeform: Shape 9219">
              <a:extLst>
                <a:ext uri="{FF2B5EF4-FFF2-40B4-BE49-F238E27FC236}">
                  <a16:creationId xmlns:a16="http://schemas.microsoft.com/office/drawing/2014/main" id="{5F7CCC4B-51F3-B30D-DCDC-5820030D6A0A}"/>
                </a:ext>
              </a:extLst>
            </p:cNvPr>
            <p:cNvSpPr/>
            <p:nvPr/>
          </p:nvSpPr>
          <p:spPr bwMode="auto">
            <a:xfrm>
              <a:off x="1520825" y="2054225"/>
              <a:ext cx="4930775" cy="1016000"/>
            </a:xfrm>
            <a:custGeom>
              <a:avLst/>
              <a:gdLst>
                <a:gd name="connsiteX0" fmla="*/ 0 w 4930775"/>
                <a:gd name="connsiteY0" fmla="*/ 0 h 1016000"/>
                <a:gd name="connsiteX1" fmla="*/ 136525 w 4930775"/>
                <a:gd name="connsiteY1" fmla="*/ 0 h 1016000"/>
                <a:gd name="connsiteX2" fmla="*/ 136525 w 4930775"/>
                <a:gd name="connsiteY2" fmla="*/ 38100 h 1016000"/>
                <a:gd name="connsiteX3" fmla="*/ 180975 w 4930775"/>
                <a:gd name="connsiteY3" fmla="*/ 38100 h 1016000"/>
                <a:gd name="connsiteX4" fmla="*/ 180975 w 4930775"/>
                <a:gd name="connsiteY4" fmla="*/ 47625 h 1016000"/>
                <a:gd name="connsiteX5" fmla="*/ 241300 w 4930775"/>
                <a:gd name="connsiteY5" fmla="*/ 47625 h 1016000"/>
                <a:gd name="connsiteX6" fmla="*/ 257175 w 4930775"/>
                <a:gd name="connsiteY6" fmla="*/ 63500 h 1016000"/>
                <a:gd name="connsiteX7" fmla="*/ 314325 w 4930775"/>
                <a:gd name="connsiteY7" fmla="*/ 63500 h 1016000"/>
                <a:gd name="connsiteX8" fmla="*/ 346075 w 4930775"/>
                <a:gd name="connsiteY8" fmla="*/ 98425 h 1016000"/>
                <a:gd name="connsiteX9" fmla="*/ 590550 w 4930775"/>
                <a:gd name="connsiteY9" fmla="*/ 98425 h 1016000"/>
                <a:gd name="connsiteX10" fmla="*/ 590550 w 4930775"/>
                <a:gd name="connsiteY10" fmla="*/ 104775 h 1016000"/>
                <a:gd name="connsiteX11" fmla="*/ 654050 w 4930775"/>
                <a:gd name="connsiteY11" fmla="*/ 104775 h 1016000"/>
                <a:gd name="connsiteX12" fmla="*/ 679450 w 4930775"/>
                <a:gd name="connsiteY12" fmla="*/ 123825 h 1016000"/>
                <a:gd name="connsiteX13" fmla="*/ 708025 w 4930775"/>
                <a:gd name="connsiteY13" fmla="*/ 123825 h 1016000"/>
                <a:gd name="connsiteX14" fmla="*/ 736600 w 4930775"/>
                <a:gd name="connsiteY14" fmla="*/ 142875 h 1016000"/>
                <a:gd name="connsiteX15" fmla="*/ 771525 w 4930775"/>
                <a:gd name="connsiteY15" fmla="*/ 142875 h 1016000"/>
                <a:gd name="connsiteX16" fmla="*/ 771525 w 4930775"/>
                <a:gd name="connsiteY16" fmla="*/ 171450 h 1016000"/>
                <a:gd name="connsiteX17" fmla="*/ 898525 w 4930775"/>
                <a:gd name="connsiteY17" fmla="*/ 171450 h 1016000"/>
                <a:gd name="connsiteX18" fmla="*/ 898525 w 4930775"/>
                <a:gd name="connsiteY18" fmla="*/ 184150 h 1016000"/>
                <a:gd name="connsiteX19" fmla="*/ 936625 w 4930775"/>
                <a:gd name="connsiteY19" fmla="*/ 184150 h 1016000"/>
                <a:gd name="connsiteX20" fmla="*/ 936625 w 4930775"/>
                <a:gd name="connsiteY20" fmla="*/ 193675 h 1016000"/>
                <a:gd name="connsiteX21" fmla="*/ 962025 w 4930775"/>
                <a:gd name="connsiteY21" fmla="*/ 193675 h 1016000"/>
                <a:gd name="connsiteX22" fmla="*/ 962025 w 4930775"/>
                <a:gd name="connsiteY22" fmla="*/ 209550 h 1016000"/>
                <a:gd name="connsiteX23" fmla="*/ 1104900 w 4930775"/>
                <a:gd name="connsiteY23" fmla="*/ 209550 h 1016000"/>
                <a:gd name="connsiteX24" fmla="*/ 1104900 w 4930775"/>
                <a:gd name="connsiteY24" fmla="*/ 212725 h 1016000"/>
                <a:gd name="connsiteX25" fmla="*/ 1133475 w 4930775"/>
                <a:gd name="connsiteY25" fmla="*/ 212725 h 1016000"/>
                <a:gd name="connsiteX26" fmla="*/ 1133475 w 4930775"/>
                <a:gd name="connsiteY26" fmla="*/ 228600 h 1016000"/>
                <a:gd name="connsiteX27" fmla="*/ 1355725 w 4930775"/>
                <a:gd name="connsiteY27" fmla="*/ 228600 h 1016000"/>
                <a:gd name="connsiteX28" fmla="*/ 1355725 w 4930775"/>
                <a:gd name="connsiteY28" fmla="*/ 247650 h 1016000"/>
                <a:gd name="connsiteX29" fmla="*/ 1403350 w 4930775"/>
                <a:gd name="connsiteY29" fmla="*/ 247650 h 1016000"/>
                <a:gd name="connsiteX30" fmla="*/ 1403350 w 4930775"/>
                <a:gd name="connsiteY30" fmla="*/ 257175 h 1016000"/>
                <a:gd name="connsiteX31" fmla="*/ 1498600 w 4930775"/>
                <a:gd name="connsiteY31" fmla="*/ 257175 h 1016000"/>
                <a:gd name="connsiteX32" fmla="*/ 1527175 w 4930775"/>
                <a:gd name="connsiteY32" fmla="*/ 285750 h 1016000"/>
                <a:gd name="connsiteX33" fmla="*/ 1581150 w 4930775"/>
                <a:gd name="connsiteY33" fmla="*/ 285750 h 1016000"/>
                <a:gd name="connsiteX34" fmla="*/ 1581150 w 4930775"/>
                <a:gd name="connsiteY34" fmla="*/ 298450 h 1016000"/>
                <a:gd name="connsiteX35" fmla="*/ 1717675 w 4930775"/>
                <a:gd name="connsiteY35" fmla="*/ 298450 h 1016000"/>
                <a:gd name="connsiteX36" fmla="*/ 1717675 w 4930775"/>
                <a:gd name="connsiteY36" fmla="*/ 311150 h 1016000"/>
                <a:gd name="connsiteX37" fmla="*/ 1790700 w 4930775"/>
                <a:gd name="connsiteY37" fmla="*/ 311150 h 1016000"/>
                <a:gd name="connsiteX38" fmla="*/ 1790700 w 4930775"/>
                <a:gd name="connsiteY38" fmla="*/ 327025 h 1016000"/>
                <a:gd name="connsiteX39" fmla="*/ 1831975 w 4930775"/>
                <a:gd name="connsiteY39" fmla="*/ 327025 h 1016000"/>
                <a:gd name="connsiteX40" fmla="*/ 1831975 w 4930775"/>
                <a:gd name="connsiteY40" fmla="*/ 336550 h 1016000"/>
                <a:gd name="connsiteX41" fmla="*/ 1962150 w 4930775"/>
                <a:gd name="connsiteY41" fmla="*/ 336550 h 1016000"/>
                <a:gd name="connsiteX42" fmla="*/ 1981200 w 4930775"/>
                <a:gd name="connsiteY42" fmla="*/ 355600 h 1016000"/>
                <a:gd name="connsiteX43" fmla="*/ 2028825 w 4930775"/>
                <a:gd name="connsiteY43" fmla="*/ 355600 h 1016000"/>
                <a:gd name="connsiteX44" fmla="*/ 2028825 w 4930775"/>
                <a:gd name="connsiteY44" fmla="*/ 368300 h 1016000"/>
                <a:gd name="connsiteX45" fmla="*/ 2051050 w 4930775"/>
                <a:gd name="connsiteY45" fmla="*/ 368300 h 1016000"/>
                <a:gd name="connsiteX46" fmla="*/ 2051050 w 4930775"/>
                <a:gd name="connsiteY46" fmla="*/ 387350 h 1016000"/>
                <a:gd name="connsiteX47" fmla="*/ 2209800 w 4930775"/>
                <a:gd name="connsiteY47" fmla="*/ 387350 h 1016000"/>
                <a:gd name="connsiteX48" fmla="*/ 2209800 w 4930775"/>
                <a:gd name="connsiteY48" fmla="*/ 393700 h 1016000"/>
                <a:gd name="connsiteX49" fmla="*/ 2349500 w 4930775"/>
                <a:gd name="connsiteY49" fmla="*/ 393700 h 1016000"/>
                <a:gd name="connsiteX50" fmla="*/ 2349500 w 4930775"/>
                <a:gd name="connsiteY50" fmla="*/ 403225 h 1016000"/>
                <a:gd name="connsiteX51" fmla="*/ 2387600 w 4930775"/>
                <a:gd name="connsiteY51" fmla="*/ 403225 h 1016000"/>
                <a:gd name="connsiteX52" fmla="*/ 2387600 w 4930775"/>
                <a:gd name="connsiteY52" fmla="*/ 419100 h 1016000"/>
                <a:gd name="connsiteX53" fmla="*/ 2590800 w 4930775"/>
                <a:gd name="connsiteY53" fmla="*/ 419100 h 1016000"/>
                <a:gd name="connsiteX54" fmla="*/ 2590800 w 4930775"/>
                <a:gd name="connsiteY54" fmla="*/ 425450 h 1016000"/>
                <a:gd name="connsiteX55" fmla="*/ 2711450 w 4930775"/>
                <a:gd name="connsiteY55" fmla="*/ 425450 h 1016000"/>
                <a:gd name="connsiteX56" fmla="*/ 2711450 w 4930775"/>
                <a:gd name="connsiteY56" fmla="*/ 438150 h 1016000"/>
                <a:gd name="connsiteX57" fmla="*/ 2749550 w 4930775"/>
                <a:gd name="connsiteY57" fmla="*/ 438150 h 1016000"/>
                <a:gd name="connsiteX58" fmla="*/ 2749550 w 4930775"/>
                <a:gd name="connsiteY58" fmla="*/ 460375 h 1016000"/>
                <a:gd name="connsiteX59" fmla="*/ 2794000 w 4930775"/>
                <a:gd name="connsiteY59" fmla="*/ 460375 h 1016000"/>
                <a:gd name="connsiteX60" fmla="*/ 2794000 w 4930775"/>
                <a:gd name="connsiteY60" fmla="*/ 473075 h 1016000"/>
                <a:gd name="connsiteX61" fmla="*/ 2813050 w 4930775"/>
                <a:gd name="connsiteY61" fmla="*/ 473075 h 1016000"/>
                <a:gd name="connsiteX62" fmla="*/ 2813050 w 4930775"/>
                <a:gd name="connsiteY62" fmla="*/ 485775 h 1016000"/>
                <a:gd name="connsiteX63" fmla="*/ 2892425 w 4930775"/>
                <a:gd name="connsiteY63" fmla="*/ 485775 h 1016000"/>
                <a:gd name="connsiteX64" fmla="*/ 2892425 w 4930775"/>
                <a:gd name="connsiteY64" fmla="*/ 492125 h 1016000"/>
                <a:gd name="connsiteX65" fmla="*/ 2921000 w 4930775"/>
                <a:gd name="connsiteY65" fmla="*/ 492125 h 1016000"/>
                <a:gd name="connsiteX66" fmla="*/ 2921000 w 4930775"/>
                <a:gd name="connsiteY66" fmla="*/ 504825 h 1016000"/>
                <a:gd name="connsiteX67" fmla="*/ 2949575 w 4930775"/>
                <a:gd name="connsiteY67" fmla="*/ 504825 h 1016000"/>
                <a:gd name="connsiteX68" fmla="*/ 2949575 w 4930775"/>
                <a:gd name="connsiteY68" fmla="*/ 517525 h 1016000"/>
                <a:gd name="connsiteX69" fmla="*/ 3190875 w 4930775"/>
                <a:gd name="connsiteY69" fmla="*/ 517525 h 1016000"/>
                <a:gd name="connsiteX70" fmla="*/ 3203575 w 4930775"/>
                <a:gd name="connsiteY70" fmla="*/ 542925 h 1016000"/>
                <a:gd name="connsiteX71" fmla="*/ 3257550 w 4930775"/>
                <a:gd name="connsiteY71" fmla="*/ 542925 h 1016000"/>
                <a:gd name="connsiteX72" fmla="*/ 3257550 w 4930775"/>
                <a:gd name="connsiteY72" fmla="*/ 552450 h 1016000"/>
                <a:gd name="connsiteX73" fmla="*/ 3384550 w 4930775"/>
                <a:gd name="connsiteY73" fmla="*/ 552450 h 1016000"/>
                <a:gd name="connsiteX74" fmla="*/ 3384550 w 4930775"/>
                <a:gd name="connsiteY74" fmla="*/ 577850 h 1016000"/>
                <a:gd name="connsiteX75" fmla="*/ 3505200 w 4930775"/>
                <a:gd name="connsiteY75" fmla="*/ 577850 h 1016000"/>
                <a:gd name="connsiteX76" fmla="*/ 3505200 w 4930775"/>
                <a:gd name="connsiteY76" fmla="*/ 609600 h 1016000"/>
                <a:gd name="connsiteX77" fmla="*/ 3546475 w 4930775"/>
                <a:gd name="connsiteY77" fmla="*/ 609600 h 1016000"/>
                <a:gd name="connsiteX78" fmla="*/ 3546475 w 4930775"/>
                <a:gd name="connsiteY78" fmla="*/ 622300 h 1016000"/>
                <a:gd name="connsiteX79" fmla="*/ 3673475 w 4930775"/>
                <a:gd name="connsiteY79" fmla="*/ 622300 h 1016000"/>
                <a:gd name="connsiteX80" fmla="*/ 3673475 w 4930775"/>
                <a:gd name="connsiteY80" fmla="*/ 638175 h 1016000"/>
                <a:gd name="connsiteX81" fmla="*/ 3724275 w 4930775"/>
                <a:gd name="connsiteY81" fmla="*/ 638175 h 1016000"/>
                <a:gd name="connsiteX82" fmla="*/ 3724275 w 4930775"/>
                <a:gd name="connsiteY82" fmla="*/ 650875 h 1016000"/>
                <a:gd name="connsiteX83" fmla="*/ 3746500 w 4930775"/>
                <a:gd name="connsiteY83" fmla="*/ 650875 h 1016000"/>
                <a:gd name="connsiteX84" fmla="*/ 3746500 w 4930775"/>
                <a:gd name="connsiteY84" fmla="*/ 663575 h 1016000"/>
                <a:gd name="connsiteX85" fmla="*/ 3762375 w 4930775"/>
                <a:gd name="connsiteY85" fmla="*/ 663575 h 1016000"/>
                <a:gd name="connsiteX86" fmla="*/ 3762375 w 4930775"/>
                <a:gd name="connsiteY86" fmla="*/ 682625 h 1016000"/>
                <a:gd name="connsiteX87" fmla="*/ 3829050 w 4930775"/>
                <a:gd name="connsiteY87" fmla="*/ 682625 h 1016000"/>
                <a:gd name="connsiteX88" fmla="*/ 3829050 w 4930775"/>
                <a:gd name="connsiteY88" fmla="*/ 695325 h 1016000"/>
                <a:gd name="connsiteX89" fmla="*/ 3854450 w 4930775"/>
                <a:gd name="connsiteY89" fmla="*/ 695325 h 1016000"/>
                <a:gd name="connsiteX90" fmla="*/ 3854450 w 4930775"/>
                <a:gd name="connsiteY90" fmla="*/ 727075 h 1016000"/>
                <a:gd name="connsiteX91" fmla="*/ 3889375 w 4930775"/>
                <a:gd name="connsiteY91" fmla="*/ 727075 h 1016000"/>
                <a:gd name="connsiteX92" fmla="*/ 3889375 w 4930775"/>
                <a:gd name="connsiteY92" fmla="*/ 752475 h 1016000"/>
                <a:gd name="connsiteX93" fmla="*/ 4089400 w 4930775"/>
                <a:gd name="connsiteY93" fmla="*/ 752475 h 1016000"/>
                <a:gd name="connsiteX94" fmla="*/ 4089400 w 4930775"/>
                <a:gd name="connsiteY94" fmla="*/ 777875 h 1016000"/>
                <a:gd name="connsiteX95" fmla="*/ 4114800 w 4930775"/>
                <a:gd name="connsiteY95" fmla="*/ 777875 h 1016000"/>
                <a:gd name="connsiteX96" fmla="*/ 4114800 w 4930775"/>
                <a:gd name="connsiteY96" fmla="*/ 796925 h 1016000"/>
                <a:gd name="connsiteX97" fmla="*/ 4156075 w 4930775"/>
                <a:gd name="connsiteY97" fmla="*/ 796925 h 1016000"/>
                <a:gd name="connsiteX98" fmla="*/ 4156075 w 4930775"/>
                <a:gd name="connsiteY98" fmla="*/ 812800 h 1016000"/>
                <a:gd name="connsiteX99" fmla="*/ 4248150 w 4930775"/>
                <a:gd name="connsiteY99" fmla="*/ 812800 h 1016000"/>
                <a:gd name="connsiteX100" fmla="*/ 4248150 w 4930775"/>
                <a:gd name="connsiteY100" fmla="*/ 822325 h 1016000"/>
                <a:gd name="connsiteX101" fmla="*/ 4279900 w 4930775"/>
                <a:gd name="connsiteY101" fmla="*/ 822325 h 1016000"/>
                <a:gd name="connsiteX102" fmla="*/ 4279900 w 4930775"/>
                <a:gd name="connsiteY102" fmla="*/ 835025 h 1016000"/>
                <a:gd name="connsiteX103" fmla="*/ 4337050 w 4930775"/>
                <a:gd name="connsiteY103" fmla="*/ 835025 h 1016000"/>
                <a:gd name="connsiteX104" fmla="*/ 4337050 w 4930775"/>
                <a:gd name="connsiteY104" fmla="*/ 863600 h 1016000"/>
                <a:gd name="connsiteX105" fmla="*/ 4394200 w 4930775"/>
                <a:gd name="connsiteY105" fmla="*/ 863600 h 1016000"/>
                <a:gd name="connsiteX106" fmla="*/ 4394200 w 4930775"/>
                <a:gd name="connsiteY106" fmla="*/ 873125 h 1016000"/>
                <a:gd name="connsiteX107" fmla="*/ 4619625 w 4930775"/>
                <a:gd name="connsiteY107" fmla="*/ 873125 h 1016000"/>
                <a:gd name="connsiteX108" fmla="*/ 4619625 w 4930775"/>
                <a:gd name="connsiteY108" fmla="*/ 885825 h 1016000"/>
                <a:gd name="connsiteX109" fmla="*/ 4660900 w 4930775"/>
                <a:gd name="connsiteY109" fmla="*/ 885825 h 1016000"/>
                <a:gd name="connsiteX110" fmla="*/ 4660900 w 4930775"/>
                <a:gd name="connsiteY110" fmla="*/ 914400 h 1016000"/>
                <a:gd name="connsiteX111" fmla="*/ 4705350 w 4930775"/>
                <a:gd name="connsiteY111" fmla="*/ 914400 h 1016000"/>
                <a:gd name="connsiteX112" fmla="*/ 4705350 w 4930775"/>
                <a:gd name="connsiteY112" fmla="*/ 936625 h 1016000"/>
                <a:gd name="connsiteX113" fmla="*/ 4772025 w 4930775"/>
                <a:gd name="connsiteY113" fmla="*/ 936625 h 1016000"/>
                <a:gd name="connsiteX114" fmla="*/ 4772025 w 4930775"/>
                <a:gd name="connsiteY114" fmla="*/ 952500 h 1016000"/>
                <a:gd name="connsiteX115" fmla="*/ 4800600 w 4930775"/>
                <a:gd name="connsiteY115" fmla="*/ 952500 h 1016000"/>
                <a:gd name="connsiteX116" fmla="*/ 4800600 w 4930775"/>
                <a:gd name="connsiteY116" fmla="*/ 962025 h 1016000"/>
                <a:gd name="connsiteX117" fmla="*/ 4826000 w 4930775"/>
                <a:gd name="connsiteY117" fmla="*/ 962025 h 1016000"/>
                <a:gd name="connsiteX118" fmla="*/ 4826000 w 4930775"/>
                <a:gd name="connsiteY118" fmla="*/ 984250 h 1016000"/>
                <a:gd name="connsiteX119" fmla="*/ 4870450 w 4930775"/>
                <a:gd name="connsiteY119" fmla="*/ 984250 h 1016000"/>
                <a:gd name="connsiteX120" fmla="*/ 4870450 w 4930775"/>
                <a:gd name="connsiteY120" fmla="*/ 996950 h 1016000"/>
                <a:gd name="connsiteX121" fmla="*/ 4889500 w 4930775"/>
                <a:gd name="connsiteY121" fmla="*/ 996950 h 1016000"/>
                <a:gd name="connsiteX122" fmla="*/ 4889500 w 4930775"/>
                <a:gd name="connsiteY122" fmla="*/ 1016000 h 1016000"/>
                <a:gd name="connsiteX123" fmla="*/ 4930775 w 4930775"/>
                <a:gd name="connsiteY123" fmla="*/ 1016000 h 10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4930775" h="1016000">
                  <a:moveTo>
                    <a:pt x="0" y="0"/>
                  </a:moveTo>
                  <a:lnTo>
                    <a:pt x="136525" y="0"/>
                  </a:lnTo>
                  <a:lnTo>
                    <a:pt x="136525" y="38100"/>
                  </a:lnTo>
                  <a:lnTo>
                    <a:pt x="180975" y="38100"/>
                  </a:lnTo>
                  <a:lnTo>
                    <a:pt x="180975" y="47625"/>
                  </a:lnTo>
                  <a:lnTo>
                    <a:pt x="241300" y="47625"/>
                  </a:lnTo>
                  <a:lnTo>
                    <a:pt x="257175" y="63500"/>
                  </a:lnTo>
                  <a:lnTo>
                    <a:pt x="314325" y="63500"/>
                  </a:lnTo>
                  <a:lnTo>
                    <a:pt x="346075" y="98425"/>
                  </a:lnTo>
                  <a:lnTo>
                    <a:pt x="590550" y="98425"/>
                  </a:lnTo>
                  <a:lnTo>
                    <a:pt x="590550" y="104775"/>
                  </a:lnTo>
                  <a:lnTo>
                    <a:pt x="654050" y="104775"/>
                  </a:lnTo>
                  <a:lnTo>
                    <a:pt x="679450" y="123825"/>
                  </a:lnTo>
                  <a:lnTo>
                    <a:pt x="708025" y="123825"/>
                  </a:lnTo>
                  <a:lnTo>
                    <a:pt x="736600" y="142875"/>
                  </a:lnTo>
                  <a:lnTo>
                    <a:pt x="771525" y="142875"/>
                  </a:lnTo>
                  <a:lnTo>
                    <a:pt x="771525" y="171450"/>
                  </a:lnTo>
                  <a:lnTo>
                    <a:pt x="898525" y="171450"/>
                  </a:lnTo>
                  <a:lnTo>
                    <a:pt x="898525" y="184150"/>
                  </a:lnTo>
                  <a:lnTo>
                    <a:pt x="936625" y="184150"/>
                  </a:lnTo>
                  <a:lnTo>
                    <a:pt x="936625" y="193675"/>
                  </a:lnTo>
                  <a:lnTo>
                    <a:pt x="962025" y="193675"/>
                  </a:lnTo>
                  <a:lnTo>
                    <a:pt x="962025" y="209550"/>
                  </a:lnTo>
                  <a:lnTo>
                    <a:pt x="1104900" y="209550"/>
                  </a:lnTo>
                  <a:lnTo>
                    <a:pt x="1104900" y="212725"/>
                  </a:lnTo>
                  <a:lnTo>
                    <a:pt x="1133475" y="212725"/>
                  </a:lnTo>
                  <a:lnTo>
                    <a:pt x="1133475" y="228600"/>
                  </a:lnTo>
                  <a:lnTo>
                    <a:pt x="1355725" y="228600"/>
                  </a:lnTo>
                  <a:lnTo>
                    <a:pt x="1355725" y="247650"/>
                  </a:lnTo>
                  <a:lnTo>
                    <a:pt x="1403350" y="247650"/>
                  </a:lnTo>
                  <a:lnTo>
                    <a:pt x="1403350" y="257175"/>
                  </a:lnTo>
                  <a:lnTo>
                    <a:pt x="1498600" y="257175"/>
                  </a:lnTo>
                  <a:lnTo>
                    <a:pt x="1527175" y="285750"/>
                  </a:lnTo>
                  <a:lnTo>
                    <a:pt x="1581150" y="285750"/>
                  </a:lnTo>
                  <a:lnTo>
                    <a:pt x="1581150" y="298450"/>
                  </a:lnTo>
                  <a:lnTo>
                    <a:pt x="1717675" y="298450"/>
                  </a:lnTo>
                  <a:lnTo>
                    <a:pt x="1717675" y="311150"/>
                  </a:lnTo>
                  <a:lnTo>
                    <a:pt x="1790700" y="311150"/>
                  </a:lnTo>
                  <a:lnTo>
                    <a:pt x="1790700" y="327025"/>
                  </a:lnTo>
                  <a:lnTo>
                    <a:pt x="1831975" y="327025"/>
                  </a:lnTo>
                  <a:lnTo>
                    <a:pt x="1831975" y="336550"/>
                  </a:lnTo>
                  <a:lnTo>
                    <a:pt x="1962150" y="336550"/>
                  </a:lnTo>
                  <a:lnTo>
                    <a:pt x="1981200" y="355600"/>
                  </a:lnTo>
                  <a:lnTo>
                    <a:pt x="2028825" y="355600"/>
                  </a:lnTo>
                  <a:lnTo>
                    <a:pt x="2028825" y="368300"/>
                  </a:lnTo>
                  <a:lnTo>
                    <a:pt x="2051050" y="368300"/>
                  </a:lnTo>
                  <a:lnTo>
                    <a:pt x="2051050" y="387350"/>
                  </a:lnTo>
                  <a:lnTo>
                    <a:pt x="2209800" y="387350"/>
                  </a:lnTo>
                  <a:lnTo>
                    <a:pt x="2209800" y="393700"/>
                  </a:lnTo>
                  <a:lnTo>
                    <a:pt x="2349500" y="393700"/>
                  </a:lnTo>
                  <a:lnTo>
                    <a:pt x="2349500" y="403225"/>
                  </a:lnTo>
                  <a:lnTo>
                    <a:pt x="2387600" y="403225"/>
                  </a:lnTo>
                  <a:lnTo>
                    <a:pt x="2387600" y="419100"/>
                  </a:lnTo>
                  <a:lnTo>
                    <a:pt x="2590800" y="419100"/>
                  </a:lnTo>
                  <a:lnTo>
                    <a:pt x="2590800" y="425450"/>
                  </a:lnTo>
                  <a:lnTo>
                    <a:pt x="2711450" y="425450"/>
                  </a:lnTo>
                  <a:lnTo>
                    <a:pt x="2711450" y="438150"/>
                  </a:lnTo>
                  <a:lnTo>
                    <a:pt x="2749550" y="438150"/>
                  </a:lnTo>
                  <a:lnTo>
                    <a:pt x="2749550" y="460375"/>
                  </a:lnTo>
                  <a:lnTo>
                    <a:pt x="2794000" y="460375"/>
                  </a:lnTo>
                  <a:lnTo>
                    <a:pt x="2794000" y="473075"/>
                  </a:lnTo>
                  <a:lnTo>
                    <a:pt x="2813050" y="473075"/>
                  </a:lnTo>
                  <a:lnTo>
                    <a:pt x="2813050" y="485775"/>
                  </a:lnTo>
                  <a:lnTo>
                    <a:pt x="2892425" y="485775"/>
                  </a:lnTo>
                  <a:lnTo>
                    <a:pt x="2892425" y="492125"/>
                  </a:lnTo>
                  <a:lnTo>
                    <a:pt x="2921000" y="492125"/>
                  </a:lnTo>
                  <a:lnTo>
                    <a:pt x="2921000" y="504825"/>
                  </a:lnTo>
                  <a:lnTo>
                    <a:pt x="2949575" y="504825"/>
                  </a:lnTo>
                  <a:lnTo>
                    <a:pt x="2949575" y="517525"/>
                  </a:lnTo>
                  <a:lnTo>
                    <a:pt x="3190875" y="517525"/>
                  </a:lnTo>
                  <a:lnTo>
                    <a:pt x="3203575" y="542925"/>
                  </a:lnTo>
                  <a:lnTo>
                    <a:pt x="3257550" y="542925"/>
                  </a:lnTo>
                  <a:lnTo>
                    <a:pt x="3257550" y="552450"/>
                  </a:lnTo>
                  <a:lnTo>
                    <a:pt x="3384550" y="552450"/>
                  </a:lnTo>
                  <a:lnTo>
                    <a:pt x="3384550" y="577850"/>
                  </a:lnTo>
                  <a:lnTo>
                    <a:pt x="3505200" y="577850"/>
                  </a:lnTo>
                  <a:lnTo>
                    <a:pt x="3505200" y="609600"/>
                  </a:lnTo>
                  <a:lnTo>
                    <a:pt x="3546475" y="609600"/>
                  </a:lnTo>
                  <a:lnTo>
                    <a:pt x="3546475" y="622300"/>
                  </a:lnTo>
                  <a:lnTo>
                    <a:pt x="3673475" y="622300"/>
                  </a:lnTo>
                  <a:lnTo>
                    <a:pt x="3673475" y="638175"/>
                  </a:lnTo>
                  <a:lnTo>
                    <a:pt x="3724275" y="638175"/>
                  </a:lnTo>
                  <a:lnTo>
                    <a:pt x="3724275" y="650875"/>
                  </a:lnTo>
                  <a:lnTo>
                    <a:pt x="3746500" y="650875"/>
                  </a:lnTo>
                  <a:lnTo>
                    <a:pt x="3746500" y="663575"/>
                  </a:lnTo>
                  <a:lnTo>
                    <a:pt x="3762375" y="663575"/>
                  </a:lnTo>
                  <a:lnTo>
                    <a:pt x="3762375" y="682625"/>
                  </a:lnTo>
                  <a:lnTo>
                    <a:pt x="3829050" y="682625"/>
                  </a:lnTo>
                  <a:lnTo>
                    <a:pt x="3829050" y="695325"/>
                  </a:lnTo>
                  <a:lnTo>
                    <a:pt x="3854450" y="695325"/>
                  </a:lnTo>
                  <a:lnTo>
                    <a:pt x="3854450" y="727075"/>
                  </a:lnTo>
                  <a:lnTo>
                    <a:pt x="3889375" y="727075"/>
                  </a:lnTo>
                  <a:lnTo>
                    <a:pt x="3889375" y="752475"/>
                  </a:lnTo>
                  <a:lnTo>
                    <a:pt x="4089400" y="752475"/>
                  </a:lnTo>
                  <a:lnTo>
                    <a:pt x="4089400" y="777875"/>
                  </a:lnTo>
                  <a:lnTo>
                    <a:pt x="4114800" y="777875"/>
                  </a:lnTo>
                  <a:lnTo>
                    <a:pt x="4114800" y="796925"/>
                  </a:lnTo>
                  <a:lnTo>
                    <a:pt x="4156075" y="796925"/>
                  </a:lnTo>
                  <a:lnTo>
                    <a:pt x="4156075" y="812800"/>
                  </a:lnTo>
                  <a:lnTo>
                    <a:pt x="4248150" y="812800"/>
                  </a:lnTo>
                  <a:lnTo>
                    <a:pt x="4248150" y="822325"/>
                  </a:lnTo>
                  <a:lnTo>
                    <a:pt x="4279900" y="822325"/>
                  </a:lnTo>
                  <a:lnTo>
                    <a:pt x="4279900" y="835025"/>
                  </a:lnTo>
                  <a:lnTo>
                    <a:pt x="4337050" y="835025"/>
                  </a:lnTo>
                  <a:lnTo>
                    <a:pt x="4337050" y="863600"/>
                  </a:lnTo>
                  <a:lnTo>
                    <a:pt x="4394200" y="863600"/>
                  </a:lnTo>
                  <a:lnTo>
                    <a:pt x="4394200" y="873125"/>
                  </a:lnTo>
                  <a:lnTo>
                    <a:pt x="4619625" y="873125"/>
                  </a:lnTo>
                  <a:lnTo>
                    <a:pt x="4619625" y="885825"/>
                  </a:lnTo>
                  <a:lnTo>
                    <a:pt x="4660900" y="885825"/>
                  </a:lnTo>
                  <a:lnTo>
                    <a:pt x="4660900" y="914400"/>
                  </a:lnTo>
                  <a:lnTo>
                    <a:pt x="4705350" y="914400"/>
                  </a:lnTo>
                  <a:lnTo>
                    <a:pt x="4705350" y="936625"/>
                  </a:lnTo>
                  <a:lnTo>
                    <a:pt x="4772025" y="936625"/>
                  </a:lnTo>
                  <a:lnTo>
                    <a:pt x="4772025" y="952500"/>
                  </a:lnTo>
                  <a:lnTo>
                    <a:pt x="4800600" y="952500"/>
                  </a:lnTo>
                  <a:lnTo>
                    <a:pt x="4800600" y="962025"/>
                  </a:lnTo>
                  <a:lnTo>
                    <a:pt x="4826000" y="962025"/>
                  </a:lnTo>
                  <a:lnTo>
                    <a:pt x="4826000" y="984250"/>
                  </a:lnTo>
                  <a:lnTo>
                    <a:pt x="4870450" y="984250"/>
                  </a:lnTo>
                  <a:lnTo>
                    <a:pt x="4870450" y="996950"/>
                  </a:lnTo>
                  <a:lnTo>
                    <a:pt x="4889500" y="996950"/>
                  </a:lnTo>
                  <a:lnTo>
                    <a:pt x="4889500" y="1016000"/>
                  </a:lnTo>
                  <a:lnTo>
                    <a:pt x="4930775" y="1016000"/>
                  </a:lnTo>
                </a:path>
              </a:pathLst>
            </a:custGeom>
            <a:noFill/>
            <a:ln w="28575">
              <a:solidFill>
                <a:schemeClr val="accent1"/>
              </a:solidFill>
              <a:miter lim="800000"/>
              <a:headEnd/>
              <a:tailEnd/>
            </a:ln>
          </p:spPr>
          <p:txBody>
            <a:bodyPr rtlCol="0" anchor="ctr"/>
            <a:lstStyle/>
            <a:p>
              <a:pPr algn="ctr"/>
              <a:endParaRPr lang="en-US"/>
            </a:p>
          </p:txBody>
        </p:sp>
        <p:sp>
          <p:nvSpPr>
            <p:cNvPr id="9221" name="Freeform: Shape 9220">
              <a:extLst>
                <a:ext uri="{FF2B5EF4-FFF2-40B4-BE49-F238E27FC236}">
                  <a16:creationId xmlns:a16="http://schemas.microsoft.com/office/drawing/2014/main" id="{5064136F-F268-D332-D69C-802CF2DF1D25}"/>
                </a:ext>
              </a:extLst>
            </p:cNvPr>
            <p:cNvSpPr/>
            <p:nvPr/>
          </p:nvSpPr>
          <p:spPr bwMode="auto">
            <a:xfrm>
              <a:off x="6432550" y="3067050"/>
              <a:ext cx="4343400" cy="714375"/>
            </a:xfrm>
            <a:custGeom>
              <a:avLst/>
              <a:gdLst>
                <a:gd name="connsiteX0" fmla="*/ 4343400 w 4343400"/>
                <a:gd name="connsiteY0" fmla="*/ 714375 h 714375"/>
                <a:gd name="connsiteX1" fmla="*/ 2965450 w 4343400"/>
                <a:gd name="connsiteY1" fmla="*/ 714375 h 714375"/>
                <a:gd name="connsiteX2" fmla="*/ 2965450 w 4343400"/>
                <a:gd name="connsiteY2" fmla="*/ 688975 h 714375"/>
                <a:gd name="connsiteX3" fmla="*/ 2886075 w 4343400"/>
                <a:gd name="connsiteY3" fmla="*/ 688975 h 714375"/>
                <a:gd name="connsiteX4" fmla="*/ 2886075 w 4343400"/>
                <a:gd name="connsiteY4" fmla="*/ 669925 h 714375"/>
                <a:gd name="connsiteX5" fmla="*/ 2828925 w 4343400"/>
                <a:gd name="connsiteY5" fmla="*/ 669925 h 714375"/>
                <a:gd name="connsiteX6" fmla="*/ 2828925 w 4343400"/>
                <a:gd name="connsiteY6" fmla="*/ 647700 h 714375"/>
                <a:gd name="connsiteX7" fmla="*/ 2670175 w 4343400"/>
                <a:gd name="connsiteY7" fmla="*/ 647700 h 714375"/>
                <a:gd name="connsiteX8" fmla="*/ 2670175 w 4343400"/>
                <a:gd name="connsiteY8" fmla="*/ 622300 h 714375"/>
                <a:gd name="connsiteX9" fmla="*/ 2413000 w 4343400"/>
                <a:gd name="connsiteY9" fmla="*/ 622300 h 714375"/>
                <a:gd name="connsiteX10" fmla="*/ 2413000 w 4343400"/>
                <a:gd name="connsiteY10" fmla="*/ 590550 h 714375"/>
                <a:gd name="connsiteX11" fmla="*/ 2362200 w 4343400"/>
                <a:gd name="connsiteY11" fmla="*/ 590550 h 714375"/>
                <a:gd name="connsiteX12" fmla="*/ 2362200 w 4343400"/>
                <a:gd name="connsiteY12" fmla="*/ 568325 h 714375"/>
                <a:gd name="connsiteX13" fmla="*/ 2314575 w 4343400"/>
                <a:gd name="connsiteY13" fmla="*/ 568325 h 714375"/>
                <a:gd name="connsiteX14" fmla="*/ 2314575 w 4343400"/>
                <a:gd name="connsiteY14" fmla="*/ 542925 h 714375"/>
                <a:gd name="connsiteX15" fmla="*/ 2200275 w 4343400"/>
                <a:gd name="connsiteY15" fmla="*/ 542925 h 714375"/>
                <a:gd name="connsiteX16" fmla="*/ 2212975 w 4343400"/>
                <a:gd name="connsiteY16" fmla="*/ 530225 h 714375"/>
                <a:gd name="connsiteX17" fmla="*/ 2152650 w 4343400"/>
                <a:gd name="connsiteY17" fmla="*/ 530225 h 714375"/>
                <a:gd name="connsiteX18" fmla="*/ 2152650 w 4343400"/>
                <a:gd name="connsiteY18" fmla="*/ 504825 h 714375"/>
                <a:gd name="connsiteX19" fmla="*/ 1968500 w 4343400"/>
                <a:gd name="connsiteY19" fmla="*/ 504825 h 714375"/>
                <a:gd name="connsiteX20" fmla="*/ 1968500 w 4343400"/>
                <a:gd name="connsiteY20" fmla="*/ 479425 h 714375"/>
                <a:gd name="connsiteX21" fmla="*/ 1765300 w 4343400"/>
                <a:gd name="connsiteY21" fmla="*/ 479425 h 714375"/>
                <a:gd name="connsiteX22" fmla="*/ 1765300 w 4343400"/>
                <a:gd name="connsiteY22" fmla="*/ 463550 h 714375"/>
                <a:gd name="connsiteX23" fmla="*/ 1711325 w 4343400"/>
                <a:gd name="connsiteY23" fmla="*/ 463550 h 714375"/>
                <a:gd name="connsiteX24" fmla="*/ 1720850 w 4343400"/>
                <a:gd name="connsiteY24" fmla="*/ 454025 h 714375"/>
                <a:gd name="connsiteX25" fmla="*/ 1647825 w 4343400"/>
                <a:gd name="connsiteY25" fmla="*/ 454025 h 714375"/>
                <a:gd name="connsiteX26" fmla="*/ 1647825 w 4343400"/>
                <a:gd name="connsiteY26" fmla="*/ 419100 h 714375"/>
                <a:gd name="connsiteX27" fmla="*/ 1524000 w 4343400"/>
                <a:gd name="connsiteY27" fmla="*/ 419100 h 714375"/>
                <a:gd name="connsiteX28" fmla="*/ 1524000 w 4343400"/>
                <a:gd name="connsiteY28" fmla="*/ 406400 h 714375"/>
                <a:gd name="connsiteX29" fmla="*/ 1444625 w 4343400"/>
                <a:gd name="connsiteY29" fmla="*/ 406400 h 714375"/>
                <a:gd name="connsiteX30" fmla="*/ 1444625 w 4343400"/>
                <a:gd name="connsiteY30" fmla="*/ 400050 h 714375"/>
                <a:gd name="connsiteX31" fmla="*/ 1397000 w 4343400"/>
                <a:gd name="connsiteY31" fmla="*/ 400050 h 714375"/>
                <a:gd name="connsiteX32" fmla="*/ 1397000 w 4343400"/>
                <a:gd name="connsiteY32" fmla="*/ 374650 h 714375"/>
                <a:gd name="connsiteX33" fmla="*/ 1352550 w 4343400"/>
                <a:gd name="connsiteY33" fmla="*/ 374650 h 714375"/>
                <a:gd name="connsiteX34" fmla="*/ 1352550 w 4343400"/>
                <a:gd name="connsiteY34" fmla="*/ 358775 h 714375"/>
                <a:gd name="connsiteX35" fmla="*/ 1339850 w 4343400"/>
                <a:gd name="connsiteY35" fmla="*/ 358775 h 714375"/>
                <a:gd name="connsiteX36" fmla="*/ 1339850 w 4343400"/>
                <a:gd name="connsiteY36" fmla="*/ 336550 h 714375"/>
                <a:gd name="connsiteX37" fmla="*/ 1301750 w 4343400"/>
                <a:gd name="connsiteY37" fmla="*/ 336550 h 714375"/>
                <a:gd name="connsiteX38" fmla="*/ 1295400 w 4343400"/>
                <a:gd name="connsiteY38" fmla="*/ 330200 h 714375"/>
                <a:gd name="connsiteX39" fmla="*/ 1260475 w 4343400"/>
                <a:gd name="connsiteY39" fmla="*/ 330200 h 714375"/>
                <a:gd name="connsiteX40" fmla="*/ 1260475 w 4343400"/>
                <a:gd name="connsiteY40" fmla="*/ 317500 h 714375"/>
                <a:gd name="connsiteX41" fmla="*/ 1228725 w 4343400"/>
                <a:gd name="connsiteY41" fmla="*/ 317500 h 714375"/>
                <a:gd name="connsiteX42" fmla="*/ 1228725 w 4343400"/>
                <a:gd name="connsiteY42" fmla="*/ 301625 h 714375"/>
                <a:gd name="connsiteX43" fmla="*/ 1066800 w 4343400"/>
                <a:gd name="connsiteY43" fmla="*/ 301625 h 714375"/>
                <a:gd name="connsiteX44" fmla="*/ 1066800 w 4343400"/>
                <a:gd name="connsiteY44" fmla="*/ 279400 h 714375"/>
                <a:gd name="connsiteX45" fmla="*/ 1035050 w 4343400"/>
                <a:gd name="connsiteY45" fmla="*/ 279400 h 714375"/>
                <a:gd name="connsiteX46" fmla="*/ 1035050 w 4343400"/>
                <a:gd name="connsiteY46" fmla="*/ 273050 h 714375"/>
                <a:gd name="connsiteX47" fmla="*/ 1016000 w 4343400"/>
                <a:gd name="connsiteY47" fmla="*/ 273050 h 714375"/>
                <a:gd name="connsiteX48" fmla="*/ 1016000 w 4343400"/>
                <a:gd name="connsiteY48" fmla="*/ 250825 h 714375"/>
                <a:gd name="connsiteX49" fmla="*/ 955675 w 4343400"/>
                <a:gd name="connsiteY49" fmla="*/ 250825 h 714375"/>
                <a:gd name="connsiteX50" fmla="*/ 955675 w 4343400"/>
                <a:gd name="connsiteY50" fmla="*/ 234950 h 714375"/>
                <a:gd name="connsiteX51" fmla="*/ 904875 w 4343400"/>
                <a:gd name="connsiteY51" fmla="*/ 234950 h 714375"/>
                <a:gd name="connsiteX52" fmla="*/ 882650 w 4343400"/>
                <a:gd name="connsiteY52" fmla="*/ 215900 h 714375"/>
                <a:gd name="connsiteX53" fmla="*/ 835025 w 4343400"/>
                <a:gd name="connsiteY53" fmla="*/ 215900 h 714375"/>
                <a:gd name="connsiteX54" fmla="*/ 815975 w 4343400"/>
                <a:gd name="connsiteY54" fmla="*/ 190500 h 714375"/>
                <a:gd name="connsiteX55" fmla="*/ 746125 w 4343400"/>
                <a:gd name="connsiteY55" fmla="*/ 190500 h 714375"/>
                <a:gd name="connsiteX56" fmla="*/ 746125 w 4343400"/>
                <a:gd name="connsiteY56" fmla="*/ 171450 h 714375"/>
                <a:gd name="connsiteX57" fmla="*/ 701675 w 4343400"/>
                <a:gd name="connsiteY57" fmla="*/ 171450 h 714375"/>
                <a:gd name="connsiteX58" fmla="*/ 701675 w 4343400"/>
                <a:gd name="connsiteY58" fmla="*/ 161925 h 714375"/>
                <a:gd name="connsiteX59" fmla="*/ 679450 w 4343400"/>
                <a:gd name="connsiteY59" fmla="*/ 161925 h 714375"/>
                <a:gd name="connsiteX60" fmla="*/ 673100 w 4343400"/>
                <a:gd name="connsiteY60" fmla="*/ 155575 h 714375"/>
                <a:gd name="connsiteX61" fmla="*/ 638175 w 4343400"/>
                <a:gd name="connsiteY61" fmla="*/ 155575 h 714375"/>
                <a:gd name="connsiteX62" fmla="*/ 638175 w 4343400"/>
                <a:gd name="connsiteY62" fmla="*/ 139700 h 714375"/>
                <a:gd name="connsiteX63" fmla="*/ 561975 w 4343400"/>
                <a:gd name="connsiteY63" fmla="*/ 139700 h 714375"/>
                <a:gd name="connsiteX64" fmla="*/ 561975 w 4343400"/>
                <a:gd name="connsiteY64" fmla="*/ 123825 h 714375"/>
                <a:gd name="connsiteX65" fmla="*/ 485775 w 4343400"/>
                <a:gd name="connsiteY65" fmla="*/ 123825 h 714375"/>
                <a:gd name="connsiteX66" fmla="*/ 485775 w 4343400"/>
                <a:gd name="connsiteY66" fmla="*/ 107950 h 714375"/>
                <a:gd name="connsiteX67" fmla="*/ 466725 w 4343400"/>
                <a:gd name="connsiteY67" fmla="*/ 107950 h 714375"/>
                <a:gd name="connsiteX68" fmla="*/ 466725 w 4343400"/>
                <a:gd name="connsiteY68" fmla="*/ 92075 h 714375"/>
                <a:gd name="connsiteX69" fmla="*/ 431800 w 4343400"/>
                <a:gd name="connsiteY69" fmla="*/ 92075 h 714375"/>
                <a:gd name="connsiteX70" fmla="*/ 422275 w 4343400"/>
                <a:gd name="connsiteY70" fmla="*/ 63500 h 714375"/>
                <a:gd name="connsiteX71" fmla="*/ 342900 w 4343400"/>
                <a:gd name="connsiteY71" fmla="*/ 63500 h 714375"/>
                <a:gd name="connsiteX72" fmla="*/ 342900 w 4343400"/>
                <a:gd name="connsiteY72" fmla="*/ 53975 h 714375"/>
                <a:gd name="connsiteX73" fmla="*/ 263525 w 4343400"/>
                <a:gd name="connsiteY73" fmla="*/ 53975 h 714375"/>
                <a:gd name="connsiteX74" fmla="*/ 263525 w 4343400"/>
                <a:gd name="connsiteY74" fmla="*/ 44450 h 714375"/>
                <a:gd name="connsiteX75" fmla="*/ 231775 w 4343400"/>
                <a:gd name="connsiteY75" fmla="*/ 44450 h 714375"/>
                <a:gd name="connsiteX76" fmla="*/ 231775 w 4343400"/>
                <a:gd name="connsiteY76" fmla="*/ 28575 h 714375"/>
                <a:gd name="connsiteX77" fmla="*/ 184150 w 4343400"/>
                <a:gd name="connsiteY77" fmla="*/ 28575 h 714375"/>
                <a:gd name="connsiteX78" fmla="*/ 184150 w 4343400"/>
                <a:gd name="connsiteY78" fmla="*/ 0 h 714375"/>
                <a:gd name="connsiteX79" fmla="*/ 0 w 4343400"/>
                <a:gd name="connsiteY79" fmla="*/ 0 h 714375"/>
                <a:gd name="connsiteX0" fmla="*/ 4343400 w 4343400"/>
                <a:gd name="connsiteY0" fmla="*/ 714375 h 714375"/>
                <a:gd name="connsiteX1" fmla="*/ 2965450 w 4343400"/>
                <a:gd name="connsiteY1" fmla="*/ 714375 h 714375"/>
                <a:gd name="connsiteX2" fmla="*/ 2965450 w 4343400"/>
                <a:gd name="connsiteY2" fmla="*/ 688975 h 714375"/>
                <a:gd name="connsiteX3" fmla="*/ 2886075 w 4343400"/>
                <a:gd name="connsiteY3" fmla="*/ 688975 h 714375"/>
                <a:gd name="connsiteX4" fmla="*/ 2886075 w 4343400"/>
                <a:gd name="connsiteY4" fmla="*/ 669925 h 714375"/>
                <a:gd name="connsiteX5" fmla="*/ 2828925 w 4343400"/>
                <a:gd name="connsiteY5" fmla="*/ 669925 h 714375"/>
                <a:gd name="connsiteX6" fmla="*/ 2828925 w 4343400"/>
                <a:gd name="connsiteY6" fmla="*/ 647700 h 714375"/>
                <a:gd name="connsiteX7" fmla="*/ 2670175 w 4343400"/>
                <a:gd name="connsiteY7" fmla="*/ 647700 h 714375"/>
                <a:gd name="connsiteX8" fmla="*/ 2670175 w 4343400"/>
                <a:gd name="connsiteY8" fmla="*/ 622300 h 714375"/>
                <a:gd name="connsiteX9" fmla="*/ 2413000 w 4343400"/>
                <a:gd name="connsiteY9" fmla="*/ 622300 h 714375"/>
                <a:gd name="connsiteX10" fmla="*/ 2413000 w 4343400"/>
                <a:gd name="connsiteY10" fmla="*/ 590550 h 714375"/>
                <a:gd name="connsiteX11" fmla="*/ 2362200 w 4343400"/>
                <a:gd name="connsiteY11" fmla="*/ 590550 h 714375"/>
                <a:gd name="connsiteX12" fmla="*/ 2362200 w 4343400"/>
                <a:gd name="connsiteY12" fmla="*/ 568325 h 714375"/>
                <a:gd name="connsiteX13" fmla="*/ 2314575 w 4343400"/>
                <a:gd name="connsiteY13" fmla="*/ 568325 h 714375"/>
                <a:gd name="connsiteX14" fmla="*/ 2314575 w 4343400"/>
                <a:gd name="connsiteY14" fmla="*/ 542925 h 714375"/>
                <a:gd name="connsiteX15" fmla="*/ 2200275 w 4343400"/>
                <a:gd name="connsiteY15" fmla="*/ 542925 h 714375"/>
                <a:gd name="connsiteX16" fmla="*/ 2212975 w 4343400"/>
                <a:gd name="connsiteY16" fmla="*/ 530225 h 714375"/>
                <a:gd name="connsiteX17" fmla="*/ 2152650 w 4343400"/>
                <a:gd name="connsiteY17" fmla="*/ 530225 h 714375"/>
                <a:gd name="connsiteX18" fmla="*/ 2152650 w 4343400"/>
                <a:gd name="connsiteY18" fmla="*/ 504825 h 714375"/>
                <a:gd name="connsiteX19" fmla="*/ 1968500 w 4343400"/>
                <a:gd name="connsiteY19" fmla="*/ 504825 h 714375"/>
                <a:gd name="connsiteX20" fmla="*/ 1968500 w 4343400"/>
                <a:gd name="connsiteY20" fmla="*/ 479425 h 714375"/>
                <a:gd name="connsiteX21" fmla="*/ 1765300 w 4343400"/>
                <a:gd name="connsiteY21" fmla="*/ 479425 h 714375"/>
                <a:gd name="connsiteX22" fmla="*/ 1765300 w 4343400"/>
                <a:gd name="connsiteY22" fmla="*/ 463550 h 714375"/>
                <a:gd name="connsiteX23" fmla="*/ 1711325 w 4343400"/>
                <a:gd name="connsiteY23" fmla="*/ 463550 h 714375"/>
                <a:gd name="connsiteX24" fmla="*/ 1733550 w 4343400"/>
                <a:gd name="connsiteY24" fmla="*/ 454025 h 714375"/>
                <a:gd name="connsiteX25" fmla="*/ 1647825 w 4343400"/>
                <a:gd name="connsiteY25" fmla="*/ 454025 h 714375"/>
                <a:gd name="connsiteX26" fmla="*/ 1647825 w 4343400"/>
                <a:gd name="connsiteY26" fmla="*/ 419100 h 714375"/>
                <a:gd name="connsiteX27" fmla="*/ 1524000 w 4343400"/>
                <a:gd name="connsiteY27" fmla="*/ 419100 h 714375"/>
                <a:gd name="connsiteX28" fmla="*/ 1524000 w 4343400"/>
                <a:gd name="connsiteY28" fmla="*/ 406400 h 714375"/>
                <a:gd name="connsiteX29" fmla="*/ 1444625 w 4343400"/>
                <a:gd name="connsiteY29" fmla="*/ 406400 h 714375"/>
                <a:gd name="connsiteX30" fmla="*/ 1444625 w 4343400"/>
                <a:gd name="connsiteY30" fmla="*/ 400050 h 714375"/>
                <a:gd name="connsiteX31" fmla="*/ 1397000 w 4343400"/>
                <a:gd name="connsiteY31" fmla="*/ 400050 h 714375"/>
                <a:gd name="connsiteX32" fmla="*/ 1397000 w 4343400"/>
                <a:gd name="connsiteY32" fmla="*/ 374650 h 714375"/>
                <a:gd name="connsiteX33" fmla="*/ 1352550 w 4343400"/>
                <a:gd name="connsiteY33" fmla="*/ 374650 h 714375"/>
                <a:gd name="connsiteX34" fmla="*/ 1352550 w 4343400"/>
                <a:gd name="connsiteY34" fmla="*/ 358775 h 714375"/>
                <a:gd name="connsiteX35" fmla="*/ 1339850 w 4343400"/>
                <a:gd name="connsiteY35" fmla="*/ 358775 h 714375"/>
                <a:gd name="connsiteX36" fmla="*/ 1339850 w 4343400"/>
                <a:gd name="connsiteY36" fmla="*/ 336550 h 714375"/>
                <a:gd name="connsiteX37" fmla="*/ 1301750 w 4343400"/>
                <a:gd name="connsiteY37" fmla="*/ 336550 h 714375"/>
                <a:gd name="connsiteX38" fmla="*/ 1295400 w 4343400"/>
                <a:gd name="connsiteY38" fmla="*/ 330200 h 714375"/>
                <a:gd name="connsiteX39" fmla="*/ 1260475 w 4343400"/>
                <a:gd name="connsiteY39" fmla="*/ 330200 h 714375"/>
                <a:gd name="connsiteX40" fmla="*/ 1260475 w 4343400"/>
                <a:gd name="connsiteY40" fmla="*/ 317500 h 714375"/>
                <a:gd name="connsiteX41" fmla="*/ 1228725 w 4343400"/>
                <a:gd name="connsiteY41" fmla="*/ 317500 h 714375"/>
                <a:gd name="connsiteX42" fmla="*/ 1228725 w 4343400"/>
                <a:gd name="connsiteY42" fmla="*/ 301625 h 714375"/>
                <a:gd name="connsiteX43" fmla="*/ 1066800 w 4343400"/>
                <a:gd name="connsiteY43" fmla="*/ 301625 h 714375"/>
                <a:gd name="connsiteX44" fmla="*/ 1066800 w 4343400"/>
                <a:gd name="connsiteY44" fmla="*/ 279400 h 714375"/>
                <a:gd name="connsiteX45" fmla="*/ 1035050 w 4343400"/>
                <a:gd name="connsiteY45" fmla="*/ 279400 h 714375"/>
                <a:gd name="connsiteX46" fmla="*/ 1035050 w 4343400"/>
                <a:gd name="connsiteY46" fmla="*/ 273050 h 714375"/>
                <a:gd name="connsiteX47" fmla="*/ 1016000 w 4343400"/>
                <a:gd name="connsiteY47" fmla="*/ 273050 h 714375"/>
                <a:gd name="connsiteX48" fmla="*/ 1016000 w 4343400"/>
                <a:gd name="connsiteY48" fmla="*/ 250825 h 714375"/>
                <a:gd name="connsiteX49" fmla="*/ 955675 w 4343400"/>
                <a:gd name="connsiteY49" fmla="*/ 250825 h 714375"/>
                <a:gd name="connsiteX50" fmla="*/ 955675 w 4343400"/>
                <a:gd name="connsiteY50" fmla="*/ 234950 h 714375"/>
                <a:gd name="connsiteX51" fmla="*/ 904875 w 4343400"/>
                <a:gd name="connsiteY51" fmla="*/ 234950 h 714375"/>
                <a:gd name="connsiteX52" fmla="*/ 882650 w 4343400"/>
                <a:gd name="connsiteY52" fmla="*/ 215900 h 714375"/>
                <a:gd name="connsiteX53" fmla="*/ 835025 w 4343400"/>
                <a:gd name="connsiteY53" fmla="*/ 215900 h 714375"/>
                <a:gd name="connsiteX54" fmla="*/ 815975 w 4343400"/>
                <a:gd name="connsiteY54" fmla="*/ 190500 h 714375"/>
                <a:gd name="connsiteX55" fmla="*/ 746125 w 4343400"/>
                <a:gd name="connsiteY55" fmla="*/ 190500 h 714375"/>
                <a:gd name="connsiteX56" fmla="*/ 746125 w 4343400"/>
                <a:gd name="connsiteY56" fmla="*/ 171450 h 714375"/>
                <a:gd name="connsiteX57" fmla="*/ 701675 w 4343400"/>
                <a:gd name="connsiteY57" fmla="*/ 171450 h 714375"/>
                <a:gd name="connsiteX58" fmla="*/ 701675 w 4343400"/>
                <a:gd name="connsiteY58" fmla="*/ 161925 h 714375"/>
                <a:gd name="connsiteX59" fmla="*/ 679450 w 4343400"/>
                <a:gd name="connsiteY59" fmla="*/ 161925 h 714375"/>
                <a:gd name="connsiteX60" fmla="*/ 673100 w 4343400"/>
                <a:gd name="connsiteY60" fmla="*/ 155575 h 714375"/>
                <a:gd name="connsiteX61" fmla="*/ 638175 w 4343400"/>
                <a:gd name="connsiteY61" fmla="*/ 155575 h 714375"/>
                <a:gd name="connsiteX62" fmla="*/ 638175 w 4343400"/>
                <a:gd name="connsiteY62" fmla="*/ 139700 h 714375"/>
                <a:gd name="connsiteX63" fmla="*/ 561975 w 4343400"/>
                <a:gd name="connsiteY63" fmla="*/ 139700 h 714375"/>
                <a:gd name="connsiteX64" fmla="*/ 561975 w 4343400"/>
                <a:gd name="connsiteY64" fmla="*/ 123825 h 714375"/>
                <a:gd name="connsiteX65" fmla="*/ 485775 w 4343400"/>
                <a:gd name="connsiteY65" fmla="*/ 123825 h 714375"/>
                <a:gd name="connsiteX66" fmla="*/ 485775 w 4343400"/>
                <a:gd name="connsiteY66" fmla="*/ 107950 h 714375"/>
                <a:gd name="connsiteX67" fmla="*/ 466725 w 4343400"/>
                <a:gd name="connsiteY67" fmla="*/ 107950 h 714375"/>
                <a:gd name="connsiteX68" fmla="*/ 466725 w 4343400"/>
                <a:gd name="connsiteY68" fmla="*/ 92075 h 714375"/>
                <a:gd name="connsiteX69" fmla="*/ 431800 w 4343400"/>
                <a:gd name="connsiteY69" fmla="*/ 92075 h 714375"/>
                <a:gd name="connsiteX70" fmla="*/ 422275 w 4343400"/>
                <a:gd name="connsiteY70" fmla="*/ 63500 h 714375"/>
                <a:gd name="connsiteX71" fmla="*/ 342900 w 4343400"/>
                <a:gd name="connsiteY71" fmla="*/ 63500 h 714375"/>
                <a:gd name="connsiteX72" fmla="*/ 342900 w 4343400"/>
                <a:gd name="connsiteY72" fmla="*/ 53975 h 714375"/>
                <a:gd name="connsiteX73" fmla="*/ 263525 w 4343400"/>
                <a:gd name="connsiteY73" fmla="*/ 53975 h 714375"/>
                <a:gd name="connsiteX74" fmla="*/ 263525 w 4343400"/>
                <a:gd name="connsiteY74" fmla="*/ 44450 h 714375"/>
                <a:gd name="connsiteX75" fmla="*/ 231775 w 4343400"/>
                <a:gd name="connsiteY75" fmla="*/ 44450 h 714375"/>
                <a:gd name="connsiteX76" fmla="*/ 231775 w 4343400"/>
                <a:gd name="connsiteY76" fmla="*/ 28575 h 714375"/>
                <a:gd name="connsiteX77" fmla="*/ 184150 w 4343400"/>
                <a:gd name="connsiteY77" fmla="*/ 28575 h 714375"/>
                <a:gd name="connsiteX78" fmla="*/ 184150 w 4343400"/>
                <a:gd name="connsiteY78" fmla="*/ 0 h 714375"/>
                <a:gd name="connsiteX79" fmla="*/ 0 w 4343400"/>
                <a:gd name="connsiteY79" fmla="*/ 0 h 714375"/>
                <a:gd name="connsiteX0" fmla="*/ 4343400 w 4343400"/>
                <a:gd name="connsiteY0" fmla="*/ 714375 h 714375"/>
                <a:gd name="connsiteX1" fmla="*/ 2965450 w 4343400"/>
                <a:gd name="connsiteY1" fmla="*/ 714375 h 714375"/>
                <a:gd name="connsiteX2" fmla="*/ 2965450 w 4343400"/>
                <a:gd name="connsiteY2" fmla="*/ 688975 h 714375"/>
                <a:gd name="connsiteX3" fmla="*/ 2886075 w 4343400"/>
                <a:gd name="connsiteY3" fmla="*/ 688975 h 714375"/>
                <a:gd name="connsiteX4" fmla="*/ 2886075 w 4343400"/>
                <a:gd name="connsiteY4" fmla="*/ 669925 h 714375"/>
                <a:gd name="connsiteX5" fmla="*/ 2828925 w 4343400"/>
                <a:gd name="connsiteY5" fmla="*/ 669925 h 714375"/>
                <a:gd name="connsiteX6" fmla="*/ 2828925 w 4343400"/>
                <a:gd name="connsiteY6" fmla="*/ 647700 h 714375"/>
                <a:gd name="connsiteX7" fmla="*/ 2670175 w 4343400"/>
                <a:gd name="connsiteY7" fmla="*/ 647700 h 714375"/>
                <a:gd name="connsiteX8" fmla="*/ 2670175 w 4343400"/>
                <a:gd name="connsiteY8" fmla="*/ 622300 h 714375"/>
                <a:gd name="connsiteX9" fmla="*/ 2413000 w 4343400"/>
                <a:gd name="connsiteY9" fmla="*/ 622300 h 714375"/>
                <a:gd name="connsiteX10" fmla="*/ 2413000 w 4343400"/>
                <a:gd name="connsiteY10" fmla="*/ 590550 h 714375"/>
                <a:gd name="connsiteX11" fmla="*/ 2362200 w 4343400"/>
                <a:gd name="connsiteY11" fmla="*/ 590550 h 714375"/>
                <a:gd name="connsiteX12" fmla="*/ 2362200 w 4343400"/>
                <a:gd name="connsiteY12" fmla="*/ 568325 h 714375"/>
                <a:gd name="connsiteX13" fmla="*/ 2314575 w 4343400"/>
                <a:gd name="connsiteY13" fmla="*/ 568325 h 714375"/>
                <a:gd name="connsiteX14" fmla="*/ 2314575 w 4343400"/>
                <a:gd name="connsiteY14" fmla="*/ 542925 h 714375"/>
                <a:gd name="connsiteX15" fmla="*/ 2200275 w 4343400"/>
                <a:gd name="connsiteY15" fmla="*/ 542925 h 714375"/>
                <a:gd name="connsiteX16" fmla="*/ 2212975 w 4343400"/>
                <a:gd name="connsiteY16" fmla="*/ 530225 h 714375"/>
                <a:gd name="connsiteX17" fmla="*/ 2152650 w 4343400"/>
                <a:gd name="connsiteY17" fmla="*/ 530225 h 714375"/>
                <a:gd name="connsiteX18" fmla="*/ 2152650 w 4343400"/>
                <a:gd name="connsiteY18" fmla="*/ 504825 h 714375"/>
                <a:gd name="connsiteX19" fmla="*/ 1968500 w 4343400"/>
                <a:gd name="connsiteY19" fmla="*/ 504825 h 714375"/>
                <a:gd name="connsiteX20" fmla="*/ 1968500 w 4343400"/>
                <a:gd name="connsiteY20" fmla="*/ 479425 h 714375"/>
                <a:gd name="connsiteX21" fmla="*/ 1765300 w 4343400"/>
                <a:gd name="connsiteY21" fmla="*/ 479425 h 714375"/>
                <a:gd name="connsiteX22" fmla="*/ 1765300 w 4343400"/>
                <a:gd name="connsiteY22" fmla="*/ 463550 h 714375"/>
                <a:gd name="connsiteX23" fmla="*/ 1711325 w 4343400"/>
                <a:gd name="connsiteY23" fmla="*/ 463550 h 714375"/>
                <a:gd name="connsiteX24" fmla="*/ 1720850 w 4343400"/>
                <a:gd name="connsiteY24" fmla="*/ 450850 h 714375"/>
                <a:gd name="connsiteX25" fmla="*/ 1647825 w 4343400"/>
                <a:gd name="connsiteY25" fmla="*/ 454025 h 714375"/>
                <a:gd name="connsiteX26" fmla="*/ 1647825 w 4343400"/>
                <a:gd name="connsiteY26" fmla="*/ 419100 h 714375"/>
                <a:gd name="connsiteX27" fmla="*/ 1524000 w 4343400"/>
                <a:gd name="connsiteY27" fmla="*/ 419100 h 714375"/>
                <a:gd name="connsiteX28" fmla="*/ 1524000 w 4343400"/>
                <a:gd name="connsiteY28" fmla="*/ 406400 h 714375"/>
                <a:gd name="connsiteX29" fmla="*/ 1444625 w 4343400"/>
                <a:gd name="connsiteY29" fmla="*/ 406400 h 714375"/>
                <a:gd name="connsiteX30" fmla="*/ 1444625 w 4343400"/>
                <a:gd name="connsiteY30" fmla="*/ 400050 h 714375"/>
                <a:gd name="connsiteX31" fmla="*/ 1397000 w 4343400"/>
                <a:gd name="connsiteY31" fmla="*/ 400050 h 714375"/>
                <a:gd name="connsiteX32" fmla="*/ 1397000 w 4343400"/>
                <a:gd name="connsiteY32" fmla="*/ 374650 h 714375"/>
                <a:gd name="connsiteX33" fmla="*/ 1352550 w 4343400"/>
                <a:gd name="connsiteY33" fmla="*/ 374650 h 714375"/>
                <a:gd name="connsiteX34" fmla="*/ 1352550 w 4343400"/>
                <a:gd name="connsiteY34" fmla="*/ 358775 h 714375"/>
                <a:gd name="connsiteX35" fmla="*/ 1339850 w 4343400"/>
                <a:gd name="connsiteY35" fmla="*/ 358775 h 714375"/>
                <a:gd name="connsiteX36" fmla="*/ 1339850 w 4343400"/>
                <a:gd name="connsiteY36" fmla="*/ 336550 h 714375"/>
                <a:gd name="connsiteX37" fmla="*/ 1301750 w 4343400"/>
                <a:gd name="connsiteY37" fmla="*/ 336550 h 714375"/>
                <a:gd name="connsiteX38" fmla="*/ 1295400 w 4343400"/>
                <a:gd name="connsiteY38" fmla="*/ 330200 h 714375"/>
                <a:gd name="connsiteX39" fmla="*/ 1260475 w 4343400"/>
                <a:gd name="connsiteY39" fmla="*/ 330200 h 714375"/>
                <a:gd name="connsiteX40" fmla="*/ 1260475 w 4343400"/>
                <a:gd name="connsiteY40" fmla="*/ 317500 h 714375"/>
                <a:gd name="connsiteX41" fmla="*/ 1228725 w 4343400"/>
                <a:gd name="connsiteY41" fmla="*/ 317500 h 714375"/>
                <a:gd name="connsiteX42" fmla="*/ 1228725 w 4343400"/>
                <a:gd name="connsiteY42" fmla="*/ 301625 h 714375"/>
                <a:gd name="connsiteX43" fmla="*/ 1066800 w 4343400"/>
                <a:gd name="connsiteY43" fmla="*/ 301625 h 714375"/>
                <a:gd name="connsiteX44" fmla="*/ 1066800 w 4343400"/>
                <a:gd name="connsiteY44" fmla="*/ 279400 h 714375"/>
                <a:gd name="connsiteX45" fmla="*/ 1035050 w 4343400"/>
                <a:gd name="connsiteY45" fmla="*/ 279400 h 714375"/>
                <a:gd name="connsiteX46" fmla="*/ 1035050 w 4343400"/>
                <a:gd name="connsiteY46" fmla="*/ 273050 h 714375"/>
                <a:gd name="connsiteX47" fmla="*/ 1016000 w 4343400"/>
                <a:gd name="connsiteY47" fmla="*/ 273050 h 714375"/>
                <a:gd name="connsiteX48" fmla="*/ 1016000 w 4343400"/>
                <a:gd name="connsiteY48" fmla="*/ 250825 h 714375"/>
                <a:gd name="connsiteX49" fmla="*/ 955675 w 4343400"/>
                <a:gd name="connsiteY49" fmla="*/ 250825 h 714375"/>
                <a:gd name="connsiteX50" fmla="*/ 955675 w 4343400"/>
                <a:gd name="connsiteY50" fmla="*/ 234950 h 714375"/>
                <a:gd name="connsiteX51" fmla="*/ 904875 w 4343400"/>
                <a:gd name="connsiteY51" fmla="*/ 234950 h 714375"/>
                <a:gd name="connsiteX52" fmla="*/ 882650 w 4343400"/>
                <a:gd name="connsiteY52" fmla="*/ 215900 h 714375"/>
                <a:gd name="connsiteX53" fmla="*/ 835025 w 4343400"/>
                <a:gd name="connsiteY53" fmla="*/ 215900 h 714375"/>
                <a:gd name="connsiteX54" fmla="*/ 815975 w 4343400"/>
                <a:gd name="connsiteY54" fmla="*/ 190500 h 714375"/>
                <a:gd name="connsiteX55" fmla="*/ 746125 w 4343400"/>
                <a:gd name="connsiteY55" fmla="*/ 190500 h 714375"/>
                <a:gd name="connsiteX56" fmla="*/ 746125 w 4343400"/>
                <a:gd name="connsiteY56" fmla="*/ 171450 h 714375"/>
                <a:gd name="connsiteX57" fmla="*/ 701675 w 4343400"/>
                <a:gd name="connsiteY57" fmla="*/ 171450 h 714375"/>
                <a:gd name="connsiteX58" fmla="*/ 701675 w 4343400"/>
                <a:gd name="connsiteY58" fmla="*/ 161925 h 714375"/>
                <a:gd name="connsiteX59" fmla="*/ 679450 w 4343400"/>
                <a:gd name="connsiteY59" fmla="*/ 161925 h 714375"/>
                <a:gd name="connsiteX60" fmla="*/ 673100 w 4343400"/>
                <a:gd name="connsiteY60" fmla="*/ 155575 h 714375"/>
                <a:gd name="connsiteX61" fmla="*/ 638175 w 4343400"/>
                <a:gd name="connsiteY61" fmla="*/ 155575 h 714375"/>
                <a:gd name="connsiteX62" fmla="*/ 638175 w 4343400"/>
                <a:gd name="connsiteY62" fmla="*/ 139700 h 714375"/>
                <a:gd name="connsiteX63" fmla="*/ 561975 w 4343400"/>
                <a:gd name="connsiteY63" fmla="*/ 139700 h 714375"/>
                <a:gd name="connsiteX64" fmla="*/ 561975 w 4343400"/>
                <a:gd name="connsiteY64" fmla="*/ 123825 h 714375"/>
                <a:gd name="connsiteX65" fmla="*/ 485775 w 4343400"/>
                <a:gd name="connsiteY65" fmla="*/ 123825 h 714375"/>
                <a:gd name="connsiteX66" fmla="*/ 485775 w 4343400"/>
                <a:gd name="connsiteY66" fmla="*/ 107950 h 714375"/>
                <a:gd name="connsiteX67" fmla="*/ 466725 w 4343400"/>
                <a:gd name="connsiteY67" fmla="*/ 107950 h 714375"/>
                <a:gd name="connsiteX68" fmla="*/ 466725 w 4343400"/>
                <a:gd name="connsiteY68" fmla="*/ 92075 h 714375"/>
                <a:gd name="connsiteX69" fmla="*/ 431800 w 4343400"/>
                <a:gd name="connsiteY69" fmla="*/ 92075 h 714375"/>
                <a:gd name="connsiteX70" fmla="*/ 422275 w 4343400"/>
                <a:gd name="connsiteY70" fmla="*/ 63500 h 714375"/>
                <a:gd name="connsiteX71" fmla="*/ 342900 w 4343400"/>
                <a:gd name="connsiteY71" fmla="*/ 63500 h 714375"/>
                <a:gd name="connsiteX72" fmla="*/ 342900 w 4343400"/>
                <a:gd name="connsiteY72" fmla="*/ 53975 h 714375"/>
                <a:gd name="connsiteX73" fmla="*/ 263525 w 4343400"/>
                <a:gd name="connsiteY73" fmla="*/ 53975 h 714375"/>
                <a:gd name="connsiteX74" fmla="*/ 263525 w 4343400"/>
                <a:gd name="connsiteY74" fmla="*/ 44450 h 714375"/>
                <a:gd name="connsiteX75" fmla="*/ 231775 w 4343400"/>
                <a:gd name="connsiteY75" fmla="*/ 44450 h 714375"/>
                <a:gd name="connsiteX76" fmla="*/ 231775 w 4343400"/>
                <a:gd name="connsiteY76" fmla="*/ 28575 h 714375"/>
                <a:gd name="connsiteX77" fmla="*/ 184150 w 4343400"/>
                <a:gd name="connsiteY77" fmla="*/ 28575 h 714375"/>
                <a:gd name="connsiteX78" fmla="*/ 184150 w 4343400"/>
                <a:gd name="connsiteY78" fmla="*/ 0 h 714375"/>
                <a:gd name="connsiteX79" fmla="*/ 0 w 4343400"/>
                <a:gd name="connsiteY79" fmla="*/ 0 h 714375"/>
                <a:gd name="connsiteX0" fmla="*/ 4343400 w 4343400"/>
                <a:gd name="connsiteY0" fmla="*/ 714375 h 714375"/>
                <a:gd name="connsiteX1" fmla="*/ 2965450 w 4343400"/>
                <a:gd name="connsiteY1" fmla="*/ 714375 h 714375"/>
                <a:gd name="connsiteX2" fmla="*/ 2965450 w 4343400"/>
                <a:gd name="connsiteY2" fmla="*/ 688975 h 714375"/>
                <a:gd name="connsiteX3" fmla="*/ 2886075 w 4343400"/>
                <a:gd name="connsiteY3" fmla="*/ 688975 h 714375"/>
                <a:gd name="connsiteX4" fmla="*/ 2886075 w 4343400"/>
                <a:gd name="connsiteY4" fmla="*/ 669925 h 714375"/>
                <a:gd name="connsiteX5" fmla="*/ 2828925 w 4343400"/>
                <a:gd name="connsiteY5" fmla="*/ 669925 h 714375"/>
                <a:gd name="connsiteX6" fmla="*/ 2828925 w 4343400"/>
                <a:gd name="connsiteY6" fmla="*/ 647700 h 714375"/>
                <a:gd name="connsiteX7" fmla="*/ 2670175 w 4343400"/>
                <a:gd name="connsiteY7" fmla="*/ 647700 h 714375"/>
                <a:gd name="connsiteX8" fmla="*/ 2670175 w 4343400"/>
                <a:gd name="connsiteY8" fmla="*/ 622300 h 714375"/>
                <a:gd name="connsiteX9" fmla="*/ 2413000 w 4343400"/>
                <a:gd name="connsiteY9" fmla="*/ 622300 h 714375"/>
                <a:gd name="connsiteX10" fmla="*/ 2413000 w 4343400"/>
                <a:gd name="connsiteY10" fmla="*/ 590550 h 714375"/>
                <a:gd name="connsiteX11" fmla="*/ 2362200 w 4343400"/>
                <a:gd name="connsiteY11" fmla="*/ 590550 h 714375"/>
                <a:gd name="connsiteX12" fmla="*/ 2362200 w 4343400"/>
                <a:gd name="connsiteY12" fmla="*/ 568325 h 714375"/>
                <a:gd name="connsiteX13" fmla="*/ 2314575 w 4343400"/>
                <a:gd name="connsiteY13" fmla="*/ 568325 h 714375"/>
                <a:gd name="connsiteX14" fmla="*/ 2314575 w 4343400"/>
                <a:gd name="connsiteY14" fmla="*/ 542925 h 714375"/>
                <a:gd name="connsiteX15" fmla="*/ 2200275 w 4343400"/>
                <a:gd name="connsiteY15" fmla="*/ 542925 h 714375"/>
                <a:gd name="connsiteX16" fmla="*/ 2212975 w 4343400"/>
                <a:gd name="connsiteY16" fmla="*/ 530225 h 714375"/>
                <a:gd name="connsiteX17" fmla="*/ 2152650 w 4343400"/>
                <a:gd name="connsiteY17" fmla="*/ 530225 h 714375"/>
                <a:gd name="connsiteX18" fmla="*/ 2152650 w 4343400"/>
                <a:gd name="connsiteY18" fmla="*/ 504825 h 714375"/>
                <a:gd name="connsiteX19" fmla="*/ 1968500 w 4343400"/>
                <a:gd name="connsiteY19" fmla="*/ 504825 h 714375"/>
                <a:gd name="connsiteX20" fmla="*/ 1968500 w 4343400"/>
                <a:gd name="connsiteY20" fmla="*/ 479425 h 714375"/>
                <a:gd name="connsiteX21" fmla="*/ 1765300 w 4343400"/>
                <a:gd name="connsiteY21" fmla="*/ 479425 h 714375"/>
                <a:gd name="connsiteX22" fmla="*/ 1765300 w 4343400"/>
                <a:gd name="connsiteY22" fmla="*/ 463550 h 714375"/>
                <a:gd name="connsiteX23" fmla="*/ 1711325 w 4343400"/>
                <a:gd name="connsiteY23" fmla="*/ 463550 h 714375"/>
                <a:gd name="connsiteX24" fmla="*/ 1711325 w 4343400"/>
                <a:gd name="connsiteY24" fmla="*/ 447675 h 714375"/>
                <a:gd name="connsiteX25" fmla="*/ 1647825 w 4343400"/>
                <a:gd name="connsiteY25" fmla="*/ 454025 h 714375"/>
                <a:gd name="connsiteX26" fmla="*/ 1647825 w 4343400"/>
                <a:gd name="connsiteY26" fmla="*/ 419100 h 714375"/>
                <a:gd name="connsiteX27" fmla="*/ 1524000 w 4343400"/>
                <a:gd name="connsiteY27" fmla="*/ 419100 h 714375"/>
                <a:gd name="connsiteX28" fmla="*/ 1524000 w 4343400"/>
                <a:gd name="connsiteY28" fmla="*/ 406400 h 714375"/>
                <a:gd name="connsiteX29" fmla="*/ 1444625 w 4343400"/>
                <a:gd name="connsiteY29" fmla="*/ 406400 h 714375"/>
                <a:gd name="connsiteX30" fmla="*/ 1444625 w 4343400"/>
                <a:gd name="connsiteY30" fmla="*/ 400050 h 714375"/>
                <a:gd name="connsiteX31" fmla="*/ 1397000 w 4343400"/>
                <a:gd name="connsiteY31" fmla="*/ 400050 h 714375"/>
                <a:gd name="connsiteX32" fmla="*/ 1397000 w 4343400"/>
                <a:gd name="connsiteY32" fmla="*/ 374650 h 714375"/>
                <a:gd name="connsiteX33" fmla="*/ 1352550 w 4343400"/>
                <a:gd name="connsiteY33" fmla="*/ 374650 h 714375"/>
                <a:gd name="connsiteX34" fmla="*/ 1352550 w 4343400"/>
                <a:gd name="connsiteY34" fmla="*/ 358775 h 714375"/>
                <a:gd name="connsiteX35" fmla="*/ 1339850 w 4343400"/>
                <a:gd name="connsiteY35" fmla="*/ 358775 h 714375"/>
                <a:gd name="connsiteX36" fmla="*/ 1339850 w 4343400"/>
                <a:gd name="connsiteY36" fmla="*/ 336550 h 714375"/>
                <a:gd name="connsiteX37" fmla="*/ 1301750 w 4343400"/>
                <a:gd name="connsiteY37" fmla="*/ 336550 h 714375"/>
                <a:gd name="connsiteX38" fmla="*/ 1295400 w 4343400"/>
                <a:gd name="connsiteY38" fmla="*/ 330200 h 714375"/>
                <a:gd name="connsiteX39" fmla="*/ 1260475 w 4343400"/>
                <a:gd name="connsiteY39" fmla="*/ 330200 h 714375"/>
                <a:gd name="connsiteX40" fmla="*/ 1260475 w 4343400"/>
                <a:gd name="connsiteY40" fmla="*/ 317500 h 714375"/>
                <a:gd name="connsiteX41" fmla="*/ 1228725 w 4343400"/>
                <a:gd name="connsiteY41" fmla="*/ 317500 h 714375"/>
                <a:gd name="connsiteX42" fmla="*/ 1228725 w 4343400"/>
                <a:gd name="connsiteY42" fmla="*/ 301625 h 714375"/>
                <a:gd name="connsiteX43" fmla="*/ 1066800 w 4343400"/>
                <a:gd name="connsiteY43" fmla="*/ 301625 h 714375"/>
                <a:gd name="connsiteX44" fmla="*/ 1066800 w 4343400"/>
                <a:gd name="connsiteY44" fmla="*/ 279400 h 714375"/>
                <a:gd name="connsiteX45" fmla="*/ 1035050 w 4343400"/>
                <a:gd name="connsiteY45" fmla="*/ 279400 h 714375"/>
                <a:gd name="connsiteX46" fmla="*/ 1035050 w 4343400"/>
                <a:gd name="connsiteY46" fmla="*/ 273050 h 714375"/>
                <a:gd name="connsiteX47" fmla="*/ 1016000 w 4343400"/>
                <a:gd name="connsiteY47" fmla="*/ 273050 h 714375"/>
                <a:gd name="connsiteX48" fmla="*/ 1016000 w 4343400"/>
                <a:gd name="connsiteY48" fmla="*/ 250825 h 714375"/>
                <a:gd name="connsiteX49" fmla="*/ 955675 w 4343400"/>
                <a:gd name="connsiteY49" fmla="*/ 250825 h 714375"/>
                <a:gd name="connsiteX50" fmla="*/ 955675 w 4343400"/>
                <a:gd name="connsiteY50" fmla="*/ 234950 h 714375"/>
                <a:gd name="connsiteX51" fmla="*/ 904875 w 4343400"/>
                <a:gd name="connsiteY51" fmla="*/ 234950 h 714375"/>
                <a:gd name="connsiteX52" fmla="*/ 882650 w 4343400"/>
                <a:gd name="connsiteY52" fmla="*/ 215900 h 714375"/>
                <a:gd name="connsiteX53" fmla="*/ 835025 w 4343400"/>
                <a:gd name="connsiteY53" fmla="*/ 215900 h 714375"/>
                <a:gd name="connsiteX54" fmla="*/ 815975 w 4343400"/>
                <a:gd name="connsiteY54" fmla="*/ 190500 h 714375"/>
                <a:gd name="connsiteX55" fmla="*/ 746125 w 4343400"/>
                <a:gd name="connsiteY55" fmla="*/ 190500 h 714375"/>
                <a:gd name="connsiteX56" fmla="*/ 746125 w 4343400"/>
                <a:gd name="connsiteY56" fmla="*/ 171450 h 714375"/>
                <a:gd name="connsiteX57" fmla="*/ 701675 w 4343400"/>
                <a:gd name="connsiteY57" fmla="*/ 171450 h 714375"/>
                <a:gd name="connsiteX58" fmla="*/ 701675 w 4343400"/>
                <a:gd name="connsiteY58" fmla="*/ 161925 h 714375"/>
                <a:gd name="connsiteX59" fmla="*/ 679450 w 4343400"/>
                <a:gd name="connsiteY59" fmla="*/ 161925 h 714375"/>
                <a:gd name="connsiteX60" fmla="*/ 673100 w 4343400"/>
                <a:gd name="connsiteY60" fmla="*/ 155575 h 714375"/>
                <a:gd name="connsiteX61" fmla="*/ 638175 w 4343400"/>
                <a:gd name="connsiteY61" fmla="*/ 155575 h 714375"/>
                <a:gd name="connsiteX62" fmla="*/ 638175 w 4343400"/>
                <a:gd name="connsiteY62" fmla="*/ 139700 h 714375"/>
                <a:gd name="connsiteX63" fmla="*/ 561975 w 4343400"/>
                <a:gd name="connsiteY63" fmla="*/ 139700 h 714375"/>
                <a:gd name="connsiteX64" fmla="*/ 561975 w 4343400"/>
                <a:gd name="connsiteY64" fmla="*/ 123825 h 714375"/>
                <a:gd name="connsiteX65" fmla="*/ 485775 w 4343400"/>
                <a:gd name="connsiteY65" fmla="*/ 123825 h 714375"/>
                <a:gd name="connsiteX66" fmla="*/ 485775 w 4343400"/>
                <a:gd name="connsiteY66" fmla="*/ 107950 h 714375"/>
                <a:gd name="connsiteX67" fmla="*/ 466725 w 4343400"/>
                <a:gd name="connsiteY67" fmla="*/ 107950 h 714375"/>
                <a:gd name="connsiteX68" fmla="*/ 466725 w 4343400"/>
                <a:gd name="connsiteY68" fmla="*/ 92075 h 714375"/>
                <a:gd name="connsiteX69" fmla="*/ 431800 w 4343400"/>
                <a:gd name="connsiteY69" fmla="*/ 92075 h 714375"/>
                <a:gd name="connsiteX70" fmla="*/ 422275 w 4343400"/>
                <a:gd name="connsiteY70" fmla="*/ 63500 h 714375"/>
                <a:gd name="connsiteX71" fmla="*/ 342900 w 4343400"/>
                <a:gd name="connsiteY71" fmla="*/ 63500 h 714375"/>
                <a:gd name="connsiteX72" fmla="*/ 342900 w 4343400"/>
                <a:gd name="connsiteY72" fmla="*/ 53975 h 714375"/>
                <a:gd name="connsiteX73" fmla="*/ 263525 w 4343400"/>
                <a:gd name="connsiteY73" fmla="*/ 53975 h 714375"/>
                <a:gd name="connsiteX74" fmla="*/ 263525 w 4343400"/>
                <a:gd name="connsiteY74" fmla="*/ 44450 h 714375"/>
                <a:gd name="connsiteX75" fmla="*/ 231775 w 4343400"/>
                <a:gd name="connsiteY75" fmla="*/ 44450 h 714375"/>
                <a:gd name="connsiteX76" fmla="*/ 231775 w 4343400"/>
                <a:gd name="connsiteY76" fmla="*/ 28575 h 714375"/>
                <a:gd name="connsiteX77" fmla="*/ 184150 w 4343400"/>
                <a:gd name="connsiteY77" fmla="*/ 28575 h 714375"/>
                <a:gd name="connsiteX78" fmla="*/ 184150 w 4343400"/>
                <a:gd name="connsiteY78" fmla="*/ 0 h 714375"/>
                <a:gd name="connsiteX79" fmla="*/ 0 w 4343400"/>
                <a:gd name="connsiteY79"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343400" h="714375">
                  <a:moveTo>
                    <a:pt x="4343400" y="714375"/>
                  </a:moveTo>
                  <a:lnTo>
                    <a:pt x="2965450" y="714375"/>
                  </a:lnTo>
                  <a:lnTo>
                    <a:pt x="2965450" y="688975"/>
                  </a:lnTo>
                  <a:lnTo>
                    <a:pt x="2886075" y="688975"/>
                  </a:lnTo>
                  <a:lnTo>
                    <a:pt x="2886075" y="669925"/>
                  </a:lnTo>
                  <a:lnTo>
                    <a:pt x="2828925" y="669925"/>
                  </a:lnTo>
                  <a:lnTo>
                    <a:pt x="2828925" y="647700"/>
                  </a:lnTo>
                  <a:lnTo>
                    <a:pt x="2670175" y="647700"/>
                  </a:lnTo>
                  <a:lnTo>
                    <a:pt x="2670175" y="622300"/>
                  </a:lnTo>
                  <a:lnTo>
                    <a:pt x="2413000" y="622300"/>
                  </a:lnTo>
                  <a:lnTo>
                    <a:pt x="2413000" y="590550"/>
                  </a:lnTo>
                  <a:lnTo>
                    <a:pt x="2362200" y="590550"/>
                  </a:lnTo>
                  <a:lnTo>
                    <a:pt x="2362200" y="568325"/>
                  </a:lnTo>
                  <a:lnTo>
                    <a:pt x="2314575" y="568325"/>
                  </a:lnTo>
                  <a:lnTo>
                    <a:pt x="2314575" y="542925"/>
                  </a:lnTo>
                  <a:lnTo>
                    <a:pt x="2200275" y="542925"/>
                  </a:lnTo>
                  <a:lnTo>
                    <a:pt x="2212975" y="530225"/>
                  </a:lnTo>
                  <a:lnTo>
                    <a:pt x="2152650" y="530225"/>
                  </a:lnTo>
                  <a:lnTo>
                    <a:pt x="2152650" y="504825"/>
                  </a:lnTo>
                  <a:lnTo>
                    <a:pt x="1968500" y="504825"/>
                  </a:lnTo>
                  <a:lnTo>
                    <a:pt x="1968500" y="479425"/>
                  </a:lnTo>
                  <a:lnTo>
                    <a:pt x="1765300" y="479425"/>
                  </a:lnTo>
                  <a:lnTo>
                    <a:pt x="1765300" y="463550"/>
                  </a:lnTo>
                  <a:lnTo>
                    <a:pt x="1711325" y="463550"/>
                  </a:lnTo>
                  <a:lnTo>
                    <a:pt x="1711325" y="447675"/>
                  </a:lnTo>
                  <a:lnTo>
                    <a:pt x="1647825" y="454025"/>
                  </a:lnTo>
                  <a:lnTo>
                    <a:pt x="1647825" y="419100"/>
                  </a:lnTo>
                  <a:lnTo>
                    <a:pt x="1524000" y="419100"/>
                  </a:lnTo>
                  <a:lnTo>
                    <a:pt x="1524000" y="406400"/>
                  </a:lnTo>
                  <a:lnTo>
                    <a:pt x="1444625" y="406400"/>
                  </a:lnTo>
                  <a:lnTo>
                    <a:pt x="1444625" y="400050"/>
                  </a:lnTo>
                  <a:lnTo>
                    <a:pt x="1397000" y="400050"/>
                  </a:lnTo>
                  <a:lnTo>
                    <a:pt x="1397000" y="374650"/>
                  </a:lnTo>
                  <a:lnTo>
                    <a:pt x="1352550" y="374650"/>
                  </a:lnTo>
                  <a:lnTo>
                    <a:pt x="1352550" y="358775"/>
                  </a:lnTo>
                  <a:lnTo>
                    <a:pt x="1339850" y="358775"/>
                  </a:lnTo>
                  <a:lnTo>
                    <a:pt x="1339850" y="336550"/>
                  </a:lnTo>
                  <a:lnTo>
                    <a:pt x="1301750" y="336550"/>
                  </a:lnTo>
                  <a:lnTo>
                    <a:pt x="1295400" y="330200"/>
                  </a:lnTo>
                  <a:lnTo>
                    <a:pt x="1260475" y="330200"/>
                  </a:lnTo>
                  <a:lnTo>
                    <a:pt x="1260475" y="317500"/>
                  </a:lnTo>
                  <a:lnTo>
                    <a:pt x="1228725" y="317500"/>
                  </a:lnTo>
                  <a:lnTo>
                    <a:pt x="1228725" y="301625"/>
                  </a:lnTo>
                  <a:lnTo>
                    <a:pt x="1066800" y="301625"/>
                  </a:lnTo>
                  <a:lnTo>
                    <a:pt x="1066800" y="279400"/>
                  </a:lnTo>
                  <a:lnTo>
                    <a:pt x="1035050" y="279400"/>
                  </a:lnTo>
                  <a:lnTo>
                    <a:pt x="1035050" y="273050"/>
                  </a:lnTo>
                  <a:lnTo>
                    <a:pt x="1016000" y="273050"/>
                  </a:lnTo>
                  <a:lnTo>
                    <a:pt x="1016000" y="250825"/>
                  </a:lnTo>
                  <a:lnTo>
                    <a:pt x="955675" y="250825"/>
                  </a:lnTo>
                  <a:lnTo>
                    <a:pt x="955675" y="234950"/>
                  </a:lnTo>
                  <a:lnTo>
                    <a:pt x="904875" y="234950"/>
                  </a:lnTo>
                  <a:lnTo>
                    <a:pt x="882650" y="215900"/>
                  </a:lnTo>
                  <a:lnTo>
                    <a:pt x="835025" y="215900"/>
                  </a:lnTo>
                  <a:lnTo>
                    <a:pt x="815975" y="190500"/>
                  </a:lnTo>
                  <a:lnTo>
                    <a:pt x="746125" y="190500"/>
                  </a:lnTo>
                  <a:lnTo>
                    <a:pt x="746125" y="171450"/>
                  </a:lnTo>
                  <a:lnTo>
                    <a:pt x="701675" y="171450"/>
                  </a:lnTo>
                  <a:lnTo>
                    <a:pt x="701675" y="161925"/>
                  </a:lnTo>
                  <a:lnTo>
                    <a:pt x="679450" y="161925"/>
                  </a:lnTo>
                  <a:lnTo>
                    <a:pt x="673100" y="155575"/>
                  </a:lnTo>
                  <a:lnTo>
                    <a:pt x="638175" y="155575"/>
                  </a:lnTo>
                  <a:lnTo>
                    <a:pt x="638175" y="139700"/>
                  </a:lnTo>
                  <a:lnTo>
                    <a:pt x="561975" y="139700"/>
                  </a:lnTo>
                  <a:lnTo>
                    <a:pt x="561975" y="123825"/>
                  </a:lnTo>
                  <a:lnTo>
                    <a:pt x="485775" y="123825"/>
                  </a:lnTo>
                  <a:lnTo>
                    <a:pt x="485775" y="107950"/>
                  </a:lnTo>
                  <a:lnTo>
                    <a:pt x="466725" y="107950"/>
                  </a:lnTo>
                  <a:lnTo>
                    <a:pt x="466725" y="92075"/>
                  </a:lnTo>
                  <a:lnTo>
                    <a:pt x="431800" y="92075"/>
                  </a:lnTo>
                  <a:lnTo>
                    <a:pt x="422275" y="63500"/>
                  </a:lnTo>
                  <a:lnTo>
                    <a:pt x="342900" y="63500"/>
                  </a:lnTo>
                  <a:lnTo>
                    <a:pt x="342900" y="53975"/>
                  </a:lnTo>
                  <a:lnTo>
                    <a:pt x="263525" y="53975"/>
                  </a:lnTo>
                  <a:lnTo>
                    <a:pt x="263525" y="44450"/>
                  </a:lnTo>
                  <a:lnTo>
                    <a:pt x="231775" y="44450"/>
                  </a:lnTo>
                  <a:lnTo>
                    <a:pt x="231775" y="28575"/>
                  </a:lnTo>
                  <a:lnTo>
                    <a:pt x="184150" y="28575"/>
                  </a:lnTo>
                  <a:lnTo>
                    <a:pt x="184150" y="0"/>
                  </a:lnTo>
                  <a:lnTo>
                    <a:pt x="0" y="0"/>
                  </a:lnTo>
                </a:path>
              </a:pathLst>
            </a:custGeom>
            <a:noFill/>
            <a:ln w="28575">
              <a:solidFill>
                <a:schemeClr val="accent1"/>
              </a:solidFill>
              <a:miter lim="800000"/>
              <a:headEnd/>
              <a:tailEnd/>
            </a:ln>
          </p:spPr>
          <p:txBody>
            <a:bodyPr rtlCol="0" anchor="ctr"/>
            <a:lstStyle/>
            <a:p>
              <a:pPr algn="ctr"/>
              <a:endParaRPr lang="en-US"/>
            </a:p>
          </p:txBody>
        </p:sp>
      </p:grpSp>
      <p:grpSp>
        <p:nvGrpSpPr>
          <p:cNvPr id="9286" name="Group 9285">
            <a:extLst>
              <a:ext uri="{FF2B5EF4-FFF2-40B4-BE49-F238E27FC236}">
                <a16:creationId xmlns:a16="http://schemas.microsoft.com/office/drawing/2014/main" id="{EFF33F60-F503-ECB0-3622-55B024550F9D}"/>
              </a:ext>
            </a:extLst>
          </p:cNvPr>
          <p:cNvGrpSpPr/>
          <p:nvPr/>
        </p:nvGrpSpPr>
        <p:grpSpPr>
          <a:xfrm>
            <a:off x="2084461" y="2020525"/>
            <a:ext cx="8814866" cy="2197978"/>
            <a:chOff x="1816100" y="2020525"/>
            <a:chExt cx="8814866" cy="2197978"/>
          </a:xfrm>
        </p:grpSpPr>
        <p:cxnSp>
          <p:nvCxnSpPr>
            <p:cNvPr id="63" name="Straight Connector 62">
              <a:extLst>
                <a:ext uri="{FF2B5EF4-FFF2-40B4-BE49-F238E27FC236}">
                  <a16:creationId xmlns:a16="http://schemas.microsoft.com/office/drawing/2014/main" id="{8E02B4FF-8C8A-B0EB-F66C-F4B8D75197F4}"/>
                </a:ext>
              </a:extLst>
            </p:cNvPr>
            <p:cNvCxnSpPr/>
            <p:nvPr/>
          </p:nvCxnSpPr>
          <p:spPr bwMode="auto">
            <a:xfrm>
              <a:off x="5734050" y="3076575"/>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D624952E-71BE-D065-1D91-D513F31086E0}"/>
                </a:ext>
              </a:extLst>
            </p:cNvPr>
            <p:cNvCxnSpPr/>
            <p:nvPr/>
          </p:nvCxnSpPr>
          <p:spPr bwMode="auto">
            <a:xfrm>
              <a:off x="6515100" y="3352800"/>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5FE74CED-C91E-1DF6-FAB3-84002BF2D17B}"/>
                </a:ext>
              </a:extLst>
            </p:cNvPr>
            <p:cNvCxnSpPr/>
            <p:nvPr/>
          </p:nvCxnSpPr>
          <p:spPr bwMode="auto">
            <a:xfrm>
              <a:off x="2260600" y="2106250"/>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BAEBB5F4-1B57-57D9-DD9B-CA775C1A671F}"/>
                </a:ext>
              </a:extLst>
            </p:cNvPr>
            <p:cNvCxnSpPr/>
            <p:nvPr/>
          </p:nvCxnSpPr>
          <p:spPr bwMode="auto">
            <a:xfrm>
              <a:off x="7848600" y="3677607"/>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996B0CE1-54AD-1B3C-22FB-273B11F026DD}"/>
                </a:ext>
              </a:extLst>
            </p:cNvPr>
            <p:cNvCxnSpPr/>
            <p:nvPr/>
          </p:nvCxnSpPr>
          <p:spPr bwMode="auto">
            <a:xfrm>
              <a:off x="7927975" y="37442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0C6055E0-4B8D-4BE0-968D-AF0A677A9F69}"/>
                </a:ext>
              </a:extLst>
            </p:cNvPr>
            <p:cNvCxnSpPr/>
            <p:nvPr/>
          </p:nvCxnSpPr>
          <p:spPr bwMode="auto">
            <a:xfrm>
              <a:off x="7994650" y="37442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CC4AB89A-EC4C-433D-FB6A-AD48581A0474}"/>
                </a:ext>
              </a:extLst>
            </p:cNvPr>
            <p:cNvCxnSpPr/>
            <p:nvPr/>
          </p:nvCxnSpPr>
          <p:spPr bwMode="auto">
            <a:xfrm>
              <a:off x="8042275" y="37442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FFF91C82-9981-9CEE-04CB-6C7FD648B6C3}"/>
                </a:ext>
              </a:extLst>
            </p:cNvPr>
            <p:cNvCxnSpPr/>
            <p:nvPr/>
          </p:nvCxnSpPr>
          <p:spPr bwMode="auto">
            <a:xfrm>
              <a:off x="8064500" y="37442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61831C81-8EC5-86AB-F022-8177A77FCD17}"/>
                </a:ext>
              </a:extLst>
            </p:cNvPr>
            <p:cNvCxnSpPr/>
            <p:nvPr/>
          </p:nvCxnSpPr>
          <p:spPr bwMode="auto">
            <a:xfrm>
              <a:off x="8120475" y="37525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9D799D73-F099-90DA-BC08-62A33AF591F4}"/>
                </a:ext>
              </a:extLst>
            </p:cNvPr>
            <p:cNvCxnSpPr/>
            <p:nvPr/>
          </p:nvCxnSpPr>
          <p:spPr bwMode="auto">
            <a:xfrm>
              <a:off x="8206200" y="3774807"/>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BDCCA81C-88CC-B817-2F3A-A6CB02119306}"/>
                </a:ext>
              </a:extLst>
            </p:cNvPr>
            <p:cNvCxnSpPr/>
            <p:nvPr/>
          </p:nvCxnSpPr>
          <p:spPr bwMode="auto">
            <a:xfrm>
              <a:off x="8288750" y="3781425"/>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E88348A3-055B-796D-FA15-7EB26F7B56AF}"/>
                </a:ext>
              </a:extLst>
            </p:cNvPr>
            <p:cNvCxnSpPr/>
            <p:nvPr/>
          </p:nvCxnSpPr>
          <p:spPr bwMode="auto">
            <a:xfrm>
              <a:off x="8348270" y="38160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4B4BF090-16F3-0BA7-470F-1D48FBF95DE9}"/>
                </a:ext>
              </a:extLst>
            </p:cNvPr>
            <p:cNvCxnSpPr/>
            <p:nvPr/>
          </p:nvCxnSpPr>
          <p:spPr bwMode="auto">
            <a:xfrm>
              <a:off x="8449870" y="38287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6984E0E4-D516-C5F1-F623-529E07A63F4E}"/>
                </a:ext>
              </a:extLst>
            </p:cNvPr>
            <p:cNvCxnSpPr/>
            <p:nvPr/>
          </p:nvCxnSpPr>
          <p:spPr bwMode="auto">
            <a:xfrm>
              <a:off x="8487970" y="38287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3402A09A-E6FE-B4D1-1587-379B66206BBD}"/>
                </a:ext>
              </a:extLst>
            </p:cNvPr>
            <p:cNvCxnSpPr/>
            <p:nvPr/>
          </p:nvCxnSpPr>
          <p:spPr bwMode="auto">
            <a:xfrm>
              <a:off x="8522895" y="38287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ADA1E978-E24E-EA83-ED2A-5258493BA6E0}"/>
                </a:ext>
              </a:extLst>
            </p:cNvPr>
            <p:cNvCxnSpPr/>
            <p:nvPr/>
          </p:nvCxnSpPr>
          <p:spPr bwMode="auto">
            <a:xfrm>
              <a:off x="8608620" y="3850739"/>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D3AA26CA-4FEF-9A03-4539-70C05F92B3A8}"/>
                </a:ext>
              </a:extLst>
            </p:cNvPr>
            <p:cNvCxnSpPr/>
            <p:nvPr/>
          </p:nvCxnSpPr>
          <p:spPr bwMode="auto">
            <a:xfrm>
              <a:off x="8697520" y="3850739"/>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725F1FFD-0EF7-E0DF-A272-C9EC75134FE8}"/>
                </a:ext>
              </a:extLst>
            </p:cNvPr>
            <p:cNvCxnSpPr/>
            <p:nvPr/>
          </p:nvCxnSpPr>
          <p:spPr bwMode="auto">
            <a:xfrm>
              <a:off x="8770545" y="3850739"/>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41E60435-57A7-A82D-B41F-F56A45E7DF21}"/>
                </a:ext>
              </a:extLst>
            </p:cNvPr>
            <p:cNvCxnSpPr/>
            <p:nvPr/>
          </p:nvCxnSpPr>
          <p:spPr bwMode="auto">
            <a:xfrm>
              <a:off x="8868970" y="3870057"/>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13D80286-4D51-BDFD-0FE9-3835215C71D4}"/>
                </a:ext>
              </a:extLst>
            </p:cNvPr>
            <p:cNvCxnSpPr/>
            <p:nvPr/>
          </p:nvCxnSpPr>
          <p:spPr bwMode="auto">
            <a:xfrm>
              <a:off x="8894370" y="3870057"/>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F1D0A2C6-E015-41A9-A4E4-F2A22B278A91}"/>
                </a:ext>
              </a:extLst>
            </p:cNvPr>
            <p:cNvCxnSpPr/>
            <p:nvPr/>
          </p:nvCxnSpPr>
          <p:spPr bwMode="auto">
            <a:xfrm>
              <a:off x="8961045" y="389201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0BA534FF-69D6-5C04-EA8B-6E7FA3889F20}"/>
                </a:ext>
              </a:extLst>
            </p:cNvPr>
            <p:cNvCxnSpPr/>
            <p:nvPr/>
          </p:nvCxnSpPr>
          <p:spPr bwMode="auto">
            <a:xfrm>
              <a:off x="8989491" y="389201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63182561-52EB-F383-06B1-9C416A4FEA0E}"/>
                </a:ext>
              </a:extLst>
            </p:cNvPr>
            <p:cNvCxnSpPr/>
            <p:nvPr/>
          </p:nvCxnSpPr>
          <p:spPr bwMode="auto">
            <a:xfrm>
              <a:off x="9018066" y="389201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7AFD6485-1C79-19D6-36B0-70A5E4C93A11}"/>
                </a:ext>
              </a:extLst>
            </p:cNvPr>
            <p:cNvCxnSpPr/>
            <p:nvPr/>
          </p:nvCxnSpPr>
          <p:spPr bwMode="auto">
            <a:xfrm>
              <a:off x="9040291" y="389201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267CB7E4-2977-8C8C-0CB4-D9436214F781}"/>
                </a:ext>
              </a:extLst>
            </p:cNvPr>
            <p:cNvCxnSpPr/>
            <p:nvPr/>
          </p:nvCxnSpPr>
          <p:spPr bwMode="auto">
            <a:xfrm>
              <a:off x="9081566" y="3889375"/>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8FD0672D-513F-98E8-36AA-EB10E9035810}"/>
                </a:ext>
              </a:extLst>
            </p:cNvPr>
            <p:cNvCxnSpPr/>
            <p:nvPr/>
          </p:nvCxnSpPr>
          <p:spPr bwMode="auto">
            <a:xfrm>
              <a:off x="9132366" y="393673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EFE4CD3F-6DC5-7B1C-0A6C-117D53818A89}"/>
                </a:ext>
              </a:extLst>
            </p:cNvPr>
            <p:cNvCxnSpPr/>
            <p:nvPr/>
          </p:nvCxnSpPr>
          <p:spPr bwMode="auto">
            <a:xfrm>
              <a:off x="9154591" y="393673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0E1F489E-D03A-6C09-744A-C528AD735050}"/>
                </a:ext>
              </a:extLst>
            </p:cNvPr>
            <p:cNvCxnSpPr/>
            <p:nvPr/>
          </p:nvCxnSpPr>
          <p:spPr bwMode="auto">
            <a:xfrm>
              <a:off x="9195866" y="3958689"/>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536F7A12-B0DE-0C9C-DDFA-CB16FA77E571}"/>
                </a:ext>
              </a:extLst>
            </p:cNvPr>
            <p:cNvCxnSpPr/>
            <p:nvPr/>
          </p:nvCxnSpPr>
          <p:spPr bwMode="auto">
            <a:xfrm>
              <a:off x="9240316" y="395551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6DE03E03-159F-2C8F-8626-F26BA0EBDD21}"/>
                </a:ext>
              </a:extLst>
            </p:cNvPr>
            <p:cNvCxnSpPr/>
            <p:nvPr/>
          </p:nvCxnSpPr>
          <p:spPr bwMode="auto">
            <a:xfrm>
              <a:off x="9262541" y="3978007"/>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A9EFC438-DE64-1882-4FAE-DF71A68A5B11}"/>
                </a:ext>
              </a:extLst>
            </p:cNvPr>
            <p:cNvCxnSpPr/>
            <p:nvPr/>
          </p:nvCxnSpPr>
          <p:spPr bwMode="auto">
            <a:xfrm>
              <a:off x="9281591" y="3978007"/>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54F7E795-AA34-7CE3-C997-56A501667704}"/>
                </a:ext>
              </a:extLst>
            </p:cNvPr>
            <p:cNvCxnSpPr/>
            <p:nvPr/>
          </p:nvCxnSpPr>
          <p:spPr bwMode="auto">
            <a:xfrm>
              <a:off x="9300641" y="3978007"/>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442A4720-8305-3DF7-AD6E-D703EABFCBDB}"/>
                </a:ext>
              </a:extLst>
            </p:cNvPr>
            <p:cNvCxnSpPr/>
            <p:nvPr/>
          </p:nvCxnSpPr>
          <p:spPr bwMode="auto">
            <a:xfrm>
              <a:off x="9332391" y="3978007"/>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7D7C0D45-BA4B-94BD-D93B-111029002745}"/>
                </a:ext>
              </a:extLst>
            </p:cNvPr>
            <p:cNvCxnSpPr/>
            <p:nvPr/>
          </p:nvCxnSpPr>
          <p:spPr bwMode="auto">
            <a:xfrm>
              <a:off x="9364141" y="3978007"/>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2AB7CFF6-3722-82C7-9CB7-9174501A243E}"/>
                </a:ext>
              </a:extLst>
            </p:cNvPr>
            <p:cNvCxnSpPr/>
            <p:nvPr/>
          </p:nvCxnSpPr>
          <p:spPr bwMode="auto">
            <a:xfrm>
              <a:off x="9430816" y="40319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7B1B1D61-0F03-E0EB-3676-EC750F96A5E9}"/>
                </a:ext>
              </a:extLst>
            </p:cNvPr>
            <p:cNvCxnSpPr/>
            <p:nvPr/>
          </p:nvCxnSpPr>
          <p:spPr bwMode="auto">
            <a:xfrm>
              <a:off x="9462566" y="40319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58030764-7BE5-AC2E-50DF-E48E291BB0D8}"/>
                </a:ext>
              </a:extLst>
            </p:cNvPr>
            <p:cNvCxnSpPr/>
            <p:nvPr/>
          </p:nvCxnSpPr>
          <p:spPr bwMode="auto">
            <a:xfrm>
              <a:off x="9487966" y="40319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E4578FE6-E0CB-FB14-9132-E3E21AFB19E8}"/>
                </a:ext>
              </a:extLst>
            </p:cNvPr>
            <p:cNvCxnSpPr/>
            <p:nvPr/>
          </p:nvCxnSpPr>
          <p:spPr bwMode="auto">
            <a:xfrm>
              <a:off x="9541941" y="40319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88D191A4-79FC-474B-AC28-D6089F5CCC53}"/>
                </a:ext>
              </a:extLst>
            </p:cNvPr>
            <p:cNvCxnSpPr/>
            <p:nvPr/>
          </p:nvCxnSpPr>
          <p:spPr bwMode="auto">
            <a:xfrm>
              <a:off x="9560991" y="40319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9BE36BA3-B4CF-E5EF-7572-9ABB89D0727D}"/>
                </a:ext>
              </a:extLst>
            </p:cNvPr>
            <p:cNvCxnSpPr/>
            <p:nvPr/>
          </p:nvCxnSpPr>
          <p:spPr bwMode="auto">
            <a:xfrm>
              <a:off x="9586391" y="403198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64D604F2-63E6-8645-7FD6-C085BD400EC9}"/>
                </a:ext>
              </a:extLst>
            </p:cNvPr>
            <p:cNvCxnSpPr/>
            <p:nvPr/>
          </p:nvCxnSpPr>
          <p:spPr bwMode="auto">
            <a:xfrm>
              <a:off x="9745141" y="406346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26DE4A5D-3405-0AEB-4D22-6B0151AEFF50}"/>
                </a:ext>
              </a:extLst>
            </p:cNvPr>
            <p:cNvCxnSpPr/>
            <p:nvPr/>
          </p:nvCxnSpPr>
          <p:spPr bwMode="auto">
            <a:xfrm>
              <a:off x="9783241" y="406346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FECC403D-3441-7255-9E06-6AAF7896C268}"/>
                </a:ext>
              </a:extLst>
            </p:cNvPr>
            <p:cNvCxnSpPr/>
            <p:nvPr/>
          </p:nvCxnSpPr>
          <p:spPr bwMode="auto">
            <a:xfrm>
              <a:off x="9802291" y="406346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F6D8A4C7-D42F-460B-ABFA-1866E862AFDD}"/>
                </a:ext>
              </a:extLst>
            </p:cNvPr>
            <p:cNvCxnSpPr/>
            <p:nvPr/>
          </p:nvCxnSpPr>
          <p:spPr bwMode="auto">
            <a:xfrm>
              <a:off x="9846741" y="406346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A521DDE4-C7B8-DDE3-2D40-610D614030B3}"/>
                </a:ext>
              </a:extLst>
            </p:cNvPr>
            <p:cNvCxnSpPr/>
            <p:nvPr/>
          </p:nvCxnSpPr>
          <p:spPr bwMode="auto">
            <a:xfrm>
              <a:off x="9888016" y="406346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249811F8-BD40-6DE4-B91C-326812F806DE}"/>
                </a:ext>
              </a:extLst>
            </p:cNvPr>
            <p:cNvCxnSpPr/>
            <p:nvPr/>
          </p:nvCxnSpPr>
          <p:spPr bwMode="auto">
            <a:xfrm>
              <a:off x="9913416" y="406346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8405ED64-A8DD-7A26-898C-0C1DE37B8512}"/>
                </a:ext>
              </a:extLst>
            </p:cNvPr>
            <p:cNvCxnSpPr/>
            <p:nvPr/>
          </p:nvCxnSpPr>
          <p:spPr bwMode="auto">
            <a:xfrm>
              <a:off x="9967391" y="406346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F02A21C4-CA7A-08AF-DC0A-3BC4FBE9D57F}"/>
                </a:ext>
              </a:extLst>
            </p:cNvPr>
            <p:cNvCxnSpPr/>
            <p:nvPr/>
          </p:nvCxnSpPr>
          <p:spPr bwMode="auto">
            <a:xfrm>
              <a:off x="10018191" y="406346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5CC6F2CD-693E-23BE-CA05-8D7037819EDF}"/>
                </a:ext>
              </a:extLst>
            </p:cNvPr>
            <p:cNvCxnSpPr/>
            <p:nvPr/>
          </p:nvCxnSpPr>
          <p:spPr bwMode="auto">
            <a:xfrm>
              <a:off x="10084866" y="406346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76A3B8AD-6459-E8EC-8A44-96C90ACBDFE3}"/>
                </a:ext>
              </a:extLst>
            </p:cNvPr>
            <p:cNvCxnSpPr/>
            <p:nvPr/>
          </p:nvCxnSpPr>
          <p:spPr bwMode="auto">
            <a:xfrm>
              <a:off x="10132491" y="406346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F906B409-F9F8-C66A-3942-163B1C037514}"/>
                </a:ext>
              </a:extLst>
            </p:cNvPr>
            <p:cNvCxnSpPr/>
            <p:nvPr/>
          </p:nvCxnSpPr>
          <p:spPr bwMode="auto">
            <a:xfrm>
              <a:off x="10161066" y="4063464"/>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D5B1E968-F45C-453A-FB18-4CB91A40551F}"/>
                </a:ext>
              </a:extLst>
            </p:cNvPr>
            <p:cNvCxnSpPr/>
            <p:nvPr/>
          </p:nvCxnSpPr>
          <p:spPr bwMode="auto">
            <a:xfrm>
              <a:off x="10234091" y="4110553"/>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F20B5F19-775A-1E96-CBDB-90D544807153}"/>
                </a:ext>
              </a:extLst>
            </p:cNvPr>
            <p:cNvCxnSpPr/>
            <p:nvPr/>
          </p:nvCxnSpPr>
          <p:spPr bwMode="auto">
            <a:xfrm>
              <a:off x="10294416" y="4110553"/>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BB9C0B4C-2A01-1E10-FC5B-64448EB3C811}"/>
                </a:ext>
              </a:extLst>
            </p:cNvPr>
            <p:cNvCxnSpPr/>
            <p:nvPr/>
          </p:nvCxnSpPr>
          <p:spPr bwMode="auto">
            <a:xfrm>
              <a:off x="10316641" y="4110553"/>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184AFE1B-DC18-17DD-3904-92DBE05944A6}"/>
                </a:ext>
              </a:extLst>
            </p:cNvPr>
            <p:cNvCxnSpPr/>
            <p:nvPr/>
          </p:nvCxnSpPr>
          <p:spPr bwMode="auto">
            <a:xfrm>
              <a:off x="10335691" y="4110553"/>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A9572459-06F9-18D0-4AF0-E1404409080B}"/>
                </a:ext>
              </a:extLst>
            </p:cNvPr>
            <p:cNvCxnSpPr/>
            <p:nvPr/>
          </p:nvCxnSpPr>
          <p:spPr bwMode="auto">
            <a:xfrm>
              <a:off x="10383316" y="4110553"/>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176F37EA-059D-76A0-8093-95EAD358F15C}"/>
                </a:ext>
              </a:extLst>
            </p:cNvPr>
            <p:cNvCxnSpPr/>
            <p:nvPr/>
          </p:nvCxnSpPr>
          <p:spPr bwMode="auto">
            <a:xfrm>
              <a:off x="10411891" y="4110553"/>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D3CE7BAB-E939-671F-28E3-3C323EBBFB01}"/>
                </a:ext>
              </a:extLst>
            </p:cNvPr>
            <p:cNvCxnSpPr/>
            <p:nvPr/>
          </p:nvCxnSpPr>
          <p:spPr bwMode="auto">
            <a:xfrm>
              <a:off x="10440466" y="4110553"/>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FA853E5F-0C12-244D-1603-84D5C6814AC0}"/>
                </a:ext>
              </a:extLst>
            </p:cNvPr>
            <p:cNvCxnSpPr/>
            <p:nvPr/>
          </p:nvCxnSpPr>
          <p:spPr bwMode="auto">
            <a:xfrm>
              <a:off x="10513491" y="4110553"/>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68DAB32F-A3A7-F3BB-785C-D50D741405EF}"/>
                </a:ext>
              </a:extLst>
            </p:cNvPr>
            <p:cNvCxnSpPr/>
            <p:nvPr/>
          </p:nvCxnSpPr>
          <p:spPr bwMode="auto">
            <a:xfrm>
              <a:off x="10561116" y="4110553"/>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CEC4E620-406E-27DE-C164-135A04516CF4}"/>
                </a:ext>
              </a:extLst>
            </p:cNvPr>
            <p:cNvCxnSpPr/>
            <p:nvPr/>
          </p:nvCxnSpPr>
          <p:spPr bwMode="auto">
            <a:xfrm>
              <a:off x="10630966" y="4110553"/>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253D51BF-2F7F-3DE8-657A-B4362306A7D8}"/>
                </a:ext>
              </a:extLst>
            </p:cNvPr>
            <p:cNvCxnSpPr/>
            <p:nvPr/>
          </p:nvCxnSpPr>
          <p:spPr bwMode="auto">
            <a:xfrm>
              <a:off x="1816100" y="2020525"/>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66911948-0DB0-226F-EF6B-1B0E8C0063D2}"/>
                </a:ext>
              </a:extLst>
            </p:cNvPr>
            <p:cNvCxnSpPr/>
            <p:nvPr/>
          </p:nvCxnSpPr>
          <p:spPr bwMode="auto">
            <a:xfrm>
              <a:off x="4581525" y="2633807"/>
              <a:ext cx="0" cy="1079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8" name="Group 9367">
            <a:extLst>
              <a:ext uri="{FF2B5EF4-FFF2-40B4-BE49-F238E27FC236}">
                <a16:creationId xmlns:a16="http://schemas.microsoft.com/office/drawing/2014/main" id="{75827410-2C67-1E07-6312-220783D370B4}"/>
              </a:ext>
            </a:extLst>
          </p:cNvPr>
          <p:cNvGrpSpPr/>
          <p:nvPr/>
        </p:nvGrpSpPr>
        <p:grpSpPr>
          <a:xfrm>
            <a:off x="1802680" y="1980551"/>
            <a:ext cx="9203010" cy="1860835"/>
            <a:chOff x="1534319" y="1980551"/>
            <a:chExt cx="9203010" cy="1860835"/>
          </a:xfrm>
        </p:grpSpPr>
        <p:cxnSp>
          <p:nvCxnSpPr>
            <p:cNvPr id="9288" name="Straight Connector 9287">
              <a:extLst>
                <a:ext uri="{FF2B5EF4-FFF2-40B4-BE49-F238E27FC236}">
                  <a16:creationId xmlns:a16="http://schemas.microsoft.com/office/drawing/2014/main" id="{D045AFA1-D7F7-A109-2CDC-837238ECF6B9}"/>
                </a:ext>
              </a:extLst>
            </p:cNvPr>
            <p:cNvCxnSpPr/>
            <p:nvPr/>
          </p:nvCxnSpPr>
          <p:spPr bwMode="auto">
            <a:xfrm>
              <a:off x="4626769" y="251712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813E36A4-0404-88B2-35ED-2CB03BCB3290}"/>
                </a:ext>
              </a:extLst>
            </p:cNvPr>
            <p:cNvCxnSpPr/>
            <p:nvPr/>
          </p:nvCxnSpPr>
          <p:spPr bwMode="auto">
            <a:xfrm>
              <a:off x="5029200" y="2583007"/>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3F623984-C12B-5706-79A2-56A19AC1EE80}"/>
                </a:ext>
              </a:extLst>
            </p:cNvPr>
            <p:cNvCxnSpPr/>
            <p:nvPr/>
          </p:nvCxnSpPr>
          <p:spPr bwMode="auto">
            <a:xfrm>
              <a:off x="5329237" y="2673494"/>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1EA038B8-C3CB-E332-70A8-A2481266A42F}"/>
                </a:ext>
              </a:extLst>
            </p:cNvPr>
            <p:cNvCxnSpPr/>
            <p:nvPr/>
          </p:nvCxnSpPr>
          <p:spPr bwMode="auto">
            <a:xfrm>
              <a:off x="1575594" y="200277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9A6C3B82-1AEE-50FD-F6CA-F1F61E636AF4}"/>
                </a:ext>
              </a:extLst>
            </p:cNvPr>
            <p:cNvCxnSpPr/>
            <p:nvPr/>
          </p:nvCxnSpPr>
          <p:spPr bwMode="auto">
            <a:xfrm>
              <a:off x="1534319" y="1980551"/>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63630D83-FAEC-D07B-8FDE-65BAAC66345A}"/>
                </a:ext>
              </a:extLst>
            </p:cNvPr>
            <p:cNvCxnSpPr/>
            <p:nvPr/>
          </p:nvCxnSpPr>
          <p:spPr bwMode="auto">
            <a:xfrm>
              <a:off x="2143919" y="211072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E651854C-2268-1F8A-C3ED-09DA4CD9719C}"/>
                </a:ext>
              </a:extLst>
            </p:cNvPr>
            <p:cNvCxnSpPr/>
            <p:nvPr/>
          </p:nvCxnSpPr>
          <p:spPr bwMode="auto">
            <a:xfrm>
              <a:off x="6461919" y="300607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7775A970-03C4-FACE-220C-0EDC051CE383}"/>
                </a:ext>
              </a:extLst>
            </p:cNvPr>
            <p:cNvCxnSpPr/>
            <p:nvPr/>
          </p:nvCxnSpPr>
          <p:spPr bwMode="auto">
            <a:xfrm>
              <a:off x="6579394" y="3021951"/>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4BFE35BD-75F5-2DEE-E837-A1ED1A052C15}"/>
                </a:ext>
              </a:extLst>
            </p:cNvPr>
            <p:cNvCxnSpPr/>
            <p:nvPr/>
          </p:nvCxnSpPr>
          <p:spPr bwMode="auto">
            <a:xfrm>
              <a:off x="7887494" y="34029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DA1AD3E6-E893-F7D5-B8A5-8CBA2586837C}"/>
                </a:ext>
              </a:extLst>
            </p:cNvPr>
            <p:cNvCxnSpPr/>
            <p:nvPr/>
          </p:nvCxnSpPr>
          <p:spPr bwMode="auto">
            <a:xfrm>
              <a:off x="7908925" y="342900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A335B9AC-884D-5E93-3D01-6E65D7F914C9}"/>
                </a:ext>
              </a:extLst>
            </p:cNvPr>
            <p:cNvCxnSpPr/>
            <p:nvPr/>
          </p:nvCxnSpPr>
          <p:spPr bwMode="auto">
            <a:xfrm>
              <a:off x="7963694" y="342900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55A98204-B2B1-2DCC-7C1C-4C914A8B0BA7}"/>
                </a:ext>
              </a:extLst>
            </p:cNvPr>
            <p:cNvCxnSpPr/>
            <p:nvPr/>
          </p:nvCxnSpPr>
          <p:spPr bwMode="auto">
            <a:xfrm>
              <a:off x="7987507" y="342900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63A2AA23-B285-A95B-B0F2-1BC770E6C071}"/>
                </a:ext>
              </a:extLst>
            </p:cNvPr>
            <p:cNvCxnSpPr/>
            <p:nvPr/>
          </p:nvCxnSpPr>
          <p:spPr bwMode="auto">
            <a:xfrm>
              <a:off x="8042275" y="342900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7848E8A8-95F5-75D0-FE38-FB53FCF74B1D}"/>
                </a:ext>
              </a:extLst>
            </p:cNvPr>
            <p:cNvCxnSpPr/>
            <p:nvPr/>
          </p:nvCxnSpPr>
          <p:spPr bwMode="auto">
            <a:xfrm>
              <a:off x="8128000" y="345692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513C326E-9384-827C-5936-91A1AC8294FC}"/>
                </a:ext>
              </a:extLst>
            </p:cNvPr>
            <p:cNvCxnSpPr/>
            <p:nvPr/>
          </p:nvCxnSpPr>
          <p:spPr bwMode="auto">
            <a:xfrm>
              <a:off x="8208962" y="348297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10571A45-BA46-D7E7-92B1-2744E411A0E3}"/>
                </a:ext>
              </a:extLst>
            </p:cNvPr>
            <p:cNvCxnSpPr/>
            <p:nvPr/>
          </p:nvCxnSpPr>
          <p:spPr bwMode="auto">
            <a:xfrm>
              <a:off x="8230393" y="348297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E1FB9C01-2E0D-46B1-4721-3E2F5589251F}"/>
                </a:ext>
              </a:extLst>
            </p:cNvPr>
            <p:cNvCxnSpPr/>
            <p:nvPr/>
          </p:nvCxnSpPr>
          <p:spPr bwMode="auto">
            <a:xfrm>
              <a:off x="8266111" y="348297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A4889902-1874-EF99-EDBE-CC98AA5A6BFB}"/>
                </a:ext>
              </a:extLst>
            </p:cNvPr>
            <p:cNvCxnSpPr/>
            <p:nvPr/>
          </p:nvCxnSpPr>
          <p:spPr bwMode="auto">
            <a:xfrm>
              <a:off x="8301830" y="348297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4074D4D7-A7E6-3D8F-F6B8-19687EBACB0C}"/>
                </a:ext>
              </a:extLst>
            </p:cNvPr>
            <p:cNvCxnSpPr/>
            <p:nvPr/>
          </p:nvCxnSpPr>
          <p:spPr bwMode="auto">
            <a:xfrm>
              <a:off x="8352620" y="348297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37CC8C16-AC86-E0B0-143A-2CE9125EAD97}"/>
                </a:ext>
              </a:extLst>
            </p:cNvPr>
            <p:cNvCxnSpPr/>
            <p:nvPr/>
          </p:nvCxnSpPr>
          <p:spPr bwMode="auto">
            <a:xfrm>
              <a:off x="8383576" y="348297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7D6B7D31-DE78-3436-7165-EFD901BEFC42}"/>
                </a:ext>
              </a:extLst>
            </p:cNvPr>
            <p:cNvCxnSpPr/>
            <p:nvPr/>
          </p:nvCxnSpPr>
          <p:spPr bwMode="auto">
            <a:xfrm>
              <a:off x="8478826" y="351407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F303DAE7-4888-B4E8-596E-7B78DFD62084}"/>
                </a:ext>
              </a:extLst>
            </p:cNvPr>
            <p:cNvCxnSpPr/>
            <p:nvPr/>
          </p:nvCxnSpPr>
          <p:spPr bwMode="auto">
            <a:xfrm>
              <a:off x="8550263" y="351407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98DFD2F6-5EE4-39DE-D6F0-B6C7E11626C6}"/>
                </a:ext>
              </a:extLst>
            </p:cNvPr>
            <p:cNvCxnSpPr/>
            <p:nvPr/>
          </p:nvCxnSpPr>
          <p:spPr bwMode="auto">
            <a:xfrm>
              <a:off x="8657420" y="3549793"/>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4D79FD69-2991-ED76-62A3-D0422308D936}"/>
                </a:ext>
              </a:extLst>
            </p:cNvPr>
            <p:cNvCxnSpPr/>
            <p:nvPr/>
          </p:nvCxnSpPr>
          <p:spPr bwMode="auto">
            <a:xfrm>
              <a:off x="8702664" y="3559462"/>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8E3E3C20-C1F1-45FB-EB3A-EADB84C2C289}"/>
                </a:ext>
              </a:extLst>
            </p:cNvPr>
            <p:cNvCxnSpPr/>
            <p:nvPr/>
          </p:nvCxnSpPr>
          <p:spPr bwMode="auto">
            <a:xfrm>
              <a:off x="8724095" y="3559462"/>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C955222D-2D19-4DA0-FA80-A470FA139E27}"/>
                </a:ext>
              </a:extLst>
            </p:cNvPr>
            <p:cNvCxnSpPr/>
            <p:nvPr/>
          </p:nvCxnSpPr>
          <p:spPr bwMode="auto">
            <a:xfrm>
              <a:off x="8759814" y="3581037"/>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1915BBED-9ECF-25D8-1B3A-F4ADCDB2F962}"/>
                </a:ext>
              </a:extLst>
            </p:cNvPr>
            <p:cNvCxnSpPr/>
            <p:nvPr/>
          </p:nvCxnSpPr>
          <p:spPr bwMode="auto">
            <a:xfrm>
              <a:off x="8797914" y="3603768"/>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973B2E70-54F4-5922-D646-E99185021F3C}"/>
                </a:ext>
              </a:extLst>
            </p:cNvPr>
            <p:cNvCxnSpPr/>
            <p:nvPr/>
          </p:nvCxnSpPr>
          <p:spPr bwMode="auto">
            <a:xfrm>
              <a:off x="8828870" y="3603768"/>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AE7B512C-CD78-AA4D-EEC0-77B49E0497A5}"/>
                </a:ext>
              </a:extLst>
            </p:cNvPr>
            <p:cNvCxnSpPr/>
            <p:nvPr/>
          </p:nvCxnSpPr>
          <p:spPr bwMode="auto">
            <a:xfrm>
              <a:off x="8862208" y="3603768"/>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4520071E-6B44-9B88-2089-915AFE8662D7}"/>
                </a:ext>
              </a:extLst>
            </p:cNvPr>
            <p:cNvCxnSpPr/>
            <p:nvPr/>
          </p:nvCxnSpPr>
          <p:spPr bwMode="auto">
            <a:xfrm>
              <a:off x="8945552" y="362548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BA47E9E8-536B-4928-59EE-D406CD047BE0}"/>
                </a:ext>
              </a:extLst>
            </p:cNvPr>
            <p:cNvCxnSpPr/>
            <p:nvPr/>
          </p:nvCxnSpPr>
          <p:spPr bwMode="auto">
            <a:xfrm>
              <a:off x="8972823" y="362548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038EDA10-334C-26B0-5641-858FBEE17A54}"/>
                </a:ext>
              </a:extLst>
            </p:cNvPr>
            <p:cNvCxnSpPr/>
            <p:nvPr/>
          </p:nvCxnSpPr>
          <p:spPr bwMode="auto">
            <a:xfrm>
              <a:off x="9018067" y="362548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B6634F11-4807-34AA-C299-36BDE61A5CAA}"/>
                </a:ext>
              </a:extLst>
            </p:cNvPr>
            <p:cNvCxnSpPr/>
            <p:nvPr/>
          </p:nvCxnSpPr>
          <p:spPr bwMode="auto">
            <a:xfrm>
              <a:off x="9041880" y="362548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B2B81550-567E-33C0-60C7-CB1F58C83D21}"/>
                </a:ext>
              </a:extLst>
            </p:cNvPr>
            <p:cNvCxnSpPr/>
            <p:nvPr/>
          </p:nvCxnSpPr>
          <p:spPr bwMode="auto">
            <a:xfrm>
              <a:off x="9103792" y="364006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8357B38B-5803-64B1-4B07-72978FBC80FC}"/>
                </a:ext>
              </a:extLst>
            </p:cNvPr>
            <p:cNvCxnSpPr/>
            <p:nvPr/>
          </p:nvCxnSpPr>
          <p:spPr bwMode="auto">
            <a:xfrm>
              <a:off x="9125224" y="364006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418B1DAF-8F56-86D9-6497-39446C7985D2}"/>
                </a:ext>
              </a:extLst>
            </p:cNvPr>
            <p:cNvCxnSpPr/>
            <p:nvPr/>
          </p:nvCxnSpPr>
          <p:spPr bwMode="auto">
            <a:xfrm>
              <a:off x="9146655" y="364006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494C9A9C-5A9E-4DC9-4ECF-05E9982A27F7}"/>
                </a:ext>
              </a:extLst>
            </p:cNvPr>
            <p:cNvCxnSpPr/>
            <p:nvPr/>
          </p:nvCxnSpPr>
          <p:spPr bwMode="auto">
            <a:xfrm>
              <a:off x="9177611" y="364006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5BBC6DED-BDF7-0462-74E7-F9AEBD052461}"/>
                </a:ext>
              </a:extLst>
            </p:cNvPr>
            <p:cNvCxnSpPr/>
            <p:nvPr/>
          </p:nvCxnSpPr>
          <p:spPr bwMode="auto">
            <a:xfrm>
              <a:off x="9213329" y="3667412"/>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036CC2DA-A38C-BC9D-903B-55600C9E6371}"/>
                </a:ext>
              </a:extLst>
            </p:cNvPr>
            <p:cNvCxnSpPr/>
            <p:nvPr/>
          </p:nvCxnSpPr>
          <p:spPr bwMode="auto">
            <a:xfrm>
              <a:off x="9249048" y="3667412"/>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1A37BAC5-1D7E-6C27-07CF-B72BFD763806}"/>
                </a:ext>
              </a:extLst>
            </p:cNvPr>
            <p:cNvCxnSpPr/>
            <p:nvPr/>
          </p:nvCxnSpPr>
          <p:spPr bwMode="auto">
            <a:xfrm>
              <a:off x="9277623" y="3667412"/>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DF74E50D-7D1F-E406-C7A2-2E90F575942B}"/>
                </a:ext>
              </a:extLst>
            </p:cNvPr>
            <p:cNvCxnSpPr/>
            <p:nvPr/>
          </p:nvCxnSpPr>
          <p:spPr bwMode="auto">
            <a:xfrm>
              <a:off x="9301436" y="3688987"/>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EBF6E309-09C0-87AD-E3E0-153DDA17FAD2}"/>
                </a:ext>
              </a:extLst>
            </p:cNvPr>
            <p:cNvCxnSpPr/>
            <p:nvPr/>
          </p:nvCxnSpPr>
          <p:spPr bwMode="auto">
            <a:xfrm>
              <a:off x="9327629" y="3711718"/>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5043AA48-5673-AA9B-AF28-E55D925D072B}"/>
                </a:ext>
              </a:extLst>
            </p:cNvPr>
            <p:cNvCxnSpPr/>
            <p:nvPr/>
          </p:nvCxnSpPr>
          <p:spPr bwMode="auto">
            <a:xfrm>
              <a:off x="9353823" y="3711718"/>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B9286386-B286-951D-3836-C64C944ABE2B}"/>
                </a:ext>
              </a:extLst>
            </p:cNvPr>
            <p:cNvCxnSpPr/>
            <p:nvPr/>
          </p:nvCxnSpPr>
          <p:spPr bwMode="auto">
            <a:xfrm>
              <a:off x="9387161" y="3711718"/>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EA8013C8-7036-3175-BB00-6C168087EA00}"/>
                </a:ext>
              </a:extLst>
            </p:cNvPr>
            <p:cNvCxnSpPr/>
            <p:nvPr/>
          </p:nvCxnSpPr>
          <p:spPr bwMode="auto">
            <a:xfrm>
              <a:off x="9422879"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CBE1A9F7-1E18-18C4-88DA-64F7F4001BB6}"/>
                </a:ext>
              </a:extLst>
            </p:cNvPr>
            <p:cNvCxnSpPr/>
            <p:nvPr/>
          </p:nvCxnSpPr>
          <p:spPr bwMode="auto">
            <a:xfrm>
              <a:off x="9460979"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6C8AADAF-38B7-6EE7-C147-7587E345D0F5}"/>
                </a:ext>
              </a:extLst>
            </p:cNvPr>
            <p:cNvCxnSpPr/>
            <p:nvPr/>
          </p:nvCxnSpPr>
          <p:spPr bwMode="auto">
            <a:xfrm>
              <a:off x="9480029"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54FC019D-B2C3-3758-DC9F-17B93F57CB97}"/>
                </a:ext>
              </a:extLst>
            </p:cNvPr>
            <p:cNvCxnSpPr/>
            <p:nvPr/>
          </p:nvCxnSpPr>
          <p:spPr bwMode="auto">
            <a:xfrm>
              <a:off x="9503841"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BD5AB64B-D05C-C6B4-3176-F1EAFA021504}"/>
                </a:ext>
              </a:extLst>
            </p:cNvPr>
            <p:cNvCxnSpPr/>
            <p:nvPr/>
          </p:nvCxnSpPr>
          <p:spPr bwMode="auto">
            <a:xfrm>
              <a:off x="9537179"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EAACB3B9-23B2-E8D7-2952-EB4800A17714}"/>
                </a:ext>
              </a:extLst>
            </p:cNvPr>
            <p:cNvCxnSpPr/>
            <p:nvPr/>
          </p:nvCxnSpPr>
          <p:spPr bwMode="auto">
            <a:xfrm>
              <a:off x="9596710"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8218A933-CDDA-8978-0A1B-F7AEB56BE9DC}"/>
                </a:ext>
              </a:extLst>
            </p:cNvPr>
            <p:cNvCxnSpPr/>
            <p:nvPr/>
          </p:nvCxnSpPr>
          <p:spPr bwMode="auto">
            <a:xfrm>
              <a:off x="9627666"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AEF1D677-183D-896E-C9B5-0E4FD8ADEFDD}"/>
                </a:ext>
              </a:extLst>
            </p:cNvPr>
            <p:cNvCxnSpPr/>
            <p:nvPr/>
          </p:nvCxnSpPr>
          <p:spPr bwMode="auto">
            <a:xfrm>
              <a:off x="9668147"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409CF875-53DE-4B89-236C-4FBAE9996296}"/>
                </a:ext>
              </a:extLst>
            </p:cNvPr>
            <p:cNvCxnSpPr/>
            <p:nvPr/>
          </p:nvCxnSpPr>
          <p:spPr bwMode="auto">
            <a:xfrm>
              <a:off x="9694341"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E78B5063-78D2-8E4F-B62D-FA887A66CDAB}"/>
                </a:ext>
              </a:extLst>
            </p:cNvPr>
            <p:cNvCxnSpPr/>
            <p:nvPr/>
          </p:nvCxnSpPr>
          <p:spPr bwMode="auto">
            <a:xfrm>
              <a:off x="9713391"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A1936F34-BA6B-D34F-E8CC-6F166BC0128C}"/>
                </a:ext>
              </a:extLst>
            </p:cNvPr>
            <p:cNvCxnSpPr/>
            <p:nvPr/>
          </p:nvCxnSpPr>
          <p:spPr bwMode="auto">
            <a:xfrm>
              <a:off x="9737203"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1B76E836-F7C3-83C2-B06D-576123C2F46E}"/>
                </a:ext>
              </a:extLst>
            </p:cNvPr>
            <p:cNvCxnSpPr/>
            <p:nvPr/>
          </p:nvCxnSpPr>
          <p:spPr bwMode="auto">
            <a:xfrm>
              <a:off x="9761016"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94A56040-B190-F5FE-CE9A-1CB17D8C64B3}"/>
                </a:ext>
              </a:extLst>
            </p:cNvPr>
            <p:cNvCxnSpPr/>
            <p:nvPr/>
          </p:nvCxnSpPr>
          <p:spPr bwMode="auto">
            <a:xfrm>
              <a:off x="9803878"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86F579DD-5346-3391-442F-3F93878447A4}"/>
                </a:ext>
              </a:extLst>
            </p:cNvPr>
            <p:cNvCxnSpPr/>
            <p:nvPr/>
          </p:nvCxnSpPr>
          <p:spPr bwMode="auto">
            <a:xfrm>
              <a:off x="9830072"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6797AD5A-03F7-A9D4-057C-19149BEA9B9E}"/>
                </a:ext>
              </a:extLst>
            </p:cNvPr>
            <p:cNvCxnSpPr/>
            <p:nvPr/>
          </p:nvCxnSpPr>
          <p:spPr bwMode="auto">
            <a:xfrm>
              <a:off x="9882459"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AB9191EA-10B6-7373-C0B3-4742DB2191CC}"/>
                </a:ext>
              </a:extLst>
            </p:cNvPr>
            <p:cNvCxnSpPr/>
            <p:nvPr/>
          </p:nvCxnSpPr>
          <p:spPr bwMode="auto">
            <a:xfrm>
              <a:off x="9906272"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509B651D-A4A4-9E4B-7712-0C37D22B453A}"/>
                </a:ext>
              </a:extLst>
            </p:cNvPr>
            <p:cNvCxnSpPr/>
            <p:nvPr/>
          </p:nvCxnSpPr>
          <p:spPr bwMode="auto">
            <a:xfrm>
              <a:off x="9932466"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E3422870-66AB-DB8F-9D39-A5C3B2CF4F17}"/>
                </a:ext>
              </a:extLst>
            </p:cNvPr>
            <p:cNvCxnSpPr/>
            <p:nvPr/>
          </p:nvCxnSpPr>
          <p:spPr bwMode="auto">
            <a:xfrm>
              <a:off x="9949135"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AD4B873A-8AC8-207A-FA7A-AE66E46112FE}"/>
                </a:ext>
              </a:extLst>
            </p:cNvPr>
            <p:cNvCxnSpPr/>
            <p:nvPr/>
          </p:nvCxnSpPr>
          <p:spPr bwMode="auto">
            <a:xfrm>
              <a:off x="10037241"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722D29A3-79AA-892B-87F1-A4D5935B2C3E}"/>
                </a:ext>
              </a:extLst>
            </p:cNvPr>
            <p:cNvCxnSpPr/>
            <p:nvPr/>
          </p:nvCxnSpPr>
          <p:spPr bwMode="auto">
            <a:xfrm>
              <a:off x="10063435"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C2D24A3B-C43C-495E-0A59-1E0A6684884D}"/>
                </a:ext>
              </a:extLst>
            </p:cNvPr>
            <p:cNvCxnSpPr/>
            <p:nvPr/>
          </p:nvCxnSpPr>
          <p:spPr bwMode="auto">
            <a:xfrm>
              <a:off x="10142016"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E4A5F7F6-1EF0-8100-8F92-F8F38106355D}"/>
                </a:ext>
              </a:extLst>
            </p:cNvPr>
            <p:cNvCxnSpPr/>
            <p:nvPr/>
          </p:nvCxnSpPr>
          <p:spPr bwMode="auto">
            <a:xfrm>
              <a:off x="10172972"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6F812337-D911-AEC8-C319-5850AD777889}"/>
                </a:ext>
              </a:extLst>
            </p:cNvPr>
            <p:cNvCxnSpPr/>
            <p:nvPr/>
          </p:nvCxnSpPr>
          <p:spPr bwMode="auto">
            <a:xfrm>
              <a:off x="10203929"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65573693-8A39-B091-F022-904635B0C6DC}"/>
                </a:ext>
              </a:extLst>
            </p:cNvPr>
            <p:cNvCxnSpPr/>
            <p:nvPr/>
          </p:nvCxnSpPr>
          <p:spPr bwMode="auto">
            <a:xfrm>
              <a:off x="10275366"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0A0AAD3F-3CFF-AE4C-03EA-92ED10968352}"/>
                </a:ext>
              </a:extLst>
            </p:cNvPr>
            <p:cNvCxnSpPr/>
            <p:nvPr/>
          </p:nvCxnSpPr>
          <p:spPr bwMode="auto">
            <a:xfrm>
              <a:off x="10303941"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760C3E05-4FFE-1AA2-2EEC-D5B19B712232}"/>
                </a:ext>
              </a:extLst>
            </p:cNvPr>
            <p:cNvCxnSpPr/>
            <p:nvPr/>
          </p:nvCxnSpPr>
          <p:spPr bwMode="auto">
            <a:xfrm>
              <a:off x="10339660"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791C0C29-6026-A7ED-4E96-6FCF170E6A99}"/>
                </a:ext>
              </a:extLst>
            </p:cNvPr>
            <p:cNvCxnSpPr/>
            <p:nvPr/>
          </p:nvCxnSpPr>
          <p:spPr bwMode="auto">
            <a:xfrm>
              <a:off x="10375379"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C3FCF79C-B0C6-238D-7BD5-2C3BA2B09363}"/>
                </a:ext>
              </a:extLst>
            </p:cNvPr>
            <p:cNvCxnSpPr/>
            <p:nvPr/>
          </p:nvCxnSpPr>
          <p:spPr bwMode="auto">
            <a:xfrm>
              <a:off x="10401573"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8F9672EC-DB6C-5C55-ADCB-FC8884DA9E50}"/>
                </a:ext>
              </a:extLst>
            </p:cNvPr>
            <p:cNvCxnSpPr/>
            <p:nvPr/>
          </p:nvCxnSpPr>
          <p:spPr bwMode="auto">
            <a:xfrm>
              <a:off x="10437291"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E905A186-9E8D-8574-6E80-08DC7075A7A1}"/>
                </a:ext>
              </a:extLst>
            </p:cNvPr>
            <p:cNvCxnSpPr/>
            <p:nvPr/>
          </p:nvCxnSpPr>
          <p:spPr bwMode="auto">
            <a:xfrm>
              <a:off x="10475391"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F5D5ADFC-56E6-04C5-A7B4-E9F1FD223ADA}"/>
                </a:ext>
              </a:extLst>
            </p:cNvPr>
            <p:cNvCxnSpPr/>
            <p:nvPr/>
          </p:nvCxnSpPr>
          <p:spPr bwMode="auto">
            <a:xfrm>
              <a:off x="10506347"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CA69AF84-27A7-489E-2E9E-1D6919D72664}"/>
                </a:ext>
              </a:extLst>
            </p:cNvPr>
            <p:cNvCxnSpPr/>
            <p:nvPr/>
          </p:nvCxnSpPr>
          <p:spPr bwMode="auto">
            <a:xfrm>
              <a:off x="10525397"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C4BF1954-9115-64FD-2812-E78FD03BDF75}"/>
                </a:ext>
              </a:extLst>
            </p:cNvPr>
            <p:cNvCxnSpPr/>
            <p:nvPr/>
          </p:nvCxnSpPr>
          <p:spPr bwMode="auto">
            <a:xfrm>
              <a:off x="10563497"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2ECF8024-433D-E433-B70A-EDF1017B959F}"/>
                </a:ext>
              </a:extLst>
            </p:cNvPr>
            <p:cNvCxnSpPr/>
            <p:nvPr/>
          </p:nvCxnSpPr>
          <p:spPr bwMode="auto">
            <a:xfrm>
              <a:off x="10620647"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273E0136-C6AF-2D33-A75F-9614E9C49280}"/>
                </a:ext>
              </a:extLst>
            </p:cNvPr>
            <p:cNvCxnSpPr/>
            <p:nvPr/>
          </p:nvCxnSpPr>
          <p:spPr bwMode="auto">
            <a:xfrm>
              <a:off x="10677797" y="373343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0B4EB6FA-0021-5F7F-712B-23557320EE5D}"/>
                </a:ext>
              </a:extLst>
            </p:cNvPr>
            <p:cNvCxnSpPr/>
            <p:nvPr/>
          </p:nvCxnSpPr>
          <p:spPr bwMode="auto">
            <a:xfrm>
              <a:off x="10737329" y="3733436"/>
              <a:ext cx="0" cy="107950"/>
            </a:xfrm>
            <a:prstGeom prst="line">
              <a:avLst/>
            </a:prstGeom>
            <a:noFill/>
            <a:ln w="28575" cap="flat" cmpd="sng" algn="ctr">
              <a:solidFill>
                <a:schemeClr val="accent1"/>
              </a:solidFill>
              <a:prstDash val="solid"/>
              <a:round/>
              <a:headEnd type="none" w="med" len="med"/>
              <a:tailEnd type="none" w="med" len="med"/>
            </a:ln>
            <a:effectLst/>
          </p:spPr>
        </p:cxnSp>
      </p:grpSp>
      <p:sp>
        <p:nvSpPr>
          <p:cNvPr id="9369" name="Freeform: Shape 9368">
            <a:extLst>
              <a:ext uri="{FF2B5EF4-FFF2-40B4-BE49-F238E27FC236}">
                <a16:creationId xmlns:a16="http://schemas.microsoft.com/office/drawing/2014/main" id="{707AA16B-F417-2CA9-73EB-9C484F07282B}"/>
              </a:ext>
            </a:extLst>
          </p:cNvPr>
          <p:cNvSpPr/>
          <p:nvPr/>
        </p:nvSpPr>
        <p:spPr bwMode="auto">
          <a:xfrm>
            <a:off x="1792361" y="2026920"/>
            <a:ext cx="9616440" cy="3185160"/>
          </a:xfrm>
          <a:custGeom>
            <a:avLst/>
            <a:gdLst>
              <a:gd name="connsiteX0" fmla="*/ 0 w 9616440"/>
              <a:gd name="connsiteY0" fmla="*/ 0 h 3185160"/>
              <a:gd name="connsiteX1" fmla="*/ 0 w 9616440"/>
              <a:gd name="connsiteY1" fmla="*/ 3185160 h 3185160"/>
              <a:gd name="connsiteX2" fmla="*/ 9616440 w 9616440"/>
              <a:gd name="connsiteY2" fmla="*/ 3185160 h 3185160"/>
            </a:gdLst>
            <a:ahLst/>
            <a:cxnLst>
              <a:cxn ang="0">
                <a:pos x="connsiteX0" y="connsiteY0"/>
              </a:cxn>
              <a:cxn ang="0">
                <a:pos x="connsiteX1" y="connsiteY1"/>
              </a:cxn>
              <a:cxn ang="0">
                <a:pos x="connsiteX2" y="connsiteY2"/>
              </a:cxn>
            </a:cxnLst>
            <a:rect l="l" t="t" r="r" b="b"/>
            <a:pathLst>
              <a:path w="9616440" h="3185160">
                <a:moveTo>
                  <a:pt x="0" y="0"/>
                </a:moveTo>
                <a:lnTo>
                  <a:pt x="0" y="3185160"/>
                </a:lnTo>
                <a:lnTo>
                  <a:pt x="9616440" y="3185160"/>
                </a:lnTo>
              </a:path>
            </a:pathLst>
          </a:custGeom>
          <a:noFill/>
          <a:ln w="28575">
            <a:solidFill>
              <a:schemeClr val="bg1"/>
            </a:solidFill>
            <a:miter lim="800000"/>
            <a:headEnd/>
            <a:tailEnd/>
          </a:ln>
        </p:spPr>
        <p:txBody>
          <a:bodyPr rtlCol="0" anchor="ctr"/>
          <a:lstStyle/>
          <a:p>
            <a:pPr algn="ctr"/>
            <a:endParaRPr lang="en-US"/>
          </a:p>
        </p:txBody>
      </p:sp>
      <p:grpSp>
        <p:nvGrpSpPr>
          <p:cNvPr id="9377" name="Group 9376">
            <a:extLst>
              <a:ext uri="{FF2B5EF4-FFF2-40B4-BE49-F238E27FC236}">
                <a16:creationId xmlns:a16="http://schemas.microsoft.com/office/drawing/2014/main" id="{2607F59B-91F7-8A47-B6F2-0D96CD888F92}"/>
              </a:ext>
            </a:extLst>
          </p:cNvPr>
          <p:cNvGrpSpPr/>
          <p:nvPr/>
        </p:nvGrpSpPr>
        <p:grpSpPr>
          <a:xfrm>
            <a:off x="1670441" y="2026920"/>
            <a:ext cx="121920" cy="3193877"/>
            <a:chOff x="1055370" y="2026920"/>
            <a:chExt cx="937260" cy="3193877"/>
          </a:xfrm>
        </p:grpSpPr>
        <p:cxnSp>
          <p:nvCxnSpPr>
            <p:cNvPr id="9371" name="Straight Connector 9370">
              <a:extLst>
                <a:ext uri="{FF2B5EF4-FFF2-40B4-BE49-F238E27FC236}">
                  <a16:creationId xmlns:a16="http://schemas.microsoft.com/office/drawing/2014/main" id="{736AA6CA-940B-0400-4300-79883B13F177}"/>
                </a:ext>
              </a:extLst>
            </p:cNvPr>
            <p:cNvCxnSpPr>
              <a:cxnSpLocks/>
            </p:cNvCxnSpPr>
            <p:nvPr/>
          </p:nvCxnSpPr>
          <p:spPr bwMode="auto">
            <a:xfrm>
              <a:off x="1055370" y="2026920"/>
              <a:ext cx="937260" cy="0"/>
            </a:xfrm>
            <a:prstGeom prst="line">
              <a:avLst/>
            </a:prstGeom>
            <a:noFill/>
            <a:ln w="28575" cap="flat" cmpd="sng" algn="ctr">
              <a:solidFill>
                <a:schemeClr val="bg1"/>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D8A07CB9-0ACC-1CCE-966A-C6BF4CB80BB3}"/>
                </a:ext>
              </a:extLst>
            </p:cNvPr>
            <p:cNvCxnSpPr>
              <a:cxnSpLocks/>
            </p:cNvCxnSpPr>
            <p:nvPr/>
          </p:nvCxnSpPr>
          <p:spPr bwMode="auto">
            <a:xfrm>
              <a:off x="1055370" y="2665695"/>
              <a:ext cx="937260" cy="0"/>
            </a:xfrm>
            <a:prstGeom prst="line">
              <a:avLst/>
            </a:prstGeom>
            <a:noFill/>
            <a:ln w="28575" cap="flat" cmpd="sng" algn="ctr">
              <a:solidFill>
                <a:schemeClr val="bg1"/>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7344A0B2-5E07-FE96-F4FE-2E9F046A59B7}"/>
                </a:ext>
              </a:extLst>
            </p:cNvPr>
            <p:cNvCxnSpPr>
              <a:cxnSpLocks/>
            </p:cNvCxnSpPr>
            <p:nvPr/>
          </p:nvCxnSpPr>
          <p:spPr bwMode="auto">
            <a:xfrm>
              <a:off x="1055370" y="3304470"/>
              <a:ext cx="937260" cy="0"/>
            </a:xfrm>
            <a:prstGeom prst="line">
              <a:avLst/>
            </a:prstGeom>
            <a:noFill/>
            <a:ln w="28575" cap="flat" cmpd="sng" algn="ctr">
              <a:solidFill>
                <a:schemeClr val="bg1"/>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48E57557-DFDF-466F-0103-2F8641184F10}"/>
                </a:ext>
              </a:extLst>
            </p:cNvPr>
            <p:cNvCxnSpPr>
              <a:cxnSpLocks/>
            </p:cNvCxnSpPr>
            <p:nvPr/>
          </p:nvCxnSpPr>
          <p:spPr bwMode="auto">
            <a:xfrm>
              <a:off x="1055370" y="3943245"/>
              <a:ext cx="937260" cy="0"/>
            </a:xfrm>
            <a:prstGeom prst="line">
              <a:avLst/>
            </a:prstGeom>
            <a:noFill/>
            <a:ln w="28575" cap="flat" cmpd="sng" algn="ctr">
              <a:solidFill>
                <a:schemeClr val="bg1"/>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430742C1-A05B-D629-0C44-CD10921BE688}"/>
                </a:ext>
              </a:extLst>
            </p:cNvPr>
            <p:cNvCxnSpPr>
              <a:cxnSpLocks/>
            </p:cNvCxnSpPr>
            <p:nvPr/>
          </p:nvCxnSpPr>
          <p:spPr bwMode="auto">
            <a:xfrm>
              <a:off x="1055370" y="4582020"/>
              <a:ext cx="937260" cy="0"/>
            </a:xfrm>
            <a:prstGeom prst="line">
              <a:avLst/>
            </a:prstGeom>
            <a:noFill/>
            <a:ln w="28575" cap="flat" cmpd="sng" algn="ctr">
              <a:solidFill>
                <a:schemeClr val="bg1"/>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8C11AD70-145B-5929-5D7D-DBF4370A6F7A}"/>
                </a:ext>
              </a:extLst>
            </p:cNvPr>
            <p:cNvCxnSpPr>
              <a:cxnSpLocks/>
            </p:cNvCxnSpPr>
            <p:nvPr/>
          </p:nvCxnSpPr>
          <p:spPr bwMode="auto">
            <a:xfrm>
              <a:off x="1055370" y="5220797"/>
              <a:ext cx="93726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03" name="Group 9402">
            <a:extLst>
              <a:ext uri="{FF2B5EF4-FFF2-40B4-BE49-F238E27FC236}">
                <a16:creationId xmlns:a16="http://schemas.microsoft.com/office/drawing/2014/main" id="{9B57FFF0-E825-6F4F-0FB5-DEDCCC1AE14D}"/>
              </a:ext>
            </a:extLst>
          </p:cNvPr>
          <p:cNvGrpSpPr/>
          <p:nvPr/>
        </p:nvGrpSpPr>
        <p:grpSpPr>
          <a:xfrm>
            <a:off x="1783757" y="5212079"/>
            <a:ext cx="9625044" cy="106681"/>
            <a:chOff x="1515396" y="4983483"/>
            <a:chExt cx="9625044" cy="335278"/>
          </a:xfrm>
        </p:grpSpPr>
        <p:cxnSp>
          <p:nvCxnSpPr>
            <p:cNvPr id="9379" name="Straight Connector 9378">
              <a:extLst>
                <a:ext uri="{FF2B5EF4-FFF2-40B4-BE49-F238E27FC236}">
                  <a16:creationId xmlns:a16="http://schemas.microsoft.com/office/drawing/2014/main" id="{B4BF9A5F-2365-66A3-6940-5BEB33415EB5}"/>
                </a:ext>
              </a:extLst>
            </p:cNvPr>
            <p:cNvCxnSpPr>
              <a:cxnSpLocks/>
            </p:cNvCxnSpPr>
            <p:nvPr/>
          </p:nvCxnSpPr>
          <p:spPr bwMode="auto">
            <a:xfrm rot="5400000">
              <a:off x="3642361"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E57F7AAC-6082-C103-2D1E-1675386EBA8B}"/>
                </a:ext>
              </a:extLst>
            </p:cNvPr>
            <p:cNvCxnSpPr>
              <a:cxnSpLocks/>
            </p:cNvCxnSpPr>
            <p:nvPr/>
          </p:nvCxnSpPr>
          <p:spPr bwMode="auto">
            <a:xfrm rot="5400000">
              <a:off x="3183440"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A4D50DA6-04A5-7EFF-3787-2A2CF438E40D}"/>
                </a:ext>
              </a:extLst>
            </p:cNvPr>
            <p:cNvCxnSpPr>
              <a:cxnSpLocks/>
            </p:cNvCxnSpPr>
            <p:nvPr/>
          </p:nvCxnSpPr>
          <p:spPr bwMode="auto">
            <a:xfrm rot="5400000">
              <a:off x="2724520"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08CE3E93-32D5-D203-D5FA-091C0629E297}"/>
                </a:ext>
              </a:extLst>
            </p:cNvPr>
            <p:cNvCxnSpPr>
              <a:cxnSpLocks/>
            </p:cNvCxnSpPr>
            <p:nvPr/>
          </p:nvCxnSpPr>
          <p:spPr bwMode="auto">
            <a:xfrm rot="5400000">
              <a:off x="2265599"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98C219CD-16B7-A53B-1914-4C964BB75F32}"/>
                </a:ext>
              </a:extLst>
            </p:cNvPr>
            <p:cNvCxnSpPr>
              <a:cxnSpLocks/>
            </p:cNvCxnSpPr>
            <p:nvPr/>
          </p:nvCxnSpPr>
          <p:spPr bwMode="auto">
            <a:xfrm rot="5400000">
              <a:off x="1806679"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AA749D0A-1147-B7D8-C3B1-9DB5654B1A3E}"/>
                </a:ext>
              </a:extLst>
            </p:cNvPr>
            <p:cNvCxnSpPr>
              <a:cxnSpLocks/>
            </p:cNvCxnSpPr>
            <p:nvPr/>
          </p:nvCxnSpPr>
          <p:spPr bwMode="auto">
            <a:xfrm rot="5400000">
              <a:off x="1347757"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EEB8571F-9672-FF41-2393-BCE09ECCFF0B}"/>
                </a:ext>
              </a:extLst>
            </p:cNvPr>
            <p:cNvCxnSpPr>
              <a:cxnSpLocks/>
            </p:cNvCxnSpPr>
            <p:nvPr/>
          </p:nvCxnSpPr>
          <p:spPr bwMode="auto">
            <a:xfrm rot="5400000">
              <a:off x="6385561"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2A94293C-3426-20FA-A511-5436E17341A9}"/>
                </a:ext>
              </a:extLst>
            </p:cNvPr>
            <p:cNvCxnSpPr>
              <a:cxnSpLocks/>
            </p:cNvCxnSpPr>
            <p:nvPr/>
          </p:nvCxnSpPr>
          <p:spPr bwMode="auto">
            <a:xfrm rot="5400000">
              <a:off x="5926640"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56AF8594-C4E7-366C-FCBE-3EFD5854A7F0}"/>
                </a:ext>
              </a:extLst>
            </p:cNvPr>
            <p:cNvCxnSpPr>
              <a:cxnSpLocks/>
            </p:cNvCxnSpPr>
            <p:nvPr/>
          </p:nvCxnSpPr>
          <p:spPr bwMode="auto">
            <a:xfrm rot="5400000">
              <a:off x="5467720"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750209E5-D41C-8604-29BB-0D699DF3766B}"/>
                </a:ext>
              </a:extLst>
            </p:cNvPr>
            <p:cNvCxnSpPr>
              <a:cxnSpLocks/>
            </p:cNvCxnSpPr>
            <p:nvPr/>
          </p:nvCxnSpPr>
          <p:spPr bwMode="auto">
            <a:xfrm rot="5400000">
              <a:off x="5008799"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6F769A47-259F-89AC-A983-9E20136183E9}"/>
                </a:ext>
              </a:extLst>
            </p:cNvPr>
            <p:cNvCxnSpPr>
              <a:cxnSpLocks/>
            </p:cNvCxnSpPr>
            <p:nvPr/>
          </p:nvCxnSpPr>
          <p:spPr bwMode="auto">
            <a:xfrm rot="5400000">
              <a:off x="4549879"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B5DF6F28-D8A8-ABBE-3D84-09C53206826A}"/>
                </a:ext>
              </a:extLst>
            </p:cNvPr>
            <p:cNvCxnSpPr>
              <a:cxnSpLocks/>
            </p:cNvCxnSpPr>
            <p:nvPr/>
          </p:nvCxnSpPr>
          <p:spPr bwMode="auto">
            <a:xfrm rot="5400000">
              <a:off x="4090957"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8D1825DA-66B1-9B41-D4D4-2D7511F4E46E}"/>
                </a:ext>
              </a:extLst>
            </p:cNvPr>
            <p:cNvCxnSpPr>
              <a:cxnSpLocks/>
            </p:cNvCxnSpPr>
            <p:nvPr/>
          </p:nvCxnSpPr>
          <p:spPr bwMode="auto">
            <a:xfrm rot="5400000">
              <a:off x="9144001"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B0F76FF7-9FC6-F1B5-7F5B-72526385E223}"/>
                </a:ext>
              </a:extLst>
            </p:cNvPr>
            <p:cNvCxnSpPr>
              <a:cxnSpLocks/>
            </p:cNvCxnSpPr>
            <p:nvPr/>
          </p:nvCxnSpPr>
          <p:spPr bwMode="auto">
            <a:xfrm rot="5400000">
              <a:off x="8685080"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2BE5D3FA-B5AF-93C1-CF04-133F66C1B248}"/>
                </a:ext>
              </a:extLst>
            </p:cNvPr>
            <p:cNvCxnSpPr>
              <a:cxnSpLocks/>
            </p:cNvCxnSpPr>
            <p:nvPr/>
          </p:nvCxnSpPr>
          <p:spPr bwMode="auto">
            <a:xfrm rot="5400000">
              <a:off x="8226160"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EC9C882D-F8B0-B816-00F2-86A473FD734A}"/>
                </a:ext>
              </a:extLst>
            </p:cNvPr>
            <p:cNvCxnSpPr>
              <a:cxnSpLocks/>
            </p:cNvCxnSpPr>
            <p:nvPr/>
          </p:nvCxnSpPr>
          <p:spPr bwMode="auto">
            <a:xfrm rot="5400000">
              <a:off x="7767239"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F025189F-BDCC-7C4F-8C44-A7EE0965257E}"/>
                </a:ext>
              </a:extLst>
            </p:cNvPr>
            <p:cNvCxnSpPr>
              <a:cxnSpLocks/>
            </p:cNvCxnSpPr>
            <p:nvPr/>
          </p:nvCxnSpPr>
          <p:spPr bwMode="auto">
            <a:xfrm rot="5400000">
              <a:off x="7308319"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279CC2C8-F7C9-F5A7-91E2-EBCCE8D80D2C}"/>
                </a:ext>
              </a:extLst>
            </p:cNvPr>
            <p:cNvCxnSpPr>
              <a:cxnSpLocks/>
            </p:cNvCxnSpPr>
            <p:nvPr/>
          </p:nvCxnSpPr>
          <p:spPr bwMode="auto">
            <a:xfrm rot="5400000">
              <a:off x="6849397"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5602E33D-1B48-4F5D-ACC3-CE2AA91B6E87}"/>
                </a:ext>
              </a:extLst>
            </p:cNvPr>
            <p:cNvCxnSpPr>
              <a:cxnSpLocks/>
            </p:cNvCxnSpPr>
            <p:nvPr/>
          </p:nvCxnSpPr>
          <p:spPr bwMode="auto">
            <a:xfrm rot="5400000">
              <a:off x="10972801"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68F37FBA-8AA8-E804-4828-5D9250D6FA8A}"/>
                </a:ext>
              </a:extLst>
            </p:cNvPr>
            <p:cNvCxnSpPr>
              <a:cxnSpLocks/>
            </p:cNvCxnSpPr>
            <p:nvPr/>
          </p:nvCxnSpPr>
          <p:spPr bwMode="auto">
            <a:xfrm rot="5400000">
              <a:off x="10513880"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783FE071-9C13-2D8E-31F1-CA771AF6FAB8}"/>
                </a:ext>
              </a:extLst>
            </p:cNvPr>
            <p:cNvCxnSpPr>
              <a:cxnSpLocks/>
            </p:cNvCxnSpPr>
            <p:nvPr/>
          </p:nvCxnSpPr>
          <p:spPr bwMode="auto">
            <a:xfrm rot="5400000">
              <a:off x="10054960" y="5151122"/>
              <a:ext cx="335278" cy="0"/>
            </a:xfrm>
            <a:prstGeom prst="line">
              <a:avLst/>
            </a:prstGeom>
            <a:noFill/>
            <a:ln w="28575" cap="flat" cmpd="sng" algn="ctr">
              <a:solidFill>
                <a:schemeClr val="bg1"/>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6FDC96EB-5E7C-34B2-6347-E0F5DB3C8CD4}"/>
                </a:ext>
              </a:extLst>
            </p:cNvPr>
            <p:cNvCxnSpPr>
              <a:cxnSpLocks/>
            </p:cNvCxnSpPr>
            <p:nvPr/>
          </p:nvCxnSpPr>
          <p:spPr bwMode="auto">
            <a:xfrm rot="5400000">
              <a:off x="9596039" y="5151122"/>
              <a:ext cx="335278" cy="0"/>
            </a:xfrm>
            <a:prstGeom prst="line">
              <a:avLst/>
            </a:prstGeom>
            <a:noFill/>
            <a:ln w="28575" cap="flat" cmpd="sng" algn="ctr">
              <a:solidFill>
                <a:schemeClr val="bg1"/>
              </a:solidFill>
              <a:prstDash val="solid"/>
              <a:round/>
              <a:headEnd type="none" w="med" len="med"/>
              <a:tailEnd type="none" w="med" len="med"/>
            </a:ln>
            <a:effectLst/>
          </p:spPr>
        </p:cxnSp>
      </p:grpSp>
      <p:sp>
        <p:nvSpPr>
          <p:cNvPr id="62" name="TextBox 61">
            <a:extLst>
              <a:ext uri="{FF2B5EF4-FFF2-40B4-BE49-F238E27FC236}">
                <a16:creationId xmlns:a16="http://schemas.microsoft.com/office/drawing/2014/main" id="{1EF42F44-6FDA-DF11-4611-508141713097}"/>
              </a:ext>
            </a:extLst>
          </p:cNvPr>
          <p:cNvSpPr txBox="1"/>
          <p:nvPr/>
        </p:nvSpPr>
        <p:spPr bwMode="auto">
          <a:xfrm>
            <a:off x="4901321" y="2138529"/>
            <a:ext cx="860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 years</a:t>
            </a:r>
          </a:p>
        </p:txBody>
      </p:sp>
      <p:cxnSp>
        <p:nvCxnSpPr>
          <p:cNvPr id="9285" name="Straight Connector 9284">
            <a:extLst>
              <a:ext uri="{FF2B5EF4-FFF2-40B4-BE49-F238E27FC236}">
                <a16:creationId xmlns:a16="http://schemas.microsoft.com/office/drawing/2014/main" id="{FE6DF8B0-73B7-04DD-DF7E-4DD862C28912}"/>
              </a:ext>
            </a:extLst>
          </p:cNvPr>
          <p:cNvCxnSpPr>
            <a:stCxn id="9220" idx="80"/>
          </p:cNvCxnSpPr>
          <p:nvPr/>
        </p:nvCxnSpPr>
        <p:spPr bwMode="auto">
          <a:xfrm flipH="1">
            <a:off x="5442341" y="2692400"/>
            <a:ext cx="20320" cy="251968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370" name="Straight Connector 9369">
            <a:extLst>
              <a:ext uri="{FF2B5EF4-FFF2-40B4-BE49-F238E27FC236}">
                <a16:creationId xmlns:a16="http://schemas.microsoft.com/office/drawing/2014/main" id="{9F06166B-C0EB-6B31-4307-C1E2921CA7E2}"/>
              </a:ext>
            </a:extLst>
          </p:cNvPr>
          <p:cNvCxnSpPr>
            <a:cxnSpLocks/>
          </p:cNvCxnSpPr>
          <p:nvPr/>
        </p:nvCxnSpPr>
        <p:spPr bwMode="auto">
          <a:xfrm>
            <a:off x="7288923" y="3272366"/>
            <a:ext cx="0" cy="1939714"/>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385" name="Straight Connector 9384">
            <a:extLst>
              <a:ext uri="{FF2B5EF4-FFF2-40B4-BE49-F238E27FC236}">
                <a16:creationId xmlns:a16="http://schemas.microsoft.com/office/drawing/2014/main" id="{9B2D2AA4-278E-C35D-720F-390301E780DB}"/>
              </a:ext>
            </a:extLst>
          </p:cNvPr>
          <p:cNvCxnSpPr>
            <a:cxnSpLocks/>
          </p:cNvCxnSpPr>
          <p:nvPr/>
        </p:nvCxnSpPr>
        <p:spPr bwMode="auto">
          <a:xfrm>
            <a:off x="9117723" y="3718560"/>
            <a:ext cx="0" cy="149352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9404" name="TextBox 9403">
            <a:extLst>
              <a:ext uri="{FF2B5EF4-FFF2-40B4-BE49-F238E27FC236}">
                <a16:creationId xmlns:a16="http://schemas.microsoft.com/office/drawing/2014/main" id="{E8828622-5147-F2E4-F783-709B05328A98}"/>
              </a:ext>
            </a:extLst>
          </p:cNvPr>
          <p:cNvSpPr txBox="1"/>
          <p:nvPr/>
        </p:nvSpPr>
        <p:spPr bwMode="auto">
          <a:xfrm>
            <a:off x="6752981" y="2637132"/>
            <a:ext cx="860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 years</a:t>
            </a:r>
          </a:p>
        </p:txBody>
      </p:sp>
      <p:sp>
        <p:nvSpPr>
          <p:cNvPr id="9405" name="TextBox 9404">
            <a:extLst>
              <a:ext uri="{FF2B5EF4-FFF2-40B4-BE49-F238E27FC236}">
                <a16:creationId xmlns:a16="http://schemas.microsoft.com/office/drawing/2014/main" id="{B63F8FD2-1C17-D54A-6C1D-EA76FB89B36B}"/>
              </a:ext>
            </a:extLst>
          </p:cNvPr>
          <p:cNvSpPr txBox="1"/>
          <p:nvPr/>
        </p:nvSpPr>
        <p:spPr bwMode="auto">
          <a:xfrm>
            <a:off x="8590501" y="3083326"/>
            <a:ext cx="860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 years</a:t>
            </a:r>
          </a:p>
        </p:txBody>
      </p:sp>
      <p:sp>
        <p:nvSpPr>
          <p:cNvPr id="9406" name="TextBox 9405">
            <a:extLst>
              <a:ext uri="{FF2B5EF4-FFF2-40B4-BE49-F238E27FC236}">
                <a16:creationId xmlns:a16="http://schemas.microsoft.com/office/drawing/2014/main" id="{852DDDF5-00E3-04A9-3D37-4B43DBFD6471}"/>
              </a:ext>
            </a:extLst>
          </p:cNvPr>
          <p:cNvSpPr txBox="1"/>
          <p:nvPr/>
        </p:nvSpPr>
        <p:spPr bwMode="auto">
          <a:xfrm>
            <a:off x="193815" y="5431645"/>
            <a:ext cx="146354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dirty="0">
                <a:solidFill>
                  <a:schemeClr val="bg1"/>
                </a:solidFill>
                <a:latin typeface="Calibri" panose="020F0502020204030204" pitchFamily="34" charset="0"/>
              </a:rPr>
              <a:t>No. at Risk</a:t>
            </a:r>
          </a:p>
          <a:p>
            <a:pPr algn="r">
              <a:lnSpc>
                <a:spcPct val="100000"/>
              </a:lnSpc>
              <a:spcBef>
                <a:spcPts val="0"/>
              </a:spcBef>
              <a:spcAft>
                <a:spcPct val="0"/>
              </a:spcAft>
              <a:buClrTx/>
              <a:buFontTx/>
              <a:buNone/>
            </a:pPr>
            <a:r>
              <a:rPr lang="en-US" sz="1600" dirty="0">
                <a:solidFill>
                  <a:schemeClr val="accent1"/>
                </a:solidFill>
                <a:latin typeface="Calibri" panose="020F0502020204030204" pitchFamily="34" charset="0"/>
              </a:rPr>
              <a:t>Osi + </a:t>
            </a:r>
            <a:r>
              <a:rPr lang="en-US" sz="1600" dirty="0" err="1">
                <a:solidFill>
                  <a:schemeClr val="accent1"/>
                </a:solidFill>
                <a:latin typeface="Calibri" panose="020F0502020204030204" pitchFamily="34" charset="0"/>
              </a:rPr>
              <a:t>plat</a:t>
            </a:r>
            <a:r>
              <a:rPr lang="en-US" sz="1600" dirty="0" err="1">
                <a:solidFill>
                  <a:schemeClr val="accent1"/>
                </a:solidFill>
                <a:latin typeface="Calibri" panose="020F0502020204030204" pitchFamily="34" charset="0"/>
                <a:ea typeface="Calibri" panose="020F0502020204030204" pitchFamily="34" charset="0"/>
                <a:cs typeface="Calibri" panose="020F0502020204030204" pitchFamily="34" charset="0"/>
              </a:rPr>
              <a:t>─</a:t>
            </a:r>
            <a:r>
              <a:rPr lang="en-US" sz="1600" dirty="0" err="1">
                <a:solidFill>
                  <a:schemeClr val="accent1"/>
                </a:solidFill>
                <a:latin typeface="Calibri" panose="020F0502020204030204" pitchFamily="34" charset="0"/>
              </a:rPr>
              <a:t>pem</a:t>
            </a:r>
            <a:endParaRPr lang="en-US" sz="1600" dirty="0">
              <a:solidFill>
                <a:schemeClr val="accent1"/>
              </a:solidFill>
              <a:latin typeface="Calibri" panose="020F0502020204030204" pitchFamily="34" charset="0"/>
            </a:endParaRPr>
          </a:p>
          <a:p>
            <a:pPr algn="r">
              <a:lnSpc>
                <a:spcPct val="100000"/>
              </a:lnSpc>
              <a:spcBef>
                <a:spcPts val="0"/>
              </a:spcBef>
              <a:spcAft>
                <a:spcPct val="0"/>
              </a:spcAft>
              <a:buClrTx/>
              <a:buFontTx/>
              <a:buNone/>
            </a:pPr>
            <a:r>
              <a:rPr lang="en-US" sz="1600" dirty="0">
                <a:solidFill>
                  <a:schemeClr val="accent3"/>
                </a:solidFill>
                <a:latin typeface="Calibri" panose="020F0502020204030204" pitchFamily="34" charset="0"/>
              </a:rPr>
              <a:t>Osi mono</a:t>
            </a:r>
          </a:p>
        </p:txBody>
      </p:sp>
      <p:sp>
        <p:nvSpPr>
          <p:cNvPr id="9430" name="TextBox 9429">
            <a:extLst>
              <a:ext uri="{FF2B5EF4-FFF2-40B4-BE49-F238E27FC236}">
                <a16:creationId xmlns:a16="http://schemas.microsoft.com/office/drawing/2014/main" id="{76D3BF19-0A11-533D-7932-80CEC2AB8CF5}"/>
              </a:ext>
            </a:extLst>
          </p:cNvPr>
          <p:cNvSpPr txBox="1"/>
          <p:nvPr/>
        </p:nvSpPr>
        <p:spPr bwMode="auto">
          <a:xfrm>
            <a:off x="1841738" y="4134862"/>
            <a:ext cx="355122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600" b="0" dirty="0">
                <a:solidFill>
                  <a:schemeClr val="bg1"/>
                </a:solidFill>
                <a:latin typeface="Calibri" panose="020F0502020204030204" pitchFamily="34" charset="0"/>
              </a:rPr>
              <a:t>Median follow-up (censored patients), months (range):</a:t>
            </a:r>
            <a:br>
              <a:rPr lang="en-US" sz="1600" b="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Osi + </a:t>
            </a:r>
            <a:r>
              <a:rPr lang="en-US" sz="1600" b="0" dirty="0" err="1">
                <a:solidFill>
                  <a:schemeClr val="accent1"/>
                </a:solidFill>
                <a:latin typeface="Calibri" panose="020F0502020204030204" pitchFamily="34" charset="0"/>
              </a:rPr>
              <a:t>plat</a:t>
            </a:r>
            <a:r>
              <a:rPr lang="en-US" sz="1600" b="0" dirty="0" err="1">
                <a:solidFill>
                  <a:schemeClr val="accent1"/>
                </a:solidFill>
                <a:latin typeface="Calibri" panose="020F0502020204030204" pitchFamily="34" charset="0"/>
                <a:ea typeface="Calibri" panose="020F0502020204030204" pitchFamily="34" charset="0"/>
                <a:cs typeface="Calibri" panose="020F0502020204030204" pitchFamily="34" charset="0"/>
              </a:rPr>
              <a:t>─</a:t>
            </a:r>
            <a:r>
              <a:rPr lang="en-US" sz="1600" b="0" dirty="0" err="1">
                <a:solidFill>
                  <a:schemeClr val="accent1"/>
                </a:solidFill>
                <a:latin typeface="Calibri" panose="020F0502020204030204" pitchFamily="34" charset="0"/>
              </a:rPr>
              <a:t>pem</a:t>
            </a:r>
            <a:r>
              <a:rPr lang="en-US" sz="1600" b="0" dirty="0">
                <a:solidFill>
                  <a:schemeClr val="accent1"/>
                </a:solidFill>
                <a:latin typeface="Calibri" panose="020F0502020204030204" pitchFamily="34" charset="0"/>
              </a:rPr>
              <a:t> 51.2 (0.2-60.4);              </a:t>
            </a:r>
            <a:r>
              <a:rPr lang="en-US" sz="1600" b="0" dirty="0">
                <a:solidFill>
                  <a:schemeClr val="accent3"/>
                </a:solidFill>
                <a:latin typeface="Calibri" panose="020F0502020204030204" pitchFamily="34" charset="0"/>
              </a:rPr>
              <a:t>Osi mono 51.3 (0.1-60.1)</a:t>
            </a:r>
          </a:p>
        </p:txBody>
      </p:sp>
      <p:grpSp>
        <p:nvGrpSpPr>
          <p:cNvPr id="9444" name="Group 9443">
            <a:extLst>
              <a:ext uri="{FF2B5EF4-FFF2-40B4-BE49-F238E27FC236}">
                <a16:creationId xmlns:a16="http://schemas.microsoft.com/office/drawing/2014/main" id="{2B4FF742-4B52-C511-F450-779DE891F552}"/>
              </a:ext>
            </a:extLst>
          </p:cNvPr>
          <p:cNvGrpSpPr/>
          <p:nvPr/>
        </p:nvGrpSpPr>
        <p:grpSpPr>
          <a:xfrm>
            <a:off x="6800061" y="1511170"/>
            <a:ext cx="4843042" cy="1377374"/>
            <a:chOff x="6792195" y="1409570"/>
            <a:chExt cx="4843042" cy="1377374"/>
          </a:xfrm>
        </p:grpSpPr>
        <p:sp>
          <p:nvSpPr>
            <p:cNvPr id="9431" name="TextBox 9430">
              <a:extLst>
                <a:ext uri="{FF2B5EF4-FFF2-40B4-BE49-F238E27FC236}">
                  <a16:creationId xmlns:a16="http://schemas.microsoft.com/office/drawing/2014/main" id="{C2B8359F-7774-D3E7-4C19-861E2FBC8D43}"/>
                </a:ext>
              </a:extLst>
            </p:cNvPr>
            <p:cNvSpPr txBox="1"/>
            <p:nvPr/>
          </p:nvSpPr>
          <p:spPr bwMode="auto">
            <a:xfrm>
              <a:off x="7213178" y="1890547"/>
              <a:ext cx="15392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600" b="0" dirty="0">
                  <a:solidFill>
                    <a:schemeClr val="bg1"/>
                  </a:solidFill>
                  <a:latin typeface="Calibri" panose="020F0502020204030204" pitchFamily="34" charset="0"/>
                </a:rPr>
                <a:t>Osi + </a:t>
              </a:r>
              <a:r>
                <a:rPr lang="en-US" sz="1600" b="0" dirty="0" err="1">
                  <a:solidFill>
                    <a:schemeClr val="bg1"/>
                  </a:solidFill>
                  <a:latin typeface="Calibri" panose="020F0502020204030204" pitchFamily="34" charset="0"/>
                </a:rPr>
                <a:t>plat</a:t>
              </a:r>
              <a:r>
                <a:rPr lang="en-US" sz="1600" b="0" dirty="0" err="1">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US" sz="1600" b="0" dirty="0" err="1">
                  <a:solidFill>
                    <a:schemeClr val="bg1"/>
                  </a:solidFill>
                  <a:latin typeface="Calibri" panose="020F0502020204030204" pitchFamily="34" charset="0"/>
                </a:rPr>
                <a:t>pem</a:t>
              </a:r>
              <a:r>
                <a:rPr lang="en-US" sz="1600" b="0" dirty="0">
                  <a:solidFill>
                    <a:schemeClr val="bg1"/>
                  </a:solidFill>
                  <a:latin typeface="Calibri" panose="020F0502020204030204" pitchFamily="34" charset="0"/>
                </a:rPr>
                <a:t> </a:t>
              </a:r>
            </a:p>
            <a:p>
              <a:pPr>
                <a:spcBef>
                  <a:spcPts val="0"/>
                </a:spcBef>
              </a:pPr>
              <a:r>
                <a:rPr lang="en-US" sz="1600" b="0" dirty="0">
                  <a:solidFill>
                    <a:schemeClr val="bg1"/>
                  </a:solidFill>
                  <a:latin typeface="Calibri" panose="020F0502020204030204" pitchFamily="34" charset="0"/>
                </a:rPr>
                <a:t>Osi mono</a:t>
              </a:r>
            </a:p>
          </p:txBody>
        </p:sp>
        <p:sp>
          <p:nvSpPr>
            <p:cNvPr id="9432" name="TextBox 9431">
              <a:extLst>
                <a:ext uri="{FF2B5EF4-FFF2-40B4-BE49-F238E27FC236}">
                  <a16:creationId xmlns:a16="http://schemas.microsoft.com/office/drawing/2014/main" id="{B86F8219-0561-CCC6-FE7F-19B49FEB3A6E}"/>
                </a:ext>
              </a:extLst>
            </p:cNvPr>
            <p:cNvSpPr txBox="1"/>
            <p:nvPr/>
          </p:nvSpPr>
          <p:spPr bwMode="auto">
            <a:xfrm flipH="1">
              <a:off x="7665720" y="2448390"/>
              <a:ext cx="3813493"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0.77 (95 CI: 0.61-0.96;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.02)</a:t>
              </a:r>
            </a:p>
          </p:txBody>
        </p:sp>
        <p:sp>
          <p:nvSpPr>
            <p:cNvPr id="9433" name="TextBox 9432">
              <a:extLst>
                <a:ext uri="{FF2B5EF4-FFF2-40B4-BE49-F238E27FC236}">
                  <a16:creationId xmlns:a16="http://schemas.microsoft.com/office/drawing/2014/main" id="{C1C1FFF3-DC70-D098-05EE-4C7D2AF6793E}"/>
                </a:ext>
              </a:extLst>
            </p:cNvPr>
            <p:cNvSpPr txBox="1"/>
            <p:nvPr/>
          </p:nvSpPr>
          <p:spPr bwMode="auto">
            <a:xfrm>
              <a:off x="8539058" y="1409570"/>
              <a:ext cx="15392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600" dirty="0">
                  <a:solidFill>
                    <a:schemeClr val="bg1"/>
                  </a:solidFill>
                  <a:latin typeface="Calibri" panose="020F0502020204030204" pitchFamily="34" charset="0"/>
                </a:rPr>
                <a:t>No Events/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no. patients (%)</a:t>
              </a:r>
            </a:p>
            <a:p>
              <a:pPr algn="ctr">
                <a:spcBef>
                  <a:spcPts val="0"/>
                </a:spcBef>
              </a:pPr>
              <a:r>
                <a:rPr lang="en-US" sz="1600" b="0" dirty="0">
                  <a:solidFill>
                    <a:schemeClr val="bg1"/>
                  </a:solidFill>
                  <a:latin typeface="Calibri" panose="020F0502020204030204" pitchFamily="34" charset="0"/>
                </a:rPr>
                <a:t>144/279 (52)</a:t>
              </a:r>
            </a:p>
            <a:p>
              <a:pPr algn="ctr">
                <a:spcBef>
                  <a:spcPts val="0"/>
                </a:spcBef>
              </a:pPr>
              <a:r>
                <a:rPr lang="en-US" sz="1600" b="0" dirty="0">
                  <a:solidFill>
                    <a:schemeClr val="bg1"/>
                  </a:solidFill>
                  <a:latin typeface="Calibri" panose="020F0502020204030204" pitchFamily="34" charset="0"/>
                </a:rPr>
                <a:t>171 /278 (62)</a:t>
              </a:r>
            </a:p>
          </p:txBody>
        </p:sp>
        <p:sp>
          <p:nvSpPr>
            <p:cNvPr id="9434" name="TextBox 9433">
              <a:extLst>
                <a:ext uri="{FF2B5EF4-FFF2-40B4-BE49-F238E27FC236}">
                  <a16:creationId xmlns:a16="http://schemas.microsoft.com/office/drawing/2014/main" id="{6C968421-963A-6E61-127F-F53C907AA362}"/>
                </a:ext>
              </a:extLst>
            </p:cNvPr>
            <p:cNvSpPr txBox="1"/>
            <p:nvPr/>
          </p:nvSpPr>
          <p:spPr bwMode="auto">
            <a:xfrm>
              <a:off x="9939973" y="1409570"/>
              <a:ext cx="169526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600" dirty="0">
                  <a:solidFill>
                    <a:schemeClr val="bg1"/>
                  </a:solidFill>
                  <a:latin typeface="Calibri" panose="020F0502020204030204" pitchFamily="34" charset="0"/>
                </a:rPr>
                <a:t>Median OS, months (95% CI)</a:t>
              </a:r>
            </a:p>
            <a:p>
              <a:pPr algn="ctr">
                <a:spcBef>
                  <a:spcPts val="0"/>
                </a:spcBef>
              </a:pPr>
              <a:r>
                <a:rPr lang="en-US" sz="1600" b="0" dirty="0">
                  <a:solidFill>
                    <a:schemeClr val="bg1"/>
                  </a:solidFill>
                  <a:latin typeface="Calibri" panose="020F0502020204030204" pitchFamily="34" charset="0"/>
                </a:rPr>
                <a:t>47.5 (41.0, NR)</a:t>
              </a:r>
            </a:p>
            <a:p>
              <a:pPr algn="ctr">
                <a:spcBef>
                  <a:spcPts val="0"/>
                </a:spcBef>
              </a:pPr>
              <a:r>
                <a:rPr lang="en-US" sz="1600" b="0" dirty="0">
                  <a:solidFill>
                    <a:schemeClr val="bg1"/>
                  </a:solidFill>
                  <a:latin typeface="Calibri" panose="020F0502020204030204" pitchFamily="34" charset="0"/>
                </a:rPr>
                <a:t>37.6 (33.2, 43.2)</a:t>
              </a:r>
            </a:p>
          </p:txBody>
        </p:sp>
        <p:cxnSp>
          <p:nvCxnSpPr>
            <p:cNvPr id="9436" name="Straight Connector 9435">
              <a:extLst>
                <a:ext uri="{FF2B5EF4-FFF2-40B4-BE49-F238E27FC236}">
                  <a16:creationId xmlns:a16="http://schemas.microsoft.com/office/drawing/2014/main" id="{BA5990D7-C72C-B5BF-636A-57EA7B8092BD}"/>
                </a:ext>
              </a:extLst>
            </p:cNvPr>
            <p:cNvCxnSpPr/>
            <p:nvPr/>
          </p:nvCxnSpPr>
          <p:spPr bwMode="auto">
            <a:xfrm>
              <a:off x="6792195" y="2049780"/>
              <a:ext cx="456734" cy="0"/>
            </a:xfrm>
            <a:prstGeom prst="line">
              <a:avLst/>
            </a:prstGeom>
            <a:noFill/>
            <a:ln w="28575" cap="flat" cmpd="sng" algn="ctr">
              <a:solidFill>
                <a:schemeClr val="accent1"/>
              </a:solidFill>
              <a:prstDash val="solid"/>
              <a:round/>
              <a:headEnd type="none" w="med" len="med"/>
              <a:tailEnd type="none" w="med" len="med"/>
            </a:ln>
            <a:effectLst/>
          </p:spPr>
        </p:cxnSp>
        <p:cxnSp>
          <p:nvCxnSpPr>
            <p:cNvPr id="9437" name="Straight Connector 9436">
              <a:extLst>
                <a:ext uri="{FF2B5EF4-FFF2-40B4-BE49-F238E27FC236}">
                  <a16:creationId xmlns:a16="http://schemas.microsoft.com/office/drawing/2014/main" id="{1BE0C672-414C-DE35-C4F5-E4419D331B27}"/>
                </a:ext>
              </a:extLst>
            </p:cNvPr>
            <p:cNvCxnSpPr/>
            <p:nvPr/>
          </p:nvCxnSpPr>
          <p:spPr bwMode="auto">
            <a:xfrm>
              <a:off x="6792195" y="2323195"/>
              <a:ext cx="456734" cy="0"/>
            </a:xfrm>
            <a:prstGeom prst="line">
              <a:avLst/>
            </a:prstGeom>
            <a:noFill/>
            <a:ln w="28575" cap="flat" cmpd="sng" algn="ctr">
              <a:solidFill>
                <a:schemeClr val="accent3"/>
              </a:solidFill>
              <a:prstDash val="solid"/>
              <a:round/>
              <a:headEnd type="none" w="med" len="med"/>
              <a:tailEnd type="none" w="med" len="med"/>
            </a:ln>
            <a:effectLst/>
          </p:spPr>
        </p:cxnSp>
      </p:grpSp>
      <p:sp>
        <p:nvSpPr>
          <p:cNvPr id="9438" name="TextBox 9437">
            <a:extLst>
              <a:ext uri="{FF2B5EF4-FFF2-40B4-BE49-F238E27FC236}">
                <a16:creationId xmlns:a16="http://schemas.microsoft.com/office/drawing/2014/main" id="{08AD9263-6935-1BCD-30FC-E13C59C3EEFF}"/>
              </a:ext>
            </a:extLst>
          </p:cNvPr>
          <p:cNvSpPr txBox="1"/>
          <p:nvPr/>
        </p:nvSpPr>
        <p:spPr bwMode="auto">
          <a:xfrm>
            <a:off x="5347451" y="2353806"/>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80%</a:t>
            </a:r>
          </a:p>
        </p:txBody>
      </p:sp>
      <p:sp>
        <p:nvSpPr>
          <p:cNvPr id="9439" name="TextBox 9438">
            <a:extLst>
              <a:ext uri="{FF2B5EF4-FFF2-40B4-BE49-F238E27FC236}">
                <a16:creationId xmlns:a16="http://schemas.microsoft.com/office/drawing/2014/main" id="{76EFBEEB-C337-E13C-B10F-E6774DE2A65D}"/>
              </a:ext>
            </a:extLst>
          </p:cNvPr>
          <p:cNvSpPr txBox="1"/>
          <p:nvPr/>
        </p:nvSpPr>
        <p:spPr bwMode="auto">
          <a:xfrm>
            <a:off x="7183259" y="2845105"/>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63%</a:t>
            </a:r>
          </a:p>
        </p:txBody>
      </p:sp>
      <p:sp>
        <p:nvSpPr>
          <p:cNvPr id="9440" name="TextBox 9439">
            <a:extLst>
              <a:ext uri="{FF2B5EF4-FFF2-40B4-BE49-F238E27FC236}">
                <a16:creationId xmlns:a16="http://schemas.microsoft.com/office/drawing/2014/main" id="{7085853F-E784-16DE-EADD-7360C4FABF85}"/>
              </a:ext>
            </a:extLst>
          </p:cNvPr>
          <p:cNvSpPr txBox="1"/>
          <p:nvPr/>
        </p:nvSpPr>
        <p:spPr bwMode="auto">
          <a:xfrm>
            <a:off x="9033425" y="3267992"/>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49%</a:t>
            </a:r>
          </a:p>
        </p:txBody>
      </p:sp>
      <p:sp>
        <p:nvSpPr>
          <p:cNvPr id="9441" name="TextBox 9440">
            <a:extLst>
              <a:ext uri="{FF2B5EF4-FFF2-40B4-BE49-F238E27FC236}">
                <a16:creationId xmlns:a16="http://schemas.microsoft.com/office/drawing/2014/main" id="{04578245-E5EB-D3E7-8047-643EBE3E9E16}"/>
              </a:ext>
            </a:extLst>
          </p:cNvPr>
          <p:cNvSpPr txBox="1"/>
          <p:nvPr/>
        </p:nvSpPr>
        <p:spPr bwMode="auto">
          <a:xfrm>
            <a:off x="4897154" y="2856501"/>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72%</a:t>
            </a:r>
          </a:p>
        </p:txBody>
      </p:sp>
      <p:sp>
        <p:nvSpPr>
          <p:cNvPr id="9442" name="TextBox 9441">
            <a:extLst>
              <a:ext uri="{FF2B5EF4-FFF2-40B4-BE49-F238E27FC236}">
                <a16:creationId xmlns:a16="http://schemas.microsoft.com/office/drawing/2014/main" id="{5F86596F-8326-EDDF-9B91-3B484DD8314C}"/>
              </a:ext>
            </a:extLst>
          </p:cNvPr>
          <p:cNvSpPr txBox="1"/>
          <p:nvPr/>
        </p:nvSpPr>
        <p:spPr bwMode="auto">
          <a:xfrm>
            <a:off x="6656640" y="3465864"/>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51%</a:t>
            </a:r>
          </a:p>
        </p:txBody>
      </p:sp>
      <p:sp>
        <p:nvSpPr>
          <p:cNvPr id="9443" name="TextBox 9442">
            <a:extLst>
              <a:ext uri="{FF2B5EF4-FFF2-40B4-BE49-F238E27FC236}">
                <a16:creationId xmlns:a16="http://schemas.microsoft.com/office/drawing/2014/main" id="{AF5C8BF5-EF65-6FFB-C621-F540F6A04B6D}"/>
              </a:ext>
            </a:extLst>
          </p:cNvPr>
          <p:cNvSpPr txBox="1"/>
          <p:nvPr/>
        </p:nvSpPr>
        <p:spPr bwMode="auto">
          <a:xfrm>
            <a:off x="8590501" y="3885342"/>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41%</a:t>
            </a:r>
          </a:p>
        </p:txBody>
      </p:sp>
      <p:sp>
        <p:nvSpPr>
          <p:cNvPr id="9408" name="TextBox 9407">
            <a:extLst>
              <a:ext uri="{FF2B5EF4-FFF2-40B4-BE49-F238E27FC236}">
                <a16:creationId xmlns:a16="http://schemas.microsoft.com/office/drawing/2014/main" id="{94C34B5D-635C-908E-C13A-A65EF9C72316}"/>
              </a:ext>
            </a:extLst>
          </p:cNvPr>
          <p:cNvSpPr txBox="1"/>
          <p:nvPr/>
        </p:nvSpPr>
        <p:spPr bwMode="auto">
          <a:xfrm>
            <a:off x="11264370" y="5924088"/>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Tree>
    <p:extLst>
      <p:ext uri="{BB962C8B-B14F-4D97-AF65-F5344CB8AC3E}">
        <p14:creationId xmlns:p14="http://schemas.microsoft.com/office/powerpoint/2010/main" val="3816677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FLAURA2 Exploratory OS Analyses: Prognostic Subgroups</a:t>
            </a:r>
          </a:p>
        </p:txBody>
      </p:sp>
      <p:graphicFrame>
        <p:nvGraphicFramePr>
          <p:cNvPr id="8" name="Table 7">
            <a:extLst>
              <a:ext uri="{FF2B5EF4-FFF2-40B4-BE49-F238E27FC236}">
                <a16:creationId xmlns:a16="http://schemas.microsoft.com/office/drawing/2014/main" id="{F2BD0739-09DC-563A-E3AF-A5E2F8FCD4A3}"/>
              </a:ext>
            </a:extLst>
          </p:cNvPr>
          <p:cNvGraphicFramePr>
            <a:graphicFrameLocks noGrp="1"/>
          </p:cNvGraphicFramePr>
          <p:nvPr>
            <p:extLst>
              <p:ext uri="{D42A27DB-BD31-4B8C-83A1-F6EECF244321}">
                <p14:modId xmlns:p14="http://schemas.microsoft.com/office/powerpoint/2010/main" val="1522534038"/>
              </p:ext>
            </p:extLst>
          </p:nvPr>
        </p:nvGraphicFramePr>
        <p:xfrm>
          <a:off x="723899" y="1329616"/>
          <a:ext cx="10755313" cy="4855464"/>
        </p:xfrm>
        <a:graphic>
          <a:graphicData uri="http://schemas.openxmlformats.org/drawingml/2006/table">
            <a:tbl>
              <a:tblPr firstRow="1" firstCol="1" bandRow="1">
                <a:tableStyleId>{93296810-A885-4BE3-A3E7-6D5BEEA58F35}</a:tableStyleId>
              </a:tblPr>
              <a:tblGrid>
                <a:gridCol w="2030583">
                  <a:extLst>
                    <a:ext uri="{9D8B030D-6E8A-4147-A177-3AD203B41FA5}">
                      <a16:colId xmlns:a16="http://schemas.microsoft.com/office/drawing/2014/main" val="2559924255"/>
                    </a:ext>
                  </a:extLst>
                </a:gridCol>
                <a:gridCol w="769021">
                  <a:extLst>
                    <a:ext uri="{9D8B030D-6E8A-4147-A177-3AD203B41FA5}">
                      <a16:colId xmlns:a16="http://schemas.microsoft.com/office/drawing/2014/main" val="4146937481"/>
                    </a:ext>
                  </a:extLst>
                </a:gridCol>
                <a:gridCol w="1384238">
                  <a:extLst>
                    <a:ext uri="{9D8B030D-6E8A-4147-A177-3AD203B41FA5}">
                      <a16:colId xmlns:a16="http://schemas.microsoft.com/office/drawing/2014/main" val="3889909522"/>
                    </a:ext>
                  </a:extLst>
                </a:gridCol>
                <a:gridCol w="1164519">
                  <a:extLst>
                    <a:ext uri="{9D8B030D-6E8A-4147-A177-3AD203B41FA5}">
                      <a16:colId xmlns:a16="http://schemas.microsoft.com/office/drawing/2014/main" val="2754736006"/>
                    </a:ext>
                  </a:extLst>
                </a:gridCol>
                <a:gridCol w="834937">
                  <a:extLst>
                    <a:ext uri="{9D8B030D-6E8A-4147-A177-3AD203B41FA5}">
                      <a16:colId xmlns:a16="http://schemas.microsoft.com/office/drawing/2014/main" val="4044044222"/>
                    </a:ext>
                  </a:extLst>
                </a:gridCol>
                <a:gridCol w="1494099">
                  <a:extLst>
                    <a:ext uri="{9D8B030D-6E8A-4147-A177-3AD203B41FA5}">
                      <a16:colId xmlns:a16="http://schemas.microsoft.com/office/drawing/2014/main" val="2815627588"/>
                    </a:ext>
                  </a:extLst>
                </a:gridCol>
                <a:gridCol w="1186490">
                  <a:extLst>
                    <a:ext uri="{9D8B030D-6E8A-4147-A177-3AD203B41FA5}">
                      <a16:colId xmlns:a16="http://schemas.microsoft.com/office/drawing/2014/main" val="674682499"/>
                    </a:ext>
                  </a:extLst>
                </a:gridCol>
                <a:gridCol w="1891426">
                  <a:extLst>
                    <a:ext uri="{9D8B030D-6E8A-4147-A177-3AD203B41FA5}">
                      <a16:colId xmlns:a16="http://schemas.microsoft.com/office/drawing/2014/main" val="4282012322"/>
                    </a:ext>
                  </a:extLst>
                </a:gridCol>
              </a:tblGrid>
              <a:tr h="0">
                <a:tc rowSpan="2">
                  <a:txBody>
                    <a:bodyPr/>
                    <a:lstStyle/>
                    <a:p>
                      <a:pPr marL="0" marR="0">
                        <a:lnSpc>
                          <a:spcPct val="90000"/>
                        </a:lnSpc>
                        <a:buNone/>
                      </a:pPr>
                      <a:r>
                        <a:rPr lang="en-US" sz="1400" b="1">
                          <a:solidFill>
                            <a:schemeClr val="tx1"/>
                          </a:solidFill>
                          <a:effectLst/>
                          <a:latin typeface="+mj-lt"/>
                        </a:rPr>
                        <a:t>Baseline Subgroup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3">
                  <a:txBody>
                    <a:bodyPr/>
                    <a:lstStyle/>
                    <a:p>
                      <a:pPr marL="0" marR="0" algn="ctr">
                        <a:lnSpc>
                          <a:spcPct val="90000"/>
                        </a:lnSpc>
                        <a:buNone/>
                      </a:pPr>
                      <a:r>
                        <a:rPr lang="en-US" sz="1400">
                          <a:effectLst/>
                          <a:latin typeface="+mj-lt"/>
                          <a:ea typeface="Aptos" panose="020B0004020202020204" pitchFamily="34" charset="0"/>
                          <a:cs typeface="Aptos" panose="020B0004020202020204" pitchFamily="34" charset="0"/>
                        </a:rPr>
                        <a:t>Osimertinib + Platinum/Pemetrexed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marL="0" marR="0" algn="ctr">
                        <a:buNone/>
                      </a:pPr>
                      <a:endParaRPr lang="en-US" sz="140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marL="0" marR="0" algn="ctr">
                        <a:buNone/>
                      </a:pPr>
                      <a:endParaRPr lang="en-US" sz="140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3">
                  <a:txBody>
                    <a:bodyPr/>
                    <a:lstStyle/>
                    <a:p>
                      <a:pPr marL="0" marR="0" algn="ctr">
                        <a:lnSpc>
                          <a:spcPct val="90000"/>
                        </a:lnSpc>
                        <a:buNone/>
                      </a:pPr>
                      <a:r>
                        <a:rPr lang="en-US" sz="1400">
                          <a:effectLst/>
                          <a:latin typeface="+mj-lt"/>
                          <a:ea typeface="Aptos" panose="020B0004020202020204" pitchFamily="34" charset="0"/>
                          <a:cs typeface="Aptos" panose="020B0004020202020204" pitchFamily="34" charset="0"/>
                        </a:rPr>
                        <a:t>Osimertinib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marL="0" marR="0" algn="ctr">
                        <a:buNone/>
                      </a:pPr>
                      <a:endParaRPr lang="en-US" sz="140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marL="0" marR="0" algn="ctr">
                        <a:buNone/>
                      </a:pPr>
                      <a:endParaRPr lang="en-US" sz="140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a:txBody>
                    <a:bodyPr/>
                    <a:lstStyle/>
                    <a:p>
                      <a:pPr marL="0" marR="0" algn="ctr">
                        <a:lnSpc>
                          <a:spcPct val="90000"/>
                        </a:lnSpc>
                        <a:buNone/>
                      </a:pPr>
                      <a:r>
                        <a:rPr lang="en-US" sz="1400" b="1">
                          <a:solidFill>
                            <a:schemeClr val="tx1"/>
                          </a:solidFill>
                          <a:effectLst/>
                          <a:latin typeface="+mj-lt"/>
                        </a:rPr>
                        <a:t>HR for OS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34228411"/>
                  </a:ext>
                </a:extLst>
              </a:tr>
              <a:tr h="0">
                <a:tc vMerge="1">
                  <a:txBody>
                    <a:bodyPr/>
                    <a:lstStyle/>
                    <a:p>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90000"/>
                        </a:lnSpc>
                        <a:buNone/>
                      </a:pPr>
                      <a:r>
                        <a:rPr lang="en-US" sz="1400" b="1">
                          <a:solidFill>
                            <a:schemeClr val="tx1"/>
                          </a:solidFill>
                          <a:effectLst/>
                          <a:latin typeface="+mj-lt"/>
                        </a:rPr>
                        <a:t>N</a:t>
                      </a:r>
                      <a:endParaRPr lang="en-US" sz="1400" b="1">
                        <a:solidFill>
                          <a:schemeClr val="tx1"/>
                        </a:solidFill>
                        <a:effectLst/>
                        <a:latin typeface="+mj-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90000"/>
                        </a:lnSpc>
                        <a:buNone/>
                      </a:pPr>
                      <a:r>
                        <a:rPr lang="en-US" sz="1400" b="1">
                          <a:solidFill>
                            <a:schemeClr val="tx1"/>
                          </a:solidFill>
                          <a:effectLst/>
                          <a:latin typeface="+mj-lt"/>
                          <a:ea typeface="Aptos" panose="020B0004020202020204" pitchFamily="34" charset="0"/>
                          <a:cs typeface="Aptos" panose="020B0004020202020204" pitchFamily="34" charset="0"/>
                        </a:rPr>
                        <a:t>Median OS, Mo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90000"/>
                        </a:lnSpc>
                        <a:buNone/>
                      </a:pPr>
                      <a:r>
                        <a:rPr lang="en-US" sz="1400" b="1">
                          <a:solidFill>
                            <a:schemeClr val="tx1"/>
                          </a:solidFill>
                          <a:effectLst/>
                          <a:latin typeface="+mj-lt"/>
                          <a:ea typeface="Aptos" panose="020B0004020202020204" pitchFamily="34" charset="0"/>
                          <a:cs typeface="Aptos" panose="020B0004020202020204" pitchFamily="34" charset="0"/>
                        </a:rPr>
                        <a:t>3-Yr OS,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90000"/>
                        </a:lnSpc>
                        <a:buNone/>
                      </a:pPr>
                      <a:r>
                        <a:rPr lang="en-US" sz="1400" b="1">
                          <a:solidFill>
                            <a:schemeClr val="tx1"/>
                          </a:solidFill>
                          <a:effectLst/>
                          <a:latin typeface="+mj-lt"/>
                          <a:ea typeface="Aptos" panose="020B0004020202020204" pitchFamily="34" charset="0"/>
                          <a:cs typeface="Aptos" panose="020B0004020202020204" pitchFamily="34" charset="0"/>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90000"/>
                        </a:lnSpc>
                        <a:buNone/>
                      </a:pPr>
                      <a:r>
                        <a:rPr lang="en-US" sz="1400" b="1">
                          <a:solidFill>
                            <a:schemeClr val="tx1"/>
                          </a:solidFill>
                          <a:effectLst/>
                          <a:latin typeface="+mj-lt"/>
                          <a:ea typeface="Aptos" panose="020B0004020202020204" pitchFamily="34" charset="0"/>
                          <a:cs typeface="Aptos" panose="020B0004020202020204" pitchFamily="34" charset="0"/>
                        </a:rPr>
                        <a:t>Median OS, Mo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90000"/>
                        </a:lnSpc>
                        <a:buNone/>
                      </a:pPr>
                      <a:r>
                        <a:rPr lang="en-US" sz="1400" b="1">
                          <a:solidFill>
                            <a:schemeClr val="tx1"/>
                          </a:solidFill>
                          <a:effectLst/>
                          <a:latin typeface="+mj-lt"/>
                          <a:ea typeface="Aptos" panose="020B0004020202020204" pitchFamily="34" charset="0"/>
                          <a:cs typeface="Aptos" panose="020B0004020202020204" pitchFamily="34" charset="0"/>
                        </a:rPr>
                        <a:t>3-Yr OS,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vMerge="1">
                  <a:txBody>
                    <a:bodyPr/>
                    <a:lstStyle/>
                    <a:p>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48234714"/>
                  </a:ext>
                </a:extLst>
              </a:tr>
              <a:tr h="0">
                <a:tc>
                  <a:txBody>
                    <a:bodyPr/>
                    <a:lstStyle/>
                    <a:p>
                      <a:pPr marL="0" marR="0">
                        <a:lnSpc>
                          <a:spcPct val="90000"/>
                        </a:lnSpc>
                        <a:buNone/>
                      </a:pPr>
                      <a:r>
                        <a:rPr lang="en-US" sz="1400" b="0">
                          <a:solidFill>
                            <a:schemeClr val="bg1"/>
                          </a:solidFill>
                          <a:effectLst/>
                          <a:latin typeface="+mj-lt"/>
                          <a:ea typeface="Aptos" panose="020B0004020202020204" pitchFamily="34" charset="0"/>
                          <a:cs typeface="Aptos" panose="020B0004020202020204" pitchFamily="34" charset="0"/>
                        </a:rPr>
                        <a:t>All patients</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r>
                        <a:rPr lang="en-US" sz="1400">
                          <a:solidFill>
                            <a:schemeClr val="bg1"/>
                          </a:solidFill>
                          <a:effectLst/>
                          <a:latin typeface="+mj-lt"/>
                        </a:rPr>
                        <a:t>279</a:t>
                      </a:r>
                      <a:endParaRPr lang="en-US" sz="1400">
                        <a:solidFill>
                          <a:schemeClr val="bg1"/>
                        </a:solidFill>
                        <a:effectLst/>
                        <a:latin typeface="+mj-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47.5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63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278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36.7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51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r>
                        <a:rPr lang="en-US" sz="1400">
                          <a:solidFill>
                            <a:schemeClr val="bg1"/>
                          </a:solidFill>
                          <a:effectLst/>
                          <a:latin typeface="+mj-lt"/>
                        </a:rPr>
                        <a:t>0.77 (0.61-0.96)</a:t>
                      </a:r>
                      <a:endParaRPr lang="en-US" sz="1400">
                        <a:solidFill>
                          <a:schemeClr val="bg1"/>
                        </a:solidFill>
                        <a:effectLst/>
                        <a:latin typeface="+mj-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45449382"/>
                  </a:ext>
                </a:extLst>
              </a:tr>
              <a:tr h="273883">
                <a:tc>
                  <a:txBody>
                    <a:bodyPr/>
                    <a:lstStyle/>
                    <a:p>
                      <a:pPr marL="0" marR="0">
                        <a:lnSpc>
                          <a:spcPct val="90000"/>
                        </a:lnSpc>
                        <a:buNone/>
                      </a:pPr>
                      <a:r>
                        <a:rPr lang="en-US" sz="1400" b="0">
                          <a:solidFill>
                            <a:schemeClr val="bg1"/>
                          </a:solidFill>
                          <a:effectLst/>
                          <a:latin typeface="+mj-lt"/>
                          <a:ea typeface="Aptos" panose="020B0004020202020204" pitchFamily="34" charset="0"/>
                          <a:cs typeface="Aptos" panose="020B0004020202020204" pitchFamily="34" charset="0"/>
                        </a:rPr>
                        <a:t>CNS metastases</a:t>
                      </a:r>
                    </a:p>
                    <a:p>
                      <a:pPr marL="285750" marR="0" lvl="0" indent="-285750">
                        <a:lnSpc>
                          <a:spcPct val="90000"/>
                        </a:lnSpc>
                        <a:buFont typeface="Wingdings" panose="05000000000000000000" pitchFamily="2" charset="2"/>
                        <a:buChar char="§"/>
                      </a:pPr>
                      <a:r>
                        <a:rPr lang="en-US" sz="1400" b="0">
                          <a:solidFill>
                            <a:schemeClr val="bg1"/>
                          </a:solidFill>
                          <a:effectLst/>
                          <a:latin typeface="+mj-lt"/>
                        </a:rPr>
                        <a:t>Yes</a:t>
                      </a:r>
                    </a:p>
                    <a:p>
                      <a:pPr marL="285750" marR="0" lvl="0" indent="-285750">
                        <a:lnSpc>
                          <a:spcPct val="90000"/>
                        </a:lnSpc>
                        <a:buFont typeface="Wingdings" panose="05000000000000000000" pitchFamily="2" charset="2"/>
                        <a:buChar char="§"/>
                      </a:pPr>
                      <a:r>
                        <a:rPr lang="en-US" sz="1400" b="0">
                          <a:solidFill>
                            <a:schemeClr val="bg1"/>
                          </a:solidFill>
                          <a:effectLst/>
                          <a:latin typeface="+mj-lt"/>
                        </a:rPr>
                        <a:t>No</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116</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163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40.9</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57</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110</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168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29.7</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43.9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40</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58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0.72 (0.52-0.99)</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0.77 (0.57-1.05)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81448972"/>
                  </a:ext>
                </a:extLst>
              </a:tr>
              <a:tr h="273883">
                <a:tc>
                  <a:txBody>
                    <a:bodyPr/>
                    <a:lstStyle/>
                    <a:p>
                      <a:pPr marL="0" marR="0">
                        <a:lnSpc>
                          <a:spcPct val="90000"/>
                        </a:lnSpc>
                        <a:buNone/>
                      </a:pPr>
                      <a:r>
                        <a:rPr lang="en-US" sz="1400" b="0" i="1">
                          <a:solidFill>
                            <a:schemeClr val="bg1"/>
                          </a:solidFill>
                          <a:effectLst/>
                          <a:latin typeface="+mj-lt"/>
                          <a:ea typeface="Aptos" panose="020B0004020202020204" pitchFamily="34" charset="0"/>
                          <a:cs typeface="Aptos" panose="020B0004020202020204" pitchFamily="34" charset="0"/>
                        </a:rPr>
                        <a:t>EGFR </a:t>
                      </a:r>
                      <a:r>
                        <a:rPr lang="en-US" sz="1400" b="0" i="0">
                          <a:solidFill>
                            <a:schemeClr val="bg1"/>
                          </a:solidFill>
                          <a:effectLst/>
                          <a:latin typeface="+mj-lt"/>
                          <a:ea typeface="Aptos" panose="020B0004020202020204" pitchFamily="34" charset="0"/>
                          <a:cs typeface="Aptos" panose="020B0004020202020204" pitchFamily="34" charset="0"/>
                        </a:rPr>
                        <a:t>mutation</a:t>
                      </a:r>
                      <a:endParaRPr lang="en-US" sz="1400" b="0">
                        <a:solidFill>
                          <a:schemeClr val="bg1"/>
                        </a:solidFill>
                        <a:effectLst/>
                        <a:latin typeface="+mj-lt"/>
                        <a:ea typeface="Aptos" panose="020B0004020202020204" pitchFamily="34" charset="0"/>
                        <a:cs typeface="Aptos" panose="020B0004020202020204" pitchFamily="34" charset="0"/>
                      </a:endParaRPr>
                    </a:p>
                    <a:p>
                      <a:pPr marL="285750" marR="0" lvl="0" indent="-285750">
                        <a:lnSpc>
                          <a:spcPct val="90000"/>
                        </a:lnSpc>
                        <a:buFont typeface="Wingdings" panose="05000000000000000000" pitchFamily="2" charset="2"/>
                        <a:buChar char="§"/>
                      </a:pPr>
                      <a:r>
                        <a:rPr lang="en-US" sz="1400" b="0">
                          <a:solidFill>
                            <a:schemeClr val="bg1"/>
                          </a:solidFill>
                          <a:effectLst/>
                          <a:latin typeface="+mj-lt"/>
                        </a:rPr>
                        <a:t>L858R</a:t>
                      </a:r>
                    </a:p>
                    <a:p>
                      <a:pPr marL="285750" marR="0" lvl="0" indent="-285750">
                        <a:lnSpc>
                          <a:spcPct val="90000"/>
                        </a:lnSpc>
                        <a:buFont typeface="Wingdings" panose="05000000000000000000" pitchFamily="2" charset="2"/>
                        <a:buChar char="§"/>
                      </a:pPr>
                      <a:r>
                        <a:rPr lang="en-US" sz="1400" b="0">
                          <a:solidFill>
                            <a:schemeClr val="bg1"/>
                          </a:solidFill>
                          <a:effectLst/>
                          <a:latin typeface="+mj-lt"/>
                        </a:rPr>
                        <a:t>Ex19del</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106</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172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38.1</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54</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107</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169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32.4</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43.0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42</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0.76 (0.55-1.07)</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0.76 (0.56-1.02)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80788883"/>
                  </a:ext>
                </a:extLst>
              </a:tr>
              <a:tr h="273883">
                <a:tc>
                  <a:txBody>
                    <a:bodyPr/>
                    <a:lstStyle/>
                    <a:p>
                      <a:pPr marL="0" marR="0">
                        <a:lnSpc>
                          <a:spcPct val="90000"/>
                        </a:lnSpc>
                        <a:buNone/>
                      </a:pPr>
                      <a:r>
                        <a:rPr lang="en-US" sz="1400" b="0">
                          <a:solidFill>
                            <a:schemeClr val="bg1"/>
                          </a:solidFill>
                          <a:effectLst/>
                          <a:latin typeface="+mj-lt"/>
                          <a:ea typeface="Aptos" panose="020B0004020202020204" pitchFamily="34" charset="0"/>
                          <a:cs typeface="Aptos" panose="020B0004020202020204" pitchFamily="34" charset="0"/>
                        </a:rPr>
                        <a:t>Plasma </a:t>
                      </a:r>
                      <a:r>
                        <a:rPr lang="en-US" sz="1400" b="0" i="1">
                          <a:solidFill>
                            <a:schemeClr val="bg1"/>
                          </a:solidFill>
                          <a:effectLst/>
                          <a:latin typeface="+mj-lt"/>
                          <a:ea typeface="Aptos" panose="020B0004020202020204" pitchFamily="34" charset="0"/>
                          <a:cs typeface="Aptos" panose="020B0004020202020204" pitchFamily="34" charset="0"/>
                        </a:rPr>
                        <a:t>EGFR</a:t>
                      </a:r>
                      <a:r>
                        <a:rPr lang="en-US" sz="1400" b="0" i="0">
                          <a:solidFill>
                            <a:schemeClr val="bg1"/>
                          </a:solidFill>
                          <a:effectLst/>
                          <a:latin typeface="+mj-lt"/>
                          <a:ea typeface="Aptos" panose="020B0004020202020204" pitchFamily="34" charset="0"/>
                          <a:cs typeface="Aptos" panose="020B0004020202020204" pitchFamily="34" charset="0"/>
                        </a:rPr>
                        <a:t>m</a:t>
                      </a:r>
                      <a:endParaRPr lang="en-US" sz="1400" b="0">
                        <a:solidFill>
                          <a:schemeClr val="bg1"/>
                        </a:solidFill>
                        <a:effectLst/>
                        <a:latin typeface="+mj-lt"/>
                        <a:ea typeface="Aptos" panose="020B0004020202020204" pitchFamily="34" charset="0"/>
                        <a:cs typeface="Aptos" panose="020B0004020202020204" pitchFamily="34" charset="0"/>
                      </a:endParaRPr>
                    </a:p>
                    <a:p>
                      <a:pPr marL="285750" marR="0" lvl="0" indent="-285750">
                        <a:lnSpc>
                          <a:spcPct val="90000"/>
                        </a:lnSpc>
                        <a:buFont typeface="Wingdings" panose="05000000000000000000" pitchFamily="2" charset="2"/>
                        <a:buChar char="§"/>
                      </a:pPr>
                      <a:r>
                        <a:rPr lang="en-US" sz="1400" b="0">
                          <a:solidFill>
                            <a:schemeClr val="bg1"/>
                          </a:solidFill>
                          <a:effectLst/>
                          <a:latin typeface="+mj-lt"/>
                        </a:rPr>
                        <a:t>Detected</a:t>
                      </a:r>
                    </a:p>
                    <a:p>
                      <a:pPr marL="285750" marR="0" lvl="0" indent="-285750">
                        <a:lnSpc>
                          <a:spcPct val="90000"/>
                        </a:lnSpc>
                        <a:buFont typeface="Wingdings" panose="05000000000000000000" pitchFamily="2" charset="2"/>
                        <a:buChar char="§"/>
                      </a:pPr>
                      <a:r>
                        <a:rPr lang="en-US" sz="1400" b="0">
                          <a:solidFill>
                            <a:schemeClr val="bg1"/>
                          </a:solidFill>
                          <a:effectLst/>
                          <a:latin typeface="+mj-lt"/>
                        </a:rPr>
                        <a:t>Not detected</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ndParaRPr>
                    </a:p>
                    <a:p>
                      <a:pPr marL="0" marR="0" algn="ctr">
                        <a:lnSpc>
                          <a:spcPct val="90000"/>
                        </a:lnSpc>
                        <a:buNone/>
                      </a:pPr>
                      <a:r>
                        <a:rPr lang="en-US" sz="1400">
                          <a:solidFill>
                            <a:schemeClr val="bg1"/>
                          </a:solidFill>
                          <a:effectLst/>
                          <a:latin typeface="+mj-lt"/>
                        </a:rPr>
                        <a:t>148</a:t>
                      </a:r>
                    </a:p>
                    <a:p>
                      <a:pPr marL="0" marR="0" algn="ctr">
                        <a:lnSpc>
                          <a:spcPct val="90000"/>
                        </a:lnSpc>
                        <a:buNone/>
                      </a:pPr>
                      <a:r>
                        <a:rPr lang="en-US" sz="1400">
                          <a:solidFill>
                            <a:schemeClr val="bg1"/>
                          </a:solidFill>
                          <a:effectLst/>
                          <a:latin typeface="+mj-lt"/>
                        </a:rPr>
                        <a:t>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ndParaRPr>
                    </a:p>
                    <a:p>
                      <a:pPr marL="0" marR="0" algn="ctr">
                        <a:lnSpc>
                          <a:spcPct val="90000"/>
                        </a:lnSpc>
                        <a:buNone/>
                      </a:pPr>
                      <a:r>
                        <a:rPr lang="en-US" sz="1400">
                          <a:solidFill>
                            <a:schemeClr val="bg1"/>
                          </a:solidFill>
                          <a:effectLst/>
                          <a:latin typeface="+mj-lt"/>
                        </a:rPr>
                        <a:t>38.4</a:t>
                      </a:r>
                    </a:p>
                    <a:p>
                      <a:pPr marL="0" marR="0" algn="ctr">
                        <a:lnSpc>
                          <a:spcPct val="90000"/>
                        </a:lnSpc>
                        <a:buNone/>
                      </a:pPr>
                      <a:r>
                        <a:rPr lang="en-US" sz="1400">
                          <a:solidFill>
                            <a:schemeClr val="bg1"/>
                          </a:solidFill>
                          <a:effectLst/>
                          <a:latin typeface="+mj-lt"/>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ndParaRPr>
                    </a:p>
                    <a:p>
                      <a:pPr marL="0" marR="0" algn="ctr">
                        <a:lnSpc>
                          <a:spcPct val="90000"/>
                        </a:lnSpc>
                        <a:buNone/>
                      </a:pPr>
                      <a:r>
                        <a:rPr lang="en-US" sz="1400">
                          <a:solidFill>
                            <a:schemeClr val="bg1"/>
                          </a:solidFill>
                          <a:effectLst/>
                          <a:latin typeface="+mj-lt"/>
                        </a:rPr>
                        <a:t>53</a:t>
                      </a:r>
                    </a:p>
                    <a:p>
                      <a:pPr marL="0" marR="0" algn="ctr">
                        <a:lnSpc>
                          <a:spcPct val="90000"/>
                        </a:lnSpc>
                        <a:buNone/>
                      </a:pPr>
                      <a:r>
                        <a:rPr lang="en-US" sz="1400">
                          <a:solidFill>
                            <a:schemeClr val="bg1"/>
                          </a:solidFill>
                          <a:effectLst/>
                          <a:latin typeface="+mj-lt"/>
                        </a:rPr>
                        <a:t>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ndParaRPr>
                    </a:p>
                    <a:p>
                      <a:pPr marL="0" marR="0" algn="ctr">
                        <a:lnSpc>
                          <a:spcPct val="90000"/>
                        </a:lnSpc>
                        <a:buNone/>
                      </a:pPr>
                      <a:r>
                        <a:rPr lang="en-US" sz="1400">
                          <a:solidFill>
                            <a:schemeClr val="bg1"/>
                          </a:solidFill>
                          <a:effectLst/>
                          <a:latin typeface="+mj-lt"/>
                        </a:rPr>
                        <a:t>161</a:t>
                      </a:r>
                    </a:p>
                    <a:p>
                      <a:pPr marL="0" marR="0" algn="ctr">
                        <a:lnSpc>
                          <a:spcPct val="90000"/>
                        </a:lnSpc>
                        <a:buNone/>
                      </a:pPr>
                      <a:r>
                        <a:rPr lang="en-US" sz="1400">
                          <a:solidFill>
                            <a:schemeClr val="bg1"/>
                          </a:solidFill>
                          <a:effectLst/>
                          <a:latin typeface="+mj-lt"/>
                        </a:rPr>
                        <a:t>48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ndParaRPr>
                    </a:p>
                    <a:p>
                      <a:pPr marL="0" marR="0" algn="ctr">
                        <a:lnSpc>
                          <a:spcPct val="90000"/>
                        </a:lnSpc>
                        <a:buNone/>
                      </a:pPr>
                      <a:r>
                        <a:rPr lang="en-US" sz="1400">
                          <a:solidFill>
                            <a:schemeClr val="bg1"/>
                          </a:solidFill>
                          <a:effectLst/>
                          <a:latin typeface="+mj-lt"/>
                        </a:rPr>
                        <a:t>32.5</a:t>
                      </a:r>
                    </a:p>
                    <a:p>
                      <a:pPr marL="0" marR="0" algn="ctr">
                        <a:lnSpc>
                          <a:spcPct val="90000"/>
                        </a:lnSpc>
                        <a:buNone/>
                      </a:pPr>
                      <a:r>
                        <a:rPr lang="en-US" sz="1400">
                          <a:solidFill>
                            <a:schemeClr val="bg1"/>
                          </a:solidFill>
                          <a:effectLst/>
                          <a:latin typeface="+mj-lt"/>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ndParaRPr>
                    </a:p>
                    <a:p>
                      <a:pPr marL="0" marR="0" algn="ctr">
                        <a:lnSpc>
                          <a:spcPct val="90000"/>
                        </a:lnSpc>
                        <a:buNone/>
                      </a:pPr>
                      <a:r>
                        <a:rPr lang="en-US" sz="1400">
                          <a:solidFill>
                            <a:schemeClr val="bg1"/>
                          </a:solidFill>
                          <a:effectLst/>
                          <a:latin typeface="+mj-lt"/>
                        </a:rPr>
                        <a:t>42</a:t>
                      </a:r>
                    </a:p>
                    <a:p>
                      <a:pPr marL="0" marR="0" algn="ctr">
                        <a:lnSpc>
                          <a:spcPct val="90000"/>
                        </a:lnSpc>
                        <a:buNone/>
                      </a:pPr>
                      <a:r>
                        <a:rPr lang="en-US" sz="1400">
                          <a:solidFill>
                            <a:schemeClr val="bg1"/>
                          </a:solidFill>
                          <a:effectLst/>
                          <a:latin typeface="+mj-lt"/>
                        </a:rPr>
                        <a:t>77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ndParaRPr>
                    </a:p>
                    <a:p>
                      <a:pPr marL="0" marR="0" algn="ctr">
                        <a:lnSpc>
                          <a:spcPct val="90000"/>
                        </a:lnSpc>
                        <a:buNone/>
                      </a:pPr>
                      <a:r>
                        <a:rPr lang="en-US" sz="1400">
                          <a:solidFill>
                            <a:schemeClr val="bg1"/>
                          </a:solidFill>
                          <a:effectLst/>
                          <a:latin typeface="+mj-lt"/>
                        </a:rPr>
                        <a:t>0.79 (0.60-1.03)</a:t>
                      </a:r>
                    </a:p>
                    <a:p>
                      <a:pPr marL="0" marR="0" algn="ctr">
                        <a:lnSpc>
                          <a:spcPct val="90000"/>
                        </a:lnSpc>
                        <a:buNone/>
                      </a:pPr>
                      <a:r>
                        <a:rPr lang="en-US" sz="1400">
                          <a:solidFill>
                            <a:schemeClr val="bg1"/>
                          </a:solidFill>
                          <a:effectLst/>
                          <a:latin typeface="+mj-lt"/>
                        </a:rPr>
                        <a:t>0.79 (0.44-1.44)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51778436"/>
                  </a:ext>
                </a:extLst>
              </a:tr>
              <a:tr h="273883">
                <a:tc>
                  <a:txBody>
                    <a:bodyPr/>
                    <a:lstStyle/>
                    <a:p>
                      <a:pPr marL="0" marR="0">
                        <a:lnSpc>
                          <a:spcPct val="90000"/>
                        </a:lnSpc>
                        <a:buNone/>
                      </a:pPr>
                      <a:r>
                        <a:rPr lang="en-US" sz="1400" b="0">
                          <a:solidFill>
                            <a:schemeClr val="bg1"/>
                          </a:solidFill>
                          <a:effectLst/>
                          <a:latin typeface="+mj-lt"/>
                          <a:ea typeface="Aptos" panose="020B0004020202020204" pitchFamily="34" charset="0"/>
                          <a:cs typeface="Aptos" panose="020B0004020202020204" pitchFamily="34" charset="0"/>
                        </a:rPr>
                        <a:t>Liver metastases</a:t>
                      </a:r>
                    </a:p>
                    <a:p>
                      <a:pPr marL="285750" marR="0" lvl="0" indent="-285750">
                        <a:lnSpc>
                          <a:spcPct val="90000"/>
                        </a:lnSpc>
                        <a:buFont typeface="Wingdings" panose="05000000000000000000" pitchFamily="2" charset="2"/>
                        <a:buChar char="§"/>
                      </a:pPr>
                      <a:r>
                        <a:rPr lang="en-US" sz="1400" b="0">
                          <a:solidFill>
                            <a:schemeClr val="bg1"/>
                          </a:solidFill>
                          <a:effectLst/>
                          <a:latin typeface="+mj-lt"/>
                        </a:rPr>
                        <a:t>Yes</a:t>
                      </a:r>
                    </a:p>
                    <a:p>
                      <a:pPr marL="285750" marR="0" lvl="0" indent="-285750">
                        <a:lnSpc>
                          <a:spcPct val="90000"/>
                        </a:lnSpc>
                        <a:buFont typeface="Wingdings" panose="05000000000000000000" pitchFamily="2" charset="2"/>
                        <a:buChar char="§"/>
                      </a:pPr>
                      <a:r>
                        <a:rPr lang="en-US" sz="1400" b="0">
                          <a:solidFill>
                            <a:schemeClr val="bg1"/>
                          </a:solidFill>
                          <a:effectLst/>
                          <a:latin typeface="+mj-lt"/>
                        </a:rPr>
                        <a:t>No</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US" sz="1400">
                        <a:solidFill>
                          <a:schemeClr val="bg1"/>
                        </a:solidFill>
                        <a:effectLst/>
                        <a:latin typeface="+mj-lt"/>
                        <a:ea typeface="Aptos" panose="020B0004020202020204" pitchFamily="34" charset="0"/>
                        <a:cs typeface="Aptos" panose="020B0004020202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43</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236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US" sz="1400">
                        <a:solidFill>
                          <a:schemeClr val="bg1"/>
                        </a:solidFill>
                        <a:effectLst/>
                        <a:latin typeface="+mj-lt"/>
                        <a:ea typeface="Aptos" panose="020B0004020202020204" pitchFamily="34" charset="0"/>
                        <a:cs typeface="Aptos" panose="020B0004020202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36.6</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49.6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US" sz="1400">
                        <a:solidFill>
                          <a:schemeClr val="bg1"/>
                        </a:solidFill>
                        <a:effectLst/>
                        <a:latin typeface="+mj-lt"/>
                        <a:ea typeface="Aptos" panose="020B0004020202020204" pitchFamily="34" charset="0"/>
                        <a:cs typeface="Aptos" panose="020B0004020202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54</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US" sz="1400">
                        <a:solidFill>
                          <a:schemeClr val="bg1"/>
                        </a:solidFill>
                        <a:effectLst/>
                        <a:latin typeface="+mj-lt"/>
                        <a:ea typeface="Aptos" panose="020B0004020202020204" pitchFamily="34" charset="0"/>
                        <a:cs typeface="Aptos" panose="020B0004020202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66</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212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US" sz="1400">
                        <a:solidFill>
                          <a:schemeClr val="bg1"/>
                        </a:solidFill>
                        <a:effectLst/>
                        <a:latin typeface="+mj-lt"/>
                        <a:ea typeface="Aptos" panose="020B0004020202020204" pitchFamily="34" charset="0"/>
                        <a:cs typeface="Aptos" panose="020B0004020202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28.0</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41.8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US" sz="1400">
                        <a:solidFill>
                          <a:schemeClr val="bg1"/>
                        </a:solidFill>
                        <a:effectLst/>
                        <a:latin typeface="+mj-lt"/>
                        <a:ea typeface="Aptos" panose="020B0004020202020204" pitchFamily="34" charset="0"/>
                        <a:cs typeface="Aptos" panose="020B0004020202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35</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56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US" sz="1400">
                        <a:solidFill>
                          <a:schemeClr val="bg1"/>
                        </a:solidFill>
                        <a:effectLst/>
                        <a:latin typeface="+mj-lt"/>
                        <a:ea typeface="Aptos" panose="020B0004020202020204" pitchFamily="34" charset="0"/>
                        <a:cs typeface="Aptos" panose="020B0004020202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0.66 (0.41-1.05)</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bg1"/>
                          </a:solidFill>
                          <a:effectLst/>
                          <a:latin typeface="+mj-lt"/>
                          <a:ea typeface="Aptos" panose="020B0004020202020204" pitchFamily="34" charset="0"/>
                          <a:cs typeface="Aptos" panose="020B0004020202020204" pitchFamily="34" charset="0"/>
                        </a:rPr>
                        <a:t>0.83 (0.64-1.07)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25014221"/>
                  </a:ext>
                </a:extLst>
              </a:tr>
              <a:tr h="273883">
                <a:tc>
                  <a:txBody>
                    <a:bodyPr/>
                    <a:lstStyle/>
                    <a:p>
                      <a:pPr marL="0" marR="0">
                        <a:lnSpc>
                          <a:spcPct val="90000"/>
                        </a:lnSpc>
                        <a:buNone/>
                      </a:pPr>
                      <a:r>
                        <a:rPr lang="en-US" sz="1400" b="0">
                          <a:solidFill>
                            <a:schemeClr val="bg1"/>
                          </a:solidFill>
                          <a:effectLst/>
                          <a:latin typeface="+mj-lt"/>
                          <a:ea typeface="Aptos" panose="020B0004020202020204" pitchFamily="34" charset="0"/>
                          <a:cs typeface="Aptos" panose="020B0004020202020204" pitchFamily="34" charset="0"/>
                        </a:rPr>
                        <a:t>Bone metastases</a:t>
                      </a:r>
                    </a:p>
                    <a:p>
                      <a:pPr marL="285750" marR="0" lvl="0" indent="-285750">
                        <a:lnSpc>
                          <a:spcPct val="90000"/>
                        </a:lnSpc>
                        <a:buFont typeface="Wingdings" panose="05000000000000000000" pitchFamily="2" charset="2"/>
                        <a:buChar char="§"/>
                      </a:pPr>
                      <a:r>
                        <a:rPr lang="en-US" sz="1400" b="0">
                          <a:solidFill>
                            <a:schemeClr val="bg1"/>
                          </a:solidFill>
                          <a:effectLst/>
                          <a:latin typeface="+mj-lt"/>
                        </a:rPr>
                        <a:t>Yes</a:t>
                      </a:r>
                    </a:p>
                    <a:p>
                      <a:pPr marL="285750" marR="0" lvl="0" indent="-285750">
                        <a:lnSpc>
                          <a:spcPct val="90000"/>
                        </a:lnSpc>
                        <a:buFont typeface="Wingdings" panose="05000000000000000000" pitchFamily="2" charset="2"/>
                        <a:buChar char="§"/>
                      </a:pPr>
                      <a:r>
                        <a:rPr lang="en-US" sz="1400" b="0">
                          <a:solidFill>
                            <a:schemeClr val="bg1"/>
                          </a:solidFill>
                          <a:effectLst/>
                          <a:latin typeface="+mj-lt"/>
                        </a:rPr>
                        <a:t>No</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132</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147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40.2</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55</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71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142</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136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32.3</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44.5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42</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0.76 (0.56-1.02)</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0.79 (0.57-1.10)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2473609"/>
                  </a:ext>
                </a:extLst>
              </a:tr>
              <a:tr h="273883">
                <a:tc>
                  <a:txBody>
                    <a:bodyPr/>
                    <a:lstStyle/>
                    <a:p>
                      <a:pPr marL="0" marR="0">
                        <a:lnSpc>
                          <a:spcPct val="90000"/>
                        </a:lnSpc>
                        <a:buNone/>
                      </a:pPr>
                      <a:r>
                        <a:rPr lang="en-US" sz="1400" b="0">
                          <a:solidFill>
                            <a:schemeClr val="bg1"/>
                          </a:solidFill>
                          <a:effectLst/>
                          <a:latin typeface="+mj-lt"/>
                          <a:ea typeface="Aptos" panose="020B0004020202020204" pitchFamily="34" charset="0"/>
                          <a:cs typeface="Aptos" panose="020B0004020202020204" pitchFamily="34" charset="0"/>
                        </a:rPr>
                        <a:t>Tissue </a:t>
                      </a:r>
                      <a:r>
                        <a:rPr lang="en-US" sz="1400" b="0" i="1">
                          <a:solidFill>
                            <a:schemeClr val="bg1"/>
                          </a:solidFill>
                          <a:effectLst/>
                          <a:latin typeface="+mj-lt"/>
                          <a:ea typeface="Aptos" panose="020B0004020202020204" pitchFamily="34" charset="0"/>
                          <a:cs typeface="Aptos" panose="020B0004020202020204" pitchFamily="34" charset="0"/>
                        </a:rPr>
                        <a:t>TP53</a:t>
                      </a:r>
                      <a:endParaRPr lang="en-US" sz="1400" b="0">
                        <a:solidFill>
                          <a:schemeClr val="bg1"/>
                        </a:solidFill>
                        <a:effectLst/>
                        <a:latin typeface="+mj-lt"/>
                        <a:ea typeface="Aptos" panose="020B0004020202020204" pitchFamily="34" charset="0"/>
                        <a:cs typeface="Aptos" panose="020B0004020202020204" pitchFamily="34" charset="0"/>
                      </a:endParaRPr>
                    </a:p>
                    <a:p>
                      <a:pPr marL="285750" marR="0" lvl="0" indent="-285750">
                        <a:lnSpc>
                          <a:spcPct val="90000"/>
                        </a:lnSpc>
                        <a:buFont typeface="Wingdings" panose="05000000000000000000" pitchFamily="2" charset="2"/>
                        <a:buChar char="§"/>
                      </a:pPr>
                      <a:r>
                        <a:rPr lang="en-US" sz="1400" b="0">
                          <a:solidFill>
                            <a:schemeClr val="bg1"/>
                          </a:solidFill>
                          <a:effectLst/>
                          <a:latin typeface="+mj-lt"/>
                        </a:rPr>
                        <a:t>Altered</a:t>
                      </a:r>
                    </a:p>
                    <a:p>
                      <a:pPr marL="285750" marR="0" lvl="0" indent="-285750">
                        <a:lnSpc>
                          <a:spcPct val="90000"/>
                        </a:lnSpc>
                        <a:buFont typeface="Wingdings" panose="05000000000000000000" pitchFamily="2" charset="2"/>
                        <a:buChar char="§"/>
                      </a:pPr>
                      <a:r>
                        <a:rPr lang="en-US" sz="1400" b="0">
                          <a:solidFill>
                            <a:schemeClr val="bg1"/>
                          </a:solidFill>
                          <a:effectLst/>
                          <a:latin typeface="+mj-lt"/>
                        </a:rPr>
                        <a:t>Wild type</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46</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33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51.1</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65</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40</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43.1</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58</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76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90000"/>
                        </a:lnSpc>
                        <a:buNone/>
                      </a:pPr>
                      <a:endParaRPr lang="en-US" sz="1400">
                        <a:solidFill>
                          <a:schemeClr val="bg1"/>
                        </a:solidFill>
                        <a:effectLst/>
                        <a:latin typeface="+mj-lt"/>
                        <a:ea typeface="Aptos" panose="020B0004020202020204" pitchFamily="34" charset="0"/>
                        <a:cs typeface="Aptos" panose="020B0004020202020204" pitchFamily="34" charset="0"/>
                      </a:endParaRP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0.71 (0.40-1.27)</a:t>
                      </a:r>
                    </a:p>
                    <a:p>
                      <a:pPr marL="0" marR="0" algn="ctr">
                        <a:lnSpc>
                          <a:spcPct val="90000"/>
                        </a:lnSpc>
                        <a:buNone/>
                      </a:pPr>
                      <a:r>
                        <a:rPr lang="en-US" sz="1400">
                          <a:solidFill>
                            <a:schemeClr val="bg1"/>
                          </a:solidFill>
                          <a:effectLst/>
                          <a:latin typeface="+mj-lt"/>
                          <a:ea typeface="Aptos" panose="020B0004020202020204" pitchFamily="34" charset="0"/>
                          <a:cs typeface="Aptos" panose="020B0004020202020204" pitchFamily="34" charset="0"/>
                        </a:rPr>
                        <a:t>0.70 (0.32-1.54)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65024959"/>
                  </a:ext>
                </a:extLst>
              </a:tr>
            </a:tbl>
          </a:graphicData>
        </a:graphic>
      </p:graphicFrame>
      <p:sp>
        <p:nvSpPr>
          <p:cNvPr id="9" name="Text Box 11">
            <a:extLst>
              <a:ext uri="{FF2B5EF4-FFF2-40B4-BE49-F238E27FC236}">
                <a16:creationId xmlns:a16="http://schemas.microsoft.com/office/drawing/2014/main" id="{9908AB7D-9B9A-4CE2-8B09-4699D3EE82E3}"/>
              </a:ext>
            </a:extLst>
          </p:cNvPr>
          <p:cNvSpPr txBox="1">
            <a:spLocks noChangeArrowheads="1"/>
          </p:cNvSpPr>
          <p:nvPr/>
        </p:nvSpPr>
        <p:spPr bwMode="auto">
          <a:xfrm>
            <a:off x="404291" y="6407076"/>
            <a:ext cx="85566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chemeClr val="bg2"/>
                </a:solidFill>
                <a:latin typeface="Calibri" panose="020F0502020204030204" pitchFamily="34" charset="0"/>
              </a:rPr>
              <a:t>Jänne</a:t>
            </a:r>
            <a:r>
              <a:rPr lang="fr-FR" altLang="en-US" sz="1200" b="0" dirty="0">
                <a:solidFill>
                  <a:srgbClr val="455560"/>
                </a:solidFill>
                <a:latin typeface="Calibri" panose="020F0502020204030204" pitchFamily="34" charset="0"/>
              </a:rPr>
              <a:t>. ESMO 2025. Abstr LBA77. </a:t>
            </a:r>
            <a:r>
              <a:rPr lang="en-US" altLang="en-US" sz="1200" b="0" dirty="0">
                <a:solidFill>
                  <a:schemeClr val="bg2"/>
                </a:solidFill>
                <a:latin typeface="Calibri" panose="020F0502020204030204" pitchFamily="34" charset="0"/>
              </a:rPr>
              <a:t>Jänne</a:t>
            </a:r>
            <a:r>
              <a:rPr lang="fr-FR" altLang="en-US" sz="1200" b="0" dirty="0">
                <a:solidFill>
                  <a:srgbClr val="455560"/>
                </a:solidFill>
                <a:latin typeface="Calibri" panose="020F0502020204030204" pitchFamily="34" charset="0"/>
              </a:rPr>
              <a:t>. NEJM.2025;[Epub].</a:t>
            </a:r>
            <a:endParaRPr lang="en-US" altLang="en-US" sz="1200" b="0" dirty="0">
              <a:solidFill>
                <a:srgbClr val="455560"/>
              </a:solidFill>
              <a:latin typeface="Calibri" panose="020F050202020403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F6DF4-B673-D8EB-883B-8B9BD36466DC}"/>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67CC5FD4-E25F-0986-4B87-122F4BC1ABDA}"/>
              </a:ext>
            </a:extLst>
          </p:cNvPr>
          <p:cNvSpPr>
            <a:spLocks noGrp="1" noChangeArrowheads="1"/>
          </p:cNvSpPr>
          <p:nvPr>
            <p:ph type="title"/>
          </p:nvPr>
        </p:nvSpPr>
        <p:spPr/>
        <p:txBody>
          <a:bodyPr/>
          <a:lstStyle/>
          <a:p>
            <a:r>
              <a:rPr lang="en-US"/>
              <a:t>FLAURA2</a:t>
            </a:r>
            <a:r>
              <a:rPr lang="en-US" altLang="en-US"/>
              <a:t> Exploratory OS Analyses</a:t>
            </a:r>
            <a:r>
              <a:rPr lang="en-US"/>
              <a:t>: </a:t>
            </a:r>
            <a:br>
              <a:rPr lang="en-US"/>
            </a:br>
            <a:r>
              <a:rPr lang="en-US"/>
              <a:t>Investigators’ Conclusions</a:t>
            </a:r>
            <a:endParaRPr lang="en-US" altLang="en-US"/>
          </a:p>
        </p:txBody>
      </p:sp>
      <p:sp>
        <p:nvSpPr>
          <p:cNvPr id="6" name="Content Placeholder 5">
            <a:extLst>
              <a:ext uri="{FF2B5EF4-FFF2-40B4-BE49-F238E27FC236}">
                <a16:creationId xmlns:a16="http://schemas.microsoft.com/office/drawing/2014/main" id="{58A40F0D-729D-4F8D-C240-D58F95F8E9DD}"/>
              </a:ext>
            </a:extLst>
          </p:cNvPr>
          <p:cNvSpPr>
            <a:spLocks noGrp="1"/>
          </p:cNvSpPr>
          <p:nvPr>
            <p:ph idx="1"/>
          </p:nvPr>
        </p:nvSpPr>
        <p:spPr/>
        <p:txBody>
          <a:bodyPr/>
          <a:lstStyle/>
          <a:p>
            <a:r>
              <a:rPr lang="en-US"/>
              <a:t>In patients with previously untreated advanced </a:t>
            </a:r>
            <a:r>
              <a:rPr lang="en-US" i="1"/>
              <a:t>EGFR</a:t>
            </a:r>
            <a:r>
              <a:rPr lang="en-US"/>
              <a:t>m NSCLC, the median OS observed with osimertinib plus platinum/pemetrexed vs osimertinib alone was 47.5 vs 37.6 mo, and exceeded historical phase III outcomes in EGFR mutant advanced NSCLC</a:t>
            </a:r>
          </a:p>
          <a:p>
            <a:r>
              <a:rPr lang="en-US"/>
              <a:t>The benefit in OS with osimertinib plus platinum/pemetrexed vs osimertinib alone was consistent across key molecular and clinical prognostic subgroups</a:t>
            </a:r>
          </a:p>
          <a:p>
            <a:r>
              <a:rPr lang="en-US"/>
              <a:t>Investigators concluded that these findings further support osimertinib plus platinum/pemetrexed as a standard 1L therapy in this setting</a:t>
            </a:r>
          </a:p>
          <a:p>
            <a:endParaRPr lang="en-US"/>
          </a:p>
        </p:txBody>
      </p:sp>
      <p:sp>
        <p:nvSpPr>
          <p:cNvPr id="2" name="Text Box 11">
            <a:extLst>
              <a:ext uri="{FF2B5EF4-FFF2-40B4-BE49-F238E27FC236}">
                <a16:creationId xmlns:a16="http://schemas.microsoft.com/office/drawing/2014/main" id="{0E683D95-E1C5-3FA6-7855-8B29733A1237}"/>
              </a:ext>
            </a:extLst>
          </p:cNvPr>
          <p:cNvSpPr txBox="1">
            <a:spLocks noChangeArrowheads="1"/>
          </p:cNvSpPr>
          <p:nvPr/>
        </p:nvSpPr>
        <p:spPr bwMode="auto">
          <a:xfrm>
            <a:off x="404291" y="6407076"/>
            <a:ext cx="85566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chemeClr val="bg2"/>
                </a:solidFill>
                <a:latin typeface="Calibri" panose="020F0502020204030204" pitchFamily="34" charset="0"/>
              </a:rPr>
              <a:t>Jänne</a:t>
            </a:r>
            <a:r>
              <a:rPr lang="fr-FR" altLang="en-US" sz="1200" b="0" dirty="0">
                <a:solidFill>
                  <a:srgbClr val="455560"/>
                </a:solidFill>
                <a:latin typeface="Calibri" panose="020F0502020204030204" pitchFamily="34" charset="0"/>
              </a:rPr>
              <a:t>. ESMO 2025. Abstr LBA77. </a:t>
            </a:r>
            <a:r>
              <a:rPr lang="en-US" altLang="en-US" sz="1200" b="0" dirty="0">
                <a:solidFill>
                  <a:schemeClr val="bg2"/>
                </a:solidFill>
                <a:latin typeface="Calibri" panose="020F0502020204030204" pitchFamily="34" charset="0"/>
              </a:rPr>
              <a:t>Jänne</a:t>
            </a:r>
            <a:r>
              <a:rPr lang="fr-FR" altLang="en-US" sz="1200" b="0" dirty="0">
                <a:solidFill>
                  <a:srgbClr val="455560"/>
                </a:solidFill>
                <a:latin typeface="Calibri" panose="020F0502020204030204" pitchFamily="34" charset="0"/>
              </a:rPr>
              <a:t>. NEJM.2025;[Epub].</a:t>
            </a:r>
            <a:endParaRPr lang="en-US" altLang="en-US" sz="1200" b="0" dirty="0">
              <a:solidFill>
                <a:srgbClr val="455560"/>
              </a:solidFill>
              <a:latin typeface="Calibri" panose="020F0502020204030204" pitchFamily="34" charset="0"/>
            </a:endParaRPr>
          </a:p>
        </p:txBody>
      </p:sp>
    </p:spTree>
    <p:extLst>
      <p:ext uri="{BB962C8B-B14F-4D97-AF65-F5344CB8AC3E}">
        <p14:creationId xmlns:p14="http://schemas.microsoft.com/office/powerpoint/2010/main" val="171373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activities </a:t>
            </a:r>
            <a:r>
              <a:rPr lang="en-US" sz="2200" b="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a:solidFill>
                  <a:srgbClr val="455560"/>
                </a:solidFill>
                <a:latin typeface="Calibri" panose="020F0502020204030204" pitchFamily="34" charset="0"/>
                <a:cs typeface="Arial" panose="020B0604020202020204" pitchFamily="34" charset="0"/>
              </a:rPr>
              <a:t>Lung cancers </a:t>
            </a: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5c787af5bdd210b569cbd4ce97378395">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124e8f81c9ee8bb11cb0d0dfe0df4518"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2006/metadata/properties"/>
    <ds:schemaRef ds:uri="http://www.w3.org/XML/1998/namespace"/>
    <ds:schemaRef ds:uri="http://purl.org/dc/dcmitype/"/>
    <ds:schemaRef ds:uri="http://purl.org/dc/elements/1.1/"/>
    <ds:schemaRef ds:uri="http://schemas.microsoft.com/office/infopath/2007/PartnerControls"/>
    <ds:schemaRef ds:uri="http://purl.org/dc/terms/"/>
    <ds:schemaRef ds:uri="http://schemas.openxmlformats.org/package/2006/metadata/core-properties"/>
    <ds:schemaRef ds:uri="22fd6914-46d4-4c7e-bbad-46e82841b69d"/>
    <ds:schemaRef ds:uri="d2e3f5e4-6f28-4f19-ae66-1677b5fa85d1"/>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C7072304-59F3-4226-82EB-DA7298D65D61}">
  <ds:schemaRefs>
    <ds:schemaRef ds:uri="22fd6914-46d4-4c7e-bbad-46e82841b69d"/>
    <ds:schemaRef ds:uri="d2e3f5e4-6f28-4f19-ae66-1677b5fa85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1260</Words>
  <Application>Microsoft Office PowerPoint</Application>
  <PresentationFormat>Widescreen</PresentationFormat>
  <Paragraphs>322</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Times</vt:lpstr>
      <vt:lpstr>Wingdings</vt:lpstr>
      <vt:lpstr>2022_CCO_Template</vt:lpstr>
      <vt:lpstr>FLAURA2: OS Outcomes by Baseline Prognostic Factors in EGFR-Mutated NSCLC Receiving 1L Osimertinib ± Platinum-Based CT</vt:lpstr>
      <vt:lpstr>About These Slides</vt:lpstr>
      <vt:lpstr>FLAURA2 Exploratory OS Analyses: Background</vt:lpstr>
      <vt:lpstr>FLAURA2: Study Design</vt:lpstr>
      <vt:lpstr>FLAURA2: OS</vt:lpstr>
      <vt:lpstr>FLAURA2 Exploratory OS Analyses: Prognostic Subgroups</vt:lpstr>
      <vt:lpstr>FLAURA2 Exploratory OS Analyses: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FLAURA2: OS Outcomes by Baseline Prognostic Factors in EGFR-Mutated NSCLC Receiving 1L Osimertinib ± Platinum-Based CT</dc:title>
  <dc:creator>Preferred User</dc:creator>
  <cp:lastModifiedBy>Valerie Wenzel</cp:lastModifiedBy>
  <cp:revision>3</cp:revision>
  <cp:lastPrinted>2016-09-26T20:21:49Z</cp:lastPrinted>
  <dcterms:created xsi:type="dcterms:W3CDTF">2005-05-27T15:08:01Z</dcterms:created>
  <dcterms:modified xsi:type="dcterms:W3CDTF">2025-10-23T18:19:26Z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