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2.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3.xml" ContentType="application/vnd.openxmlformats-officedocument.presentationml.tags+xml"/>
  <Override PartName="/ppt/notesSlides/notesSlide17.xml" ContentType="application/vnd.openxmlformats-officedocument.presentationml.notesSlide+xml"/>
  <Override PartName="/ppt/tags/tag14.xml" ContentType="application/vnd.openxmlformats-officedocument.presentationml.tags+xml"/>
  <Override PartName="/ppt/notesSlides/notesSlide18.xml" ContentType="application/vnd.openxmlformats-officedocument.presentationml.notesSlide+xml"/>
  <Override PartName="/ppt/tags/tag15.xml" ContentType="application/vnd.openxmlformats-officedocument.presentationml.tags+xml"/>
  <Override PartName="/ppt/notesSlides/notesSlide19.xml" ContentType="application/vnd.openxmlformats-officedocument.presentationml.notesSlide+xml"/>
  <Override PartName="/ppt/tags/tag16.xml" ContentType="application/vnd.openxmlformats-officedocument.presentationml.tags+xml"/>
  <Override PartName="/ppt/notesSlides/notesSlide20.xml" ContentType="application/vnd.openxmlformats-officedocument.presentationml.notesSlide+xml"/>
  <Override PartName="/ppt/tags/tag17.xml" ContentType="application/vnd.openxmlformats-officedocument.presentationml.tags+xml"/>
  <Override PartName="/ppt/notesSlides/notesSlide21.xml" ContentType="application/vnd.openxmlformats-officedocument.presentationml.notesSlide+xml"/>
  <Override PartName="/ppt/tags/tag18.xml" ContentType="application/vnd.openxmlformats-officedocument.presentationml.tags+xml"/>
  <Override PartName="/ppt/notesSlides/notesSlide22.xml" ContentType="application/vnd.openxmlformats-officedocument.presentationml.notesSlide+xml"/>
  <Override PartName="/ppt/tags/tag19.xml" ContentType="application/vnd.openxmlformats-officedocument.presentationml.tags+xml"/>
  <Override PartName="/ppt/notesSlides/notesSlide23.xml" ContentType="application/vnd.openxmlformats-officedocument.presentationml.notesSlide+xml"/>
  <Override PartName="/ppt/tags/tag20.xml" ContentType="application/vnd.openxmlformats-officedocument.presentationml.tags+xml"/>
  <Override PartName="/ppt/notesSlides/notesSlide24.xml" ContentType="application/vnd.openxmlformats-officedocument.presentationml.notesSlide+xml"/>
  <Override PartName="/ppt/tags/tag21.xml" ContentType="application/vnd.openxmlformats-officedocument.presentationml.tags+xml"/>
  <Override PartName="/ppt/notesSlides/notesSlide25.xml" ContentType="application/vnd.openxmlformats-officedocument.presentationml.notesSlide+xml"/>
  <Override PartName="/ppt/tags/tag22.xml" ContentType="application/vnd.openxmlformats-officedocument.presentationml.tags+xml"/>
  <Override PartName="/ppt/notesSlides/notesSlide26.xml" ContentType="application/vnd.openxmlformats-officedocument.presentationml.notesSlide+xml"/>
  <Override PartName="/ppt/tags/tag23.xml" ContentType="application/vnd.openxmlformats-officedocument.presentationml.tags+xml"/>
  <Override PartName="/ppt/notesSlides/notesSlide27.xml" ContentType="application/vnd.openxmlformats-officedocument.presentationml.notesSlide+xml"/>
  <Override PartName="/ppt/tags/tag24.xml" ContentType="application/vnd.openxmlformats-officedocument.presentationml.tags+xml"/>
  <Override PartName="/ppt/notesSlides/notesSlide28.xml" ContentType="application/vnd.openxmlformats-officedocument.presentationml.notesSlide+xml"/>
  <Override PartName="/ppt/tags/tag25.xml" ContentType="application/vnd.openxmlformats-officedocument.presentationml.tags+xml"/>
  <Override PartName="/ppt/notesSlides/notesSlide29.xml" ContentType="application/vnd.openxmlformats-officedocument.presentationml.notesSlide+xml"/>
  <Override PartName="/ppt/tags/tag26.xml" ContentType="application/vnd.openxmlformats-officedocument.presentationml.tags+xml"/>
  <Override PartName="/ppt/notesSlides/notesSlide30.xml" ContentType="application/vnd.openxmlformats-officedocument.presentationml.notesSlide+xml"/>
  <Override PartName="/ppt/tags/tag27.xml" ContentType="application/vnd.openxmlformats-officedocument.presentationml.tags+xml"/>
  <Override PartName="/ppt/notesSlides/notesSlide31.xml" ContentType="application/vnd.openxmlformats-officedocument.presentationml.notesSlide+xml"/>
  <Override PartName="/ppt/tags/tag28.xml" ContentType="application/vnd.openxmlformats-officedocument.presentationml.tags+xml"/>
  <Override PartName="/ppt/notesSlides/notesSlide32.xml" ContentType="application/vnd.openxmlformats-officedocument.presentationml.notesSlide+xml"/>
  <Override PartName="/ppt/tags/tag29.xml" ContentType="application/vnd.openxmlformats-officedocument.presentationml.tags+xml"/>
  <Override PartName="/ppt/notesSlides/notesSlide33.xml" ContentType="application/vnd.openxmlformats-officedocument.presentationml.notesSlide+xml"/>
  <Override PartName="/ppt/tags/tag30.xml" ContentType="application/vnd.openxmlformats-officedocument.presentationml.tags+xml"/>
  <Override PartName="/ppt/notesSlides/notesSlide34.xml" ContentType="application/vnd.openxmlformats-officedocument.presentationml.notesSlide+xml"/>
  <Override PartName="/ppt/tags/tag31.xml" ContentType="application/vnd.openxmlformats-officedocument.presentationml.tags+xml"/>
  <Override PartName="/ppt/notesSlides/notesSlide35.xml" ContentType="application/vnd.openxmlformats-officedocument.presentationml.notesSlide+xml"/>
  <Override PartName="/ppt/tags/tag32.xml" ContentType="application/vnd.openxmlformats-officedocument.presentationml.tags+xml"/>
  <Override PartName="/ppt/notesSlides/notesSlide36.xml" ContentType="application/vnd.openxmlformats-officedocument.presentationml.notesSlide+xml"/>
  <Override PartName="/ppt/tags/tag33.xml" ContentType="application/vnd.openxmlformats-officedocument.presentationml.tags+xml"/>
  <Override PartName="/ppt/notesSlides/notesSlide37.xml" ContentType="application/vnd.openxmlformats-officedocument.presentationml.notesSlide+xml"/>
  <Override PartName="/ppt/tags/tag34.xml" ContentType="application/vnd.openxmlformats-officedocument.presentationml.tags+xml"/>
  <Override PartName="/ppt/notesSlides/notesSlide38.xml" ContentType="application/vnd.openxmlformats-officedocument.presentationml.notesSlide+xml"/>
  <Override PartName="/ppt/tags/tag35.xml" ContentType="application/vnd.openxmlformats-officedocument.presentationml.tags+xml"/>
  <Override PartName="/ppt/notesSlides/notesSlide39.xml" ContentType="application/vnd.openxmlformats-officedocument.presentationml.notesSlide+xml"/>
  <Override PartName="/ppt/tags/tag36.xml" ContentType="application/vnd.openxmlformats-officedocument.presentationml.tags+xml"/>
  <Override PartName="/ppt/notesSlides/notesSlide40.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notesSlides/notesSlide41.xml" ContentType="application/vnd.openxmlformats-officedocument.presentationml.notesSlide+xml"/>
  <Override PartName="/ppt/tags/tag39.xml" ContentType="application/vnd.openxmlformats-officedocument.presentationml.tags+xml"/>
  <Override PartName="/ppt/notesSlides/notesSlide42.xml" ContentType="application/vnd.openxmlformats-officedocument.presentationml.notesSlide+xml"/>
  <Override PartName="/ppt/tags/tag40.xml" ContentType="application/vnd.openxmlformats-officedocument.presentationml.tags+xml"/>
  <Override PartName="/ppt/notesSlides/notesSlide43.xml" ContentType="application/vnd.openxmlformats-officedocument.presentationml.notesSlide+xml"/>
  <Override PartName="/ppt/tags/tag41.xml" ContentType="application/vnd.openxmlformats-officedocument.presentationml.tags+xml"/>
  <Override PartName="/ppt/notesSlides/notesSlide44.xml" ContentType="application/vnd.openxmlformats-officedocument.presentationml.notesSlide+xml"/>
  <Override PartName="/ppt/tags/tag42.xml" ContentType="application/vnd.openxmlformats-officedocument.presentationml.tags+xml"/>
  <Override PartName="/ppt/notesSlides/notesSlide45.xml" ContentType="application/vnd.openxmlformats-officedocument.presentationml.notesSlide+xml"/>
  <Override PartName="/ppt/tags/tag43.xml" ContentType="application/vnd.openxmlformats-officedocument.presentationml.tags+xml"/>
  <Override PartName="/ppt/notesSlides/notesSlide46.xml" ContentType="application/vnd.openxmlformats-officedocument.presentationml.notesSlide+xml"/>
  <Override PartName="/ppt/tags/tag44.xml" ContentType="application/vnd.openxmlformats-officedocument.presentationml.tags+xml"/>
  <Override PartName="/ppt/notesSlides/notesSlide47.xml" ContentType="application/vnd.openxmlformats-officedocument.presentationml.notesSlide+xml"/>
  <Override PartName="/ppt/tags/tag45.xml" ContentType="application/vnd.openxmlformats-officedocument.presentationml.tags+xml"/>
  <Override PartName="/ppt/notesSlides/notesSlide48.xml" ContentType="application/vnd.openxmlformats-officedocument.presentationml.notesSlide+xml"/>
  <Override PartName="/ppt/tags/tag46.xml" ContentType="application/vnd.openxmlformats-officedocument.presentationml.tags+xml"/>
  <Override PartName="/ppt/notesSlides/notesSlide49.xml" ContentType="application/vnd.openxmlformats-officedocument.presentationml.notesSlide+xml"/>
  <Override PartName="/ppt/tags/tag47.xml" ContentType="application/vnd.openxmlformats-officedocument.presentationml.tags+xml"/>
  <Override PartName="/ppt/notesSlides/notesSlide50.xml" ContentType="application/vnd.openxmlformats-officedocument.presentationml.notesSlide+xml"/>
  <Override PartName="/ppt/tags/tag48.xml" ContentType="application/vnd.openxmlformats-officedocument.presentationml.tags+xml"/>
  <Override PartName="/ppt/notesSlides/notesSlide51.xml" ContentType="application/vnd.openxmlformats-officedocument.presentationml.notesSlide+xml"/>
  <Override PartName="/ppt/tags/tag49.xml" ContentType="application/vnd.openxmlformats-officedocument.presentationml.tags+xml"/>
  <Override PartName="/ppt/notesSlides/notesSlide52.xml" ContentType="application/vnd.openxmlformats-officedocument.presentationml.notesSlide+xml"/>
  <Override PartName="/ppt/tags/tag50.xml" ContentType="application/vnd.openxmlformats-officedocument.presentationml.tags+xml"/>
  <Override PartName="/ppt/notesSlides/notesSlide53.xml" ContentType="application/vnd.openxmlformats-officedocument.presentationml.notesSlide+xml"/>
  <Override PartName="/ppt/tags/tag51.xml" ContentType="application/vnd.openxmlformats-officedocument.presentationml.tags+xml"/>
  <Override PartName="/ppt/notesSlides/notesSlide54.xml" ContentType="application/vnd.openxmlformats-officedocument.presentationml.notesSlide+xml"/>
  <Override PartName="/ppt/tags/tag52.xml" ContentType="application/vnd.openxmlformats-officedocument.presentationml.tags+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 id="2147484680" r:id="rId6"/>
  </p:sldMasterIdLst>
  <p:notesMasterIdLst>
    <p:notesMasterId r:id="rId68"/>
  </p:notesMasterIdLst>
  <p:handoutMasterIdLst>
    <p:handoutMasterId r:id="rId69"/>
  </p:handoutMasterIdLst>
  <p:sldIdLst>
    <p:sldId id="2147473663" r:id="rId7"/>
    <p:sldId id="2147473666" r:id="rId8"/>
    <p:sldId id="2145705739" r:id="rId9"/>
    <p:sldId id="2145705756" r:id="rId10"/>
    <p:sldId id="2145705753" r:id="rId11"/>
    <p:sldId id="683" r:id="rId12"/>
    <p:sldId id="657" r:id="rId13"/>
    <p:sldId id="1993219035" r:id="rId14"/>
    <p:sldId id="2147473667" r:id="rId15"/>
    <p:sldId id="659" r:id="rId16"/>
    <p:sldId id="2145705740" r:id="rId17"/>
    <p:sldId id="2145705755" r:id="rId18"/>
    <p:sldId id="664" r:id="rId19"/>
    <p:sldId id="2145705758" r:id="rId20"/>
    <p:sldId id="1993218971" r:id="rId21"/>
    <p:sldId id="2145705751" r:id="rId22"/>
    <p:sldId id="2147473671" r:id="rId23"/>
    <p:sldId id="1993219037" r:id="rId24"/>
    <p:sldId id="1993218964" r:id="rId25"/>
    <p:sldId id="1993218965" r:id="rId26"/>
    <p:sldId id="2145707518" r:id="rId27"/>
    <p:sldId id="1993219109" r:id="rId28"/>
    <p:sldId id="1993219023" r:id="rId29"/>
    <p:sldId id="2145705705" r:id="rId30"/>
    <p:sldId id="2145705750" r:id="rId31"/>
    <p:sldId id="2145705732" r:id="rId32"/>
    <p:sldId id="2145705733" r:id="rId33"/>
    <p:sldId id="2145705734" r:id="rId34"/>
    <p:sldId id="2145705735" r:id="rId35"/>
    <p:sldId id="2145705736" r:id="rId36"/>
    <p:sldId id="1993219072" r:id="rId37"/>
    <p:sldId id="1993219149" r:id="rId38"/>
    <p:sldId id="1993219148" r:id="rId39"/>
    <p:sldId id="662" r:id="rId40"/>
    <p:sldId id="2145705745" r:id="rId41"/>
    <p:sldId id="2145707473" r:id="rId42"/>
    <p:sldId id="2145707498" r:id="rId43"/>
    <p:sldId id="2145707495" r:id="rId44"/>
    <p:sldId id="2145707514" r:id="rId45"/>
    <p:sldId id="2145707480" r:id="rId46"/>
    <p:sldId id="2145707481" r:id="rId47"/>
    <p:sldId id="2145707522" r:id="rId48"/>
    <p:sldId id="2145707523" r:id="rId49"/>
    <p:sldId id="2145707525" r:id="rId50"/>
    <p:sldId id="2145707515" r:id="rId51"/>
    <p:sldId id="2145707485" r:id="rId52"/>
    <p:sldId id="2145707486" r:id="rId53"/>
    <p:sldId id="2145707524" r:id="rId54"/>
    <p:sldId id="2145707505" r:id="rId55"/>
    <p:sldId id="2145707526" r:id="rId56"/>
    <p:sldId id="2145707527" r:id="rId57"/>
    <p:sldId id="2145707494" r:id="rId58"/>
    <p:sldId id="2145705709" r:id="rId59"/>
    <p:sldId id="2145707489" r:id="rId60"/>
    <p:sldId id="2145707490" r:id="rId61"/>
    <p:sldId id="2145707492" r:id="rId62"/>
    <p:sldId id="2145707528" r:id="rId63"/>
    <p:sldId id="2145707491" r:id="rId64"/>
    <p:sldId id="2145707529" r:id="rId65"/>
    <p:sldId id="1993219122" r:id="rId66"/>
    <p:sldId id="318" r:id="rId67"/>
  </p:sldIdLst>
  <p:sldSz cx="12192000" cy="6858000"/>
  <p:notesSz cx="7315200" cy="9601200"/>
  <p:custDataLst>
    <p:tags r:id="rId7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37F816C6-D38B-4AE5-85E1-887778AD42B6}">
          <p14:sldIdLst>
            <p14:sldId id="2147473663"/>
            <p14:sldId id="2147473666"/>
            <p14:sldId id="2145705739"/>
            <p14:sldId id="2145705756"/>
            <p14:sldId id="2145705753"/>
            <p14:sldId id="683"/>
            <p14:sldId id="657"/>
            <p14:sldId id="1993219035"/>
            <p14:sldId id="2147473667"/>
            <p14:sldId id="659"/>
            <p14:sldId id="2145705740"/>
            <p14:sldId id="2145705755"/>
            <p14:sldId id="664"/>
            <p14:sldId id="2145705758"/>
            <p14:sldId id="1993218971"/>
            <p14:sldId id="2145705751"/>
            <p14:sldId id="2147473671"/>
            <p14:sldId id="1993219037"/>
            <p14:sldId id="1993218964"/>
            <p14:sldId id="1993218965"/>
            <p14:sldId id="2145707518"/>
            <p14:sldId id="1993219109"/>
            <p14:sldId id="1993219023"/>
            <p14:sldId id="2145705705"/>
            <p14:sldId id="2145705750"/>
            <p14:sldId id="2145705732"/>
            <p14:sldId id="2145705733"/>
            <p14:sldId id="2145705734"/>
            <p14:sldId id="2145705735"/>
            <p14:sldId id="2145705736"/>
            <p14:sldId id="1993219072"/>
            <p14:sldId id="1993219149"/>
            <p14:sldId id="1993219148"/>
            <p14:sldId id="662"/>
            <p14:sldId id="2145705745"/>
            <p14:sldId id="2145707473"/>
            <p14:sldId id="2145707498"/>
            <p14:sldId id="2145707495"/>
            <p14:sldId id="2145707514"/>
            <p14:sldId id="2145707480"/>
            <p14:sldId id="2145707481"/>
            <p14:sldId id="2145707522"/>
            <p14:sldId id="2145707523"/>
            <p14:sldId id="2145707525"/>
            <p14:sldId id="2145707515"/>
            <p14:sldId id="2145707485"/>
            <p14:sldId id="2145707486"/>
            <p14:sldId id="2145707524"/>
            <p14:sldId id="2145707505"/>
            <p14:sldId id="2145707526"/>
            <p14:sldId id="2145707527"/>
            <p14:sldId id="2145707494"/>
            <p14:sldId id="2145705709"/>
            <p14:sldId id="2145707489"/>
            <p14:sldId id="2145707490"/>
            <p14:sldId id="2145707492"/>
            <p14:sldId id="2145707528"/>
            <p14:sldId id="2145707491"/>
            <p14:sldId id="2145707529"/>
            <p14:sldId id="1993219122"/>
            <p14:sldId id="318"/>
          </p14:sldIdLst>
        </p14:section>
      </p14:sectionLst>
    </p:ext>
    <p:ext uri="{EFAFB233-063F-42B5-8137-9DF3F51BA10A}">
      <p15:sldGuideLst xmlns:p15="http://schemas.microsoft.com/office/powerpoint/2012/main">
        <p15:guide id="8" pos="312" userDrawn="1">
          <p15:clr>
            <a:srgbClr val="A4A3A4"/>
          </p15:clr>
        </p15:guide>
        <p15:guide id="12" orient="horz" pos="2136"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7"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8"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25"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3" clrIdx="14">
    <p:extLst>
      <p:ext uri="{19B8F6BF-5375-455C-9EA6-DF929625EA0E}">
        <p15:presenceInfo xmlns:p15="http://schemas.microsoft.com/office/powerpoint/2012/main" userId="S::jeimers@clinicaloptions.com::e496f3f7-6a48-4339-9b0c-9f426a43f948" providerId="AD"/>
      </p:ext>
    </p:extLst>
  </p:cmAuthor>
  <p:cmAuthor id="16" name="Melanie Couton" initials="" lastIdx="3" clrIdx="15">
    <p:extLst>
      <p:ext uri="{19B8F6BF-5375-455C-9EA6-DF929625EA0E}">
        <p15:presenceInfo xmlns:p15="http://schemas.microsoft.com/office/powerpoint/2012/main" userId="S::mcouton@clinicaloptions.com::b5a8fb1e-a716-46a0-9a38-0d707f5e2bfc" providerId="AD"/>
      </p:ext>
    </p:extLst>
  </p:cmAuthor>
  <p:cmAuthor id="17" name="Dussadee Royal" initials="DR" lastIdx="1" clrIdx="16">
    <p:extLst>
      <p:ext uri="{19B8F6BF-5375-455C-9EA6-DF929625EA0E}">
        <p15:presenceInfo xmlns:p15="http://schemas.microsoft.com/office/powerpoint/2012/main" userId="S::droyal@clinicaloptions.com::51beead8-6fa0-4b98-aeba-37044af35e17" providerId="AD"/>
      </p:ext>
    </p:extLst>
  </p:cmAuthor>
  <p:cmAuthor id="18" name="Kristen Rosenthal" initials="KR" lastIdx="2" clrIdx="17">
    <p:extLst>
      <p:ext uri="{19B8F6BF-5375-455C-9EA6-DF929625EA0E}">
        <p15:presenceInfo xmlns:p15="http://schemas.microsoft.com/office/powerpoint/2012/main" userId="S::krosenthal@clinicaloptions.com::67a58a6d-22ff-4b03-8f01-10ea3f44af52" providerId="AD"/>
      </p:ext>
    </p:extLst>
  </p:cmAuthor>
  <p:cmAuthor id="19" name="Zachary Schwartz" initials="ZS" lastIdx="63" clrIdx="18">
    <p:extLst>
      <p:ext uri="{19B8F6BF-5375-455C-9EA6-DF929625EA0E}">
        <p15:presenceInfo xmlns:p15="http://schemas.microsoft.com/office/powerpoint/2012/main" userId="S::zschwartz@clinicaloptions.com::64648e91-b212-4092-bee8-eff2e880b6f9" providerId="AD"/>
      </p:ext>
    </p:extLst>
  </p:cmAuthor>
  <p:cmAuthor id="20" name="Kimberly Miller" initials="KM" lastIdx="41" clrIdx="19">
    <p:extLst>
      <p:ext uri="{19B8F6BF-5375-455C-9EA6-DF929625EA0E}">
        <p15:presenceInfo xmlns:p15="http://schemas.microsoft.com/office/powerpoint/2012/main" userId="S::kmiller@cealliance.com::c1d5177f-57c4-4375-b22a-665aabe1eb70" providerId="AD"/>
      </p:ext>
    </p:extLst>
  </p:cmAuthor>
  <p:cmAuthor id="21" name="Hillary Tunggal" initials="HT" lastIdx="34" clrIdx="20">
    <p:extLst>
      <p:ext uri="{19B8F6BF-5375-455C-9EA6-DF929625EA0E}">
        <p15:presenceInfo xmlns:p15="http://schemas.microsoft.com/office/powerpoint/2012/main" userId="S::htunggal@cealliance.com::ad64bda3-5530-4833-84b4-5d3ed1bf5c1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892" autoAdjust="0"/>
    <p:restoredTop sz="81395" autoAdjust="0"/>
  </p:normalViewPr>
  <p:slideViewPr>
    <p:cSldViewPr snapToGrid="0" showGuides="1">
      <p:cViewPr varScale="1">
        <p:scale>
          <a:sx n="103" d="100"/>
          <a:sy n="103" d="100"/>
        </p:scale>
        <p:origin x="114" y="108"/>
      </p:cViewPr>
      <p:guideLst>
        <p:guide pos="312"/>
        <p:guide orient="horz" pos="2136"/>
      </p:guideLst>
    </p:cSldViewPr>
  </p:slideViewPr>
  <p:notesTextViewPr>
    <p:cViewPr>
      <p:scale>
        <a:sx n="1" d="1"/>
        <a:sy n="1" d="1"/>
      </p:scale>
      <p:origin x="0" y="0"/>
    </p:cViewPr>
  </p:notesTextViewPr>
  <p:sorterViewPr>
    <p:cViewPr>
      <p:scale>
        <a:sx n="100" d="100"/>
        <a:sy n="100" d="100"/>
      </p:scale>
      <p:origin x="0" y="-6960"/>
    </p:cViewPr>
  </p:sorterViewPr>
  <p:notesViewPr>
    <p:cSldViewPr snapToGrid="0" showGuides="1">
      <p:cViewPr varScale="1">
        <p:scale>
          <a:sx n="66" d="100"/>
          <a:sy n="66" d="100"/>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theme" Target="theme/theme1.xml"/><Relationship Id="rId5" Type="http://schemas.openxmlformats.org/officeDocument/2006/relationships/slideMaster" Target="slideMasters/slideMaster1.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handoutMaster" Target="handoutMasters/handoutMaster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tags" Target="tags/tag1.xml"/><Relationship Id="rId75"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 Type="http://schemas.openxmlformats.org/officeDocument/2006/relationships/slide" Target="slides/slide1.xml"/><Relationship Id="rId71"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2B3FBE-92AA-E043-CDE5-264F3BF0FDBE}"/>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E0E13BE-8FB4-4464-A011-749EAAD53AB8}"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ct val="0"/>
                </a:spcBef>
                <a:spcAft>
                  <a:spcPts val="0"/>
                </a:spcAft>
                <a:buClrTx/>
                <a:buSzTx/>
                <a:buFontTx/>
                <a:buNone/>
                <a:tabLst/>
                <a:defRPr/>
              </a:pPr>
              <a:t>3</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433104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 WHO, World Health Organization.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a:p>
        </p:txBody>
      </p:sp>
    </p:spTree>
    <p:extLst>
      <p:ext uri="{BB962C8B-B14F-4D97-AF65-F5344CB8AC3E}">
        <p14:creationId xmlns:p14="http://schemas.microsoft.com/office/powerpoint/2010/main" val="264070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ART, antiretroviral therapy; ARV, antiretroviral.</a:t>
            </a:r>
          </a:p>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a:p>
        </p:txBody>
      </p:sp>
    </p:spTree>
    <p:extLst>
      <p:ext uri="{BB962C8B-B14F-4D97-AF65-F5344CB8AC3E}">
        <p14:creationId xmlns:p14="http://schemas.microsoft.com/office/powerpoint/2010/main" val="35676615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ART, antiretroviral therapy; ARV, antiretroviral; TB, tuberculosis.</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a:p>
        </p:txBody>
      </p:sp>
    </p:spTree>
    <p:extLst>
      <p:ext uri="{BB962C8B-B14F-4D97-AF65-F5344CB8AC3E}">
        <p14:creationId xmlns:p14="http://schemas.microsoft.com/office/powerpoint/2010/main" val="21921469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ART, antiretroviral therapy; MCDA, multiple criteria decision analysis. </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a:p>
        </p:txBody>
      </p:sp>
    </p:spTree>
    <p:extLst>
      <p:ext uri="{BB962C8B-B14F-4D97-AF65-F5344CB8AC3E}">
        <p14:creationId xmlns:p14="http://schemas.microsoft.com/office/powerpoint/2010/main" val="26927595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ART, antiretroviral therapy; DHHS, Department of Health and Human Services; HCP, healthcare professional; IAS-USA, International Antiviral Society‒USA.</a:t>
            </a:r>
          </a:p>
          <a:p>
            <a:endParaRPr lang="en-US" i="1" dirty="0"/>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212751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i="1" dirty="0"/>
              <a:t>ART, antiretroviral therapy; ARV, antiretroviral; HCP, healthcare professional. </a:t>
            </a:r>
          </a:p>
          <a:p>
            <a:pPr marL="0" marR="0">
              <a:lnSpc>
                <a:spcPct val="107000"/>
              </a:lnSpc>
              <a:spcBef>
                <a:spcPts val="0"/>
              </a:spcBef>
              <a:spcAft>
                <a:spcPts val="0"/>
              </a:spcAft>
            </a:pPr>
            <a:endParaRPr lang="en-US" sz="1800" i="1" dirty="0">
              <a:effectLst/>
              <a:latin typeface="Arial" panose="020B0604020202020204" pitchFamily="34" charset="0"/>
              <a:ea typeface="Calibri" panose="020F0502020204030204" pitchFamily="34" charset="0"/>
              <a:cs typeface="Times New Roman" panose="02020603050405020304" pitchFamily="18" charset="0"/>
            </a:endParaRP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a:p>
        </p:txBody>
      </p:sp>
    </p:spTree>
    <p:extLst>
      <p:ext uri="{BB962C8B-B14F-4D97-AF65-F5344CB8AC3E}">
        <p14:creationId xmlns:p14="http://schemas.microsoft.com/office/powerpoint/2010/main" val="12808431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a:p>
        </p:txBody>
      </p:sp>
    </p:spTree>
    <p:extLst>
      <p:ext uri="{BB962C8B-B14F-4D97-AF65-F5344CB8AC3E}">
        <p14:creationId xmlns:p14="http://schemas.microsoft.com/office/powerpoint/2010/main" val="42644916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9461A-B5C9-F9CE-8B6A-ACF59B835F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133349-0AA7-FD0F-E7C2-8B7A7985B9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52B30C-F2B2-5227-CC08-67D2216A2BB6}"/>
              </a:ext>
            </a:extLst>
          </p:cNvPr>
          <p:cNvSpPr>
            <a:spLocks noGrp="1"/>
          </p:cNvSpPr>
          <p:nvPr>
            <p:ph type="body" idx="1"/>
          </p:nvPr>
        </p:nvSpPr>
        <p:spPr/>
        <p:txBody>
          <a:bodyPr/>
          <a:lstStyle/>
          <a:p>
            <a:r>
              <a:rPr lang="en-US" i="1" dirty="0"/>
              <a:t>ART, antiretroviral therapy.</a:t>
            </a:r>
          </a:p>
          <a:p>
            <a:endParaRPr lang="en-US" dirty="0"/>
          </a:p>
          <a:p>
            <a:endParaRPr lang="en-US" dirty="0"/>
          </a:p>
        </p:txBody>
      </p:sp>
      <p:sp>
        <p:nvSpPr>
          <p:cNvPr id="4" name="Slide Number Placeholder 3">
            <a:extLst>
              <a:ext uri="{FF2B5EF4-FFF2-40B4-BE49-F238E27FC236}">
                <a16:creationId xmlns:a16="http://schemas.microsoft.com/office/drawing/2014/main" id="{8C4F2136-2D1C-A4F3-F2A5-2C65CDFD8B8D}"/>
              </a:ext>
            </a:extLst>
          </p:cNvPr>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a:p>
        </p:txBody>
      </p:sp>
    </p:spTree>
    <p:extLst>
      <p:ext uri="{BB962C8B-B14F-4D97-AF65-F5344CB8AC3E}">
        <p14:creationId xmlns:p14="http://schemas.microsoft.com/office/powerpoint/2010/main" val="36342806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ART, antiretroviral therapy; </a:t>
            </a:r>
            <a:r>
              <a:rPr lang="en-US" i="1" dirty="0"/>
              <a:t>BIC, </a:t>
            </a:r>
            <a:r>
              <a:rPr lang="en-US" i="1" dirty="0" err="1"/>
              <a:t>bictegravir</a:t>
            </a:r>
            <a:r>
              <a:rPr lang="en-US" i="1" dirty="0"/>
              <a:t>; c, cobicistat; DRV, darunavir; DTG, dolutegravir; FTC, emtricitabine; RPV, </a:t>
            </a:r>
            <a:r>
              <a:rPr lang="en-US" i="1" dirty="0" err="1"/>
              <a:t>rilpivirine</a:t>
            </a:r>
            <a:r>
              <a:rPr lang="en-US" i="1" dirty="0"/>
              <a:t>; TAF, tenofovir alafenamide; TDF, tenofovir disoproxil fumarate.</a:t>
            </a:r>
          </a:p>
          <a:p>
            <a:endParaRPr lang="en-US" i="1" dirty="0"/>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a:p>
        </p:txBody>
      </p:sp>
    </p:spTree>
    <p:extLst>
      <p:ext uri="{BB962C8B-B14F-4D97-AF65-F5344CB8AC3E}">
        <p14:creationId xmlns:p14="http://schemas.microsoft.com/office/powerpoint/2010/main" val="2204684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 FTC, emtricitabine; RPV, </a:t>
            </a:r>
            <a:r>
              <a:rPr lang="en-US" i="1" dirty="0" err="1"/>
              <a:t>rilpivirine</a:t>
            </a:r>
            <a:r>
              <a:rPr lang="en-US" i="1" dirty="0"/>
              <a:t>; TAF, tenofovir alafenamide.</a:t>
            </a:r>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205066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 DHHS, Department of Health and Human Services.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a:p>
        </p:txBody>
      </p:sp>
    </p:spTree>
    <p:extLst>
      <p:ext uri="{BB962C8B-B14F-4D97-AF65-F5344CB8AC3E}">
        <p14:creationId xmlns:p14="http://schemas.microsoft.com/office/powerpoint/2010/main" val="38970262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ART, antiretroviral therapy; DHHS, Department of Health and Human Services.</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714126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DHHS, Department of Health and Human Services.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609835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ART, antiretroviral therapy; MCDA, multiple criteria decision analysis.</a:t>
            </a:r>
          </a:p>
          <a:p>
            <a:endParaRPr lang="en-US" i="1"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521085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HCP, healthcare professional.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a:p>
        </p:txBody>
      </p:sp>
    </p:spTree>
    <p:extLst>
      <p:ext uri="{BB962C8B-B14F-4D97-AF65-F5344CB8AC3E}">
        <p14:creationId xmlns:p14="http://schemas.microsoft.com/office/powerpoint/2010/main" val="24021362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ARV, antiretroviral.</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8740C-3848-41F5-BD07-C37ADB1A9B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5143950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538306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ARV, antiretroviral.</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8740C-3848-41F5-BD07-C37ADB1A9B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30743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 ARV, antiretroviral.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735403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 ARV, antiretroviral.</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165553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 ARV, antiretroviral.</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633542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 ARV, antiretroviral.</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387446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 ARV, antiretroviral.</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782512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 ARV, antiretroviral.</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978906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8740C-3848-41F5-BD07-C37ADB1A9B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18720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buNone/>
            </a:pPr>
            <a:r>
              <a:rPr lang="en-US" sz="1800" i="1" dirty="0">
                <a:effectLst/>
                <a:latin typeface="Calibri" panose="020F0502020204030204" pitchFamily="34" charset="0"/>
                <a:ea typeface="Calibri" panose="020F0502020204030204" pitchFamily="34" charset="0"/>
                <a:cs typeface="Times New Roman" panose="02020603050405020304" pitchFamily="18" charset="0"/>
              </a:rPr>
              <a:t>3TC, lamivudine; BIC,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bictegravir</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a:t>
            </a:r>
            <a:r>
              <a:rPr lang="es-ES" sz="1800" i="1" dirty="0">
                <a:effectLst/>
                <a:latin typeface="Calibri" panose="020F0502020204030204" pitchFamily="34" charset="0"/>
                <a:ea typeface="Calibri" panose="020F0502020204030204" pitchFamily="34" charset="0"/>
                <a:cs typeface="Times New Roman" panose="02020603050405020304" pitchFamily="18" charset="0"/>
              </a:rPr>
              <a:t>DTG, </a:t>
            </a:r>
            <a:r>
              <a:rPr lang="es-ES" sz="1800" i="1" dirty="0" err="1">
                <a:effectLst/>
                <a:latin typeface="Calibri" panose="020F0502020204030204" pitchFamily="34" charset="0"/>
                <a:ea typeface="Calibri" panose="020F0502020204030204" pitchFamily="34" charset="0"/>
                <a:cs typeface="Times New Roman" panose="02020603050405020304" pitchFamily="18" charset="0"/>
              </a:rPr>
              <a:t>dolutegravir</a:t>
            </a:r>
            <a:r>
              <a:rPr lang="es-ES" sz="1800"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FTC, emtricitabine; TAF, tenofovir alafenamide; TDF, tenofovir disoproxil fumarate.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8740C-3848-41F5-BD07-C37ADB1A9B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14568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ART, antiretroviral therapy</a:t>
            </a:r>
            <a:r>
              <a:rPr lang="en-US" b="0" i="1" dirty="0"/>
              <a:t>.</a:t>
            </a:r>
            <a:endParaRPr lang="en-US" i="1"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8740C-3848-41F5-BD07-C37ADB1A9B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91271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ART, antiretroviral therapy; BIC, </a:t>
            </a:r>
            <a:r>
              <a:rPr lang="en-US" i="1" dirty="0" err="1"/>
              <a:t>bictegravir</a:t>
            </a:r>
            <a:r>
              <a:rPr lang="en-US" i="1" dirty="0"/>
              <a:t>; TAF, tenofovir alafenamide; FTC, emtricitabine; ABC, abacavir; 3TC, lamivudine; DTG, dolutegravir; EVG, elvitegravir; c, cobicistat; DRV, darunavir; RAL, </a:t>
            </a:r>
            <a:r>
              <a:rPr lang="en-US" i="1" dirty="0" err="1"/>
              <a:t>raltegravir</a:t>
            </a:r>
            <a:r>
              <a:rPr lang="en-US" i="1" dirty="0"/>
              <a: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566024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35</a:t>
            </a:fld>
            <a:endParaRPr lang="en-US" altLang="en-US"/>
          </a:p>
        </p:txBody>
      </p:sp>
    </p:spTree>
    <p:extLst>
      <p:ext uri="{BB962C8B-B14F-4D97-AF65-F5344CB8AC3E}">
        <p14:creationId xmlns:p14="http://schemas.microsoft.com/office/powerpoint/2010/main" val="11801596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ART, antiretroviral therapy; CBC, complete blood count; </a:t>
            </a:r>
            <a:r>
              <a:rPr lang="en-US" sz="800" i="1" dirty="0" err="1">
                <a:latin typeface="Arial" panose="020B0604020202020204" pitchFamily="34" charset="0"/>
                <a:cs typeface="Arial" panose="020B0604020202020204" pitchFamily="34" charset="0"/>
              </a:rPr>
              <a:t>CrCl</a:t>
            </a:r>
            <a:r>
              <a:rPr lang="en-US" sz="800" i="1" dirty="0">
                <a:latin typeface="Arial" panose="020B0604020202020204" pitchFamily="34" charset="0"/>
                <a:cs typeface="Arial" panose="020B0604020202020204" pitchFamily="34" charset="0"/>
              </a:rPr>
              <a:t>, creatinine clearance; </a:t>
            </a:r>
            <a:r>
              <a:rPr lang="en-US" sz="800" i="1" dirty="0" err="1">
                <a:latin typeface="Arial" panose="020B0604020202020204" pitchFamily="34" charset="0"/>
                <a:cs typeface="Arial" panose="020B0604020202020204" pitchFamily="34" charset="0"/>
              </a:rPr>
              <a:t>SCr</a:t>
            </a:r>
            <a:r>
              <a:rPr lang="en-US" sz="800" i="1" dirty="0">
                <a:latin typeface="Arial" panose="020B0604020202020204" pitchFamily="34" charset="0"/>
                <a:cs typeface="Arial" panose="020B0604020202020204" pitchFamily="34" charset="0"/>
              </a:rPr>
              <a:t>, serum creatinine.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05441-AB89-684C-9CF3-AD7EB8A5D8E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47279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8740C-3848-41F5-BD07-C37ADB1A9B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6894881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1DD44-BA84-8C46-1D54-547217C4F1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BAE71B-B532-8314-8240-820ADBE7C5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F5D32B-7920-736D-F77B-7AB4C00DB02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ARV, antiretroviral.</a:t>
            </a:r>
          </a:p>
          <a:p>
            <a:endParaRPr lang="en-US" dirty="0"/>
          </a:p>
          <a:p>
            <a:endParaRPr lang="en-US" dirty="0"/>
          </a:p>
        </p:txBody>
      </p:sp>
      <p:sp>
        <p:nvSpPr>
          <p:cNvPr id="4" name="Slide Number Placeholder 3">
            <a:extLst>
              <a:ext uri="{FF2B5EF4-FFF2-40B4-BE49-F238E27FC236}">
                <a16:creationId xmlns:a16="http://schemas.microsoft.com/office/drawing/2014/main" id="{794D5134-A94B-089A-A7AC-22608E62AE3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8740C-3848-41F5-BD07-C37ADB1A9B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20758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39</a:t>
            </a:fld>
            <a:endParaRPr lang="en-US" altLang="en-US" dirty="0"/>
          </a:p>
        </p:txBody>
      </p:sp>
    </p:spTree>
    <p:extLst>
      <p:ext uri="{BB962C8B-B14F-4D97-AF65-F5344CB8AC3E}">
        <p14:creationId xmlns:p14="http://schemas.microsoft.com/office/powerpoint/2010/main" val="14883137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ART, antiretroviral therapy; BIC; bictegravir; CAB, cabotegravir; DHHS, US Department of Health and Human Services; DRV, darunavir; DTG, dolutegravir; EACS, European AIDS Clinical Society; FTC, emtricitabine; IAS-USA, International Antiviral Society‒USA; INSTI, integrase strand transfer inhibitor; LA, long-acting; PrEP, pre-exposure prophylaxis; TAF, tenofovir alafenamide; TDF, tenofovir disoproxil fumarate, TXF, tenofovir alafenamide or tenofovir disoproxil fumarate; XTC, emtricitabine or lamivudine. </a:t>
            </a:r>
          </a:p>
          <a:p>
            <a:endParaRPr lang="en-US" i="1" dirty="0"/>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632981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i="1" dirty="0"/>
              <a:t>ART, antiretroviral therapy; ARV, antiretroviral. </a:t>
            </a:r>
          </a:p>
          <a:p>
            <a:pPr marL="0" marR="0">
              <a:lnSpc>
                <a:spcPct val="107000"/>
              </a:lnSpc>
              <a:spcBef>
                <a:spcPts val="0"/>
              </a:spcBef>
              <a:spcAft>
                <a:spcPts val="0"/>
              </a:spcAft>
            </a:pPr>
            <a:endParaRPr lang="en-US" sz="1800" i="1" dirty="0">
              <a:effectLst/>
              <a:latin typeface="Arial" panose="020B0604020202020204" pitchFamily="34" charset="0"/>
              <a:ea typeface="Calibri" panose="020F0502020204030204" pitchFamily="34" charset="0"/>
              <a:cs typeface="Times New Roman" panose="02020603050405020304" pitchFamily="18" charset="0"/>
            </a:endParaRP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41</a:t>
            </a:fld>
            <a:endParaRPr lang="en-US" altLang="en-US" dirty="0"/>
          </a:p>
        </p:txBody>
      </p:sp>
    </p:spTree>
    <p:extLst>
      <p:ext uri="{BB962C8B-B14F-4D97-AF65-F5344CB8AC3E}">
        <p14:creationId xmlns:p14="http://schemas.microsoft.com/office/powerpoint/2010/main" val="12808431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buNone/>
            </a:pPr>
            <a:r>
              <a:rPr lang="en-US" sz="1800" i="1" dirty="0">
                <a:effectLst/>
                <a:latin typeface="Calibri" panose="020F0502020204030204" pitchFamily="34" charset="0"/>
                <a:ea typeface="Calibri" panose="020F0502020204030204" pitchFamily="34" charset="0"/>
                <a:cs typeface="Times New Roman" panose="02020603050405020304" pitchFamily="18" charset="0"/>
              </a:rPr>
              <a:t>3TC, lamivudine; BIC,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bictegravir</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a:t>
            </a:r>
            <a:r>
              <a:rPr lang="es-ES" sz="1800" i="1" dirty="0">
                <a:effectLst/>
                <a:latin typeface="Calibri" panose="020F0502020204030204" pitchFamily="34" charset="0"/>
                <a:ea typeface="Calibri" panose="020F0502020204030204" pitchFamily="34" charset="0"/>
                <a:cs typeface="Times New Roman" panose="02020603050405020304" pitchFamily="18" charset="0"/>
              </a:rPr>
              <a:t>DTG, </a:t>
            </a:r>
            <a:r>
              <a:rPr lang="es-ES" sz="1800" i="1" dirty="0" err="1">
                <a:effectLst/>
                <a:latin typeface="Calibri" panose="020F0502020204030204" pitchFamily="34" charset="0"/>
                <a:ea typeface="Calibri" panose="020F0502020204030204" pitchFamily="34" charset="0"/>
                <a:cs typeface="Times New Roman" panose="02020603050405020304" pitchFamily="18" charset="0"/>
              </a:rPr>
              <a:t>dolutegravir</a:t>
            </a:r>
            <a:r>
              <a:rPr lang="es-ES" sz="1800"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FTC, emtricitabine; TAF, tenofovir alafenamide; TDF, tenofovir disoproxil fumarate.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8740C-3848-41F5-BD07-C37ADB1A9B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55255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effectLst/>
                <a:latin typeface="Calibri" panose="020F0502020204030204" pitchFamily="34" charset="0"/>
                <a:ea typeface="Calibri" panose="020F0502020204030204" pitchFamily="34" charset="0"/>
                <a:cs typeface="Times New Roman" panose="02020603050405020304" pitchFamily="18" charset="0"/>
              </a:rPr>
              <a:t>3TC, lamivudine; BIC, </a:t>
            </a:r>
            <a:r>
              <a:rPr lang="en-US" sz="1200" i="1" dirty="0" err="1">
                <a:effectLst/>
                <a:latin typeface="Calibri" panose="020F0502020204030204" pitchFamily="34" charset="0"/>
                <a:ea typeface="Calibri" panose="020F0502020204030204" pitchFamily="34" charset="0"/>
                <a:cs typeface="Times New Roman" panose="02020603050405020304" pitchFamily="18" charset="0"/>
              </a:rPr>
              <a:t>bictegravir</a:t>
            </a:r>
            <a:r>
              <a:rPr lang="en-US" sz="1200" i="1" dirty="0">
                <a:effectLst/>
                <a:latin typeface="Calibri" panose="020F0502020204030204" pitchFamily="34" charset="0"/>
                <a:ea typeface="Calibri" panose="020F0502020204030204" pitchFamily="34" charset="0"/>
                <a:cs typeface="Times New Roman" panose="02020603050405020304" pitchFamily="18" charset="0"/>
              </a:rPr>
              <a:t>; </a:t>
            </a:r>
            <a:r>
              <a:rPr lang="es-ES" sz="1200" i="1" dirty="0">
                <a:effectLst/>
                <a:latin typeface="Calibri" panose="020F0502020204030204" pitchFamily="34" charset="0"/>
                <a:ea typeface="Calibri" panose="020F0502020204030204" pitchFamily="34" charset="0"/>
                <a:cs typeface="Times New Roman" panose="02020603050405020304" pitchFamily="18" charset="0"/>
              </a:rPr>
              <a:t>DTG, </a:t>
            </a:r>
            <a:r>
              <a:rPr lang="es-ES" sz="1200" i="1" dirty="0" err="1">
                <a:effectLst/>
                <a:latin typeface="Calibri" panose="020F0502020204030204" pitchFamily="34" charset="0"/>
                <a:ea typeface="Calibri" panose="020F0502020204030204" pitchFamily="34" charset="0"/>
                <a:cs typeface="Times New Roman" panose="02020603050405020304" pitchFamily="18" charset="0"/>
              </a:rPr>
              <a:t>dolutegravir</a:t>
            </a:r>
            <a:r>
              <a:rPr lang="es-ES" sz="1200" i="1" dirty="0">
                <a:effectLst/>
                <a:latin typeface="Calibri" panose="020F0502020204030204" pitchFamily="34" charset="0"/>
                <a:ea typeface="Calibri" panose="020F0502020204030204" pitchFamily="34" charset="0"/>
                <a:cs typeface="Times New Roman" panose="02020603050405020304" pitchFamily="18" charset="0"/>
              </a:rPr>
              <a:t>; </a:t>
            </a:r>
            <a:r>
              <a:rPr lang="en-US" sz="1200" i="1" dirty="0">
                <a:effectLst/>
                <a:latin typeface="Calibri" panose="020F0502020204030204" pitchFamily="34" charset="0"/>
                <a:ea typeface="Calibri" panose="020F0502020204030204" pitchFamily="34" charset="0"/>
                <a:cs typeface="Times New Roman" panose="02020603050405020304" pitchFamily="18" charset="0"/>
              </a:rPr>
              <a:t>FTC, emtricitabine; TAF, tenofovir alafenamide; TDF, tenofovir disoproxil fumarate.</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8740C-3848-41F5-BD07-C37ADB1A9B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28505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8740C-3848-41F5-BD07-C37ADB1A9B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16267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ART, antiretroviral therapy; PMH, past medical history.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05441-AB89-684C-9CF3-AD7EB8A5D8E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472791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8740C-3848-41F5-BD07-C37ADB1A9B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7290728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1AD6B-0C44-6C0A-E633-60AA416DAF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CF7561-EB25-81E7-42C1-5134ED9C26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F4E020-072B-8246-0EE8-6914EF4DABEC}"/>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effectLst/>
                <a:latin typeface="Calibri" panose="020F0502020204030204" pitchFamily="34" charset="0"/>
                <a:ea typeface="Calibri" panose="020F0502020204030204" pitchFamily="34" charset="0"/>
                <a:cs typeface="Times New Roman" panose="02020603050405020304" pitchFamily="18" charset="0"/>
              </a:rPr>
              <a:t>3TC, lamivudine; ART, antiretroviral therapy; </a:t>
            </a:r>
            <a:r>
              <a:rPr lang="es-ES" sz="1200" i="1" dirty="0">
                <a:effectLst/>
                <a:latin typeface="Calibri" panose="020F0502020204030204" pitchFamily="34" charset="0"/>
                <a:ea typeface="Calibri" panose="020F0502020204030204" pitchFamily="34" charset="0"/>
                <a:cs typeface="Times New Roman" panose="02020603050405020304" pitchFamily="18" charset="0"/>
              </a:rPr>
              <a:t>DTG, </a:t>
            </a:r>
            <a:r>
              <a:rPr lang="es-ES" sz="1200" i="1" dirty="0" err="1">
                <a:effectLst/>
                <a:latin typeface="Calibri" panose="020F0502020204030204" pitchFamily="34" charset="0"/>
                <a:ea typeface="Calibri" panose="020F0502020204030204" pitchFamily="34" charset="0"/>
                <a:cs typeface="Times New Roman" panose="02020603050405020304" pitchFamily="18" charset="0"/>
              </a:rPr>
              <a:t>dolutegravir</a:t>
            </a:r>
            <a:r>
              <a:rPr lang="es-ES" sz="1200"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EFV, efavirenz; </a:t>
            </a:r>
            <a:r>
              <a:rPr lang="en-US" sz="1200" i="1" dirty="0">
                <a:effectLst/>
                <a:latin typeface="Calibri" panose="020F0502020204030204" pitchFamily="34" charset="0"/>
                <a:ea typeface="Calibri" panose="020F0502020204030204" pitchFamily="34" charset="0"/>
                <a:cs typeface="Times New Roman" panose="02020603050405020304" pitchFamily="18" charset="0"/>
              </a:rPr>
              <a:t>FTC, emtricitabine; TAF, tenofovir alafenamide; TDF, tenofovir disoproxil fumarate.</a:t>
            </a:r>
            <a:endParaRPr lang="en-US" dirty="0"/>
          </a:p>
          <a:p>
            <a:endParaRPr lang="en-US" dirty="0"/>
          </a:p>
        </p:txBody>
      </p:sp>
      <p:sp>
        <p:nvSpPr>
          <p:cNvPr id="4" name="Slide Number Placeholder 3">
            <a:extLst>
              <a:ext uri="{FF2B5EF4-FFF2-40B4-BE49-F238E27FC236}">
                <a16:creationId xmlns:a16="http://schemas.microsoft.com/office/drawing/2014/main" id="{4AA6CC71-2D30-389C-1CFB-A1E9648F582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8740C-3848-41F5-BD07-C37ADB1A9B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43476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1AD6B-0C44-6C0A-E633-60AA416DAF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CF7561-EB25-81E7-42C1-5134ED9C26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F4E020-072B-8246-0EE8-6914EF4DABEC}"/>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effectLst/>
                <a:latin typeface="Calibri" panose="020F0502020204030204" pitchFamily="34" charset="0"/>
                <a:ea typeface="Calibri" panose="020F0502020204030204" pitchFamily="34" charset="0"/>
                <a:cs typeface="Times New Roman" panose="02020603050405020304" pitchFamily="18" charset="0"/>
              </a:rPr>
              <a:t>3TC, lamivudine; ART, antiretroviral therapy; </a:t>
            </a:r>
            <a:r>
              <a:rPr lang="es-ES" sz="1200" i="1" dirty="0">
                <a:effectLst/>
                <a:latin typeface="Calibri" panose="020F0502020204030204" pitchFamily="34" charset="0"/>
                <a:ea typeface="Calibri" panose="020F0502020204030204" pitchFamily="34" charset="0"/>
                <a:cs typeface="Times New Roman" panose="02020603050405020304" pitchFamily="18" charset="0"/>
              </a:rPr>
              <a:t>DTG, </a:t>
            </a:r>
            <a:r>
              <a:rPr lang="es-ES" sz="1200" i="1" dirty="0" err="1">
                <a:effectLst/>
                <a:latin typeface="Calibri" panose="020F0502020204030204" pitchFamily="34" charset="0"/>
                <a:ea typeface="Calibri" panose="020F0502020204030204" pitchFamily="34" charset="0"/>
                <a:cs typeface="Times New Roman" panose="02020603050405020304" pitchFamily="18" charset="0"/>
              </a:rPr>
              <a:t>dolutegravir</a:t>
            </a:r>
            <a:r>
              <a:rPr lang="es-ES" sz="1200"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EFV, efavirenz; </a:t>
            </a:r>
            <a:r>
              <a:rPr lang="en-US" sz="1200" i="1" dirty="0">
                <a:effectLst/>
                <a:latin typeface="Calibri" panose="020F0502020204030204" pitchFamily="34" charset="0"/>
                <a:ea typeface="Calibri" panose="020F0502020204030204" pitchFamily="34" charset="0"/>
                <a:cs typeface="Times New Roman" panose="02020603050405020304" pitchFamily="18" charset="0"/>
              </a:rPr>
              <a:t>FTC, emtricitabine; TAF, tenofovir alafenamide; TDF, tenofovir disoproxil fumarate.</a:t>
            </a: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4AA6CC71-2D30-389C-1CFB-A1E9648F582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8740C-3848-41F5-BD07-C37ADB1A9B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27125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effectLst/>
                <a:latin typeface="Calibri" panose="020F0502020204030204" pitchFamily="34" charset="0"/>
                <a:ea typeface="Calibri" panose="020F0502020204030204" pitchFamily="34" charset="0"/>
                <a:cs typeface="Times New Roman" panose="02020603050405020304" pitchFamily="18" charset="0"/>
              </a:rPr>
              <a:t>3TC, lamivudine; ART, antiretroviral therapy; </a:t>
            </a:r>
            <a:r>
              <a:rPr lang="es-ES" sz="1200" i="1" dirty="0">
                <a:effectLst/>
                <a:latin typeface="Calibri" panose="020F0502020204030204" pitchFamily="34" charset="0"/>
                <a:ea typeface="Calibri" panose="020F0502020204030204" pitchFamily="34" charset="0"/>
                <a:cs typeface="Times New Roman" panose="02020603050405020304" pitchFamily="18" charset="0"/>
              </a:rPr>
              <a:t>DTG, </a:t>
            </a:r>
            <a:r>
              <a:rPr lang="es-ES" sz="1200" i="1" dirty="0" err="1">
                <a:effectLst/>
                <a:latin typeface="Calibri" panose="020F0502020204030204" pitchFamily="34" charset="0"/>
                <a:ea typeface="Calibri" panose="020F0502020204030204" pitchFamily="34" charset="0"/>
                <a:cs typeface="Times New Roman" panose="02020603050405020304" pitchFamily="18" charset="0"/>
              </a:rPr>
              <a:t>dolutegravir</a:t>
            </a:r>
            <a:r>
              <a:rPr lang="es-ES" sz="1200"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EFV, efavirenz; </a:t>
            </a:r>
            <a:r>
              <a:rPr lang="en-US" sz="1200" i="1" dirty="0">
                <a:effectLst/>
                <a:latin typeface="Calibri" panose="020F0502020204030204" pitchFamily="34" charset="0"/>
                <a:ea typeface="Calibri" panose="020F0502020204030204" pitchFamily="34" charset="0"/>
                <a:cs typeface="Times New Roman" panose="02020603050405020304" pitchFamily="18" charset="0"/>
              </a:rPr>
              <a:t>FTC, emtricitabine; TAF, tenofovir alafenamide; TDF, tenofovir disoproxil fumarate.</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50</a:t>
            </a:fld>
            <a:endParaRPr lang="en-US" altLang="en-US"/>
          </a:p>
        </p:txBody>
      </p:sp>
    </p:spTree>
    <p:extLst>
      <p:ext uri="{BB962C8B-B14F-4D97-AF65-F5344CB8AC3E}">
        <p14:creationId xmlns:p14="http://schemas.microsoft.com/office/powerpoint/2010/main" val="24444378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effectLst/>
                <a:latin typeface="Calibri" panose="020F0502020204030204" pitchFamily="34" charset="0"/>
                <a:ea typeface="Calibri" panose="020F0502020204030204" pitchFamily="34" charset="0"/>
                <a:cs typeface="Times New Roman" panose="02020603050405020304" pitchFamily="18" charset="0"/>
              </a:rPr>
              <a:t>3TC, lamivudine; ART, antiretroviral therapy; </a:t>
            </a:r>
            <a:r>
              <a:rPr lang="es-ES" sz="1200" i="1" dirty="0">
                <a:effectLst/>
                <a:latin typeface="Calibri" panose="020F0502020204030204" pitchFamily="34" charset="0"/>
                <a:ea typeface="Calibri" panose="020F0502020204030204" pitchFamily="34" charset="0"/>
                <a:cs typeface="Times New Roman" panose="02020603050405020304" pitchFamily="18" charset="0"/>
              </a:rPr>
              <a:t>DTG, </a:t>
            </a:r>
            <a:r>
              <a:rPr lang="es-ES" sz="1200" i="1" dirty="0" err="1">
                <a:effectLst/>
                <a:latin typeface="Calibri" panose="020F0502020204030204" pitchFamily="34" charset="0"/>
                <a:ea typeface="Calibri" panose="020F0502020204030204" pitchFamily="34" charset="0"/>
                <a:cs typeface="Times New Roman" panose="02020603050405020304" pitchFamily="18" charset="0"/>
              </a:rPr>
              <a:t>dolutegravir</a:t>
            </a:r>
            <a:r>
              <a:rPr lang="es-ES" sz="1200"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EFV, efavirenz; </a:t>
            </a:r>
            <a:r>
              <a:rPr lang="en-US" sz="1200" i="1" dirty="0">
                <a:effectLst/>
                <a:latin typeface="Calibri" panose="020F0502020204030204" pitchFamily="34" charset="0"/>
                <a:ea typeface="Calibri" panose="020F0502020204030204" pitchFamily="34" charset="0"/>
                <a:cs typeface="Times New Roman" panose="02020603050405020304" pitchFamily="18" charset="0"/>
              </a:rPr>
              <a:t>FTC, emtricitabine; TAF, tenofovir alafenamide; TDF, tenofovir disoproxil fumarate.</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51</a:t>
            </a:fld>
            <a:endParaRPr lang="en-US" altLang="en-US"/>
          </a:p>
        </p:txBody>
      </p:sp>
    </p:spTree>
    <p:extLst>
      <p:ext uri="{BB962C8B-B14F-4D97-AF65-F5344CB8AC3E}">
        <p14:creationId xmlns:p14="http://schemas.microsoft.com/office/powerpoint/2010/main" val="38537150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effectLst/>
                <a:latin typeface="Calibri" panose="020F0502020204030204" pitchFamily="34" charset="0"/>
                <a:ea typeface="Calibri" panose="020F0502020204030204" pitchFamily="34" charset="0"/>
                <a:cs typeface="Times New Roman" panose="02020603050405020304" pitchFamily="18" charset="0"/>
              </a:rPr>
              <a:t>3TC, lamivudine; ART, antiretroviral therapy; </a:t>
            </a:r>
            <a:r>
              <a:rPr lang="es-ES" sz="1200" i="1" dirty="0">
                <a:effectLst/>
                <a:latin typeface="Calibri" panose="020F0502020204030204" pitchFamily="34" charset="0"/>
                <a:ea typeface="Calibri" panose="020F0502020204030204" pitchFamily="34" charset="0"/>
                <a:cs typeface="Times New Roman" panose="02020603050405020304" pitchFamily="18" charset="0"/>
              </a:rPr>
              <a:t>DTG, </a:t>
            </a:r>
            <a:r>
              <a:rPr lang="es-ES" sz="1200" i="1" dirty="0" err="1">
                <a:effectLst/>
                <a:latin typeface="Calibri" panose="020F0502020204030204" pitchFamily="34" charset="0"/>
                <a:ea typeface="Calibri" panose="020F0502020204030204" pitchFamily="34" charset="0"/>
                <a:cs typeface="Times New Roman" panose="02020603050405020304" pitchFamily="18" charset="0"/>
              </a:rPr>
              <a:t>dolutegravir</a:t>
            </a:r>
            <a:r>
              <a:rPr lang="es-ES" sz="1200"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EFV, efavirenz; </a:t>
            </a:r>
            <a:r>
              <a:rPr lang="en-US" sz="1200" i="1" dirty="0">
                <a:effectLst/>
                <a:latin typeface="Calibri" panose="020F0502020204030204" pitchFamily="34" charset="0"/>
                <a:ea typeface="Calibri" panose="020F0502020204030204" pitchFamily="34" charset="0"/>
                <a:cs typeface="Times New Roman" panose="02020603050405020304" pitchFamily="18" charset="0"/>
              </a:rPr>
              <a:t>FTC, emtricitabine; TAF, tenofovir alafenamide; TDF, tenofovir disoproxil fumarate; WHO, World Health Organization.</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8740C-3848-41F5-BD07-C37ADB1A9B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55144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i="1" dirty="0">
                <a:effectLst/>
                <a:latin typeface="Calibri" panose="020F0502020204030204" pitchFamily="34" charset="0"/>
                <a:ea typeface="Calibri" panose="020F0502020204030204" pitchFamily="34" charset="0"/>
                <a:cs typeface="Times New Roman" panose="02020603050405020304" pitchFamily="18" charset="0"/>
              </a:rPr>
              <a:t>3TC, lamivudine; </a:t>
            </a:r>
            <a:r>
              <a:rPr lang="en-US" b="0" i="1" dirty="0"/>
              <a:t>ARV, antiretroviral; DHHS, Department of Health and Human Services; </a:t>
            </a:r>
            <a:r>
              <a:rPr lang="es-ES" sz="1800" i="1" dirty="0">
                <a:effectLst/>
                <a:latin typeface="Calibri" panose="020F0502020204030204" pitchFamily="34" charset="0"/>
                <a:ea typeface="Calibri" panose="020F0502020204030204" pitchFamily="34" charset="0"/>
                <a:cs typeface="Times New Roman" panose="02020603050405020304" pitchFamily="18" charset="0"/>
              </a:rPr>
              <a:t>DTG, </a:t>
            </a:r>
            <a:r>
              <a:rPr lang="es-ES" sz="1800" i="1" dirty="0" err="1">
                <a:effectLst/>
                <a:latin typeface="Calibri" panose="020F0502020204030204" pitchFamily="34" charset="0"/>
                <a:ea typeface="Calibri" panose="020F0502020204030204" pitchFamily="34" charset="0"/>
                <a:cs typeface="Times New Roman" panose="02020603050405020304" pitchFamily="18" charset="0"/>
              </a:rPr>
              <a:t>dolutegravir</a:t>
            </a:r>
            <a:r>
              <a:rPr lang="en-US" sz="1800" b="0"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FTC, emtricitabine</a:t>
            </a:r>
            <a:r>
              <a:rPr lang="en-US" sz="1800" b="0"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TDF, tenofovir disoproxil fumarate.</a:t>
            </a:r>
            <a:endParaRPr lang="en-US" b="0"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8740C-3848-41F5-BD07-C37ADB1A9B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413655200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1" dirty="0">
                <a:effectLst/>
                <a:latin typeface="Calibri" panose="020F0502020204030204" pitchFamily="34" charset="0"/>
                <a:ea typeface="Calibri" panose="020F0502020204030204" pitchFamily="34" charset="0"/>
                <a:cs typeface="Times New Roman" panose="02020603050405020304" pitchFamily="18" charset="0"/>
              </a:rPr>
              <a:t>3TC, lamivudine; ABC, abacavir; </a:t>
            </a:r>
            <a:r>
              <a:rPr lang="en-US" i="1" dirty="0"/>
              <a:t>ARV, antiretroviral;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FTC, emtricitabine; TAF, tenofovir alafenamide</a:t>
            </a:r>
            <a:r>
              <a:rPr lang="en-US" i="1"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8740C-3848-41F5-BD07-C37ADB1A9B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6085192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ARV, antiretroviral.</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8740C-3848-41F5-BD07-C37ADB1A9B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66034059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buNone/>
            </a:pPr>
            <a:r>
              <a:rPr lang="en-US" sz="1800" i="1" dirty="0">
                <a:effectLst/>
                <a:latin typeface="Calibri" panose="020F0502020204030204" pitchFamily="34" charset="0"/>
                <a:ea typeface="Calibri" panose="020F0502020204030204" pitchFamily="34" charset="0"/>
                <a:cs typeface="Times New Roman" panose="02020603050405020304" pitchFamily="18" charset="0"/>
              </a:rPr>
              <a:t>3TC, lamivudine; ABC, abacavir; </a:t>
            </a:r>
            <a:r>
              <a:rPr lang="en-US" i="1" dirty="0"/>
              <a:t>ARV, antiretroviral;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FTC, emtricitabine; TAF, tenofovir alafenamide; TDF, tenofovir disoproxil fumarate.</a:t>
            </a:r>
            <a:endParaRPr lang="en-US" i="1"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8740C-3848-41F5-BD07-C37ADB1A9B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93021829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buNone/>
            </a:pPr>
            <a:r>
              <a:rPr lang="en-US" sz="1200" i="1" dirty="0">
                <a:effectLst/>
                <a:latin typeface="Calibri" panose="020F0502020204030204" pitchFamily="34" charset="0"/>
                <a:ea typeface="Calibri" panose="020F0502020204030204" pitchFamily="34" charset="0"/>
                <a:cs typeface="Times New Roman" panose="02020603050405020304" pitchFamily="18" charset="0"/>
              </a:rPr>
              <a:t>3TC, lamivudine; ABC, abacavir; </a:t>
            </a:r>
            <a:r>
              <a:rPr lang="en-US" i="1" dirty="0"/>
              <a:t>ARV, antiretroviral; </a:t>
            </a:r>
            <a:r>
              <a:rPr lang="en-US" sz="1200" i="1" dirty="0">
                <a:effectLst/>
                <a:latin typeface="Calibri" panose="020F0502020204030204" pitchFamily="34" charset="0"/>
                <a:ea typeface="Calibri" panose="020F0502020204030204" pitchFamily="34" charset="0"/>
                <a:cs typeface="Times New Roman" panose="02020603050405020304" pitchFamily="18" charset="0"/>
              </a:rPr>
              <a:t>FTC, emtricitabine; TAF, tenofovir alafenamide; TDF, tenofovir disoproxil fumarate.</a:t>
            </a:r>
            <a:endParaRPr lang="en-US" i="1"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8740C-3848-41F5-BD07-C37ADB1A9B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417938311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ARV, antiretroviral; </a:t>
            </a:r>
            <a:r>
              <a:rPr lang="es-ES" sz="1800" i="1" dirty="0">
                <a:effectLst/>
                <a:latin typeface="Calibri" panose="020F0502020204030204" pitchFamily="34" charset="0"/>
                <a:ea typeface="Calibri" panose="020F0502020204030204" pitchFamily="34" charset="0"/>
                <a:cs typeface="Times New Roman" panose="02020603050405020304" pitchFamily="18" charset="0"/>
              </a:rPr>
              <a:t>ATV, </a:t>
            </a:r>
            <a:r>
              <a:rPr lang="es-ES" sz="1800" i="1" dirty="0" err="1">
                <a:effectLst/>
                <a:latin typeface="Calibri" panose="020F0502020204030204" pitchFamily="34" charset="0"/>
                <a:ea typeface="Calibri" panose="020F0502020204030204" pitchFamily="34" charset="0"/>
                <a:cs typeface="Times New Roman" panose="02020603050405020304" pitchFamily="18" charset="0"/>
              </a:rPr>
              <a:t>atazanavir</a:t>
            </a:r>
            <a:r>
              <a:rPr lang="es-ES" sz="1800" i="1" dirty="0">
                <a:effectLst/>
                <a:latin typeface="Calibri" panose="020F0502020204030204" pitchFamily="34" charset="0"/>
                <a:ea typeface="Calibri" panose="020F0502020204030204" pitchFamily="34" charset="0"/>
                <a:cs typeface="Times New Roman" panose="02020603050405020304" pitchFamily="18" charset="0"/>
              </a:rPr>
              <a:t>; DRV, </a:t>
            </a:r>
            <a:r>
              <a:rPr lang="es-ES" sz="1800" i="1" dirty="0" err="1">
                <a:effectLst/>
                <a:latin typeface="Calibri" panose="020F0502020204030204" pitchFamily="34" charset="0"/>
                <a:ea typeface="Calibri" panose="020F0502020204030204" pitchFamily="34" charset="0"/>
                <a:cs typeface="Times New Roman" panose="02020603050405020304" pitchFamily="18" charset="0"/>
              </a:rPr>
              <a:t>darunavir</a:t>
            </a:r>
            <a:r>
              <a:rPr lang="es-ES" sz="1800" i="1" dirty="0">
                <a:effectLst/>
                <a:latin typeface="Calibri" panose="020F0502020204030204" pitchFamily="34" charset="0"/>
                <a:ea typeface="Calibri" panose="020F0502020204030204" pitchFamily="34" charset="0"/>
                <a:cs typeface="Times New Roman" panose="02020603050405020304" pitchFamily="18" charset="0"/>
              </a:rPr>
              <a:t>. </a:t>
            </a:r>
            <a:endParaRPr lang="en-US" i="1"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8740C-3848-41F5-BD07-C37ADB1A9B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6562396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i="1" dirty="0">
                <a:effectLst/>
                <a:latin typeface="Calibri" panose="020F0502020204030204" pitchFamily="34" charset="0"/>
                <a:ea typeface="Calibri" panose="020F0502020204030204" pitchFamily="34" charset="0"/>
                <a:cs typeface="Times New Roman" panose="02020603050405020304" pitchFamily="18" charset="0"/>
              </a:rPr>
              <a:t>3TC, lamivudine; </a:t>
            </a:r>
            <a:r>
              <a:rPr lang="en-US" b="0" i="1" dirty="0"/>
              <a:t>ARV, antiretroviral; DHHS, US Department of Health and Human Services; </a:t>
            </a:r>
            <a:r>
              <a:rPr lang="es-ES" sz="1800" i="1" dirty="0">
                <a:effectLst/>
                <a:latin typeface="Calibri" panose="020F0502020204030204" pitchFamily="34" charset="0"/>
                <a:ea typeface="Calibri" panose="020F0502020204030204" pitchFamily="34" charset="0"/>
                <a:cs typeface="Times New Roman" panose="02020603050405020304" pitchFamily="18" charset="0"/>
              </a:rPr>
              <a:t>DTG, </a:t>
            </a:r>
            <a:r>
              <a:rPr lang="es-ES" sz="1800" i="1" dirty="0" err="1">
                <a:effectLst/>
                <a:latin typeface="Calibri" panose="020F0502020204030204" pitchFamily="34" charset="0"/>
                <a:ea typeface="Calibri" panose="020F0502020204030204" pitchFamily="34" charset="0"/>
                <a:cs typeface="Times New Roman" panose="02020603050405020304" pitchFamily="18" charset="0"/>
              </a:rPr>
              <a:t>dolutegravir</a:t>
            </a:r>
            <a:r>
              <a:rPr lang="es-ES" sz="1800"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FTC, emtricitabine; TDF, tenofovir disoproxil fumarate.</a:t>
            </a:r>
            <a:r>
              <a:rPr lang="es-ES" sz="1800" i="1" dirty="0">
                <a:effectLst/>
                <a:latin typeface="Calibri" panose="020F0502020204030204" pitchFamily="34" charset="0"/>
                <a:ea typeface="Calibri" panose="020F0502020204030204" pitchFamily="34" charset="0"/>
                <a:cs typeface="Times New Roman" panose="02020603050405020304" pitchFamily="18" charset="0"/>
              </a:rPr>
              <a:t> </a:t>
            </a:r>
            <a:r>
              <a:rPr lang="en-US" b="0" i="1" dirty="0"/>
              <a: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8740C-3848-41F5-BD07-C37ADB1A9B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0460137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 HCP, healthcare professional.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B8740C-3848-41F5-BD07-C37ADB1A9B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38220241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61</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pic>
        <p:nvPicPr>
          <p:cNvPr id="3" name="Picture 2" descr="A red and black text&#10;&#10;AI-generated content may be incorrect.">
            <a:extLst>
              <a:ext uri="{FF2B5EF4-FFF2-40B4-BE49-F238E27FC236}">
                <a16:creationId xmlns:a16="http://schemas.microsoft.com/office/drawing/2014/main" id="{82FBE4E5-9E39-A706-1757-4E427E5130C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27278" y="5580993"/>
            <a:ext cx="2729337" cy="719293"/>
          </a:xfrm>
          <a:prstGeom prst="rect">
            <a:avLst/>
          </a:prstGeom>
        </p:spPr>
      </p:pic>
      <p:pic>
        <p:nvPicPr>
          <p:cNvPr id="6" name="Picture 5" descr="A blue sign with white text&#10;&#10;AI-generated content may be incorrect.">
            <a:extLst>
              <a:ext uri="{FF2B5EF4-FFF2-40B4-BE49-F238E27FC236}">
                <a16:creationId xmlns:a16="http://schemas.microsoft.com/office/drawing/2014/main" id="{C31F3877-1B76-1FBB-94AA-9F359D49151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226222" y="5580993"/>
            <a:ext cx="2159987" cy="654106"/>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pic>
        <p:nvPicPr>
          <p:cNvPr id="4" name="Picture 3" descr="A red and black text&#10;&#10;AI-generated content may be incorrect.">
            <a:extLst>
              <a:ext uri="{FF2B5EF4-FFF2-40B4-BE49-F238E27FC236}">
                <a16:creationId xmlns:a16="http://schemas.microsoft.com/office/drawing/2014/main" id="{BE19C8C5-3530-347C-5165-A4588AC31A6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27278" y="5580993"/>
            <a:ext cx="2729337" cy="719293"/>
          </a:xfrm>
          <a:prstGeom prst="rect">
            <a:avLst/>
          </a:prstGeom>
        </p:spPr>
      </p:pic>
      <p:pic>
        <p:nvPicPr>
          <p:cNvPr id="5" name="Picture 4" descr="A blue sign with white text&#10;&#10;AI-generated content may be incorrect.">
            <a:extLst>
              <a:ext uri="{FF2B5EF4-FFF2-40B4-BE49-F238E27FC236}">
                <a16:creationId xmlns:a16="http://schemas.microsoft.com/office/drawing/2014/main" id="{9D1C4717-FFB0-5FC9-1F6B-D85D7B57D11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226222" y="5580993"/>
            <a:ext cx="2159987" cy="654106"/>
          </a:xfrm>
          <a:prstGeom prst="rect">
            <a:avLst/>
          </a:prstGeom>
        </p:spPr>
      </p:pic>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F00F981F-687B-43D5-AC97-14AF6E48B34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0288" y="3662363"/>
            <a:ext cx="60769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8" name="Picture 17">
            <a:extLst>
              <a:ext uri="{FF2B5EF4-FFF2-40B4-BE49-F238E27FC236}">
                <a16:creationId xmlns:a16="http://schemas.microsoft.com/office/drawing/2014/main" id="{83C5DE6B-9940-49CA-964D-0C11E3B1FC8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9058987" y="328761"/>
            <a:ext cx="2662401"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9199637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108553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DD0001-9342-455E-88A6-08ABADA3E0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6" name="Straight Connector 5">
            <a:extLst>
              <a:ext uri="{FF2B5EF4-FFF2-40B4-BE49-F238E27FC236}">
                <a16:creationId xmlns:a16="http://schemas.microsoft.com/office/drawing/2014/main" id="{EC06745F-7DB6-4D4F-AFDB-384384B4DF79}"/>
              </a:ext>
            </a:extLst>
          </p:cNvPr>
          <p:cNvCxnSpPr/>
          <p:nvPr userDrawn="1"/>
        </p:nvCxnSpPr>
        <p:spPr>
          <a:xfrm>
            <a:off x="1" y="6589713"/>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6192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857349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93964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6414711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289115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B358DEB-BBFD-49BD-91E5-BCABE57F09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4" name="Picture 3" descr="CCO_HIV_RGB.jpg">
            <a:extLst>
              <a:ext uri="{FF2B5EF4-FFF2-40B4-BE49-F238E27FC236}">
                <a16:creationId xmlns:a16="http://schemas.microsoft.com/office/drawing/2014/main" id="{D119244E-D5F0-4D18-8BCF-9ED4E8191058}"/>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2876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2" userDrawn="1">
          <p15:clr>
            <a:srgbClr val="F26B43"/>
          </p15:clr>
        </p15:guide>
        <p15:guide id="3" orient="horz" pos="1008" userDrawn="1">
          <p15:clr>
            <a:srgbClr val="F26B43"/>
          </p15:clr>
        </p15:guide>
        <p15:guide id="4" orient="horz" pos="4128" userDrawn="1">
          <p15:clr>
            <a:srgbClr val="F26B43"/>
          </p15:clr>
        </p15:guide>
        <p15:guide id="5" orient="horz" pos="3888" userDrawn="1">
          <p15:clr>
            <a:srgbClr val="F26B43"/>
          </p15:clr>
        </p15:guide>
        <p15:guide id="6" orient="horz" pos="4032" userDrawn="1">
          <p15:clr>
            <a:srgbClr val="F26B43"/>
          </p15:clr>
        </p15:guide>
        <p15:guide id="7" pos="312" userDrawn="1">
          <p15:clr>
            <a:srgbClr val="F26B43"/>
          </p15:clr>
        </p15:guide>
        <p15:guide id="8" pos="7248" userDrawn="1">
          <p15:clr>
            <a:srgbClr val="F26B43"/>
          </p15:clr>
        </p15:guide>
        <p15:guide id="9" pos="741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84A7AD84-F415-4694-A480-6DD523A1776B}"/>
              </a:ext>
            </a:extLst>
          </p:cNvPr>
          <p:cNvCxnSpPr/>
          <p:nvPr userDrawn="1"/>
        </p:nvCxnSpPr>
        <p:spPr>
          <a:xfrm>
            <a:off x="1" y="6745288"/>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4473801"/>
      </p:ext>
    </p:extLst>
  </p:cSld>
  <p:clrMap bg1="dk2" tx1="lt1" bg2="dk1" tx2="lt2" accent1="accent1" accent2="accent2" accent3="accent3" accent4="accent4" accent5="accent5" accent6="accent6" hlink="hlink" folHlink="folHlink"/>
  <p:sldLayoutIdLst>
    <p:sldLayoutId id="2147484681" r:id="rId1"/>
    <p:sldLayoutId id="2147484682" r:id="rId2"/>
    <p:sldLayoutId id="2147484683" r:id="rId3"/>
    <p:sldLayoutId id="2147484684" r:id="rId4"/>
    <p:sldLayoutId id="2147484685" r:id="rId5"/>
    <p:sldLayoutId id="2147484686" r:id="rId6"/>
    <p:sldLayoutId id="2147484687" r:id="rId7"/>
    <p:sldLayoutId id="2147484688"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8.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9.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10.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tags" Target="../tags/tag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tags" Target="../tags/tag12.xml"/><Relationship Id="rId5" Type="http://schemas.openxmlformats.org/officeDocument/2006/relationships/image" Target="../media/image16.jpeg"/><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8" Type="http://schemas.openxmlformats.org/officeDocument/2006/relationships/image" Target="../media/image22.svg"/><Relationship Id="rId13" Type="http://schemas.openxmlformats.org/officeDocument/2006/relationships/image" Target="../media/image27.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sv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20.svg"/><Relationship Id="rId11" Type="http://schemas.openxmlformats.org/officeDocument/2006/relationships/image" Target="../media/image25.png"/><Relationship Id="rId5" Type="http://schemas.openxmlformats.org/officeDocument/2006/relationships/image" Target="../media/image19.png"/><Relationship Id="rId15" Type="http://schemas.openxmlformats.org/officeDocument/2006/relationships/image" Target="../media/image29.sv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 Id="rId1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14.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15.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xml"/><Relationship Id="rId1" Type="http://schemas.openxmlformats.org/officeDocument/2006/relationships/tags" Target="../tags/tag16.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tags" Target="../tags/tag1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xml"/><Relationship Id="rId1" Type="http://schemas.openxmlformats.org/officeDocument/2006/relationships/tags" Target="../tags/tag18.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tags" Target="../tags/tag19.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xml"/><Relationship Id="rId1" Type="http://schemas.openxmlformats.org/officeDocument/2006/relationships/tags" Target="../tags/tag20.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3.xml"/><Relationship Id="rId1" Type="http://schemas.openxmlformats.org/officeDocument/2006/relationships/tags" Target="../tags/tag21.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xml"/><Relationship Id="rId1" Type="http://schemas.openxmlformats.org/officeDocument/2006/relationships/tags" Target="../tags/tag2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3.xml"/><Relationship Id="rId1" Type="http://schemas.openxmlformats.org/officeDocument/2006/relationships/tags" Target="../tags/tag23.xml"/><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xml"/><Relationship Id="rId1" Type="http://schemas.openxmlformats.org/officeDocument/2006/relationships/tags" Target="../tags/tag24.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xml"/><Relationship Id="rId1" Type="http://schemas.openxmlformats.org/officeDocument/2006/relationships/tags" Target="../tags/tag25.xml"/><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3.xml"/><Relationship Id="rId1" Type="http://schemas.openxmlformats.org/officeDocument/2006/relationships/tags" Target="../tags/tag26.xml"/><Relationship Id="rId5" Type="http://schemas.openxmlformats.org/officeDocument/2006/relationships/image" Target="../media/image38.png"/><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4.xml"/><Relationship Id="rId1" Type="http://schemas.openxmlformats.org/officeDocument/2006/relationships/tags" Target="../tags/tag27.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3.xml"/><Relationship Id="rId1" Type="http://schemas.openxmlformats.org/officeDocument/2006/relationships/tags" Target="../tags/tag29.xml"/><Relationship Id="rId6" Type="http://schemas.openxmlformats.org/officeDocument/2006/relationships/image" Target="../media/image39.png"/><Relationship Id="rId5" Type="http://schemas.openxmlformats.org/officeDocument/2006/relationships/image" Target="../media/image32.svg"/><Relationship Id="rId4" Type="http://schemas.openxmlformats.org/officeDocument/2006/relationships/image" Target="../media/image31.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3.xml"/><Relationship Id="rId1" Type="http://schemas.openxmlformats.org/officeDocument/2006/relationships/tags" Target="../tags/tag30.xml"/><Relationship Id="rId4" Type="http://schemas.openxmlformats.org/officeDocument/2006/relationships/image" Target="../media/image40.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3.xml"/><Relationship Id="rId1" Type="http://schemas.openxmlformats.org/officeDocument/2006/relationships/tags" Target="../tags/tag31.xml"/><Relationship Id="rId4" Type="http://schemas.openxmlformats.org/officeDocument/2006/relationships/image" Target="../media/image41.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3.xml"/><Relationship Id="rId1" Type="http://schemas.openxmlformats.org/officeDocument/2006/relationships/tags" Target="../tags/tag32.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42.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3.xml"/><Relationship Id="rId1" Type="http://schemas.openxmlformats.org/officeDocument/2006/relationships/tags" Target="../tags/tag33.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3.xml"/><Relationship Id="rId1" Type="http://schemas.openxmlformats.org/officeDocument/2006/relationships/tags" Target="../tags/tag34.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43.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9.xml"/><Relationship Id="rId7" Type="http://schemas.openxmlformats.org/officeDocument/2006/relationships/image" Target="../media/image32.svg"/><Relationship Id="rId2" Type="http://schemas.openxmlformats.org/officeDocument/2006/relationships/slideLayout" Target="../slideLayouts/slideLayout3.xml"/><Relationship Id="rId1" Type="http://schemas.openxmlformats.org/officeDocument/2006/relationships/tags" Target="../tags/tag35.xml"/><Relationship Id="rId6" Type="http://schemas.openxmlformats.org/officeDocument/2006/relationships/image" Target="../media/image31.png"/><Relationship Id="rId5" Type="http://schemas.openxmlformats.org/officeDocument/2006/relationships/image" Target="../media/image44.png"/><Relationship Id="rId4" Type="http://schemas.openxmlformats.org/officeDocument/2006/relationships/image" Target="../media/image43.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3.xml"/><Relationship Id="rId1" Type="http://schemas.openxmlformats.org/officeDocument/2006/relationships/tags" Target="../tags/tag36.xml"/><Relationship Id="rId5" Type="http://schemas.openxmlformats.org/officeDocument/2006/relationships/image" Target="../media/image46.png"/><Relationship Id="rId4" Type="http://schemas.openxmlformats.org/officeDocument/2006/relationships/image" Target="../media/image45.pn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7.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3.xml"/><Relationship Id="rId1" Type="http://schemas.openxmlformats.org/officeDocument/2006/relationships/tags" Target="../tags/tag39.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47.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3.xml"/><Relationship Id="rId1" Type="http://schemas.openxmlformats.org/officeDocument/2006/relationships/tags" Target="../tags/tag40.xml"/><Relationship Id="rId5" Type="http://schemas.openxmlformats.org/officeDocument/2006/relationships/image" Target="../media/image49.png"/><Relationship Id="rId4" Type="http://schemas.openxmlformats.org/officeDocument/2006/relationships/image" Target="../media/image48.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4.xml"/><Relationship Id="rId7" Type="http://schemas.openxmlformats.org/officeDocument/2006/relationships/image" Target="../media/image49.png"/><Relationship Id="rId2" Type="http://schemas.openxmlformats.org/officeDocument/2006/relationships/slideLayout" Target="../slideLayouts/slideLayout2.xml"/><Relationship Id="rId1" Type="http://schemas.openxmlformats.org/officeDocument/2006/relationships/tags" Target="../tags/tag41.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48.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3.xml"/><Relationship Id="rId1" Type="http://schemas.openxmlformats.org/officeDocument/2006/relationships/tags" Target="../tags/tag42.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50.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3.xml"/><Relationship Id="rId1" Type="http://schemas.openxmlformats.org/officeDocument/2006/relationships/tags" Target="../tags/tag43.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51.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7.xml"/><Relationship Id="rId7" Type="http://schemas.openxmlformats.org/officeDocument/2006/relationships/image" Target="../media/image32.svg"/><Relationship Id="rId2" Type="http://schemas.openxmlformats.org/officeDocument/2006/relationships/slideLayout" Target="../slideLayouts/slideLayout3.xml"/><Relationship Id="rId1" Type="http://schemas.openxmlformats.org/officeDocument/2006/relationships/tags" Target="../tags/tag44.xml"/><Relationship Id="rId6" Type="http://schemas.openxmlformats.org/officeDocument/2006/relationships/image" Target="../media/image31.png"/><Relationship Id="rId5" Type="http://schemas.openxmlformats.org/officeDocument/2006/relationships/image" Target="../media/image53.png"/><Relationship Id="rId4" Type="http://schemas.openxmlformats.org/officeDocument/2006/relationships/image" Target="../media/image52.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3.xml"/><Relationship Id="rId1" Type="http://schemas.openxmlformats.org/officeDocument/2006/relationships/tags" Target="../tags/tag45.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54.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3.xml"/><Relationship Id="rId1" Type="http://schemas.openxmlformats.org/officeDocument/2006/relationships/tags" Target="../tags/tag46.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55.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3.xml"/><Relationship Id="rId1" Type="http://schemas.openxmlformats.org/officeDocument/2006/relationships/tags" Target="../tags/tag47.xml"/><Relationship Id="rId6" Type="http://schemas.openxmlformats.org/officeDocument/2006/relationships/image" Target="../media/image58.svg"/><Relationship Id="rId5" Type="http://schemas.openxmlformats.org/officeDocument/2006/relationships/image" Target="../media/image57.png"/><Relationship Id="rId4" Type="http://schemas.openxmlformats.org/officeDocument/2006/relationships/image" Target="../media/image56.pn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3.xml"/><Relationship Id="rId1" Type="http://schemas.openxmlformats.org/officeDocument/2006/relationships/tags" Target="../tags/tag48.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59.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2.xml"/><Relationship Id="rId7" Type="http://schemas.openxmlformats.org/officeDocument/2006/relationships/image" Target="../media/image60.emf"/><Relationship Id="rId2" Type="http://schemas.openxmlformats.org/officeDocument/2006/relationships/slideLayout" Target="../slideLayouts/slideLayout3.xml"/><Relationship Id="rId1" Type="http://schemas.openxmlformats.org/officeDocument/2006/relationships/tags" Target="../tags/tag49.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59.png"/></Relationships>
</file>

<file path=ppt/slides/_rels/slide58.xml.rels><?xml version="1.0" encoding="UTF-8" standalone="yes"?>
<Relationships xmlns="http://schemas.openxmlformats.org/package/2006/relationships"><Relationship Id="rId8" Type="http://schemas.openxmlformats.org/officeDocument/2006/relationships/image" Target="../media/image62.emf"/><Relationship Id="rId3" Type="http://schemas.openxmlformats.org/officeDocument/2006/relationships/notesSlide" Target="../notesSlides/notesSlide53.xml"/><Relationship Id="rId7" Type="http://schemas.openxmlformats.org/officeDocument/2006/relationships/image" Target="../media/image32.svg"/><Relationship Id="rId2" Type="http://schemas.openxmlformats.org/officeDocument/2006/relationships/slideLayout" Target="../slideLayouts/slideLayout3.xml"/><Relationship Id="rId1" Type="http://schemas.openxmlformats.org/officeDocument/2006/relationships/tags" Target="../tags/tag50.xml"/><Relationship Id="rId6" Type="http://schemas.openxmlformats.org/officeDocument/2006/relationships/image" Target="../media/image31.png"/><Relationship Id="rId5" Type="http://schemas.openxmlformats.org/officeDocument/2006/relationships/image" Target="../media/image61.png"/><Relationship Id="rId4" Type="http://schemas.openxmlformats.org/officeDocument/2006/relationships/image" Target="../media/image59.png"/></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3.xml"/><Relationship Id="rId1" Type="http://schemas.openxmlformats.org/officeDocument/2006/relationships/tags" Target="../tags/tag51.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54.pn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3.xml"/><Relationship Id="rId1" Type="http://schemas.openxmlformats.org/officeDocument/2006/relationships/tags" Target="../tags/tag52.xml"/></Relationships>
</file>

<file path=ppt/slides/_rels/slide6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a:xfrm>
            <a:off x="609600" y="1600200"/>
            <a:ext cx="11264901" cy="2057400"/>
          </a:xfrm>
        </p:spPr>
        <p:txBody>
          <a:bodyPr>
            <a:normAutofit/>
          </a:bodyPr>
          <a:lstStyle/>
          <a:p>
            <a:r>
              <a:rPr lang="en-US" dirty="0"/>
              <a:t>Making Individualized ART Choices in Asia: </a:t>
            </a:r>
            <a:br>
              <a:rPr lang="en-US" dirty="0"/>
            </a:br>
            <a:r>
              <a:rPr lang="en-US" dirty="0"/>
              <a:t>How HIV-ASSIST Can Help</a:t>
            </a:r>
            <a:endParaRPr lang="en-US" altLang="en-US" dirty="0"/>
          </a:p>
        </p:txBody>
      </p:sp>
      <p:sp>
        <p:nvSpPr>
          <p:cNvPr id="3" name="Text Box 21">
            <a:extLst>
              <a:ext uri="{FF2B5EF4-FFF2-40B4-BE49-F238E27FC236}">
                <a16:creationId xmlns:a16="http://schemas.microsoft.com/office/drawing/2014/main" id="{751F7A99-0E41-557D-5FEF-8A031948FD68}"/>
              </a:ext>
            </a:extLst>
          </p:cNvPr>
          <p:cNvSpPr txBox="1">
            <a:spLocks noChangeArrowheads="1"/>
          </p:cNvSpPr>
          <p:nvPr/>
        </p:nvSpPr>
        <p:spPr bwMode="auto">
          <a:xfrm>
            <a:off x="435015" y="6368375"/>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from Gilead Sciences, Inc.</a:t>
            </a:r>
          </a:p>
        </p:txBody>
      </p:sp>
      <p:sp>
        <p:nvSpPr>
          <p:cNvPr id="4" name="Text Box 19">
            <a:extLst>
              <a:ext uri="{FF2B5EF4-FFF2-40B4-BE49-F238E27FC236}">
                <a16:creationId xmlns:a16="http://schemas.microsoft.com/office/drawing/2014/main" id="{A848EB2C-114E-1290-DB15-BE72556ECAF8}"/>
              </a:ext>
            </a:extLst>
          </p:cNvPr>
          <p:cNvSpPr txBox="1">
            <a:spLocks noChangeArrowheads="1"/>
          </p:cNvSpPr>
          <p:nvPr/>
        </p:nvSpPr>
        <p:spPr bwMode="auto">
          <a:xfrm>
            <a:off x="6201646" y="1043214"/>
            <a:ext cx="58761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 collaboration between Clinical Care Options, LLC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and Albert Einstein College of Medicine, in partnership with HIV-ASSIST</a:t>
            </a:r>
          </a:p>
        </p:txBody>
      </p:sp>
      <p:pic>
        <p:nvPicPr>
          <p:cNvPr id="2" name="Picture 1" descr="A red and black text&#10;&#10;AI-generated content may be incorrect.">
            <a:extLst>
              <a:ext uri="{FF2B5EF4-FFF2-40B4-BE49-F238E27FC236}">
                <a16:creationId xmlns:a16="http://schemas.microsoft.com/office/drawing/2014/main" id="{424EE655-1753-20B7-5928-E7062FB2FA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43563" y="228600"/>
            <a:ext cx="2729337" cy="719293"/>
          </a:xfrm>
          <a:prstGeom prst="rect">
            <a:avLst/>
          </a:prstGeom>
        </p:spPr>
      </p:pic>
      <p:pic>
        <p:nvPicPr>
          <p:cNvPr id="6" name="Picture 5" descr="A blue sign with white text&#10;&#10;AI-generated content may be incorrect.">
            <a:extLst>
              <a:ext uri="{FF2B5EF4-FFF2-40B4-BE49-F238E27FC236}">
                <a16:creationId xmlns:a16="http://schemas.microsoft.com/office/drawing/2014/main" id="{EF9E1079-8A4E-6AFB-DFC9-3B9CDD7643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1646" y="212627"/>
            <a:ext cx="2159987" cy="65410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2" name="Group 1">
            <a:extLst>
              <a:ext uri="{FF2B5EF4-FFF2-40B4-BE49-F238E27FC236}">
                <a16:creationId xmlns:a16="http://schemas.microsoft.com/office/drawing/2014/main" id="{213F46F9-4CF4-F5CE-EC17-58088560ED70}"/>
              </a:ext>
            </a:extLst>
          </p:cNvPr>
          <p:cNvGrpSpPr/>
          <p:nvPr/>
        </p:nvGrpSpPr>
        <p:grpSpPr>
          <a:xfrm>
            <a:off x="3788467" y="3434848"/>
            <a:ext cx="4509943" cy="615278"/>
            <a:chOff x="4156075" y="3330939"/>
            <a:chExt cx="4509943" cy="615278"/>
          </a:xfrm>
        </p:grpSpPr>
        <p:sp>
          <p:nvSpPr>
            <p:cNvPr id="3" name="Rectangle 7">
              <a:extLst>
                <a:ext uri="{FF2B5EF4-FFF2-40B4-BE49-F238E27FC236}">
                  <a16:creationId xmlns:a16="http://schemas.microsoft.com/office/drawing/2014/main" id="{DB804B33-F347-B36C-B6F3-AF3075899731}"/>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4" name="Picture 3">
              <a:extLst>
                <a:ext uri="{FF2B5EF4-FFF2-40B4-BE49-F238E27FC236}">
                  <a16:creationId xmlns:a16="http://schemas.microsoft.com/office/drawing/2014/main" id="{7B491F08-2A90-EDD7-4CF4-B74E1355089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7D15454-1C46-3062-E7E1-3D16BB27BAA9}"/>
              </a:ext>
            </a:extLst>
          </p:cNvPr>
          <p:cNvSpPr>
            <a:spLocks noGrp="1"/>
          </p:cNvSpPr>
          <p:nvPr>
            <p:ph sz="half" idx="2"/>
          </p:nvPr>
        </p:nvSpPr>
        <p:spPr/>
        <p:txBody>
          <a:bodyPr/>
          <a:lstStyle/>
          <a:p>
            <a:pPr marL="0" marR="0" lvl="0" indent="0" algn="l" defTabSz="914400" rtl="0" eaLnBrk="1" fontAlgn="base" latinLnBrk="0" hangingPunct="1">
              <a:lnSpc>
                <a:spcPct val="90000"/>
              </a:lnSpc>
              <a:spcBef>
                <a:spcPct val="0"/>
              </a:spcBef>
              <a:spcAft>
                <a:spcPct val="0"/>
              </a:spcAft>
              <a:buClr>
                <a:srgbClr val="000000"/>
              </a:buClr>
              <a:buSzTx/>
              <a:buFont typeface="Wingdings" panose="05000000000000000000" pitchFamily="2" charset="2"/>
              <a:buNone/>
              <a:tabLst/>
              <a:defRPr/>
            </a:pPr>
            <a:r>
              <a:rPr kumimoji="0" lang="en-US" altLang="en-US" b="1" i="0" u="none" strike="noStrike" kern="0" cap="none" spc="0" normalizeH="0" baseline="0" noProof="0" dirty="0" err="1">
                <a:ln>
                  <a:noFill/>
                </a:ln>
                <a:solidFill>
                  <a:srgbClr val="E1471D"/>
                </a:solidFill>
                <a:effectLst/>
                <a:uLnTx/>
                <a:uFillTx/>
                <a:latin typeface="Calibri" panose="020F0502020204030204" pitchFamily="34" charset="0"/>
                <a:ea typeface="+mn-ea"/>
                <a:cs typeface="+mn-cs"/>
              </a:rPr>
              <a:t>Maunank</a:t>
            </a:r>
            <a:r>
              <a:rPr kumimoji="0" lang="en-US" altLang="en-US"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 Shah, MD, PhD</a:t>
            </a:r>
          </a:p>
          <a:p>
            <a:pPr marL="0" marR="0" lvl="0" indent="0" algn="l" defTabSz="914400" rtl="0" eaLnBrk="1" fontAlgn="base" latinLnBrk="0" hangingPunct="1">
              <a:lnSpc>
                <a:spcPct val="90000"/>
              </a:lnSpc>
              <a:spcBef>
                <a:spcPct val="0"/>
              </a:spcBef>
              <a:spcAft>
                <a:spcPct val="0"/>
              </a:spcAft>
              <a:buClr>
                <a:srgbClr val="000000"/>
              </a:buClr>
              <a:buSzTx/>
              <a:buFont typeface="Wingdings" panose="05000000000000000000" pitchFamily="2" charset="2"/>
              <a:buNone/>
              <a:tabLst/>
              <a:defRPr/>
            </a:pPr>
            <a:r>
              <a:rPr kumimoji="0" lang="en-US" altLang="en-US" sz="2800" b="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Professor of Medicine</a:t>
            </a:r>
          </a:p>
          <a:p>
            <a:pPr marL="0" marR="0" lvl="0" indent="0" algn="l" defTabSz="914400" rtl="0" eaLnBrk="1" fontAlgn="base" latinLnBrk="0" hangingPunct="1">
              <a:lnSpc>
                <a:spcPct val="90000"/>
              </a:lnSpc>
              <a:spcBef>
                <a:spcPct val="0"/>
              </a:spcBef>
              <a:spcAft>
                <a:spcPct val="0"/>
              </a:spcAft>
              <a:buClr>
                <a:srgbClr val="000000"/>
              </a:buClr>
              <a:buSzTx/>
              <a:buFont typeface="Wingdings" panose="05000000000000000000" pitchFamily="2" charset="2"/>
              <a:buNone/>
              <a:tabLst/>
              <a:defRPr/>
            </a:pPr>
            <a:r>
              <a:rPr lang="en-US" altLang="en-US" sz="2800" dirty="0">
                <a:solidFill>
                  <a:srgbClr val="000000"/>
                </a:solidFill>
              </a:rPr>
              <a:t>Infectious Diseases</a:t>
            </a:r>
          </a:p>
          <a:p>
            <a:pPr marL="0" marR="0" lvl="0" indent="0" algn="l" defTabSz="914400" rtl="0" eaLnBrk="1" fontAlgn="base" latinLnBrk="0" hangingPunct="1">
              <a:lnSpc>
                <a:spcPct val="90000"/>
              </a:lnSpc>
              <a:spcBef>
                <a:spcPct val="0"/>
              </a:spcBef>
              <a:spcAft>
                <a:spcPct val="0"/>
              </a:spcAft>
              <a:buClr>
                <a:srgbClr val="000000"/>
              </a:buClr>
              <a:buSzTx/>
              <a:buFont typeface="Wingdings" panose="05000000000000000000" pitchFamily="2" charset="2"/>
              <a:buNone/>
              <a:tabLst/>
              <a:defRPr/>
            </a:pPr>
            <a:r>
              <a:rPr kumimoji="0" lang="en-US" altLang="en-US" sz="2800" b="0" u="none" strike="noStrike" kern="0" cap="none" spc="0" normalizeH="0" baseline="0" noProof="0" dirty="0">
                <a:ln>
                  <a:noFill/>
                </a:ln>
                <a:solidFill>
                  <a:srgbClr val="000000"/>
                </a:solidFill>
                <a:effectLst/>
                <a:uLnTx/>
                <a:uFillTx/>
                <a:latin typeface="Calibri" panose="020F0502020204030204" pitchFamily="34" charset="0"/>
                <a:ea typeface="+mn-ea"/>
                <a:cs typeface="+mn-cs"/>
              </a:rPr>
              <a:t>Johns Hopkins University</a:t>
            </a:r>
          </a:p>
          <a:p>
            <a:pPr marL="0" marR="0" lvl="0" indent="0" algn="l" defTabSz="914400" rtl="0" eaLnBrk="1" fontAlgn="base" latinLnBrk="0" hangingPunct="1">
              <a:lnSpc>
                <a:spcPct val="90000"/>
              </a:lnSpc>
              <a:spcBef>
                <a:spcPct val="0"/>
              </a:spcBef>
              <a:spcAft>
                <a:spcPct val="0"/>
              </a:spcAft>
              <a:buClr>
                <a:srgbClr val="000000"/>
              </a:buClr>
              <a:buSzTx/>
              <a:buFont typeface="Wingdings" panose="05000000000000000000" pitchFamily="2" charset="2"/>
              <a:buNone/>
              <a:tabLst/>
              <a:defRPr/>
            </a:pPr>
            <a:r>
              <a:rPr lang="en-US" altLang="en-US" sz="2800" dirty="0">
                <a:solidFill>
                  <a:srgbClr val="000000"/>
                </a:solidFill>
              </a:rPr>
              <a:t>Baltimore, Maryland, United States</a:t>
            </a:r>
          </a:p>
          <a:p>
            <a:pPr marL="0" marR="0" lvl="0" indent="0" algn="l" defTabSz="914400" rtl="0" eaLnBrk="1" fontAlgn="base" latinLnBrk="0" hangingPunct="1">
              <a:lnSpc>
                <a:spcPct val="90000"/>
              </a:lnSpc>
              <a:spcBef>
                <a:spcPct val="0"/>
              </a:spcBef>
              <a:spcAft>
                <a:spcPct val="0"/>
              </a:spcAft>
              <a:buClr>
                <a:srgbClr val="000000"/>
              </a:buClr>
              <a:buSzTx/>
              <a:buFont typeface="Wingdings" panose="05000000000000000000" pitchFamily="2" charset="2"/>
              <a:buNone/>
              <a:tabLst/>
              <a:defRPr/>
            </a:pPr>
            <a:endParaRPr kumimoji="0" lang="en-US" altLang="en-US" b="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0" indent="0">
              <a:spcBef>
                <a:spcPct val="0"/>
              </a:spcBef>
              <a:spcAft>
                <a:spcPct val="0"/>
              </a:spcAft>
              <a:buClr>
                <a:srgbClr val="000000"/>
              </a:buClr>
              <a:buNone/>
              <a:defRPr/>
            </a:pPr>
            <a:r>
              <a:rPr kumimoji="0" lang="en-US" sz="2800" b="1" i="0" u="none" strike="noStrike" kern="0" cap="none" spc="0" normalizeH="0" baseline="0" noProof="0" dirty="0" err="1">
                <a:ln>
                  <a:noFill/>
                </a:ln>
                <a:solidFill>
                  <a:srgbClr val="E1471D"/>
                </a:solidFill>
                <a:effectLst/>
                <a:uLnTx/>
                <a:uFillTx/>
                <a:latin typeface="Calibri" panose="020F0502020204030204" pitchFamily="34" charset="0"/>
                <a:ea typeface="+mn-ea"/>
                <a:cs typeface="+mn-cs"/>
              </a:rPr>
              <a:t>Maunank</a:t>
            </a:r>
            <a:r>
              <a:rPr kumimoji="0" 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 Shah, MD, PhD</a:t>
            </a:r>
            <a:r>
              <a:rPr kumimoji="0" lang="en-US" alt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has no relevant financial relationships to disclose.</a:t>
            </a:r>
            <a:endPar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base" latinLnBrk="0" hangingPunct="1">
              <a:lnSpc>
                <a:spcPct val="90000"/>
              </a:lnSpc>
              <a:spcBef>
                <a:spcPct val="0"/>
              </a:spcBef>
              <a:spcAft>
                <a:spcPct val="0"/>
              </a:spcAft>
              <a:buClr>
                <a:srgbClr val="000000"/>
              </a:buClr>
              <a:buSzTx/>
              <a:buFont typeface="Wingdings" panose="05000000000000000000" pitchFamily="2" charset="2"/>
              <a:buNone/>
              <a:tabLst/>
              <a:defRPr/>
            </a:pPr>
            <a:endParaRPr kumimoji="0" lang="en-US" altLang="en-US" sz="2800" b="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endParaRPr lang="en-US" dirty="0"/>
          </a:p>
        </p:txBody>
      </p:sp>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 and Disclosures </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sz="half" idx="1"/>
          </p:nvPr>
        </p:nvSpPr>
        <p:spPr/>
        <p:txBody>
          <a:bodyPr/>
          <a:lstStyle/>
          <a:p>
            <a:pPr marL="0" marR="0" lvl="0" indent="0" algn="l" defTabSz="914400" rtl="0" eaLnBrk="1" fontAlgn="base" latinLnBrk="0" hangingPunct="1">
              <a:lnSpc>
                <a:spcPct val="90000"/>
              </a:lnSpc>
              <a:spcBef>
                <a:spcPct val="0"/>
              </a:spcBef>
              <a:spcAft>
                <a:spcPct val="0"/>
              </a:spcAft>
              <a:buClr>
                <a:srgbClr val="000000"/>
              </a:buClr>
              <a:buSzTx/>
              <a:buFont typeface="Wingdings" panose="05000000000000000000" pitchFamily="2" charset="2"/>
              <a:buNone/>
              <a:tabLst/>
              <a:defRPr/>
            </a:pPr>
            <a:r>
              <a:rPr kumimoji="0" lang="en-US" altLang="en-US"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Tanya </a:t>
            </a:r>
            <a:r>
              <a:rPr kumimoji="0" lang="en-US" altLang="en-US" b="1" i="0" u="none" strike="noStrike" kern="0" cap="none" spc="0" normalizeH="0" baseline="0" noProof="0" dirty="0" err="1">
                <a:ln>
                  <a:noFill/>
                </a:ln>
                <a:solidFill>
                  <a:srgbClr val="E1471D"/>
                </a:solidFill>
                <a:effectLst/>
                <a:uLnTx/>
                <a:uFillTx/>
                <a:latin typeface="Calibri" panose="020F0502020204030204" pitchFamily="34" charset="0"/>
                <a:ea typeface="+mn-ea"/>
                <a:cs typeface="+mn-cs"/>
              </a:rPr>
              <a:t>Wanso</a:t>
            </a:r>
            <a:r>
              <a:rPr lang="en-US" altLang="en-US" b="1" dirty="0">
                <a:solidFill>
                  <a:srgbClr val="E1471D"/>
                </a:solidFill>
              </a:rPr>
              <a:t>m, MD</a:t>
            </a:r>
            <a:endParaRPr kumimoji="0" lang="en-US" altLang="en-US" b="1" i="0" u="none" strike="noStrike" kern="0" cap="none" spc="0" normalizeH="0" baseline="0" noProof="0" dirty="0">
              <a:ln>
                <a:noFill/>
              </a:ln>
              <a:solidFill>
                <a:srgbClr val="E1471D"/>
              </a:solidFill>
              <a:effectLst/>
              <a:uLnTx/>
              <a:uFillTx/>
              <a:latin typeface="Calibri" panose="020F0502020204030204" pitchFamily="34" charset="0"/>
              <a:ea typeface="+mn-ea"/>
              <a:cs typeface="+mn-cs"/>
            </a:endParaRPr>
          </a:p>
          <a:p>
            <a:pPr marL="0" indent="0">
              <a:spcBef>
                <a:spcPct val="0"/>
              </a:spcBef>
              <a:spcAft>
                <a:spcPct val="0"/>
              </a:spcAft>
              <a:buClr>
                <a:srgbClr val="000000"/>
              </a:buClr>
              <a:buNone/>
              <a:defRPr/>
            </a:pPr>
            <a:r>
              <a:rPr kumimoji="0" lang="en-US" altLang="en-US" sz="2600" i="0" u="none" strike="noStrike" kern="0" cap="none" spc="0" normalizeH="0" baseline="0" noProof="0" dirty="0">
                <a:ln>
                  <a:noFill/>
                </a:ln>
                <a:effectLst/>
                <a:uLnTx/>
                <a:uFillTx/>
                <a:latin typeface="Calibri" panose="020F0502020204030204" pitchFamily="34" charset="0"/>
                <a:ea typeface="+mn-ea"/>
                <a:cs typeface="+mn-cs"/>
              </a:rPr>
              <a:t>Senior Infectious Diseases Consultant</a:t>
            </a:r>
          </a:p>
          <a:p>
            <a:pPr marL="0" indent="0">
              <a:spcBef>
                <a:spcPct val="0"/>
              </a:spcBef>
              <a:spcAft>
                <a:spcPct val="0"/>
              </a:spcAft>
              <a:buClr>
                <a:srgbClr val="000000"/>
              </a:buClr>
              <a:buNone/>
              <a:defRPr/>
            </a:pPr>
            <a:r>
              <a:rPr kumimoji="0" lang="en-US" altLang="en-US" sz="2600" i="0" u="none" strike="noStrike" kern="0" cap="none" spc="0" normalizeH="0" baseline="0" noProof="0" dirty="0">
                <a:ln>
                  <a:noFill/>
                </a:ln>
                <a:effectLst/>
                <a:uLnTx/>
                <a:uFillTx/>
                <a:latin typeface="Calibri" panose="020F0502020204030204" pitchFamily="34" charset="0"/>
                <a:ea typeface="+mn-ea"/>
                <a:cs typeface="+mn-cs"/>
              </a:rPr>
              <a:t>Bangkok, Thailand</a:t>
            </a:r>
          </a:p>
          <a:p>
            <a:pPr marL="0" indent="0">
              <a:spcBef>
                <a:spcPct val="0"/>
              </a:spcBef>
              <a:spcAft>
                <a:spcPct val="0"/>
              </a:spcAft>
              <a:buClr>
                <a:srgbClr val="000000"/>
              </a:buClr>
              <a:buNone/>
              <a:defRPr/>
            </a:pPr>
            <a:endParaRPr lang="en-US" altLang="en-US" sz="2600" dirty="0"/>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endParaRP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lang="en-US" b="1" dirty="0">
              <a:solidFill>
                <a:srgbClr val="E1471D"/>
              </a:solidFill>
            </a:endParaRP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Tanya </a:t>
            </a:r>
            <a:r>
              <a:rPr kumimoji="0" lang="en-US" sz="2800" b="1" i="0" u="none" strike="noStrike" kern="0" cap="none" spc="0" normalizeH="0" baseline="0" noProof="0" dirty="0" err="1">
                <a:ln>
                  <a:noFill/>
                </a:ln>
                <a:solidFill>
                  <a:srgbClr val="E1471D"/>
                </a:solidFill>
                <a:effectLst/>
                <a:uLnTx/>
                <a:uFillTx/>
                <a:latin typeface="Calibri" panose="020F0502020204030204" pitchFamily="34" charset="0"/>
                <a:ea typeface="+mn-ea"/>
                <a:cs typeface="+mn-cs"/>
              </a:rPr>
              <a:t>Wansom</a:t>
            </a:r>
            <a:r>
              <a:rPr kumimoji="0" 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 MD,</a:t>
            </a:r>
            <a:r>
              <a:rPr kumimoji="0" lang="en-US" alt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has no relevant financial relationships to disclose.</a:t>
            </a:r>
            <a:endPar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0" indent="0">
              <a:spcBef>
                <a:spcPct val="0"/>
              </a:spcBef>
              <a:spcAft>
                <a:spcPct val="0"/>
              </a:spcAft>
              <a:buClr>
                <a:srgbClr val="000000"/>
              </a:buClr>
              <a:buNone/>
              <a:defRPr/>
            </a:pPr>
            <a:endParaRPr kumimoji="0" lang="en-US" altLang="en-US" sz="2600" i="0" u="none" strike="noStrike" kern="0" cap="none" spc="0" normalizeH="0" baseline="0" noProof="0" dirty="0">
              <a:ln>
                <a:noFill/>
              </a:ln>
              <a:effectLst/>
              <a:uLnTx/>
              <a:uFillTx/>
              <a:latin typeface="Calibri" panose="020F0502020204030204" pitchFamily="34" charset="0"/>
              <a:ea typeface="+mn-ea"/>
              <a:cs typeface="+mn-cs"/>
            </a:endParaRPr>
          </a:p>
        </p:txBody>
      </p:sp>
    </p:spTree>
    <p:custDataLst>
      <p:tags r:id="rId1"/>
    </p:custDataLst>
    <p:extLst>
      <p:ext uri="{BB962C8B-B14F-4D97-AF65-F5344CB8AC3E}">
        <p14:creationId xmlns:p14="http://schemas.microsoft.com/office/powerpoint/2010/main" val="1911714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63BF0-A376-2C8D-FAD1-C5DAB3AAB311}"/>
              </a:ext>
            </a:extLst>
          </p:cNvPr>
          <p:cNvSpPr>
            <a:spLocks noGrp="1"/>
          </p:cNvSpPr>
          <p:nvPr>
            <p:ph type="title"/>
          </p:nvPr>
        </p:nvSpPr>
        <p:spPr/>
        <p:txBody>
          <a:bodyPr/>
          <a:lstStyle/>
          <a:p>
            <a:r>
              <a:rPr lang="en-US"/>
              <a:t>Learning Objectives </a:t>
            </a:r>
          </a:p>
        </p:txBody>
      </p:sp>
      <p:sp>
        <p:nvSpPr>
          <p:cNvPr id="3" name="Content Placeholder 2">
            <a:extLst>
              <a:ext uri="{FF2B5EF4-FFF2-40B4-BE49-F238E27FC236}">
                <a16:creationId xmlns:a16="http://schemas.microsoft.com/office/drawing/2014/main" id="{1963A4CF-B90C-7CD3-8872-BC12287ACEC2}"/>
              </a:ext>
            </a:extLst>
          </p:cNvPr>
          <p:cNvSpPr>
            <a:spLocks noGrp="1"/>
          </p:cNvSpPr>
          <p:nvPr>
            <p:ph idx="1"/>
          </p:nvPr>
        </p:nvSpPr>
        <p:spPr/>
        <p:txBody>
          <a:bodyPr/>
          <a:lstStyle/>
          <a:p>
            <a:r>
              <a:rPr lang="en-US" sz="2800" dirty="0">
                <a:effectLst/>
                <a:latin typeface="Calibri" panose="020F0502020204030204" pitchFamily="34" charset="0"/>
                <a:ea typeface="Calibri" panose="020F0502020204030204" pitchFamily="34" charset="0"/>
              </a:rPr>
              <a:t>Confidently make use of the HIV-ASSIST tool based on a solid understanding of its functionality and the data that validate its effectiveness in HIV decision support</a:t>
            </a:r>
          </a:p>
          <a:p>
            <a:r>
              <a:rPr lang="en-US" sz="2800" dirty="0">
                <a:effectLst/>
                <a:latin typeface="Calibri" panose="020F0502020204030204" pitchFamily="34" charset="0"/>
                <a:ea typeface="Calibri" panose="020F0502020204030204" pitchFamily="34" charset="0"/>
              </a:rPr>
              <a:t>Select evidence-based ART regimens in common clinical scenarios through appropriate use of HIV-ASSIST</a:t>
            </a:r>
          </a:p>
        </p:txBody>
      </p:sp>
    </p:spTree>
    <p:extLst>
      <p:ext uri="{BB962C8B-B14F-4D97-AF65-F5344CB8AC3E}">
        <p14:creationId xmlns:p14="http://schemas.microsoft.com/office/powerpoint/2010/main" val="3747294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84764-3C04-7AE3-48F6-FD4384A8E96B}"/>
              </a:ext>
            </a:extLst>
          </p:cNvPr>
          <p:cNvSpPr>
            <a:spLocks noGrp="1"/>
          </p:cNvSpPr>
          <p:nvPr>
            <p:ph type="title"/>
          </p:nvPr>
        </p:nvSpPr>
        <p:spPr/>
        <p:txBody>
          <a:bodyPr/>
          <a:lstStyle/>
          <a:p>
            <a:r>
              <a:rPr lang="en-US"/>
              <a:t>Individualization of ART is Important for Optimization</a:t>
            </a:r>
          </a:p>
        </p:txBody>
      </p:sp>
      <p:sp>
        <p:nvSpPr>
          <p:cNvPr id="12" name="Content Placeholder 11">
            <a:extLst>
              <a:ext uri="{FF2B5EF4-FFF2-40B4-BE49-F238E27FC236}">
                <a16:creationId xmlns:a16="http://schemas.microsoft.com/office/drawing/2014/main" id="{30CB370E-285B-2A46-A25B-50661F5A1BB7}"/>
              </a:ext>
            </a:extLst>
          </p:cNvPr>
          <p:cNvSpPr>
            <a:spLocks noGrp="1"/>
          </p:cNvSpPr>
          <p:nvPr>
            <p:ph sz="half" idx="1"/>
          </p:nvPr>
        </p:nvSpPr>
        <p:spPr/>
        <p:txBody>
          <a:bodyPr/>
          <a:lstStyle/>
          <a:p>
            <a:r>
              <a:rPr lang="en-US" sz="2400" dirty="0"/>
              <a:t>WHO recommends all people living with HIV are initiated on ART regardless of immune status or clinical presentation</a:t>
            </a:r>
          </a:p>
          <a:p>
            <a:r>
              <a:rPr lang="en-US" sz="2400" b="1" dirty="0">
                <a:solidFill>
                  <a:schemeClr val="accent1"/>
                </a:solidFill>
              </a:rPr>
              <a:t>Standardized</a:t>
            </a:r>
            <a:r>
              <a:rPr lang="en-US" sz="2400" b="1" dirty="0"/>
              <a:t> </a:t>
            </a:r>
            <a:r>
              <a:rPr lang="en-US" sz="2400" dirty="0"/>
              <a:t>ART has been preferred historically</a:t>
            </a:r>
          </a:p>
          <a:p>
            <a:r>
              <a:rPr lang="en-US" sz="2400" b="1" dirty="0">
                <a:solidFill>
                  <a:schemeClr val="accent3"/>
                </a:solidFill>
              </a:rPr>
              <a:t>Differentiated service delivery </a:t>
            </a:r>
            <a:r>
              <a:rPr lang="en-US" sz="2400" dirty="0"/>
              <a:t>calls for an </a:t>
            </a:r>
            <a:r>
              <a:rPr lang="en-US" sz="2400" b="1" dirty="0">
                <a:solidFill>
                  <a:schemeClr val="accent3"/>
                </a:solidFill>
              </a:rPr>
              <a:t>individualized</a:t>
            </a:r>
            <a:r>
              <a:rPr lang="en-US" sz="2400" b="1" dirty="0"/>
              <a:t> </a:t>
            </a:r>
            <a:r>
              <a:rPr lang="en-US" sz="2400" dirty="0"/>
              <a:t>approach that supports person-centered care</a:t>
            </a:r>
          </a:p>
          <a:p>
            <a:pPr lvl="1"/>
            <a:r>
              <a:rPr lang="en-US" sz="2000" dirty="0"/>
              <a:t>Choice of agent with comorbidities, use in public vs private sector</a:t>
            </a:r>
          </a:p>
          <a:p>
            <a:pPr marL="0" indent="0">
              <a:buNone/>
            </a:pPr>
            <a:endParaRPr lang="en-US" sz="2400" dirty="0"/>
          </a:p>
          <a:p>
            <a:pPr lvl="1"/>
            <a:endParaRPr lang="en-US" sz="2400" dirty="0"/>
          </a:p>
          <a:p>
            <a:pPr marL="0" indent="0">
              <a:buNone/>
            </a:pPr>
            <a:endParaRPr lang="en-US" sz="2400" dirty="0"/>
          </a:p>
          <a:p>
            <a:pPr lvl="2"/>
            <a:endParaRPr lang="en-US" sz="2000" dirty="0"/>
          </a:p>
        </p:txBody>
      </p:sp>
      <p:pic>
        <p:nvPicPr>
          <p:cNvPr id="15" name="Picture 14">
            <a:extLst>
              <a:ext uri="{FF2B5EF4-FFF2-40B4-BE49-F238E27FC236}">
                <a16:creationId xmlns:a16="http://schemas.microsoft.com/office/drawing/2014/main" id="{CD465D9A-EB1D-A1A2-FB56-E84EABA10480}"/>
              </a:ext>
            </a:extLst>
          </p:cNvPr>
          <p:cNvPicPr>
            <a:picLocks noChangeAspect="1"/>
          </p:cNvPicPr>
          <p:nvPr/>
        </p:nvPicPr>
        <p:blipFill>
          <a:blip r:embed="rId3"/>
          <a:stretch>
            <a:fillRect/>
          </a:stretch>
        </p:blipFill>
        <p:spPr>
          <a:xfrm>
            <a:off x="6866001" y="1392574"/>
            <a:ext cx="4002836" cy="3753478"/>
          </a:xfrm>
          <a:prstGeom prst="rect">
            <a:avLst/>
          </a:prstGeom>
        </p:spPr>
      </p:pic>
      <p:sp>
        <p:nvSpPr>
          <p:cNvPr id="3" name="Rectangle 2">
            <a:extLst>
              <a:ext uri="{FF2B5EF4-FFF2-40B4-BE49-F238E27FC236}">
                <a16:creationId xmlns:a16="http://schemas.microsoft.com/office/drawing/2014/main" id="{47110336-5DAB-F4E1-45CF-D234AD0D0946}"/>
              </a:ext>
            </a:extLst>
          </p:cNvPr>
          <p:cNvSpPr/>
          <p:nvPr/>
        </p:nvSpPr>
        <p:spPr>
          <a:xfrm>
            <a:off x="411480" y="6181358"/>
            <a:ext cx="8542020" cy="461665"/>
          </a:xfrm>
          <a:prstGeom prst="rect">
            <a:avLst/>
          </a:prstGeom>
        </p:spPr>
        <p:txBody>
          <a:bodyPr wrap="square"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who.int/teams/global-hiv-hepatitis-and-stis-programmes/hiv/treatment/</a:t>
            </a:r>
            <a:r>
              <a:rPr kumimoji="0" lang="en-GB"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hiv</a:t>
            </a:r>
            <a:r>
              <a:rPr kumimoji="0" lang="en-GB"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-treatment-for-adults. ncbi.nlm.nih.gov/books/NBK570389/. </a:t>
            </a:r>
          </a:p>
        </p:txBody>
      </p:sp>
    </p:spTree>
    <p:extLst>
      <p:ext uri="{BB962C8B-B14F-4D97-AF65-F5344CB8AC3E}">
        <p14:creationId xmlns:p14="http://schemas.microsoft.com/office/powerpoint/2010/main" val="2657705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5" name="Straight Arrow Connector 64">
            <a:extLst>
              <a:ext uri="{FF2B5EF4-FFF2-40B4-BE49-F238E27FC236}">
                <a16:creationId xmlns:a16="http://schemas.microsoft.com/office/drawing/2014/main" id="{792675C1-EFA2-4A4E-8733-4A47099033DE}"/>
              </a:ext>
            </a:extLst>
          </p:cNvPr>
          <p:cNvCxnSpPr>
            <a:cxnSpLocks/>
            <a:endCxn id="110" idx="1"/>
          </p:cNvCxnSpPr>
          <p:nvPr/>
        </p:nvCxnSpPr>
        <p:spPr bwMode="auto">
          <a:xfrm>
            <a:off x="4443558" y="2897852"/>
            <a:ext cx="921912" cy="620358"/>
          </a:xfrm>
          <a:prstGeom prst="straightConnector1">
            <a:avLst/>
          </a:prstGeom>
          <a:noFill/>
          <a:ln w="38100" cap="flat" cmpd="sng" algn="ctr">
            <a:solidFill>
              <a:schemeClr val="accent5"/>
            </a:solidFill>
            <a:prstDash val="solid"/>
            <a:round/>
            <a:headEnd type="none" w="med" len="med"/>
            <a:tailEnd type="triangle"/>
          </a:ln>
          <a:effectLst/>
        </p:spPr>
      </p:cxnSp>
      <p:cxnSp>
        <p:nvCxnSpPr>
          <p:cNvPr id="125" name="Straight Arrow Connector 124">
            <a:extLst>
              <a:ext uri="{FF2B5EF4-FFF2-40B4-BE49-F238E27FC236}">
                <a16:creationId xmlns:a16="http://schemas.microsoft.com/office/drawing/2014/main" id="{82A5DF6D-B15C-4068-B726-9FB5A277A128}"/>
              </a:ext>
            </a:extLst>
          </p:cNvPr>
          <p:cNvCxnSpPr>
            <a:cxnSpLocks/>
            <a:stCxn id="11" idx="6"/>
          </p:cNvCxnSpPr>
          <p:nvPr/>
        </p:nvCxnSpPr>
        <p:spPr bwMode="auto">
          <a:xfrm flipV="1">
            <a:off x="2351088" y="4185486"/>
            <a:ext cx="2756877" cy="794709"/>
          </a:xfrm>
          <a:prstGeom prst="straightConnector1">
            <a:avLst/>
          </a:prstGeom>
          <a:noFill/>
          <a:ln w="38100" cap="flat" cmpd="sng" algn="ctr">
            <a:solidFill>
              <a:schemeClr val="accent5"/>
            </a:solidFill>
            <a:prstDash val="solid"/>
            <a:round/>
            <a:headEnd type="none" w="med" len="med"/>
            <a:tailEnd type="triangle"/>
          </a:ln>
          <a:effectLst/>
        </p:spPr>
      </p:cxnSp>
      <p:cxnSp>
        <p:nvCxnSpPr>
          <p:cNvPr id="97" name="Straight Arrow Connector 96">
            <a:extLst>
              <a:ext uri="{FF2B5EF4-FFF2-40B4-BE49-F238E27FC236}">
                <a16:creationId xmlns:a16="http://schemas.microsoft.com/office/drawing/2014/main" id="{C0D22698-AB34-438C-8FA0-F67D3898453D}"/>
              </a:ext>
            </a:extLst>
          </p:cNvPr>
          <p:cNvCxnSpPr>
            <a:cxnSpLocks/>
            <a:stCxn id="25" idx="3"/>
          </p:cNvCxnSpPr>
          <p:nvPr/>
        </p:nvCxnSpPr>
        <p:spPr bwMode="auto">
          <a:xfrm flipH="1">
            <a:off x="7104272" y="3094527"/>
            <a:ext cx="2857030" cy="692790"/>
          </a:xfrm>
          <a:prstGeom prst="straightConnector1">
            <a:avLst/>
          </a:prstGeom>
          <a:noFill/>
          <a:ln w="38100" cap="flat" cmpd="sng" algn="ctr">
            <a:solidFill>
              <a:schemeClr val="accent5"/>
            </a:solidFill>
            <a:prstDash val="solid"/>
            <a:round/>
            <a:headEnd type="none" w="med" len="med"/>
            <a:tailEnd type="triangle"/>
          </a:ln>
          <a:effectLst/>
        </p:spPr>
      </p:cxnSp>
      <p:cxnSp>
        <p:nvCxnSpPr>
          <p:cNvPr id="96" name="Straight Arrow Connector 95">
            <a:extLst>
              <a:ext uri="{FF2B5EF4-FFF2-40B4-BE49-F238E27FC236}">
                <a16:creationId xmlns:a16="http://schemas.microsoft.com/office/drawing/2014/main" id="{870383C2-5862-498A-B3F9-0F605186625C}"/>
              </a:ext>
            </a:extLst>
          </p:cNvPr>
          <p:cNvCxnSpPr>
            <a:cxnSpLocks/>
          </p:cNvCxnSpPr>
          <p:nvPr/>
        </p:nvCxnSpPr>
        <p:spPr bwMode="auto">
          <a:xfrm>
            <a:off x="2142199" y="2925426"/>
            <a:ext cx="2955328" cy="831877"/>
          </a:xfrm>
          <a:prstGeom prst="straightConnector1">
            <a:avLst/>
          </a:prstGeom>
          <a:noFill/>
          <a:ln w="38100" cap="flat" cmpd="sng" algn="ctr">
            <a:solidFill>
              <a:schemeClr val="accent5"/>
            </a:solidFill>
            <a:prstDash val="solid"/>
            <a:round/>
            <a:headEnd type="none" w="med" len="med"/>
            <a:tailEnd type="triangle"/>
          </a:ln>
          <a:effectLst/>
        </p:spPr>
      </p:cxnSp>
      <p:cxnSp>
        <p:nvCxnSpPr>
          <p:cNvPr id="14" name="Straight Arrow Connector 13">
            <a:extLst>
              <a:ext uri="{FF2B5EF4-FFF2-40B4-BE49-F238E27FC236}">
                <a16:creationId xmlns:a16="http://schemas.microsoft.com/office/drawing/2014/main" id="{792675C1-EFA2-4A4E-8733-4A47099033DE}"/>
              </a:ext>
            </a:extLst>
          </p:cNvPr>
          <p:cNvCxnSpPr>
            <a:cxnSpLocks/>
            <a:stCxn id="5" idx="4"/>
            <a:endCxn id="110" idx="0"/>
          </p:cNvCxnSpPr>
          <p:nvPr/>
        </p:nvCxnSpPr>
        <p:spPr bwMode="auto">
          <a:xfrm>
            <a:off x="6099595" y="2504645"/>
            <a:ext cx="1" cy="828601"/>
          </a:xfrm>
          <a:prstGeom prst="straightConnector1">
            <a:avLst/>
          </a:prstGeom>
          <a:noFill/>
          <a:ln w="38100" cap="flat" cmpd="sng" algn="ctr">
            <a:solidFill>
              <a:schemeClr val="accent5"/>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F1DB3FC1-FEA4-4E55-A513-854F88BB5973}"/>
              </a:ext>
            </a:extLst>
          </p:cNvPr>
          <p:cNvCxnSpPr>
            <a:cxnSpLocks/>
          </p:cNvCxnSpPr>
          <p:nvPr/>
        </p:nvCxnSpPr>
        <p:spPr bwMode="auto">
          <a:xfrm flipH="1">
            <a:off x="6974436" y="3101068"/>
            <a:ext cx="566294" cy="502026"/>
          </a:xfrm>
          <a:prstGeom prst="straightConnector1">
            <a:avLst/>
          </a:prstGeom>
          <a:noFill/>
          <a:ln w="38100" cap="flat" cmpd="sng" algn="ctr">
            <a:solidFill>
              <a:schemeClr val="accent5"/>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CC37EAE5-DEA0-4491-BE5C-79D5B0C0E934}"/>
              </a:ext>
            </a:extLst>
          </p:cNvPr>
          <p:cNvCxnSpPr>
            <a:cxnSpLocks/>
            <a:stCxn id="6" idx="4"/>
          </p:cNvCxnSpPr>
          <p:nvPr/>
        </p:nvCxnSpPr>
        <p:spPr bwMode="auto">
          <a:xfrm>
            <a:off x="1669685" y="3006614"/>
            <a:ext cx="539567" cy="634848"/>
          </a:xfrm>
          <a:prstGeom prst="straightConnector1">
            <a:avLst/>
          </a:prstGeom>
          <a:noFill/>
          <a:ln w="38100" cap="flat" cmpd="sng" algn="ctr">
            <a:solidFill>
              <a:schemeClr val="accent5"/>
            </a:solidFill>
            <a:prstDash val="solid"/>
            <a:round/>
            <a:headEnd type="none" w="med" len="med"/>
            <a:tailEnd type="triangle"/>
          </a:ln>
          <a:effectLst/>
        </p:spPr>
      </p:cxnSp>
      <p:cxnSp>
        <p:nvCxnSpPr>
          <p:cNvPr id="36" name="Straight Arrow Connector 35">
            <a:extLst>
              <a:ext uri="{FF2B5EF4-FFF2-40B4-BE49-F238E27FC236}">
                <a16:creationId xmlns:a16="http://schemas.microsoft.com/office/drawing/2014/main" id="{2F68BC75-D12E-47AA-994E-51BD17BFBF74}"/>
              </a:ext>
            </a:extLst>
          </p:cNvPr>
          <p:cNvCxnSpPr>
            <a:cxnSpLocks/>
            <a:endCxn id="110" idx="3"/>
          </p:cNvCxnSpPr>
          <p:nvPr/>
        </p:nvCxnSpPr>
        <p:spPr bwMode="auto">
          <a:xfrm flipV="1">
            <a:off x="4761974" y="4411293"/>
            <a:ext cx="603496" cy="368722"/>
          </a:xfrm>
          <a:prstGeom prst="straightConnector1">
            <a:avLst/>
          </a:prstGeom>
          <a:noFill/>
          <a:ln w="38100" cap="flat" cmpd="sng" algn="ctr">
            <a:solidFill>
              <a:schemeClr val="accent5"/>
            </a:solidFill>
            <a:prstDash val="solid"/>
            <a:round/>
            <a:headEnd type="none" w="med" len="med"/>
            <a:tailEnd type="triangle"/>
          </a:ln>
          <a:effectLst/>
        </p:spPr>
      </p:cxnSp>
      <p:cxnSp>
        <p:nvCxnSpPr>
          <p:cNvPr id="39" name="Straight Arrow Connector 38">
            <a:extLst>
              <a:ext uri="{FF2B5EF4-FFF2-40B4-BE49-F238E27FC236}">
                <a16:creationId xmlns:a16="http://schemas.microsoft.com/office/drawing/2014/main" id="{0CF16254-7037-43E6-8BD0-1024B63F6C14}"/>
              </a:ext>
            </a:extLst>
          </p:cNvPr>
          <p:cNvCxnSpPr>
            <a:cxnSpLocks/>
            <a:stCxn id="120" idx="3"/>
            <a:endCxn id="47" idx="7"/>
          </p:cNvCxnSpPr>
          <p:nvPr/>
        </p:nvCxnSpPr>
        <p:spPr bwMode="auto">
          <a:xfrm flipH="1">
            <a:off x="3125092" y="5373875"/>
            <a:ext cx="444767" cy="368866"/>
          </a:xfrm>
          <a:prstGeom prst="straightConnector1">
            <a:avLst/>
          </a:prstGeom>
          <a:noFill/>
          <a:ln w="38100" cap="flat" cmpd="sng" algn="ctr">
            <a:solidFill>
              <a:schemeClr val="accent5"/>
            </a:solidFill>
            <a:prstDash val="solid"/>
            <a:round/>
            <a:headEnd type="none" w="med" len="med"/>
            <a:tailEnd type="triangle"/>
          </a:ln>
          <a:effectLst/>
        </p:spPr>
      </p:cxnSp>
      <p:cxnSp>
        <p:nvCxnSpPr>
          <p:cNvPr id="44" name="Straight Arrow Connector 43">
            <a:extLst>
              <a:ext uri="{FF2B5EF4-FFF2-40B4-BE49-F238E27FC236}">
                <a16:creationId xmlns:a16="http://schemas.microsoft.com/office/drawing/2014/main" id="{A09CE94D-7F8F-40D1-8C2A-46597CD9B21E}"/>
              </a:ext>
            </a:extLst>
          </p:cNvPr>
          <p:cNvCxnSpPr>
            <a:cxnSpLocks/>
            <a:stCxn id="8" idx="4"/>
          </p:cNvCxnSpPr>
          <p:nvPr/>
        </p:nvCxnSpPr>
        <p:spPr bwMode="auto">
          <a:xfrm flipH="1">
            <a:off x="8147248" y="3258450"/>
            <a:ext cx="111622" cy="1152843"/>
          </a:xfrm>
          <a:prstGeom prst="straightConnector1">
            <a:avLst/>
          </a:prstGeom>
          <a:noFill/>
          <a:ln w="38100" cap="flat" cmpd="sng" algn="ctr">
            <a:solidFill>
              <a:schemeClr val="accent5"/>
            </a:solidFill>
            <a:prstDash val="solid"/>
            <a:round/>
            <a:headEnd type="triangle"/>
            <a:tailEnd type="triangle"/>
          </a:ln>
          <a:effectLst/>
        </p:spPr>
      </p:cxnSp>
      <p:cxnSp>
        <p:nvCxnSpPr>
          <p:cNvPr id="45" name="Straight Arrow Connector 44">
            <a:extLst>
              <a:ext uri="{FF2B5EF4-FFF2-40B4-BE49-F238E27FC236}">
                <a16:creationId xmlns:a16="http://schemas.microsoft.com/office/drawing/2014/main" id="{22960EF0-93DE-484D-9F3B-A76B8D738243}"/>
              </a:ext>
            </a:extLst>
          </p:cNvPr>
          <p:cNvCxnSpPr>
            <a:cxnSpLocks/>
            <a:stCxn id="9" idx="7"/>
          </p:cNvCxnSpPr>
          <p:nvPr/>
        </p:nvCxnSpPr>
        <p:spPr bwMode="auto">
          <a:xfrm flipV="1">
            <a:off x="8833551" y="4110374"/>
            <a:ext cx="1127751" cy="434830"/>
          </a:xfrm>
          <a:prstGeom prst="straightConnector1">
            <a:avLst/>
          </a:prstGeom>
          <a:noFill/>
          <a:ln w="38100" cap="flat" cmpd="sng" algn="ctr">
            <a:solidFill>
              <a:schemeClr val="accent5"/>
            </a:solidFill>
            <a:prstDash val="solid"/>
            <a:round/>
            <a:headEnd type="triangle"/>
            <a:tailEnd type="triangle"/>
          </a:ln>
          <a:effectLst/>
        </p:spPr>
      </p:cxnSp>
      <p:cxnSp>
        <p:nvCxnSpPr>
          <p:cNvPr id="63" name="Straight Arrow Connector 62">
            <a:extLst>
              <a:ext uri="{FF2B5EF4-FFF2-40B4-BE49-F238E27FC236}">
                <a16:creationId xmlns:a16="http://schemas.microsoft.com/office/drawing/2014/main" id="{1DE99B3D-31D2-45A6-BFDF-634B1C2B4588}"/>
              </a:ext>
            </a:extLst>
          </p:cNvPr>
          <p:cNvCxnSpPr>
            <a:cxnSpLocks/>
          </p:cNvCxnSpPr>
          <p:nvPr/>
        </p:nvCxnSpPr>
        <p:spPr bwMode="auto">
          <a:xfrm>
            <a:off x="3770230" y="3964751"/>
            <a:ext cx="1291153" cy="1"/>
          </a:xfrm>
          <a:prstGeom prst="straightConnector1">
            <a:avLst/>
          </a:prstGeom>
          <a:noFill/>
          <a:ln w="38100" cap="flat" cmpd="sng" algn="ctr">
            <a:solidFill>
              <a:schemeClr val="accent5"/>
            </a:solidFill>
            <a:prstDash val="solid"/>
            <a:round/>
            <a:headEnd type="none" w="med" len="med"/>
            <a:tailEnd type="triangle"/>
          </a:ln>
          <a:effectLst/>
        </p:spPr>
      </p:cxnSp>
      <p:cxnSp>
        <p:nvCxnSpPr>
          <p:cNvPr id="70" name="Straight Arrow Connector 69">
            <a:extLst>
              <a:ext uri="{FF2B5EF4-FFF2-40B4-BE49-F238E27FC236}">
                <a16:creationId xmlns:a16="http://schemas.microsoft.com/office/drawing/2014/main" id="{19083564-D371-4911-9807-3F41A5FCCB0C}"/>
              </a:ext>
            </a:extLst>
          </p:cNvPr>
          <p:cNvCxnSpPr>
            <a:cxnSpLocks/>
            <a:stCxn id="5" idx="2"/>
          </p:cNvCxnSpPr>
          <p:nvPr/>
        </p:nvCxnSpPr>
        <p:spPr bwMode="auto">
          <a:xfrm flipH="1" flipV="1">
            <a:off x="4791791" y="1812831"/>
            <a:ext cx="393404" cy="234614"/>
          </a:xfrm>
          <a:prstGeom prst="straightConnector1">
            <a:avLst/>
          </a:prstGeom>
          <a:noFill/>
          <a:ln w="38100" cap="flat" cmpd="sng" algn="ctr">
            <a:solidFill>
              <a:schemeClr val="accent5"/>
            </a:solidFill>
            <a:prstDash val="solid"/>
            <a:round/>
            <a:headEnd type="triangle"/>
            <a:tailEnd type="triangle"/>
          </a:ln>
          <a:effectLst/>
        </p:spPr>
      </p:cxnSp>
      <p:cxnSp>
        <p:nvCxnSpPr>
          <p:cNvPr id="72" name="Straight Arrow Connector 71">
            <a:extLst>
              <a:ext uri="{FF2B5EF4-FFF2-40B4-BE49-F238E27FC236}">
                <a16:creationId xmlns:a16="http://schemas.microsoft.com/office/drawing/2014/main" id="{0B0C9455-5642-4DA8-8CA6-CEB08D38C917}"/>
              </a:ext>
            </a:extLst>
          </p:cNvPr>
          <p:cNvCxnSpPr>
            <a:cxnSpLocks/>
            <a:stCxn id="111" idx="1"/>
            <a:endCxn id="8" idx="5"/>
          </p:cNvCxnSpPr>
          <p:nvPr/>
        </p:nvCxnSpPr>
        <p:spPr bwMode="auto">
          <a:xfrm flipH="1" flipV="1">
            <a:off x="8989591" y="3124539"/>
            <a:ext cx="803491" cy="2284130"/>
          </a:xfrm>
          <a:prstGeom prst="straightConnector1">
            <a:avLst/>
          </a:prstGeom>
          <a:noFill/>
          <a:ln w="38100" cap="flat" cmpd="sng" algn="ctr">
            <a:solidFill>
              <a:schemeClr val="accent5"/>
            </a:solidFill>
            <a:prstDash val="solid"/>
            <a:round/>
            <a:headEnd type="triangle"/>
            <a:tailEnd type="triangle"/>
          </a:ln>
          <a:effectLst/>
        </p:spPr>
      </p:cxnSp>
      <p:cxnSp>
        <p:nvCxnSpPr>
          <p:cNvPr id="76" name="Straight Arrow Connector 75">
            <a:extLst>
              <a:ext uri="{FF2B5EF4-FFF2-40B4-BE49-F238E27FC236}">
                <a16:creationId xmlns:a16="http://schemas.microsoft.com/office/drawing/2014/main" id="{6BD5F023-A76D-474B-9D9A-F0570165D4D2}"/>
              </a:ext>
            </a:extLst>
          </p:cNvPr>
          <p:cNvCxnSpPr>
            <a:cxnSpLocks/>
            <a:stCxn id="25" idx="1"/>
            <a:endCxn id="5" idx="6"/>
          </p:cNvCxnSpPr>
          <p:nvPr/>
        </p:nvCxnSpPr>
        <p:spPr bwMode="auto">
          <a:xfrm flipH="1" flipV="1">
            <a:off x="7013995" y="2047445"/>
            <a:ext cx="2947307" cy="400504"/>
          </a:xfrm>
          <a:prstGeom prst="straightConnector1">
            <a:avLst/>
          </a:prstGeom>
          <a:noFill/>
          <a:ln w="38100" cap="flat" cmpd="sng" algn="ctr">
            <a:solidFill>
              <a:schemeClr val="accent5"/>
            </a:solidFill>
            <a:prstDash val="solid"/>
            <a:round/>
            <a:headEnd type="none" w="med" len="med"/>
            <a:tailEnd type="triangle"/>
          </a:ln>
          <a:effectLst/>
        </p:spPr>
      </p:cxnSp>
      <p:cxnSp>
        <p:nvCxnSpPr>
          <p:cNvPr id="87" name="Straight Arrow Connector 86">
            <a:extLst>
              <a:ext uri="{FF2B5EF4-FFF2-40B4-BE49-F238E27FC236}">
                <a16:creationId xmlns:a16="http://schemas.microsoft.com/office/drawing/2014/main" id="{09F3514E-333D-4D84-B625-947889C43227}"/>
              </a:ext>
            </a:extLst>
          </p:cNvPr>
          <p:cNvCxnSpPr>
            <a:cxnSpLocks/>
            <a:endCxn id="110" idx="5"/>
          </p:cNvCxnSpPr>
          <p:nvPr/>
        </p:nvCxnSpPr>
        <p:spPr bwMode="auto">
          <a:xfrm flipH="1" flipV="1">
            <a:off x="6833721" y="4411293"/>
            <a:ext cx="678960" cy="302074"/>
          </a:xfrm>
          <a:prstGeom prst="straightConnector1">
            <a:avLst/>
          </a:prstGeom>
          <a:noFill/>
          <a:ln w="38100" cap="flat" cmpd="sng" algn="ctr">
            <a:solidFill>
              <a:schemeClr val="accent5"/>
            </a:solidFill>
            <a:prstDash val="solid"/>
            <a:round/>
            <a:headEnd type="none" w="med" len="med"/>
            <a:tailEnd type="triangle"/>
          </a:ln>
          <a:effectLst/>
        </p:spPr>
      </p:cxnSp>
      <p:cxnSp>
        <p:nvCxnSpPr>
          <p:cNvPr id="93" name="Straight Arrow Connector 92">
            <a:extLst>
              <a:ext uri="{FF2B5EF4-FFF2-40B4-BE49-F238E27FC236}">
                <a16:creationId xmlns:a16="http://schemas.microsoft.com/office/drawing/2014/main" id="{8EB3CAEE-3D96-4CB5-A6E9-DE62BD9AA9CC}"/>
              </a:ext>
            </a:extLst>
          </p:cNvPr>
          <p:cNvCxnSpPr>
            <a:cxnSpLocks/>
          </p:cNvCxnSpPr>
          <p:nvPr/>
        </p:nvCxnSpPr>
        <p:spPr bwMode="auto">
          <a:xfrm>
            <a:off x="2641497" y="4304234"/>
            <a:ext cx="20258" cy="1298386"/>
          </a:xfrm>
          <a:prstGeom prst="straightConnector1">
            <a:avLst/>
          </a:prstGeom>
          <a:noFill/>
          <a:ln w="38100" cap="flat" cmpd="sng" algn="ctr">
            <a:solidFill>
              <a:schemeClr val="accent5"/>
            </a:solidFill>
            <a:prstDash val="solid"/>
            <a:round/>
            <a:headEnd type="none" w="med" len="med"/>
            <a:tailEnd type="triangle"/>
          </a:ln>
          <a:effectLst/>
        </p:spPr>
      </p:cxnSp>
      <p:cxnSp>
        <p:nvCxnSpPr>
          <p:cNvPr id="104" name="Straight Arrow Connector 103">
            <a:extLst>
              <a:ext uri="{FF2B5EF4-FFF2-40B4-BE49-F238E27FC236}">
                <a16:creationId xmlns:a16="http://schemas.microsoft.com/office/drawing/2014/main" id="{246D4180-3823-4B7B-9C8E-F2843BA68B7F}"/>
              </a:ext>
            </a:extLst>
          </p:cNvPr>
          <p:cNvCxnSpPr>
            <a:cxnSpLocks/>
            <a:endCxn id="48" idx="2"/>
          </p:cNvCxnSpPr>
          <p:nvPr/>
        </p:nvCxnSpPr>
        <p:spPr bwMode="auto">
          <a:xfrm flipV="1">
            <a:off x="3356395" y="5498123"/>
            <a:ext cx="1828800" cy="556188"/>
          </a:xfrm>
          <a:prstGeom prst="straightConnector1">
            <a:avLst/>
          </a:prstGeom>
          <a:noFill/>
          <a:ln w="38100" cap="flat" cmpd="sng" algn="ctr">
            <a:solidFill>
              <a:schemeClr val="accent5"/>
            </a:solidFill>
            <a:prstDash val="solid"/>
            <a:round/>
            <a:headEnd type="none" w="med" len="med"/>
            <a:tailEnd type="triangle"/>
          </a:ln>
          <a:effectLst/>
        </p:spPr>
      </p:cxnSp>
      <p:cxnSp>
        <p:nvCxnSpPr>
          <p:cNvPr id="121" name="Straight Arrow Connector 120">
            <a:extLst>
              <a:ext uri="{FF2B5EF4-FFF2-40B4-BE49-F238E27FC236}">
                <a16:creationId xmlns:a16="http://schemas.microsoft.com/office/drawing/2014/main" id="{1F312FC6-0F58-40CE-8ECA-710DA1849EF5}"/>
              </a:ext>
            </a:extLst>
          </p:cNvPr>
          <p:cNvCxnSpPr>
            <a:cxnSpLocks/>
            <a:stCxn id="11" idx="4"/>
          </p:cNvCxnSpPr>
          <p:nvPr/>
        </p:nvCxnSpPr>
        <p:spPr bwMode="auto">
          <a:xfrm>
            <a:off x="1436688" y="5437395"/>
            <a:ext cx="237905" cy="389017"/>
          </a:xfrm>
          <a:prstGeom prst="straightConnector1">
            <a:avLst/>
          </a:prstGeom>
          <a:noFill/>
          <a:ln w="38100" cap="flat" cmpd="sng" algn="ctr">
            <a:solidFill>
              <a:schemeClr val="accent5"/>
            </a:solidFill>
            <a:prstDash val="solid"/>
            <a:round/>
            <a:headEnd type="none" w="med" len="med"/>
            <a:tailEnd type="triangle"/>
          </a:ln>
          <a:effectLst/>
        </p:spPr>
      </p:cxnSp>
      <p:cxnSp>
        <p:nvCxnSpPr>
          <p:cNvPr id="127" name="Straight Arrow Connector 126">
            <a:extLst>
              <a:ext uri="{FF2B5EF4-FFF2-40B4-BE49-F238E27FC236}">
                <a16:creationId xmlns:a16="http://schemas.microsoft.com/office/drawing/2014/main" id="{8B1C521A-9CB1-4A79-9EC5-D9D49DF4CBB7}"/>
              </a:ext>
            </a:extLst>
          </p:cNvPr>
          <p:cNvCxnSpPr>
            <a:cxnSpLocks/>
            <a:stCxn id="7" idx="5"/>
          </p:cNvCxnSpPr>
          <p:nvPr/>
        </p:nvCxnSpPr>
        <p:spPr bwMode="auto">
          <a:xfrm>
            <a:off x="4600258" y="1978561"/>
            <a:ext cx="1077483" cy="1354685"/>
          </a:xfrm>
          <a:prstGeom prst="straightConnector1">
            <a:avLst/>
          </a:prstGeom>
          <a:noFill/>
          <a:ln w="38100" cap="flat" cmpd="sng" algn="ctr">
            <a:solidFill>
              <a:schemeClr val="accent5"/>
            </a:solidFill>
            <a:prstDash val="solid"/>
            <a:round/>
            <a:headEnd type="none" w="med" len="med"/>
            <a:tailEnd type="triangle"/>
          </a:ln>
          <a:effectLst/>
        </p:spPr>
      </p:cxnSp>
      <p:cxnSp>
        <p:nvCxnSpPr>
          <p:cNvPr id="131" name="Straight Arrow Connector 130">
            <a:extLst>
              <a:ext uri="{FF2B5EF4-FFF2-40B4-BE49-F238E27FC236}">
                <a16:creationId xmlns:a16="http://schemas.microsoft.com/office/drawing/2014/main" id="{AB9D2A78-B58E-4545-86B9-B3AC5022291C}"/>
              </a:ext>
            </a:extLst>
          </p:cNvPr>
          <p:cNvCxnSpPr>
            <a:cxnSpLocks/>
            <a:stCxn id="12" idx="2"/>
            <a:endCxn id="110" idx="6"/>
          </p:cNvCxnSpPr>
          <p:nvPr/>
        </p:nvCxnSpPr>
        <p:spPr bwMode="auto">
          <a:xfrm flipH="1">
            <a:off x="7137806" y="3964751"/>
            <a:ext cx="2789958" cy="1"/>
          </a:xfrm>
          <a:prstGeom prst="straightConnector1">
            <a:avLst/>
          </a:prstGeom>
          <a:noFill/>
          <a:ln w="38100" cap="flat" cmpd="sng" algn="ctr">
            <a:solidFill>
              <a:schemeClr val="accent5"/>
            </a:solidFill>
            <a:prstDash val="solid"/>
            <a:round/>
            <a:headEnd type="none" w="med" len="med"/>
            <a:tailEnd type="triangle"/>
          </a:ln>
          <a:effectLst/>
        </p:spPr>
      </p:cxnSp>
      <p:cxnSp>
        <p:nvCxnSpPr>
          <p:cNvPr id="53" name="Straight Arrow Connector 52">
            <a:extLst>
              <a:ext uri="{FF2B5EF4-FFF2-40B4-BE49-F238E27FC236}">
                <a16:creationId xmlns:a16="http://schemas.microsoft.com/office/drawing/2014/main" id="{246D4180-3823-4B7B-9C8E-F2843BA68B7F}"/>
              </a:ext>
            </a:extLst>
          </p:cNvPr>
          <p:cNvCxnSpPr>
            <a:cxnSpLocks/>
            <a:stCxn id="48" idx="5"/>
            <a:endCxn id="99" idx="2"/>
          </p:cNvCxnSpPr>
          <p:nvPr/>
        </p:nvCxnSpPr>
        <p:spPr bwMode="auto">
          <a:xfrm>
            <a:off x="6746173" y="5821412"/>
            <a:ext cx="465335" cy="394608"/>
          </a:xfrm>
          <a:prstGeom prst="straightConnector1">
            <a:avLst/>
          </a:prstGeom>
          <a:noFill/>
          <a:ln w="38100" cap="flat" cmpd="sng" algn="ctr">
            <a:solidFill>
              <a:schemeClr val="accent5"/>
            </a:solidFill>
            <a:prstDash val="solid"/>
            <a:round/>
            <a:headEnd type="none" w="med" len="med"/>
            <a:tailEnd type="triangle"/>
          </a:ln>
          <a:effectLst/>
        </p:spPr>
      </p:cxnSp>
      <p:cxnSp>
        <p:nvCxnSpPr>
          <p:cNvPr id="66" name="Straight Arrow Connector 65">
            <a:extLst>
              <a:ext uri="{FF2B5EF4-FFF2-40B4-BE49-F238E27FC236}">
                <a16:creationId xmlns:a16="http://schemas.microsoft.com/office/drawing/2014/main" id="{86085DE7-4DBB-45EA-BEA4-76B0C31A5C07}"/>
              </a:ext>
            </a:extLst>
          </p:cNvPr>
          <p:cNvCxnSpPr>
            <a:cxnSpLocks/>
            <a:endCxn id="111" idx="0"/>
          </p:cNvCxnSpPr>
          <p:nvPr/>
        </p:nvCxnSpPr>
        <p:spPr bwMode="auto">
          <a:xfrm flipH="1">
            <a:off x="10439660" y="4411293"/>
            <a:ext cx="82268" cy="863465"/>
          </a:xfrm>
          <a:prstGeom prst="straightConnector1">
            <a:avLst/>
          </a:prstGeom>
          <a:noFill/>
          <a:ln w="38100" cap="flat" cmpd="sng" algn="ctr">
            <a:solidFill>
              <a:schemeClr val="accent5"/>
            </a:solidFill>
            <a:prstDash val="solid"/>
            <a:round/>
            <a:headEnd type="none" w="med" len="med"/>
            <a:tailEnd type="triangle"/>
          </a:ln>
          <a:effectLst/>
        </p:spPr>
      </p:cxnSp>
      <p:cxnSp>
        <p:nvCxnSpPr>
          <p:cNvPr id="74" name="Straight Arrow Connector 73">
            <a:extLst>
              <a:ext uri="{FF2B5EF4-FFF2-40B4-BE49-F238E27FC236}">
                <a16:creationId xmlns:a16="http://schemas.microsoft.com/office/drawing/2014/main" id="{9DC4A067-044E-4B73-9ABC-6B2ED6799975}"/>
              </a:ext>
            </a:extLst>
          </p:cNvPr>
          <p:cNvCxnSpPr>
            <a:cxnSpLocks/>
            <a:endCxn id="5" idx="5"/>
          </p:cNvCxnSpPr>
          <p:nvPr/>
        </p:nvCxnSpPr>
        <p:spPr bwMode="auto">
          <a:xfrm flipH="1" flipV="1">
            <a:off x="6746173" y="2370734"/>
            <a:ext cx="766508" cy="344250"/>
          </a:xfrm>
          <a:prstGeom prst="straightConnector1">
            <a:avLst/>
          </a:prstGeom>
          <a:noFill/>
          <a:ln w="38100" cap="flat" cmpd="sng" algn="ctr">
            <a:solidFill>
              <a:schemeClr val="accent5"/>
            </a:solidFill>
            <a:prstDash val="solid"/>
            <a:round/>
            <a:headEnd type="none" w="med" len="med"/>
            <a:tailEnd type="triangle"/>
          </a:ln>
          <a:effectLst/>
        </p:spPr>
      </p:cxnSp>
      <p:cxnSp>
        <p:nvCxnSpPr>
          <p:cNvPr id="75" name="Straight Arrow Connector 74">
            <a:extLst>
              <a:ext uri="{FF2B5EF4-FFF2-40B4-BE49-F238E27FC236}">
                <a16:creationId xmlns:a16="http://schemas.microsoft.com/office/drawing/2014/main" id="{BB58A6BF-31C8-48D2-824C-D79C1212CB5A}"/>
              </a:ext>
            </a:extLst>
          </p:cNvPr>
          <p:cNvCxnSpPr>
            <a:cxnSpLocks/>
          </p:cNvCxnSpPr>
          <p:nvPr/>
        </p:nvCxnSpPr>
        <p:spPr bwMode="auto">
          <a:xfrm>
            <a:off x="8771965" y="5150406"/>
            <a:ext cx="787869" cy="394270"/>
          </a:xfrm>
          <a:prstGeom prst="straightConnector1">
            <a:avLst/>
          </a:prstGeom>
          <a:noFill/>
          <a:ln w="38100" cap="flat" cmpd="sng" algn="ctr">
            <a:solidFill>
              <a:schemeClr val="accent5"/>
            </a:solidFill>
            <a:prstDash val="solid"/>
            <a:round/>
            <a:headEnd type="none" w="med" len="med"/>
            <a:tailEnd type="triangle"/>
          </a:ln>
          <a:effectLst/>
        </p:spPr>
      </p:cxnSp>
      <p:cxnSp>
        <p:nvCxnSpPr>
          <p:cNvPr id="85" name="Straight Arrow Connector 84">
            <a:extLst>
              <a:ext uri="{FF2B5EF4-FFF2-40B4-BE49-F238E27FC236}">
                <a16:creationId xmlns:a16="http://schemas.microsoft.com/office/drawing/2014/main" id="{A0F25C2B-2D03-435B-8BDC-989643CF0128}"/>
              </a:ext>
            </a:extLst>
          </p:cNvPr>
          <p:cNvCxnSpPr>
            <a:cxnSpLocks/>
          </p:cNvCxnSpPr>
          <p:nvPr/>
        </p:nvCxnSpPr>
        <p:spPr bwMode="auto">
          <a:xfrm>
            <a:off x="8971082" y="1990259"/>
            <a:ext cx="1078719" cy="3315163"/>
          </a:xfrm>
          <a:prstGeom prst="straightConnector1">
            <a:avLst/>
          </a:prstGeom>
          <a:noFill/>
          <a:ln w="38100" cap="flat" cmpd="sng" algn="ctr">
            <a:solidFill>
              <a:schemeClr val="accent5"/>
            </a:solidFill>
            <a:prstDash val="solid"/>
            <a:round/>
            <a:headEnd type="none" w="med" len="med"/>
            <a:tailEnd type="triangle"/>
          </a:ln>
          <a:effectLst/>
        </p:spPr>
      </p:cxnSp>
      <p:cxnSp>
        <p:nvCxnSpPr>
          <p:cNvPr id="88" name="Straight Arrow Connector 87">
            <a:extLst>
              <a:ext uri="{FF2B5EF4-FFF2-40B4-BE49-F238E27FC236}">
                <a16:creationId xmlns:a16="http://schemas.microsoft.com/office/drawing/2014/main" id="{EB0F0552-B746-4258-A924-99C981D07F65}"/>
              </a:ext>
            </a:extLst>
          </p:cNvPr>
          <p:cNvCxnSpPr>
            <a:cxnSpLocks/>
          </p:cNvCxnSpPr>
          <p:nvPr/>
        </p:nvCxnSpPr>
        <p:spPr bwMode="auto">
          <a:xfrm flipV="1">
            <a:off x="6484441" y="1754510"/>
            <a:ext cx="1198859" cy="1623731"/>
          </a:xfrm>
          <a:prstGeom prst="straightConnector1">
            <a:avLst/>
          </a:prstGeom>
          <a:noFill/>
          <a:ln w="38100" cap="flat" cmpd="sng" algn="ctr">
            <a:solidFill>
              <a:schemeClr val="accent5"/>
            </a:solidFill>
            <a:prstDash val="solid"/>
            <a:round/>
            <a:headEnd type="triangle"/>
            <a:tailEnd type="triangle"/>
          </a:ln>
          <a:effectLst/>
        </p:spPr>
      </p:cxnSp>
      <p:cxnSp>
        <p:nvCxnSpPr>
          <p:cNvPr id="105" name="Straight Arrow Connector 104">
            <a:extLst>
              <a:ext uri="{FF2B5EF4-FFF2-40B4-BE49-F238E27FC236}">
                <a16:creationId xmlns:a16="http://schemas.microsoft.com/office/drawing/2014/main" id="{E4C7A44E-426B-4DC3-984D-955B9245EEA6}"/>
              </a:ext>
            </a:extLst>
          </p:cNvPr>
          <p:cNvCxnSpPr>
            <a:cxnSpLocks/>
            <a:stCxn id="48" idx="6"/>
            <a:endCxn id="111" idx="2"/>
          </p:cNvCxnSpPr>
          <p:nvPr/>
        </p:nvCxnSpPr>
        <p:spPr bwMode="auto">
          <a:xfrm>
            <a:off x="7013995" y="5498123"/>
            <a:ext cx="2511265" cy="233835"/>
          </a:xfrm>
          <a:prstGeom prst="straightConnector1">
            <a:avLst/>
          </a:prstGeom>
          <a:noFill/>
          <a:ln w="38100" cap="flat" cmpd="sng" algn="ctr">
            <a:solidFill>
              <a:schemeClr val="accent5"/>
            </a:solidFill>
            <a:prstDash val="solid"/>
            <a:round/>
            <a:headEnd type="none" w="med" len="med"/>
            <a:tailEnd type="triangle"/>
          </a:ln>
          <a:effectLst/>
        </p:spPr>
      </p:cxnSp>
      <p:cxnSp>
        <p:nvCxnSpPr>
          <p:cNvPr id="132" name="Straight Arrow Connector 131">
            <a:extLst>
              <a:ext uri="{FF2B5EF4-FFF2-40B4-BE49-F238E27FC236}">
                <a16:creationId xmlns:a16="http://schemas.microsoft.com/office/drawing/2014/main" id="{CE3D5A5E-700D-44B6-B598-88F50E47CF5F}"/>
              </a:ext>
            </a:extLst>
          </p:cNvPr>
          <p:cNvCxnSpPr>
            <a:cxnSpLocks/>
            <a:stCxn id="110" idx="4"/>
            <a:endCxn id="48" idx="0"/>
          </p:cNvCxnSpPr>
          <p:nvPr/>
        </p:nvCxnSpPr>
        <p:spPr bwMode="auto">
          <a:xfrm flipH="1">
            <a:off x="6099595" y="4596257"/>
            <a:ext cx="1" cy="444666"/>
          </a:xfrm>
          <a:prstGeom prst="straightConnector1">
            <a:avLst/>
          </a:prstGeom>
          <a:noFill/>
          <a:ln w="38100" cap="flat" cmpd="sng" algn="ctr">
            <a:solidFill>
              <a:schemeClr val="accent5"/>
            </a:solidFill>
            <a:prstDash val="solid"/>
            <a:round/>
            <a:headEnd type="none" w="med" len="med"/>
            <a:tailEnd type="triangle"/>
          </a:ln>
          <a:effectLst/>
        </p:spPr>
      </p:cxnSp>
      <p:sp>
        <p:nvSpPr>
          <p:cNvPr id="5" name="Content Placeholder 3">
            <a:extLst>
              <a:ext uri="{FF2B5EF4-FFF2-40B4-BE49-F238E27FC236}">
                <a16:creationId xmlns:a16="http://schemas.microsoft.com/office/drawing/2014/main" id="{027C64D8-22C7-44FB-9613-E10FD0BC794C}"/>
              </a:ext>
            </a:extLst>
          </p:cNvPr>
          <p:cNvSpPr txBox="1">
            <a:spLocks/>
          </p:cNvSpPr>
          <p:nvPr/>
        </p:nvSpPr>
        <p:spPr bwMode="auto">
          <a:xfrm>
            <a:off x="5185195" y="1590245"/>
            <a:ext cx="1828800" cy="914400"/>
          </a:xfrm>
          <a:prstGeom prst="ellipse">
            <a:avLst/>
          </a:prstGeom>
          <a:solidFill>
            <a:srgbClr val="4DA1B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lt1"/>
                </a:solidFill>
                <a:latin typeface="+mn-lt"/>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lt1"/>
                </a:solidFill>
                <a:latin typeface="+mn-lt"/>
                <a:ea typeface="+mn-ea"/>
                <a:cs typeface="+mn-cs"/>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lt1"/>
                </a:solidFill>
                <a:latin typeface="+mn-lt"/>
                <a:ea typeface="+mn-ea"/>
                <a:cs typeface="+mn-cs"/>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lt1"/>
                </a:solidFill>
                <a:latin typeface="+mn-lt"/>
                <a:ea typeface="+mn-ea"/>
                <a:cs typeface="+mn-cs"/>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lt1"/>
                </a:solidFill>
                <a:latin typeface="+mn-lt"/>
                <a:ea typeface="+mn-ea"/>
                <a:cs typeface="+mn-cs"/>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9pPr>
          </a:lstStyle>
          <a:p>
            <a:pPr marL="0" indent="0" algn="ctr" fontAlgn="auto">
              <a:lnSpc>
                <a:spcPct val="100000"/>
              </a:lnSpc>
              <a:spcBef>
                <a:spcPts val="0"/>
              </a:spcBef>
              <a:spcAft>
                <a:spcPts val="0"/>
              </a:spcAft>
              <a:buClrTx/>
              <a:buFontTx/>
              <a:buNone/>
              <a:defRPr/>
            </a:pPr>
            <a:r>
              <a:rPr lang="en-US" sz="1600" kern="1200">
                <a:solidFill>
                  <a:prstClr val="white"/>
                </a:solidFill>
                <a:latin typeface="Calibri" panose="020F0502020204030204"/>
              </a:rPr>
              <a:t>Treatment</a:t>
            </a:r>
          </a:p>
          <a:p>
            <a:pPr marL="0" indent="0" algn="ctr" fontAlgn="auto">
              <a:lnSpc>
                <a:spcPct val="100000"/>
              </a:lnSpc>
              <a:spcBef>
                <a:spcPts val="0"/>
              </a:spcBef>
              <a:spcAft>
                <a:spcPts val="0"/>
              </a:spcAft>
              <a:buClrTx/>
              <a:buFontTx/>
              <a:buNone/>
              <a:defRPr/>
            </a:pPr>
            <a:r>
              <a:rPr lang="en-US" sz="1600">
                <a:solidFill>
                  <a:prstClr val="white"/>
                </a:solidFill>
                <a:latin typeface="Calibri" panose="020F0502020204030204"/>
              </a:rPr>
              <a:t>H</a:t>
            </a:r>
            <a:r>
              <a:rPr lang="en-US" sz="1600" kern="1200">
                <a:solidFill>
                  <a:prstClr val="white"/>
                </a:solidFill>
                <a:latin typeface="Calibri" panose="020F0502020204030204"/>
              </a:rPr>
              <a:t>istory</a:t>
            </a:r>
          </a:p>
        </p:txBody>
      </p:sp>
      <p:sp>
        <p:nvSpPr>
          <p:cNvPr id="6" name="Content Placeholder 3">
            <a:extLst>
              <a:ext uri="{FF2B5EF4-FFF2-40B4-BE49-F238E27FC236}">
                <a16:creationId xmlns:a16="http://schemas.microsoft.com/office/drawing/2014/main" id="{630A5DAA-69F1-46F4-A82F-F2FFB07D5E8D}"/>
              </a:ext>
            </a:extLst>
          </p:cNvPr>
          <p:cNvSpPr txBox="1">
            <a:spLocks/>
          </p:cNvSpPr>
          <p:nvPr/>
        </p:nvSpPr>
        <p:spPr bwMode="auto">
          <a:xfrm>
            <a:off x="755285" y="2092214"/>
            <a:ext cx="1828800" cy="914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lt1"/>
                </a:solidFill>
                <a:latin typeface="+mn-lt"/>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lt1"/>
                </a:solidFill>
                <a:latin typeface="+mn-lt"/>
                <a:ea typeface="+mn-ea"/>
                <a:cs typeface="+mn-cs"/>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lt1"/>
                </a:solidFill>
                <a:latin typeface="+mn-lt"/>
                <a:ea typeface="+mn-ea"/>
                <a:cs typeface="+mn-cs"/>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lt1"/>
                </a:solidFill>
                <a:latin typeface="+mn-lt"/>
                <a:ea typeface="+mn-ea"/>
                <a:cs typeface="+mn-cs"/>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lt1"/>
                </a:solidFill>
                <a:latin typeface="+mn-lt"/>
                <a:ea typeface="+mn-ea"/>
                <a:cs typeface="+mn-cs"/>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9pPr>
          </a:lstStyle>
          <a:p>
            <a:pPr marL="0" indent="0" algn="ctr" fontAlgn="auto">
              <a:lnSpc>
                <a:spcPct val="100000"/>
              </a:lnSpc>
              <a:spcBef>
                <a:spcPts val="0"/>
              </a:spcBef>
              <a:spcAft>
                <a:spcPts val="0"/>
              </a:spcAft>
              <a:buClrTx/>
              <a:buFontTx/>
              <a:buNone/>
              <a:defRPr/>
            </a:pPr>
            <a:r>
              <a:rPr lang="en-US" sz="1600" kern="1200">
                <a:solidFill>
                  <a:prstClr val="white"/>
                </a:solidFill>
                <a:latin typeface="Calibri" panose="020F0502020204030204"/>
              </a:rPr>
              <a:t>HLA-B*5701 Status </a:t>
            </a:r>
          </a:p>
        </p:txBody>
      </p:sp>
      <p:sp>
        <p:nvSpPr>
          <p:cNvPr id="7" name="Content Placeholder 3">
            <a:extLst>
              <a:ext uri="{FF2B5EF4-FFF2-40B4-BE49-F238E27FC236}">
                <a16:creationId xmlns:a16="http://schemas.microsoft.com/office/drawing/2014/main" id="{DD02CC8D-8E32-4E3E-9309-8F7840A637CE}"/>
              </a:ext>
            </a:extLst>
          </p:cNvPr>
          <p:cNvSpPr txBox="1">
            <a:spLocks/>
          </p:cNvSpPr>
          <p:nvPr/>
        </p:nvSpPr>
        <p:spPr bwMode="auto">
          <a:xfrm>
            <a:off x="3039280" y="1198072"/>
            <a:ext cx="1828800" cy="914400"/>
          </a:xfrm>
          <a:prstGeom prst="ellipse">
            <a:avLst/>
          </a:prstGeom>
          <a:solidFill>
            <a:srgbClr val="015873"/>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lt1"/>
                </a:solidFill>
                <a:latin typeface="+mn-lt"/>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lt1"/>
                </a:solidFill>
                <a:latin typeface="+mn-lt"/>
                <a:ea typeface="+mn-ea"/>
                <a:cs typeface="+mn-cs"/>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lt1"/>
                </a:solidFill>
                <a:latin typeface="+mn-lt"/>
                <a:ea typeface="+mn-ea"/>
                <a:cs typeface="+mn-cs"/>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lt1"/>
                </a:solidFill>
                <a:latin typeface="+mn-lt"/>
                <a:ea typeface="+mn-ea"/>
                <a:cs typeface="+mn-cs"/>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lt1"/>
                </a:solidFill>
                <a:latin typeface="+mn-lt"/>
                <a:ea typeface="+mn-ea"/>
                <a:cs typeface="+mn-cs"/>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9pPr>
          </a:lstStyle>
          <a:p>
            <a:pPr marL="0" indent="0" algn="ctr" fontAlgn="auto">
              <a:lnSpc>
                <a:spcPct val="100000"/>
              </a:lnSpc>
              <a:spcBef>
                <a:spcPts val="0"/>
              </a:spcBef>
              <a:spcAft>
                <a:spcPts val="0"/>
              </a:spcAft>
              <a:buClrTx/>
              <a:buFontTx/>
              <a:buNone/>
              <a:defRPr/>
            </a:pPr>
            <a:r>
              <a:rPr lang="en-US" sz="1600" kern="1200">
                <a:solidFill>
                  <a:prstClr val="white"/>
                </a:solidFill>
                <a:latin typeface="Calibri" panose="020F0502020204030204"/>
              </a:rPr>
              <a:t>ARV Resistance</a:t>
            </a:r>
          </a:p>
        </p:txBody>
      </p:sp>
      <p:sp>
        <p:nvSpPr>
          <p:cNvPr id="8" name="Content Placeholder 3">
            <a:extLst>
              <a:ext uri="{FF2B5EF4-FFF2-40B4-BE49-F238E27FC236}">
                <a16:creationId xmlns:a16="http://schemas.microsoft.com/office/drawing/2014/main" id="{07B86809-5179-4D53-AB43-6DE5E20E26BB}"/>
              </a:ext>
            </a:extLst>
          </p:cNvPr>
          <p:cNvSpPr txBox="1">
            <a:spLocks/>
          </p:cNvSpPr>
          <p:nvPr/>
        </p:nvSpPr>
        <p:spPr bwMode="auto">
          <a:xfrm>
            <a:off x="7225474" y="2344050"/>
            <a:ext cx="2066792"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lt1"/>
                </a:solidFill>
                <a:latin typeface="+mn-lt"/>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lt1"/>
                </a:solidFill>
                <a:latin typeface="+mn-lt"/>
                <a:ea typeface="+mn-ea"/>
                <a:cs typeface="+mn-cs"/>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lt1"/>
                </a:solidFill>
                <a:latin typeface="+mn-lt"/>
                <a:ea typeface="+mn-ea"/>
                <a:cs typeface="+mn-cs"/>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lt1"/>
                </a:solidFill>
                <a:latin typeface="+mn-lt"/>
                <a:ea typeface="+mn-ea"/>
                <a:cs typeface="+mn-cs"/>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lt1"/>
                </a:solidFill>
                <a:latin typeface="+mn-lt"/>
                <a:ea typeface="+mn-ea"/>
                <a:cs typeface="+mn-cs"/>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9pPr>
          </a:lstStyle>
          <a:p>
            <a:pPr marL="0" indent="0" algn="ctr" fontAlgn="auto">
              <a:lnSpc>
                <a:spcPct val="100000"/>
              </a:lnSpc>
              <a:spcBef>
                <a:spcPts val="0"/>
              </a:spcBef>
              <a:spcAft>
                <a:spcPts val="0"/>
              </a:spcAft>
              <a:buClrTx/>
              <a:buFontTx/>
              <a:buNone/>
              <a:defRPr/>
            </a:pPr>
            <a:r>
              <a:rPr lang="en-US" sz="1600" kern="1200">
                <a:solidFill>
                  <a:prstClr val="white"/>
                </a:solidFill>
                <a:latin typeface="Calibri" panose="020F0502020204030204"/>
              </a:rPr>
              <a:t>Comorbidities</a:t>
            </a:r>
          </a:p>
        </p:txBody>
      </p:sp>
      <p:sp>
        <p:nvSpPr>
          <p:cNvPr id="9" name="Content Placeholder 3">
            <a:extLst>
              <a:ext uri="{FF2B5EF4-FFF2-40B4-BE49-F238E27FC236}">
                <a16:creationId xmlns:a16="http://schemas.microsoft.com/office/drawing/2014/main" id="{ADEAEF1A-B99D-4DAE-8F95-00693745C036}"/>
              </a:ext>
            </a:extLst>
          </p:cNvPr>
          <p:cNvSpPr txBox="1">
            <a:spLocks/>
          </p:cNvSpPr>
          <p:nvPr/>
        </p:nvSpPr>
        <p:spPr bwMode="auto">
          <a:xfrm>
            <a:off x="7074247" y="4411293"/>
            <a:ext cx="2061153"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lt1"/>
                </a:solidFill>
                <a:latin typeface="+mn-lt"/>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lt1"/>
                </a:solidFill>
                <a:latin typeface="+mn-lt"/>
                <a:ea typeface="+mn-ea"/>
                <a:cs typeface="+mn-cs"/>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lt1"/>
                </a:solidFill>
                <a:latin typeface="+mn-lt"/>
                <a:ea typeface="+mn-ea"/>
                <a:cs typeface="+mn-cs"/>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lt1"/>
                </a:solidFill>
                <a:latin typeface="+mn-lt"/>
                <a:ea typeface="+mn-ea"/>
                <a:cs typeface="+mn-cs"/>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lt1"/>
                </a:solidFill>
                <a:latin typeface="+mn-lt"/>
                <a:ea typeface="+mn-ea"/>
                <a:cs typeface="+mn-cs"/>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9pPr>
          </a:lstStyle>
          <a:p>
            <a:pPr marL="0" indent="0" algn="ctr" fontAlgn="auto">
              <a:lnSpc>
                <a:spcPct val="100000"/>
              </a:lnSpc>
              <a:spcBef>
                <a:spcPts val="0"/>
              </a:spcBef>
              <a:spcAft>
                <a:spcPts val="0"/>
              </a:spcAft>
              <a:buClrTx/>
              <a:buFontTx/>
              <a:buNone/>
              <a:defRPr/>
            </a:pPr>
            <a:r>
              <a:rPr lang="en-US" sz="1600">
                <a:solidFill>
                  <a:prstClr val="white"/>
                </a:solidFill>
                <a:latin typeface="Calibri" panose="020F0502020204030204"/>
              </a:rPr>
              <a:t>Comedications</a:t>
            </a:r>
            <a:endParaRPr lang="en-US" sz="1600" kern="1200">
              <a:solidFill>
                <a:prstClr val="white"/>
              </a:solidFill>
              <a:latin typeface="Calibri" panose="020F0502020204030204"/>
            </a:endParaRPr>
          </a:p>
        </p:txBody>
      </p:sp>
      <p:sp>
        <p:nvSpPr>
          <p:cNvPr id="11" name="Content Placeholder 3">
            <a:extLst>
              <a:ext uri="{FF2B5EF4-FFF2-40B4-BE49-F238E27FC236}">
                <a16:creationId xmlns:a16="http://schemas.microsoft.com/office/drawing/2014/main" id="{108D6EFB-2596-49B3-BBA8-9E9FB891348F}"/>
              </a:ext>
            </a:extLst>
          </p:cNvPr>
          <p:cNvSpPr txBox="1">
            <a:spLocks/>
          </p:cNvSpPr>
          <p:nvPr/>
        </p:nvSpPr>
        <p:spPr bwMode="auto">
          <a:xfrm>
            <a:off x="522288" y="4522995"/>
            <a:ext cx="1828800" cy="914400"/>
          </a:xfrm>
          <a:prstGeom prst="ellipse">
            <a:avLst/>
          </a:prstGeom>
          <a:solidFill>
            <a:schemeClr val="accent3"/>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lt1"/>
                </a:solidFill>
                <a:latin typeface="+mn-lt"/>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lt1"/>
                </a:solidFill>
                <a:latin typeface="+mn-lt"/>
                <a:ea typeface="+mn-ea"/>
                <a:cs typeface="+mn-cs"/>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lt1"/>
                </a:solidFill>
                <a:latin typeface="+mn-lt"/>
                <a:ea typeface="+mn-ea"/>
                <a:cs typeface="+mn-cs"/>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lt1"/>
                </a:solidFill>
                <a:latin typeface="+mn-lt"/>
                <a:ea typeface="+mn-ea"/>
                <a:cs typeface="+mn-cs"/>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lt1"/>
                </a:solidFill>
                <a:latin typeface="+mn-lt"/>
                <a:ea typeface="+mn-ea"/>
                <a:cs typeface="+mn-cs"/>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9pPr>
          </a:lstStyle>
          <a:p>
            <a:pPr marL="0" indent="0" algn="ctr" fontAlgn="auto">
              <a:lnSpc>
                <a:spcPct val="100000"/>
              </a:lnSpc>
              <a:spcBef>
                <a:spcPts val="0"/>
              </a:spcBef>
              <a:spcAft>
                <a:spcPts val="0"/>
              </a:spcAft>
              <a:buClrTx/>
              <a:buFontTx/>
              <a:buNone/>
              <a:defRPr/>
            </a:pPr>
            <a:r>
              <a:rPr lang="en-US" sz="1600" kern="1200">
                <a:solidFill>
                  <a:prstClr val="white"/>
                </a:solidFill>
                <a:latin typeface="Calibri" panose="020F0502020204030204"/>
              </a:rPr>
              <a:t>Food </a:t>
            </a:r>
            <a:r>
              <a:rPr lang="en-US" sz="1600">
                <a:solidFill>
                  <a:prstClr val="white"/>
                </a:solidFill>
                <a:latin typeface="Calibri" panose="020F0502020204030204"/>
              </a:rPr>
              <a:t>Interactions</a:t>
            </a:r>
            <a:endParaRPr lang="en-US" sz="1600" kern="1200">
              <a:solidFill>
                <a:prstClr val="white"/>
              </a:solidFill>
              <a:latin typeface="Calibri" panose="020F0502020204030204"/>
            </a:endParaRPr>
          </a:p>
        </p:txBody>
      </p:sp>
      <p:sp>
        <p:nvSpPr>
          <p:cNvPr id="12" name="Content Placeholder 3">
            <a:extLst>
              <a:ext uri="{FF2B5EF4-FFF2-40B4-BE49-F238E27FC236}">
                <a16:creationId xmlns:a16="http://schemas.microsoft.com/office/drawing/2014/main" id="{EF8ED4FD-4506-46B0-BFEB-94081202AAAB}"/>
              </a:ext>
            </a:extLst>
          </p:cNvPr>
          <p:cNvSpPr txBox="1">
            <a:spLocks/>
          </p:cNvSpPr>
          <p:nvPr/>
        </p:nvSpPr>
        <p:spPr bwMode="auto">
          <a:xfrm>
            <a:off x="9927764" y="3507551"/>
            <a:ext cx="1828800" cy="914400"/>
          </a:xfrm>
          <a:prstGeom prst="ellipse">
            <a:avLst/>
          </a:prstGeom>
          <a:solidFill>
            <a:schemeClr val="accent3"/>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lt1"/>
                </a:solidFill>
                <a:latin typeface="+mn-lt"/>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lt1"/>
                </a:solidFill>
                <a:latin typeface="+mn-lt"/>
                <a:ea typeface="+mn-ea"/>
                <a:cs typeface="+mn-cs"/>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lt1"/>
                </a:solidFill>
                <a:latin typeface="+mn-lt"/>
                <a:ea typeface="+mn-ea"/>
                <a:cs typeface="+mn-cs"/>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lt1"/>
                </a:solidFill>
                <a:latin typeface="+mn-lt"/>
                <a:ea typeface="+mn-ea"/>
                <a:cs typeface="+mn-cs"/>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lt1"/>
                </a:solidFill>
                <a:latin typeface="+mn-lt"/>
                <a:ea typeface="+mn-ea"/>
                <a:cs typeface="+mn-cs"/>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9pPr>
          </a:lstStyle>
          <a:p>
            <a:pPr marL="0" indent="0" algn="ctr" fontAlgn="auto">
              <a:lnSpc>
                <a:spcPct val="100000"/>
              </a:lnSpc>
              <a:spcBef>
                <a:spcPts val="0"/>
              </a:spcBef>
              <a:spcAft>
                <a:spcPts val="0"/>
              </a:spcAft>
              <a:buClrTx/>
              <a:buFontTx/>
              <a:buNone/>
              <a:defRPr/>
            </a:pPr>
            <a:r>
              <a:rPr lang="en-US" sz="1600" kern="1200">
                <a:solidFill>
                  <a:prstClr val="white"/>
                </a:solidFill>
                <a:latin typeface="Calibri" panose="020F0502020204030204"/>
              </a:rPr>
              <a:t>Drug Interactions</a:t>
            </a:r>
          </a:p>
        </p:txBody>
      </p:sp>
      <p:sp>
        <p:nvSpPr>
          <p:cNvPr id="25" name="Content Placeholder 3">
            <a:extLst>
              <a:ext uri="{FF2B5EF4-FFF2-40B4-BE49-F238E27FC236}">
                <a16:creationId xmlns:a16="http://schemas.microsoft.com/office/drawing/2014/main" id="{5C06B705-56D0-4657-98A5-D79DC69AD5EE}"/>
              </a:ext>
            </a:extLst>
          </p:cNvPr>
          <p:cNvSpPr txBox="1">
            <a:spLocks/>
          </p:cNvSpPr>
          <p:nvPr/>
        </p:nvSpPr>
        <p:spPr bwMode="auto">
          <a:xfrm>
            <a:off x="9693480" y="2314038"/>
            <a:ext cx="1828800" cy="914400"/>
          </a:xfrm>
          <a:prstGeom prst="ellipse">
            <a:avLst/>
          </a:prstGeom>
          <a:solidFill>
            <a:schemeClr val="accent1"/>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lt1"/>
                </a:solidFill>
                <a:latin typeface="+mn-lt"/>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lt1"/>
                </a:solidFill>
                <a:latin typeface="+mn-lt"/>
                <a:ea typeface="+mn-ea"/>
                <a:cs typeface="+mn-cs"/>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lt1"/>
                </a:solidFill>
                <a:latin typeface="+mn-lt"/>
                <a:ea typeface="+mn-ea"/>
                <a:cs typeface="+mn-cs"/>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lt1"/>
                </a:solidFill>
                <a:latin typeface="+mn-lt"/>
                <a:ea typeface="+mn-ea"/>
                <a:cs typeface="+mn-cs"/>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lt1"/>
                </a:solidFill>
                <a:latin typeface="+mn-lt"/>
                <a:ea typeface="+mn-ea"/>
                <a:cs typeface="+mn-cs"/>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9pPr>
          </a:lstStyle>
          <a:p>
            <a:pPr marL="0" indent="0" algn="ctr" fontAlgn="auto">
              <a:lnSpc>
                <a:spcPct val="100000"/>
              </a:lnSpc>
              <a:spcBef>
                <a:spcPts val="0"/>
              </a:spcBef>
              <a:spcAft>
                <a:spcPts val="0"/>
              </a:spcAft>
              <a:buClrTx/>
              <a:buFontTx/>
              <a:buNone/>
              <a:defRPr/>
            </a:pPr>
            <a:r>
              <a:rPr lang="en-US" sz="1600" kern="1200">
                <a:solidFill>
                  <a:prstClr val="white"/>
                </a:solidFill>
                <a:latin typeface="Calibri" panose="020F0502020204030204"/>
              </a:rPr>
              <a:t>Viral Load</a:t>
            </a:r>
          </a:p>
        </p:txBody>
      </p:sp>
      <p:sp>
        <p:nvSpPr>
          <p:cNvPr id="110" name="Content Placeholder 3">
            <a:extLst>
              <a:ext uri="{FF2B5EF4-FFF2-40B4-BE49-F238E27FC236}">
                <a16:creationId xmlns:a16="http://schemas.microsoft.com/office/drawing/2014/main" id="{6B3E5501-A18F-4524-B43E-70C28A819F87}"/>
              </a:ext>
            </a:extLst>
          </p:cNvPr>
          <p:cNvSpPr txBox="1">
            <a:spLocks/>
          </p:cNvSpPr>
          <p:nvPr/>
        </p:nvSpPr>
        <p:spPr bwMode="auto">
          <a:xfrm>
            <a:off x="5061385" y="3333246"/>
            <a:ext cx="2076421" cy="1263011"/>
          </a:xfrm>
          <a:prstGeom prst="ellipse">
            <a:avLst/>
          </a:prstGeom>
          <a:solidFill>
            <a:schemeClr val="accent4"/>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lt1"/>
                </a:solidFill>
                <a:latin typeface="+mn-lt"/>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lt1"/>
                </a:solidFill>
                <a:latin typeface="+mn-lt"/>
                <a:ea typeface="+mn-ea"/>
                <a:cs typeface="+mn-cs"/>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lt1"/>
                </a:solidFill>
                <a:latin typeface="+mn-lt"/>
                <a:ea typeface="+mn-ea"/>
                <a:cs typeface="+mn-cs"/>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lt1"/>
                </a:solidFill>
                <a:latin typeface="+mn-lt"/>
                <a:ea typeface="+mn-ea"/>
                <a:cs typeface="+mn-cs"/>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lt1"/>
                </a:solidFill>
                <a:latin typeface="+mn-lt"/>
                <a:ea typeface="+mn-ea"/>
                <a:cs typeface="+mn-cs"/>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9pPr>
          </a:lstStyle>
          <a:p>
            <a:pPr marL="0" indent="0" algn="ctr" fontAlgn="auto">
              <a:lnSpc>
                <a:spcPct val="100000"/>
              </a:lnSpc>
              <a:spcBef>
                <a:spcPts val="0"/>
              </a:spcBef>
              <a:spcAft>
                <a:spcPts val="0"/>
              </a:spcAft>
              <a:buClrTx/>
              <a:buFontTx/>
              <a:buNone/>
              <a:defRPr/>
            </a:pPr>
            <a:r>
              <a:rPr lang="en-US" sz="1800" dirty="0">
                <a:solidFill>
                  <a:prstClr val="white"/>
                </a:solidFill>
                <a:latin typeface="Calibri" panose="020F0502020204030204"/>
              </a:rPr>
              <a:t>Appropriate</a:t>
            </a:r>
          </a:p>
          <a:p>
            <a:pPr marL="0" indent="0" algn="ctr" fontAlgn="auto">
              <a:lnSpc>
                <a:spcPct val="100000"/>
              </a:lnSpc>
              <a:spcBef>
                <a:spcPts val="0"/>
              </a:spcBef>
              <a:spcAft>
                <a:spcPts val="0"/>
              </a:spcAft>
              <a:buClrTx/>
              <a:buFontTx/>
              <a:buNone/>
              <a:defRPr/>
            </a:pPr>
            <a:r>
              <a:rPr lang="en-US" sz="1800" dirty="0">
                <a:solidFill>
                  <a:prstClr val="white"/>
                </a:solidFill>
                <a:latin typeface="Calibri" panose="020F0502020204030204"/>
              </a:rPr>
              <a:t> ART Selection</a:t>
            </a:r>
            <a:endParaRPr lang="en-US" sz="1800" kern="1200" dirty="0">
              <a:solidFill>
                <a:prstClr val="white"/>
              </a:solidFill>
              <a:latin typeface="Calibri" panose="020F0502020204030204"/>
            </a:endParaRPr>
          </a:p>
        </p:txBody>
      </p:sp>
      <p:sp>
        <p:nvSpPr>
          <p:cNvPr id="111" name="Content Placeholder 3">
            <a:extLst>
              <a:ext uri="{FF2B5EF4-FFF2-40B4-BE49-F238E27FC236}">
                <a16:creationId xmlns:a16="http://schemas.microsoft.com/office/drawing/2014/main" id="{E2D9CF75-A928-45C8-ACDC-802A93959FF7}"/>
              </a:ext>
            </a:extLst>
          </p:cNvPr>
          <p:cNvSpPr txBox="1">
            <a:spLocks/>
          </p:cNvSpPr>
          <p:nvPr/>
        </p:nvSpPr>
        <p:spPr bwMode="auto">
          <a:xfrm>
            <a:off x="9525260" y="5274758"/>
            <a:ext cx="1828800" cy="914400"/>
          </a:xfrm>
          <a:prstGeom prst="ellipse">
            <a:avLst/>
          </a:prstGeom>
          <a:solidFill>
            <a:schemeClr val="accent6"/>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lt1"/>
                </a:solidFill>
                <a:latin typeface="+mn-lt"/>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lt1"/>
                </a:solidFill>
                <a:latin typeface="+mn-lt"/>
                <a:ea typeface="+mn-ea"/>
                <a:cs typeface="+mn-cs"/>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lt1"/>
                </a:solidFill>
                <a:latin typeface="+mn-lt"/>
                <a:ea typeface="+mn-ea"/>
                <a:cs typeface="+mn-cs"/>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lt1"/>
                </a:solidFill>
                <a:latin typeface="+mn-lt"/>
                <a:ea typeface="+mn-ea"/>
                <a:cs typeface="+mn-cs"/>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lt1"/>
                </a:solidFill>
                <a:latin typeface="+mn-lt"/>
                <a:ea typeface="+mn-ea"/>
                <a:cs typeface="+mn-cs"/>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9pPr>
          </a:lstStyle>
          <a:p>
            <a:pPr marL="0" indent="0" algn="ctr" fontAlgn="auto">
              <a:lnSpc>
                <a:spcPct val="100000"/>
              </a:lnSpc>
              <a:spcBef>
                <a:spcPts val="0"/>
              </a:spcBef>
              <a:spcAft>
                <a:spcPts val="0"/>
              </a:spcAft>
              <a:buClrTx/>
              <a:buFontTx/>
              <a:buNone/>
              <a:defRPr/>
            </a:pPr>
            <a:r>
              <a:rPr lang="en-US" sz="1600" i="1">
                <a:solidFill>
                  <a:prstClr val="white"/>
                </a:solidFill>
                <a:latin typeface="Calibri" panose="020F0502020204030204"/>
              </a:rPr>
              <a:t>Clinical Outcomes</a:t>
            </a:r>
            <a:endParaRPr lang="en-US" sz="1600" i="1" kern="1200">
              <a:solidFill>
                <a:prstClr val="white"/>
              </a:solidFill>
              <a:latin typeface="Calibri" panose="020F0502020204030204"/>
            </a:endParaRPr>
          </a:p>
        </p:txBody>
      </p:sp>
      <p:sp>
        <p:nvSpPr>
          <p:cNvPr id="120" name="Content Placeholder 3">
            <a:extLst>
              <a:ext uri="{FF2B5EF4-FFF2-40B4-BE49-F238E27FC236}">
                <a16:creationId xmlns:a16="http://schemas.microsoft.com/office/drawing/2014/main" id="{7DC63B7B-FFFE-4BF5-80A9-3E6DA2F0C709}"/>
              </a:ext>
            </a:extLst>
          </p:cNvPr>
          <p:cNvSpPr txBox="1">
            <a:spLocks/>
          </p:cNvSpPr>
          <p:nvPr/>
        </p:nvSpPr>
        <p:spPr bwMode="auto">
          <a:xfrm>
            <a:off x="3302037" y="4593386"/>
            <a:ext cx="1828800" cy="914400"/>
          </a:xfrm>
          <a:prstGeom prst="ellipse">
            <a:avLst/>
          </a:prstGeom>
          <a:solidFill>
            <a:schemeClr val="accent3"/>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lt1"/>
                </a:solidFill>
                <a:latin typeface="+mn-lt"/>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lt1"/>
                </a:solidFill>
                <a:latin typeface="+mn-lt"/>
                <a:ea typeface="+mn-ea"/>
                <a:cs typeface="+mn-cs"/>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lt1"/>
                </a:solidFill>
                <a:latin typeface="+mn-lt"/>
                <a:ea typeface="+mn-ea"/>
                <a:cs typeface="+mn-cs"/>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lt1"/>
                </a:solidFill>
                <a:latin typeface="+mn-lt"/>
                <a:ea typeface="+mn-ea"/>
                <a:cs typeface="+mn-cs"/>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lt1"/>
                </a:solidFill>
                <a:latin typeface="+mn-lt"/>
                <a:ea typeface="+mn-ea"/>
                <a:cs typeface="+mn-cs"/>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9pPr>
          </a:lstStyle>
          <a:p>
            <a:pPr marL="0" indent="0" algn="ctr" fontAlgn="auto">
              <a:lnSpc>
                <a:spcPct val="100000"/>
              </a:lnSpc>
              <a:spcBef>
                <a:spcPts val="0"/>
              </a:spcBef>
              <a:spcAft>
                <a:spcPts val="0"/>
              </a:spcAft>
              <a:buClrTx/>
              <a:buFontTx/>
              <a:buNone/>
              <a:defRPr/>
            </a:pPr>
            <a:r>
              <a:rPr lang="en-US" sz="1600">
                <a:solidFill>
                  <a:prstClr val="white"/>
                </a:solidFill>
                <a:latin typeface="Calibri" panose="020F0502020204030204"/>
              </a:rPr>
              <a:t>Pill Burden</a:t>
            </a:r>
            <a:endParaRPr lang="en-US" sz="1600" kern="1200">
              <a:solidFill>
                <a:prstClr val="white"/>
              </a:solidFill>
              <a:latin typeface="Calibri" panose="020F0502020204030204"/>
            </a:endParaRPr>
          </a:p>
        </p:txBody>
      </p:sp>
      <p:sp>
        <p:nvSpPr>
          <p:cNvPr id="47" name="Content Placeholder 3">
            <a:extLst>
              <a:ext uri="{FF2B5EF4-FFF2-40B4-BE49-F238E27FC236}">
                <a16:creationId xmlns:a16="http://schemas.microsoft.com/office/drawing/2014/main" id="{E2D9CF75-A928-45C8-ACDC-802A93959FF7}"/>
              </a:ext>
            </a:extLst>
          </p:cNvPr>
          <p:cNvSpPr txBox="1">
            <a:spLocks/>
          </p:cNvSpPr>
          <p:nvPr/>
        </p:nvSpPr>
        <p:spPr bwMode="auto">
          <a:xfrm>
            <a:off x="1564114" y="5608830"/>
            <a:ext cx="1828800" cy="914400"/>
          </a:xfrm>
          <a:prstGeom prst="ellipse">
            <a:avLst/>
          </a:prstGeom>
          <a:solidFill>
            <a:schemeClr val="accent6"/>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lt1"/>
                </a:solidFill>
                <a:latin typeface="+mn-lt"/>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lt1"/>
                </a:solidFill>
                <a:latin typeface="+mn-lt"/>
                <a:ea typeface="+mn-ea"/>
                <a:cs typeface="+mn-cs"/>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lt1"/>
                </a:solidFill>
                <a:latin typeface="+mn-lt"/>
                <a:ea typeface="+mn-ea"/>
                <a:cs typeface="+mn-cs"/>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lt1"/>
                </a:solidFill>
                <a:latin typeface="+mn-lt"/>
                <a:ea typeface="+mn-ea"/>
                <a:cs typeface="+mn-cs"/>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lt1"/>
                </a:solidFill>
                <a:latin typeface="+mn-lt"/>
                <a:ea typeface="+mn-ea"/>
                <a:cs typeface="+mn-cs"/>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9pPr>
          </a:lstStyle>
          <a:p>
            <a:pPr marL="0" indent="0" algn="ctr" fontAlgn="auto">
              <a:lnSpc>
                <a:spcPct val="100000"/>
              </a:lnSpc>
              <a:spcBef>
                <a:spcPts val="0"/>
              </a:spcBef>
              <a:spcAft>
                <a:spcPts val="0"/>
              </a:spcAft>
              <a:buClrTx/>
              <a:buFontTx/>
              <a:buNone/>
              <a:defRPr/>
            </a:pPr>
            <a:r>
              <a:rPr lang="en-US" sz="1600" i="1">
                <a:solidFill>
                  <a:prstClr val="white"/>
                </a:solidFill>
                <a:latin typeface="Calibri" panose="020F0502020204030204"/>
              </a:rPr>
              <a:t>Adherence</a:t>
            </a:r>
          </a:p>
          <a:p>
            <a:pPr marL="0" indent="0" algn="ctr" fontAlgn="auto">
              <a:lnSpc>
                <a:spcPct val="100000"/>
              </a:lnSpc>
              <a:spcBef>
                <a:spcPts val="0"/>
              </a:spcBef>
              <a:spcAft>
                <a:spcPts val="0"/>
              </a:spcAft>
              <a:buClrTx/>
              <a:buFontTx/>
              <a:buNone/>
              <a:defRPr/>
            </a:pPr>
            <a:r>
              <a:rPr lang="en-US" sz="1600" i="1" kern="1200">
                <a:solidFill>
                  <a:prstClr val="white"/>
                </a:solidFill>
                <a:latin typeface="Calibri" panose="020F0502020204030204"/>
              </a:rPr>
              <a:t>Tolerability</a:t>
            </a:r>
          </a:p>
        </p:txBody>
      </p:sp>
      <p:sp>
        <p:nvSpPr>
          <p:cNvPr id="48" name="Content Placeholder 3">
            <a:extLst>
              <a:ext uri="{FF2B5EF4-FFF2-40B4-BE49-F238E27FC236}">
                <a16:creationId xmlns:a16="http://schemas.microsoft.com/office/drawing/2014/main" id="{E2D9CF75-A928-45C8-ACDC-802A93959FF7}"/>
              </a:ext>
            </a:extLst>
          </p:cNvPr>
          <p:cNvSpPr txBox="1">
            <a:spLocks/>
          </p:cNvSpPr>
          <p:nvPr/>
        </p:nvSpPr>
        <p:spPr bwMode="auto">
          <a:xfrm>
            <a:off x="5185195" y="5040923"/>
            <a:ext cx="1828800" cy="914400"/>
          </a:xfrm>
          <a:prstGeom prst="ellipse">
            <a:avLst/>
          </a:prstGeom>
          <a:solidFill>
            <a:schemeClr val="accent6"/>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lt1"/>
                </a:solidFill>
                <a:latin typeface="+mn-lt"/>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lt1"/>
                </a:solidFill>
                <a:latin typeface="+mn-lt"/>
                <a:ea typeface="+mn-ea"/>
                <a:cs typeface="+mn-cs"/>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lt1"/>
                </a:solidFill>
                <a:latin typeface="+mn-lt"/>
                <a:ea typeface="+mn-ea"/>
                <a:cs typeface="+mn-cs"/>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lt1"/>
                </a:solidFill>
                <a:latin typeface="+mn-lt"/>
                <a:ea typeface="+mn-ea"/>
                <a:cs typeface="+mn-cs"/>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lt1"/>
                </a:solidFill>
                <a:latin typeface="+mn-lt"/>
                <a:ea typeface="+mn-ea"/>
                <a:cs typeface="+mn-cs"/>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9pPr>
          </a:lstStyle>
          <a:p>
            <a:pPr marL="0" indent="0" algn="ctr" fontAlgn="auto">
              <a:lnSpc>
                <a:spcPct val="100000"/>
              </a:lnSpc>
              <a:spcBef>
                <a:spcPts val="0"/>
              </a:spcBef>
              <a:spcAft>
                <a:spcPts val="0"/>
              </a:spcAft>
              <a:buClrTx/>
              <a:buFontTx/>
              <a:buNone/>
              <a:defRPr/>
            </a:pPr>
            <a:r>
              <a:rPr lang="en-US" sz="1600" i="1">
                <a:solidFill>
                  <a:prstClr val="white"/>
                </a:solidFill>
                <a:latin typeface="Calibri" panose="020F0502020204030204"/>
              </a:rPr>
              <a:t>Viral Suppression</a:t>
            </a:r>
            <a:endParaRPr lang="en-US" sz="1600" i="1" kern="1200">
              <a:solidFill>
                <a:prstClr val="white"/>
              </a:solidFill>
              <a:latin typeface="Calibri" panose="020F0502020204030204"/>
            </a:endParaRPr>
          </a:p>
        </p:txBody>
      </p:sp>
      <p:sp>
        <p:nvSpPr>
          <p:cNvPr id="64" name="Content Placeholder 3">
            <a:extLst>
              <a:ext uri="{FF2B5EF4-FFF2-40B4-BE49-F238E27FC236}">
                <a16:creationId xmlns:a16="http://schemas.microsoft.com/office/drawing/2014/main" id="{DD02CC8D-8E32-4E3E-9309-8F7840A637CE}"/>
              </a:ext>
            </a:extLst>
          </p:cNvPr>
          <p:cNvSpPr txBox="1">
            <a:spLocks/>
          </p:cNvSpPr>
          <p:nvPr/>
        </p:nvSpPr>
        <p:spPr bwMode="auto">
          <a:xfrm>
            <a:off x="2845817" y="2193958"/>
            <a:ext cx="1828800" cy="914400"/>
          </a:xfrm>
          <a:prstGeom prst="ellipse">
            <a:avLst/>
          </a:prstGeom>
          <a:solidFill>
            <a:srgbClr val="015873"/>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lt1"/>
                </a:solidFill>
                <a:latin typeface="+mn-lt"/>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lt1"/>
                </a:solidFill>
                <a:latin typeface="+mn-lt"/>
                <a:ea typeface="+mn-ea"/>
                <a:cs typeface="+mn-cs"/>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lt1"/>
                </a:solidFill>
                <a:latin typeface="+mn-lt"/>
                <a:ea typeface="+mn-ea"/>
                <a:cs typeface="+mn-cs"/>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lt1"/>
                </a:solidFill>
                <a:latin typeface="+mn-lt"/>
                <a:ea typeface="+mn-ea"/>
                <a:cs typeface="+mn-cs"/>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lt1"/>
                </a:solidFill>
                <a:latin typeface="+mn-lt"/>
                <a:ea typeface="+mn-ea"/>
                <a:cs typeface="+mn-cs"/>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9pPr>
          </a:lstStyle>
          <a:p>
            <a:pPr marL="0" indent="0" algn="ctr" fontAlgn="auto">
              <a:lnSpc>
                <a:spcPct val="100000"/>
              </a:lnSpc>
              <a:spcBef>
                <a:spcPts val="0"/>
              </a:spcBef>
              <a:spcAft>
                <a:spcPts val="0"/>
              </a:spcAft>
              <a:buClrTx/>
              <a:buFontTx/>
              <a:buNone/>
              <a:defRPr/>
            </a:pPr>
            <a:r>
              <a:rPr lang="en-US" sz="1600" kern="1200">
                <a:solidFill>
                  <a:prstClr val="white"/>
                </a:solidFill>
                <a:latin typeface="Calibri" panose="020F0502020204030204"/>
              </a:rPr>
              <a:t>Tropism</a:t>
            </a:r>
          </a:p>
        </p:txBody>
      </p:sp>
      <p:sp>
        <p:nvSpPr>
          <p:cNvPr id="69" name="Content Placeholder 3">
            <a:extLst>
              <a:ext uri="{FF2B5EF4-FFF2-40B4-BE49-F238E27FC236}">
                <a16:creationId xmlns:a16="http://schemas.microsoft.com/office/drawing/2014/main" id="{07B86809-5179-4D53-AB43-6DE5E20E26BB}"/>
              </a:ext>
            </a:extLst>
          </p:cNvPr>
          <p:cNvSpPr txBox="1">
            <a:spLocks/>
          </p:cNvSpPr>
          <p:nvPr/>
        </p:nvSpPr>
        <p:spPr bwMode="auto">
          <a:xfrm>
            <a:off x="7623666" y="1142113"/>
            <a:ext cx="18288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lt1"/>
                </a:solidFill>
                <a:latin typeface="+mn-lt"/>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lt1"/>
                </a:solidFill>
                <a:latin typeface="+mn-lt"/>
                <a:ea typeface="+mn-ea"/>
                <a:cs typeface="+mn-cs"/>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lt1"/>
                </a:solidFill>
                <a:latin typeface="+mn-lt"/>
                <a:ea typeface="+mn-ea"/>
                <a:cs typeface="+mn-cs"/>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lt1"/>
                </a:solidFill>
                <a:latin typeface="+mn-lt"/>
                <a:ea typeface="+mn-ea"/>
                <a:cs typeface="+mn-cs"/>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lt1"/>
                </a:solidFill>
                <a:latin typeface="+mn-lt"/>
                <a:ea typeface="+mn-ea"/>
                <a:cs typeface="+mn-cs"/>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9pPr>
          </a:lstStyle>
          <a:p>
            <a:pPr marL="0" indent="0" algn="ctr" fontAlgn="auto">
              <a:lnSpc>
                <a:spcPct val="100000"/>
              </a:lnSpc>
              <a:spcBef>
                <a:spcPts val="0"/>
              </a:spcBef>
              <a:spcAft>
                <a:spcPts val="0"/>
              </a:spcAft>
              <a:buClrTx/>
              <a:buFontTx/>
              <a:buNone/>
              <a:defRPr/>
            </a:pPr>
            <a:r>
              <a:rPr lang="en-US" sz="1600" kern="1200">
                <a:solidFill>
                  <a:prstClr val="white"/>
                </a:solidFill>
                <a:latin typeface="Calibri" panose="020F0502020204030204"/>
              </a:rPr>
              <a:t>CD4+ </a:t>
            </a:r>
            <a:r>
              <a:rPr lang="en-US" sz="1600">
                <a:solidFill>
                  <a:prstClr val="white"/>
                </a:solidFill>
                <a:latin typeface="Calibri" panose="020F0502020204030204"/>
              </a:rPr>
              <a:t>C</a:t>
            </a:r>
            <a:r>
              <a:rPr lang="en-US" sz="1600" kern="1200">
                <a:solidFill>
                  <a:prstClr val="white"/>
                </a:solidFill>
                <a:latin typeface="Calibri" panose="020F0502020204030204"/>
              </a:rPr>
              <a:t>ell Count</a:t>
            </a:r>
          </a:p>
        </p:txBody>
      </p:sp>
      <p:sp>
        <p:nvSpPr>
          <p:cNvPr id="99" name="Content Placeholder 3">
            <a:extLst>
              <a:ext uri="{FF2B5EF4-FFF2-40B4-BE49-F238E27FC236}">
                <a16:creationId xmlns:a16="http://schemas.microsoft.com/office/drawing/2014/main" id="{D9A5667B-DD27-4C01-B4DC-D9F70EEEA91E}"/>
              </a:ext>
            </a:extLst>
          </p:cNvPr>
          <p:cNvSpPr txBox="1">
            <a:spLocks/>
          </p:cNvSpPr>
          <p:nvPr/>
        </p:nvSpPr>
        <p:spPr bwMode="auto">
          <a:xfrm>
            <a:off x="7211508" y="5758820"/>
            <a:ext cx="1828800" cy="914400"/>
          </a:xfrm>
          <a:prstGeom prst="ellipse">
            <a:avLst/>
          </a:prstGeom>
          <a:solidFill>
            <a:schemeClr val="accent6"/>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lt1"/>
                </a:solidFill>
                <a:latin typeface="+mn-lt"/>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lt1"/>
                </a:solidFill>
                <a:latin typeface="+mn-lt"/>
                <a:ea typeface="+mn-ea"/>
                <a:cs typeface="+mn-cs"/>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lt1"/>
                </a:solidFill>
                <a:latin typeface="+mn-lt"/>
                <a:ea typeface="+mn-ea"/>
                <a:cs typeface="+mn-cs"/>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lt1"/>
                </a:solidFill>
                <a:latin typeface="+mn-lt"/>
                <a:ea typeface="+mn-ea"/>
                <a:cs typeface="+mn-cs"/>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lt1"/>
                </a:solidFill>
                <a:latin typeface="+mn-lt"/>
                <a:ea typeface="+mn-ea"/>
                <a:cs typeface="+mn-cs"/>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9pPr>
          </a:lstStyle>
          <a:p>
            <a:pPr marL="0" indent="0" algn="ctr" fontAlgn="auto">
              <a:lnSpc>
                <a:spcPct val="100000"/>
              </a:lnSpc>
              <a:spcBef>
                <a:spcPts val="0"/>
              </a:spcBef>
              <a:spcAft>
                <a:spcPts val="0"/>
              </a:spcAft>
              <a:buClrTx/>
              <a:buFontTx/>
              <a:buNone/>
              <a:defRPr/>
            </a:pPr>
            <a:r>
              <a:rPr lang="en-US" sz="1600" i="1">
                <a:solidFill>
                  <a:prstClr val="white"/>
                </a:solidFill>
                <a:latin typeface="Calibri" panose="020F0502020204030204"/>
              </a:rPr>
              <a:t>Viral T</a:t>
            </a:r>
            <a:r>
              <a:rPr lang="en-US" sz="1600" i="1" kern="1200">
                <a:solidFill>
                  <a:prstClr val="white"/>
                </a:solidFill>
                <a:latin typeface="Calibri" panose="020F0502020204030204"/>
              </a:rPr>
              <a:t>ransmission</a:t>
            </a:r>
          </a:p>
        </p:txBody>
      </p:sp>
      <p:sp>
        <p:nvSpPr>
          <p:cNvPr id="17" name="Content Placeholder 3">
            <a:extLst>
              <a:ext uri="{FF2B5EF4-FFF2-40B4-BE49-F238E27FC236}">
                <a16:creationId xmlns:a16="http://schemas.microsoft.com/office/drawing/2014/main" id="{F304149E-612A-0BA7-0577-0C0D53465A10}"/>
              </a:ext>
            </a:extLst>
          </p:cNvPr>
          <p:cNvSpPr txBox="1">
            <a:spLocks/>
          </p:cNvSpPr>
          <p:nvPr/>
        </p:nvSpPr>
        <p:spPr bwMode="auto">
          <a:xfrm>
            <a:off x="1941430" y="3507551"/>
            <a:ext cx="1828800" cy="914400"/>
          </a:xfrm>
          <a:prstGeom prst="ellipse">
            <a:avLst/>
          </a:prstGeom>
          <a:solidFill>
            <a:schemeClr val="accent3"/>
          </a:solidFill>
          <a:ln w="25400" cap="flat" cmpd="sng" algn="ctr">
            <a:noFill/>
            <a:prstDash val="solid"/>
          </a:ln>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lt1"/>
                </a:solidFill>
                <a:latin typeface="+mn-lt"/>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lt1"/>
                </a:solidFill>
                <a:latin typeface="+mn-lt"/>
                <a:ea typeface="+mn-ea"/>
                <a:cs typeface="+mn-cs"/>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lt1"/>
                </a:solidFill>
                <a:latin typeface="+mn-lt"/>
                <a:ea typeface="+mn-ea"/>
                <a:cs typeface="+mn-cs"/>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lt1"/>
                </a:solidFill>
                <a:latin typeface="+mn-lt"/>
                <a:ea typeface="+mn-ea"/>
                <a:cs typeface="+mn-cs"/>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lt1"/>
                </a:solidFill>
                <a:latin typeface="+mn-lt"/>
                <a:ea typeface="+mn-ea"/>
                <a:cs typeface="+mn-cs"/>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lt1"/>
                </a:solidFill>
                <a:latin typeface="+mn-lt"/>
                <a:ea typeface="+mn-ea"/>
                <a:cs typeface="+mn-cs"/>
              </a:defRPr>
            </a:lvl9pPr>
          </a:lstStyle>
          <a:p>
            <a:pPr marL="0" indent="0" algn="ctr" fontAlgn="auto">
              <a:lnSpc>
                <a:spcPct val="100000"/>
              </a:lnSpc>
              <a:spcBef>
                <a:spcPts val="0"/>
              </a:spcBef>
              <a:spcAft>
                <a:spcPts val="0"/>
              </a:spcAft>
              <a:buClrTx/>
              <a:buFontTx/>
              <a:buNone/>
              <a:defRPr/>
            </a:pPr>
            <a:r>
              <a:rPr lang="en-US" sz="1600" b="1" kern="1200">
                <a:solidFill>
                  <a:prstClr val="white"/>
                </a:solidFill>
                <a:latin typeface="Calibri" panose="020F0502020204030204"/>
              </a:rPr>
              <a:t>Adverse Reactions</a:t>
            </a:r>
          </a:p>
        </p:txBody>
      </p:sp>
      <p:sp>
        <p:nvSpPr>
          <p:cNvPr id="4" name="Title 3">
            <a:extLst>
              <a:ext uri="{FF2B5EF4-FFF2-40B4-BE49-F238E27FC236}">
                <a16:creationId xmlns:a16="http://schemas.microsoft.com/office/drawing/2014/main" id="{74740330-F89E-C2C0-5E8B-25107803B3BE}"/>
              </a:ext>
            </a:extLst>
          </p:cNvPr>
          <p:cNvSpPr>
            <a:spLocks noGrp="1"/>
          </p:cNvSpPr>
          <p:nvPr>
            <p:ph type="title"/>
          </p:nvPr>
        </p:nvSpPr>
        <p:spPr/>
        <p:txBody>
          <a:bodyPr/>
          <a:lstStyle/>
          <a:p>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ART Selection Is Increasingly Complex</a:t>
            </a:r>
            <a:endParaRPr lang="en-US" dirty="0"/>
          </a:p>
        </p:txBody>
      </p:sp>
    </p:spTree>
    <p:custDataLst>
      <p:tags r:id="rId1"/>
    </p:custDataLst>
    <p:extLst>
      <p:ext uri="{BB962C8B-B14F-4D97-AF65-F5344CB8AC3E}">
        <p14:creationId xmlns:p14="http://schemas.microsoft.com/office/powerpoint/2010/main" val="691137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6DA72-99D3-4998-A95B-2C0CA0FFD064}"/>
              </a:ext>
            </a:extLst>
          </p:cNvPr>
          <p:cNvSpPr>
            <a:spLocks noGrp="1"/>
          </p:cNvSpPr>
          <p:nvPr>
            <p:ph type="title"/>
          </p:nvPr>
        </p:nvSpPr>
        <p:spPr/>
        <p:txBody>
          <a:bodyPr>
            <a:noAutofit/>
          </a:bodyPr>
          <a:lstStyle/>
          <a:p>
            <a:r>
              <a:rPr lang="en-US" sz="3600" b="1">
                <a:solidFill>
                  <a:srgbClr val="455560"/>
                </a:solidFill>
                <a:latin typeface="Calibri" panose="020F0502020204030204" pitchFamily="34" charset="0"/>
                <a:ea typeface="Calibri" panose="020F0502020204030204" pitchFamily="34" charset="0"/>
                <a:cs typeface="Calibri" panose="020F0502020204030204" pitchFamily="34" charset="0"/>
              </a:rPr>
              <a:t>HIV Expert Guidelines and ART: Inherent Challenges</a:t>
            </a:r>
          </a:p>
        </p:txBody>
      </p:sp>
      <p:sp>
        <p:nvSpPr>
          <p:cNvPr id="3" name="Content Placeholder 2">
            <a:extLst>
              <a:ext uri="{FF2B5EF4-FFF2-40B4-BE49-F238E27FC236}">
                <a16:creationId xmlns:a16="http://schemas.microsoft.com/office/drawing/2014/main" id="{761B52B2-22F0-4867-9D0A-BD30F68A0127}"/>
              </a:ext>
            </a:extLst>
          </p:cNvPr>
          <p:cNvSpPr>
            <a:spLocks noGrp="1"/>
          </p:cNvSpPr>
          <p:nvPr>
            <p:ph sz="half" idx="1"/>
          </p:nvPr>
        </p:nvSpPr>
        <p:spPr/>
        <p:txBody>
          <a:bodyPr/>
          <a:lstStyle/>
          <a:p>
            <a:pPr marL="0" indent="0">
              <a:buNone/>
            </a:pPr>
            <a:r>
              <a:rPr lang="en-US" sz="2600" b="1" dirty="0">
                <a:solidFill>
                  <a:schemeClr val="accent3"/>
                </a:solidFill>
                <a:latin typeface="Calibri" panose="020F0502020204030204" pitchFamily="34" charset="0"/>
                <a:ea typeface="Calibri" panose="020F0502020204030204" pitchFamily="34" charset="0"/>
                <a:cs typeface="Calibri" panose="020F0502020204030204" pitchFamily="34" charset="0"/>
              </a:rPr>
              <a:t>Guidelines</a:t>
            </a:r>
            <a:r>
              <a:rPr lang="en-US" sz="2800" b="1" baseline="30000" dirty="0">
                <a:solidFill>
                  <a:srgbClr val="E1471D"/>
                </a:solidFill>
                <a:latin typeface="Calibri" panose="020F0502020204030204" pitchFamily="34" charset="0"/>
                <a:ea typeface="Calibri" panose="020F0502020204030204" pitchFamily="34" charset="0"/>
                <a:cs typeface="Calibri" panose="020F0502020204030204" pitchFamily="34" charset="0"/>
              </a:rPr>
              <a:t>1</a:t>
            </a:r>
            <a:endParaRPr lang="en-US" sz="2600" b="1" dirty="0">
              <a:solidFill>
                <a:srgbClr val="E1471D"/>
              </a:solidFill>
              <a:latin typeface="Calibri" panose="020F0502020204030204" pitchFamily="34" charset="0"/>
              <a:ea typeface="Calibri" panose="020F0502020204030204" pitchFamily="34" charset="0"/>
              <a:cs typeface="Calibri" panose="020F0502020204030204" pitchFamily="34" charset="0"/>
            </a:endParaRPr>
          </a:p>
          <a:p>
            <a:pPr>
              <a:buFont typeface="Wingdings" panose="05000000000000000000" pitchFamily="2" charset="2"/>
              <a:buChar char="§"/>
            </a:pPr>
            <a:r>
              <a:rPr lang="en-US" sz="2400" dirty="0">
                <a:latin typeface="Calibri" panose="020F0502020204030204" pitchFamily="34" charset="0"/>
                <a:ea typeface="Calibri" panose="020F0502020204030204" pitchFamily="34" charset="0"/>
                <a:cs typeface="Calibri" panose="020F0502020204030204" pitchFamily="34" charset="0"/>
              </a:rPr>
              <a:t>Do not help assess multiple clinical variables simultaneously</a:t>
            </a:r>
          </a:p>
          <a:p>
            <a:pPr lvl="1">
              <a:buFont typeface="Calibri" panose="020F0502020204030204" pitchFamily="34" charset="0"/>
              <a:buChar char="‒"/>
            </a:pPr>
            <a:r>
              <a:rPr lang="en-US" sz="2200" dirty="0">
                <a:latin typeface="Calibri" panose="020F0502020204030204" pitchFamily="34" charset="0"/>
                <a:ea typeface="Calibri" panose="020F0502020204030204" pitchFamily="34" charset="0"/>
                <a:cs typeface="Calibri" panose="020F0502020204030204" pitchFamily="34" charset="0"/>
              </a:rPr>
              <a:t>Difficult to weigh competing goals or priorities</a:t>
            </a:r>
          </a:p>
          <a:p>
            <a:r>
              <a:rPr lang="en-US" sz="2400" dirty="0">
                <a:latin typeface="Calibri" panose="020F0502020204030204" pitchFamily="34" charset="0"/>
                <a:ea typeface="Calibri" panose="020F0502020204030204" pitchFamily="34" charset="0"/>
                <a:cs typeface="Calibri" panose="020F0502020204030204" pitchFamily="34" charset="0"/>
              </a:rPr>
              <a:t>Advocate individualized considerations and patient preferences (many complex tables)</a:t>
            </a:r>
          </a:p>
          <a:p>
            <a:pPr marR="0" lvl="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Do not inform the exact best regimen for a particular patient</a:t>
            </a:r>
          </a:p>
          <a:p>
            <a:pPr marR="0" lvl="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400"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endParaRPr lang="en-US" dirty="0">
              <a:latin typeface="Calibri" panose="020F0502020204030204" pitchFamily="34" charset="0"/>
              <a:ea typeface="Calibri" panose="020F0502020204030204" pitchFamily="34" charset="0"/>
              <a:cs typeface="Calibri" panose="020F0502020204030204" pitchFamily="34" charset="0"/>
            </a:endParaRPr>
          </a:p>
          <a:p>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64917681-AF8A-4F87-ACF5-D4765D1077B0}"/>
              </a:ext>
            </a:extLst>
          </p:cNvPr>
          <p:cNvSpPr>
            <a:spLocks noGrp="1"/>
          </p:cNvSpPr>
          <p:nvPr>
            <p:ph sz="half" idx="2"/>
          </p:nvPr>
        </p:nvSpPr>
        <p:spPr/>
        <p:txBody>
          <a:bodyPr/>
          <a:lstStyle/>
          <a:p>
            <a:pPr marL="0" indent="0">
              <a:buNone/>
            </a:pPr>
            <a:r>
              <a:rPr lang="en-US" sz="2600" b="1" dirty="0">
                <a:solidFill>
                  <a:schemeClr val="accent3"/>
                </a:solidFill>
                <a:latin typeface="Calibri" panose="020F0502020204030204" pitchFamily="34" charset="0"/>
                <a:ea typeface="Calibri" panose="020F0502020204030204" pitchFamily="34" charset="0"/>
                <a:cs typeface="Calibri" panose="020F0502020204030204" pitchFamily="34" charset="0"/>
              </a:rPr>
              <a:t>ARVs</a:t>
            </a:r>
          </a:p>
          <a:p>
            <a:pPr>
              <a:buFont typeface="Wingdings" panose="05000000000000000000" pitchFamily="2" charset="2"/>
              <a:buChar char="§"/>
            </a:pPr>
            <a:r>
              <a:rPr lang="en-US" sz="2400" dirty="0">
                <a:latin typeface="Calibri" panose="020F0502020204030204" pitchFamily="34" charset="0"/>
                <a:ea typeface="Calibri" panose="020F0502020204030204" pitchFamily="34" charset="0"/>
                <a:cs typeface="Calibri" panose="020F0502020204030204" pitchFamily="34" charset="0"/>
              </a:rPr>
              <a:t>&gt;30 ARVs in 8 mechanistic classes</a:t>
            </a:r>
            <a:r>
              <a:rPr lang="en-US" sz="2400" baseline="30000" dirty="0">
                <a:latin typeface="Calibri" panose="020F0502020204030204" pitchFamily="34" charset="0"/>
                <a:ea typeface="Calibri" panose="020F0502020204030204" pitchFamily="34" charset="0"/>
                <a:cs typeface="Calibri" panose="020F0502020204030204" pitchFamily="34" charset="0"/>
              </a:rPr>
              <a:t>2</a:t>
            </a:r>
          </a:p>
          <a:p>
            <a:pPr lvl="1"/>
            <a:r>
              <a:rPr lang="en-US" sz="2200" dirty="0">
                <a:latin typeface="Calibri" panose="020F0502020204030204" pitchFamily="34" charset="0"/>
                <a:ea typeface="Calibri" panose="020F0502020204030204" pitchFamily="34" charset="0"/>
                <a:cs typeface="Calibri" panose="020F0502020204030204" pitchFamily="34" charset="0"/>
              </a:rPr>
              <a:t>Many theoretical ARV combinations</a:t>
            </a:r>
          </a:p>
          <a:p>
            <a:pPr>
              <a:buFont typeface="Wingdings" panose="05000000000000000000" pitchFamily="2" charset="2"/>
              <a:buChar char="§"/>
            </a:pPr>
            <a:r>
              <a:rPr lang="en-US" sz="2400" dirty="0">
                <a:latin typeface="Calibri" panose="020F0502020204030204" pitchFamily="34" charset="0"/>
                <a:ea typeface="Calibri" panose="020F0502020204030204" pitchFamily="34" charset="0"/>
                <a:cs typeface="Calibri" panose="020F0502020204030204" pitchFamily="34" charset="0"/>
              </a:rPr>
              <a:t>Polypharmacy is a common problem in all patients, but particularly in people living with HIV</a:t>
            </a:r>
            <a:r>
              <a:rPr lang="en-US" sz="2400" baseline="30000" dirty="0">
                <a:latin typeface="Calibri" panose="020F0502020204030204" pitchFamily="34" charset="0"/>
                <a:ea typeface="Calibri" panose="020F0502020204030204" pitchFamily="34" charset="0"/>
                <a:cs typeface="Calibri" panose="020F0502020204030204" pitchFamily="34" charset="0"/>
              </a:rPr>
              <a:t>3</a:t>
            </a:r>
          </a:p>
          <a:p>
            <a:pPr lvl="1"/>
            <a:r>
              <a:rPr lang="en-US" sz="2200" dirty="0">
                <a:latin typeface="Calibri" panose="020F0502020204030204" pitchFamily="34" charset="0"/>
                <a:ea typeface="Calibri" panose="020F0502020204030204" pitchFamily="34" charset="0"/>
                <a:cs typeface="Calibri" panose="020F0502020204030204" pitchFamily="34" charset="0"/>
              </a:rPr>
              <a:t>Significant potential for drug–drug, drug–disease, drug–food interactions</a:t>
            </a:r>
          </a:p>
          <a:p>
            <a:pPr>
              <a:buFont typeface="Wingdings" panose="05000000000000000000" pitchFamily="2" charset="2"/>
              <a:buChar char="§"/>
            </a:pPr>
            <a:r>
              <a:rPr lang="en-US" sz="2600" dirty="0">
                <a:latin typeface="Calibri" panose="020F0502020204030204" pitchFamily="34" charset="0"/>
                <a:ea typeface="Calibri" panose="020F0502020204030204" pitchFamily="34" charset="0"/>
                <a:cs typeface="Calibri" panose="020F0502020204030204" pitchFamily="34" charset="0"/>
              </a:rPr>
              <a:t>Impact of comorbidities (</a:t>
            </a:r>
            <a:r>
              <a:rPr lang="en-US" sz="2600" dirty="0" err="1">
                <a:latin typeface="Calibri" panose="020F0502020204030204" pitchFamily="34" charset="0"/>
                <a:ea typeface="Calibri" panose="020F0502020204030204" pitchFamily="34" charset="0"/>
                <a:cs typeface="Calibri" panose="020F0502020204030204" pitchFamily="34" charset="0"/>
              </a:rPr>
              <a:t>eg</a:t>
            </a:r>
            <a:r>
              <a:rPr lang="en-US" sz="2600" dirty="0">
                <a:latin typeface="Calibri" panose="020F0502020204030204" pitchFamily="34" charset="0"/>
                <a:ea typeface="Calibri" panose="020F0502020204030204" pitchFamily="34" charset="0"/>
                <a:cs typeface="Calibri" panose="020F0502020204030204" pitchFamily="34" charset="0"/>
              </a:rPr>
              <a:t>, TB)</a:t>
            </a:r>
          </a:p>
          <a:p>
            <a:pPr>
              <a:buFont typeface="Wingdings" panose="05000000000000000000" pitchFamily="2" charset="2"/>
              <a:buChar char="§"/>
            </a:pPr>
            <a:r>
              <a:rPr lang="en-US" sz="2600" dirty="0">
                <a:latin typeface="Calibri" panose="020F0502020204030204" pitchFamily="34" charset="0"/>
                <a:ea typeface="Calibri" panose="020F0502020204030204" pitchFamily="34" charset="0"/>
                <a:cs typeface="Calibri" panose="020F0502020204030204" pitchFamily="34" charset="0"/>
              </a:rPr>
              <a:t>HIV resistance</a:t>
            </a:r>
          </a:p>
        </p:txBody>
      </p:sp>
      <p:sp>
        <p:nvSpPr>
          <p:cNvPr id="5" name="Rectangle 4">
            <a:extLst>
              <a:ext uri="{FF2B5EF4-FFF2-40B4-BE49-F238E27FC236}">
                <a16:creationId xmlns:a16="http://schemas.microsoft.com/office/drawing/2014/main" id="{D4C34648-EA35-DFEF-78DE-6BA66CDF5AFB}"/>
              </a:ext>
            </a:extLst>
          </p:cNvPr>
          <p:cNvSpPr/>
          <p:nvPr/>
        </p:nvSpPr>
        <p:spPr>
          <a:xfrm>
            <a:off x="411479" y="6181358"/>
            <a:ext cx="5841155" cy="461665"/>
          </a:xfrm>
          <a:prstGeom prst="rect">
            <a:avLst/>
          </a:prstGeom>
        </p:spPr>
        <p:txBody>
          <a:bodyPr wrap="square"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ncbi.nlm.nih.gov/books/NBK570389/. 2. hivinfo.nih.gov/understanding-hiv/fact-sheets/fda-approved-hiv-medicines. </a:t>
            </a:r>
            <a:r>
              <a:rPr lang="en-US" sz="1200" b="0" dirty="0">
                <a:solidFill>
                  <a:srgbClr val="455560"/>
                </a:solidFill>
                <a:latin typeface="Calibri" panose="020F0502020204030204" pitchFamily="34" charset="0"/>
                <a:cs typeface="Calibri" panose="020F0502020204030204" pitchFamily="34" charset="0"/>
              </a:rPr>
              <a:t>3</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Ware. </a:t>
            </a:r>
            <a:r>
              <a:rPr kumimoji="0" 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PLoS</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One. 2018;13:e0203890.  </a:t>
            </a:r>
          </a:p>
        </p:txBody>
      </p:sp>
    </p:spTree>
    <p:custDataLst>
      <p:tags r:id="rId1"/>
    </p:custDataLst>
    <p:extLst>
      <p:ext uri="{BB962C8B-B14F-4D97-AF65-F5344CB8AC3E}">
        <p14:creationId xmlns:p14="http://schemas.microsoft.com/office/powerpoint/2010/main" val="2263384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1D10A-BB9B-4689-BFDF-3D00968489D0}"/>
              </a:ext>
            </a:extLst>
          </p:cNvPr>
          <p:cNvSpPr>
            <a:spLocks noGrp="1"/>
          </p:cNvSpPr>
          <p:nvPr>
            <p:ph type="title"/>
          </p:nvPr>
        </p:nvSpPr>
        <p:spPr/>
        <p:txBody>
          <a:bodyPr>
            <a:normAutofit/>
          </a:bodyPr>
          <a:lstStyle/>
          <a:p>
            <a:r>
              <a:rPr lang="en-US" sz="3600" b="1">
                <a:solidFill>
                  <a:srgbClr val="455560"/>
                </a:solidFill>
                <a:latin typeface="Calibri" panose="020F0502020204030204" pitchFamily="34" charset="0"/>
                <a:ea typeface="Calibri" panose="020F0502020204030204" pitchFamily="34" charset="0"/>
                <a:cs typeface="Calibri" panose="020F0502020204030204" pitchFamily="34" charset="0"/>
              </a:rPr>
              <a:t>Can Multiple Criteria Decision Analysis Help?</a:t>
            </a:r>
          </a:p>
        </p:txBody>
      </p:sp>
      <p:sp>
        <p:nvSpPr>
          <p:cNvPr id="3" name="Content Placeholder 2">
            <a:extLst>
              <a:ext uri="{FF2B5EF4-FFF2-40B4-BE49-F238E27FC236}">
                <a16:creationId xmlns:a16="http://schemas.microsoft.com/office/drawing/2014/main" id="{D365D81E-1E2D-4169-B996-DACE9F73896B}"/>
              </a:ext>
            </a:extLst>
          </p:cNvPr>
          <p:cNvSpPr>
            <a:spLocks noGrp="1"/>
          </p:cNvSpPr>
          <p:nvPr>
            <p:ph idx="1"/>
          </p:nvPr>
        </p:nvSpPr>
        <p:spPr/>
        <p:txBody>
          <a:bodyPr>
            <a:normAutofit lnSpcReduction="10000"/>
          </a:bodyPr>
          <a:lstStyle/>
          <a:p>
            <a:pPr>
              <a:spcAft>
                <a:spcPts val="500"/>
              </a:spcAft>
            </a:pPr>
            <a:r>
              <a:rPr lang="en-US" sz="2600">
                <a:latin typeface="Calibri" panose="020F0502020204030204" pitchFamily="34" charset="0"/>
                <a:ea typeface="Calibri" panose="020F0502020204030204" pitchFamily="34" charset="0"/>
                <a:cs typeface="Calibri" panose="020F0502020204030204" pitchFamily="34" charset="0"/>
              </a:rPr>
              <a:t>Decision theory that covers any decision with </a:t>
            </a:r>
            <a:r>
              <a:rPr lang="en-US" sz="2600" b="1">
                <a:solidFill>
                  <a:schemeClr val="accent3"/>
                </a:solidFill>
                <a:latin typeface="Calibri" panose="020F0502020204030204" pitchFamily="34" charset="0"/>
                <a:ea typeface="Calibri" panose="020F0502020204030204" pitchFamily="34" charset="0"/>
                <a:cs typeface="Calibri" panose="020F0502020204030204" pitchFamily="34" charset="0"/>
              </a:rPr>
              <a:t>multiple objectives</a:t>
            </a:r>
          </a:p>
          <a:p>
            <a:pPr lvl="1">
              <a:spcAft>
                <a:spcPts val="500"/>
              </a:spcAft>
            </a:pPr>
            <a:r>
              <a:rPr lang="en-US" sz="2600">
                <a:latin typeface="Calibri" panose="020F0502020204030204" pitchFamily="34" charset="0"/>
                <a:ea typeface="Calibri" panose="020F0502020204030204" pitchFamily="34" charset="0"/>
                <a:cs typeface="Calibri" panose="020F0502020204030204" pitchFamily="34" charset="0"/>
              </a:rPr>
              <a:t>Formal process to evaluate alternatives and priorities</a:t>
            </a:r>
          </a:p>
          <a:p>
            <a:pPr>
              <a:spcAft>
                <a:spcPts val="500"/>
              </a:spcAft>
            </a:pPr>
            <a:r>
              <a:rPr lang="en-US" sz="2600">
                <a:latin typeface="Calibri" panose="020F0502020204030204" pitchFamily="34" charset="0"/>
                <a:ea typeface="Calibri" panose="020F0502020204030204" pitchFamily="34" charset="0"/>
                <a:cs typeface="Calibri" panose="020F0502020204030204" pitchFamily="34" charset="0"/>
              </a:rPr>
              <a:t>Steps in an MCDA</a:t>
            </a:r>
          </a:p>
          <a:p>
            <a:pPr marL="457200" lvl="1" indent="0">
              <a:spcAft>
                <a:spcPts val="500"/>
              </a:spcAft>
              <a:buNone/>
            </a:pPr>
            <a:r>
              <a:rPr lang="en-US" sz="2600" b="1">
                <a:solidFill>
                  <a:schemeClr val="accent3"/>
                </a:solidFill>
                <a:latin typeface="Calibri" panose="020F0502020204030204" pitchFamily="34" charset="0"/>
                <a:ea typeface="Calibri" panose="020F0502020204030204" pitchFamily="34" charset="0"/>
                <a:cs typeface="Calibri" panose="020F0502020204030204" pitchFamily="34" charset="0"/>
              </a:rPr>
              <a:t>1: Define decision problem,</a:t>
            </a:r>
            <a:r>
              <a:rPr lang="en-US" sz="2600">
                <a:latin typeface="Calibri" panose="020F0502020204030204" pitchFamily="34" charset="0"/>
                <a:ea typeface="Calibri" panose="020F0502020204030204" pitchFamily="34" charset="0"/>
                <a:cs typeface="Calibri" panose="020F0502020204030204" pitchFamily="34" charset="0"/>
              </a:rPr>
              <a:t> eg, highest likelihood of viral suppression while minimizing pill burden, drug interactions, and other adverse events</a:t>
            </a:r>
          </a:p>
          <a:p>
            <a:pPr marL="457200" lvl="1" indent="0">
              <a:spcAft>
                <a:spcPts val="500"/>
              </a:spcAft>
              <a:buNone/>
            </a:pPr>
            <a:r>
              <a:rPr lang="en-US" sz="2600" b="1">
                <a:solidFill>
                  <a:schemeClr val="accent3"/>
                </a:solidFill>
                <a:latin typeface="Calibri" panose="020F0502020204030204" pitchFamily="34" charset="0"/>
                <a:ea typeface="Calibri" panose="020F0502020204030204" pitchFamily="34" charset="0"/>
                <a:cs typeface="Calibri" panose="020F0502020204030204" pitchFamily="34" charset="0"/>
              </a:rPr>
              <a:t>2: Select criteria/outcomes of interest: </a:t>
            </a:r>
            <a:r>
              <a:rPr lang="en-US" sz="2600">
                <a:latin typeface="Calibri" panose="020F0502020204030204" pitchFamily="34" charset="0"/>
                <a:ea typeface="Calibri" panose="020F0502020204030204" pitchFamily="34" charset="0"/>
                <a:cs typeface="Calibri" panose="020F0502020204030204" pitchFamily="34" charset="0"/>
              </a:rPr>
              <a:t>viral suppression, tolerability</a:t>
            </a:r>
          </a:p>
          <a:p>
            <a:pPr marL="457200" lvl="1" indent="0">
              <a:spcAft>
                <a:spcPts val="500"/>
              </a:spcAft>
              <a:buNone/>
            </a:pPr>
            <a:r>
              <a:rPr lang="en-US" sz="2600" b="1">
                <a:solidFill>
                  <a:schemeClr val="accent3"/>
                </a:solidFill>
                <a:latin typeface="Calibri" panose="020F0502020204030204" pitchFamily="34" charset="0"/>
                <a:ea typeface="Calibri" panose="020F0502020204030204" pitchFamily="34" charset="0"/>
                <a:cs typeface="Calibri" panose="020F0502020204030204" pitchFamily="34" charset="0"/>
              </a:rPr>
              <a:t>3: Weigh criteria</a:t>
            </a:r>
          </a:p>
          <a:p>
            <a:pPr marL="457200" lvl="1" indent="0">
              <a:spcAft>
                <a:spcPts val="500"/>
              </a:spcAft>
              <a:buNone/>
            </a:pPr>
            <a:r>
              <a:rPr lang="en-US" sz="2600" b="1">
                <a:solidFill>
                  <a:schemeClr val="accent3"/>
                </a:solidFill>
                <a:latin typeface="Calibri" panose="020F0502020204030204" pitchFamily="34" charset="0"/>
                <a:ea typeface="Calibri" panose="020F0502020204030204" pitchFamily="34" charset="0"/>
                <a:cs typeface="Calibri" panose="020F0502020204030204" pitchFamily="34" charset="0"/>
              </a:rPr>
              <a:t>4: Measure performance of ART options against each criterion</a:t>
            </a:r>
          </a:p>
          <a:p>
            <a:pPr marL="457200" lvl="1" indent="0">
              <a:spcAft>
                <a:spcPts val="500"/>
              </a:spcAft>
              <a:buNone/>
            </a:pPr>
            <a:r>
              <a:rPr lang="en-US" sz="2600" b="1">
                <a:solidFill>
                  <a:schemeClr val="accent3"/>
                </a:solidFill>
                <a:latin typeface="Calibri" panose="020F0502020204030204" pitchFamily="34" charset="0"/>
                <a:ea typeface="Calibri" panose="020F0502020204030204" pitchFamily="34" charset="0"/>
                <a:cs typeface="Calibri" panose="020F0502020204030204" pitchFamily="34" charset="0"/>
              </a:rPr>
              <a:t>5: Report and examine results, improvement by iteration</a:t>
            </a:r>
          </a:p>
          <a:p>
            <a:pPr>
              <a:spcAft>
                <a:spcPts val="500"/>
              </a:spcAft>
            </a:pPr>
            <a:endParaRPr lang="en-US" sz="2600">
              <a:latin typeface="Calibri" panose="020F0502020204030204" pitchFamily="34" charset="0"/>
              <a:ea typeface="Calibri" panose="020F0502020204030204" pitchFamily="34" charset="0"/>
              <a:cs typeface="Calibri" panose="020F0502020204030204" pitchFamily="34" charset="0"/>
            </a:endParaRPr>
          </a:p>
        </p:txBody>
      </p:sp>
      <p:sp>
        <p:nvSpPr>
          <p:cNvPr id="9" name="Text Box 11">
            <a:extLst>
              <a:ext uri="{FF2B5EF4-FFF2-40B4-BE49-F238E27FC236}">
                <a16:creationId xmlns:a16="http://schemas.microsoft.com/office/drawing/2014/main" id="{6C32977F-98EC-4245-A20A-61586CEBB740}"/>
              </a:ext>
            </a:extLst>
          </p:cNvPr>
          <p:cNvSpPr txBox="1">
            <a:spLocks noChangeArrowheads="1"/>
          </p:cNvSpPr>
          <p:nvPr/>
        </p:nvSpPr>
        <p:spPr bwMode="auto">
          <a:xfrm>
            <a:off x="369621" y="6377018"/>
            <a:ext cx="85953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r>
              <a:rPr lang="en-US" sz="1200" b="0">
                <a:solidFill>
                  <a:schemeClr val="tx1"/>
                </a:solidFill>
                <a:latin typeface="Calibri" panose="020F0502020204030204" pitchFamily="34" charset="0"/>
              </a:rPr>
              <a:t>Thokala. Value Health. 2016;19:1. </a:t>
            </a:r>
            <a:endParaRPr lang="es-ES_tradnl" sz="1200" b="0">
              <a:solidFill>
                <a:schemeClr val="tx1"/>
              </a:solidFill>
              <a:latin typeface="Calibri" panose="020F0502020204030204" pitchFamily="34" charset="0"/>
            </a:endParaRPr>
          </a:p>
        </p:txBody>
      </p:sp>
    </p:spTree>
    <p:custDataLst>
      <p:tags r:id="rId1"/>
    </p:custDataLst>
    <p:extLst>
      <p:ext uri="{BB962C8B-B14F-4D97-AF65-F5344CB8AC3E}">
        <p14:creationId xmlns:p14="http://schemas.microsoft.com/office/powerpoint/2010/main" val="42861129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8EB95A35-77CE-4839-895C-8E8AD7EFB978}"/>
              </a:ext>
            </a:extLst>
          </p:cNvPr>
          <p:cNvSpPr/>
          <p:nvPr/>
        </p:nvSpPr>
        <p:spPr bwMode="auto">
          <a:xfrm>
            <a:off x="410979" y="1512790"/>
            <a:ext cx="5685021" cy="4853376"/>
          </a:xfrm>
          <a:prstGeom prst="roundRect">
            <a:avLst>
              <a:gd name="adj" fmla="val 13920"/>
            </a:avLst>
          </a:prstGeom>
          <a:solidFill>
            <a:srgbClr val="E1471D"/>
          </a:solidFill>
          <a:ln w="0">
            <a:noFill/>
            <a:miter lim="800000"/>
            <a:headEnd/>
            <a:tailEnd/>
          </a:ln>
        </p:spPr>
        <p:txBody>
          <a:bodyPr rtlCol="0" anchor="t"/>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pitchFamily="34" charset="0"/>
                <a:ea typeface="+mn-ea"/>
                <a:cs typeface="Arial" panose="020B0604020202020204" pitchFamily="34" charset="0"/>
              </a:rPr>
              <a:t>Effectiveness/Viral Suppression</a:t>
            </a:r>
          </a:p>
          <a:p>
            <a:pPr marL="742950" marR="0" lvl="1" indent="-285750" algn="l" defTabSz="914400" rtl="0" eaLnBrk="1" fontAlgn="base" latinLnBrk="0" hangingPunct="1">
              <a:lnSpc>
                <a:spcPct val="90000"/>
              </a:lnSpc>
              <a:spcBef>
                <a:spcPts val="1000"/>
              </a:spcBef>
              <a:spcAft>
                <a:spcPts val="700"/>
              </a:spcAft>
              <a:buClr>
                <a:srgbClr val="FFFFFF"/>
              </a:buClr>
              <a:buSzTx/>
              <a:buFont typeface="Wingdings" panose="05000000000000000000" pitchFamily="2" charset="2"/>
              <a:buChar char="§"/>
              <a:tabLst/>
              <a:defRPr/>
            </a:pPr>
            <a:r>
              <a:rPr kumimoji="0" lang="en-US" sz="2000" b="0" i="0" u="none" strike="noStrike" kern="0" cap="none" spc="0" normalizeH="0" baseline="0" noProof="0" dirty="0">
                <a:ln>
                  <a:noFill/>
                </a:ln>
                <a:solidFill>
                  <a:prstClr val="white"/>
                </a:solidFill>
                <a:effectLst/>
                <a:uLnTx/>
                <a:uFillTx/>
                <a:latin typeface="Calibri" panose="020F0502020204030204" pitchFamily="34" charset="0"/>
                <a:ea typeface="+mn-ea"/>
                <a:cs typeface="Arial" panose="020B0604020202020204" pitchFamily="34" charset="0"/>
              </a:rPr>
              <a:t>ART combinations ranked on </a:t>
            </a:r>
            <a:r>
              <a:rPr kumimoji="0" lang="en-US" sz="2000" b="1" i="0" u="none" strike="noStrike" kern="0" cap="none" spc="0" normalizeH="0" baseline="0" noProof="0" dirty="0">
                <a:ln>
                  <a:noFill/>
                </a:ln>
                <a:solidFill>
                  <a:prstClr val="white"/>
                </a:solidFill>
                <a:effectLst/>
                <a:uLnTx/>
                <a:uFillTx/>
                <a:latin typeface="Calibri" panose="020F0502020204030204" pitchFamily="34" charset="0"/>
                <a:ea typeface="+mn-ea"/>
                <a:cs typeface="Arial" panose="020B0604020202020204" pitchFamily="34" charset="0"/>
              </a:rPr>
              <a:t>evidenced-based effectiveness</a:t>
            </a:r>
          </a:p>
          <a:p>
            <a:pPr marL="1257300" marR="0" lvl="2" indent="-342900" algn="l" defTabSz="914400" rtl="0" eaLnBrk="1" fontAlgn="base" latinLnBrk="0" hangingPunct="1">
              <a:lnSpc>
                <a:spcPct val="90000"/>
              </a:lnSpc>
              <a:spcBef>
                <a:spcPts val="1000"/>
              </a:spcBef>
              <a:spcAft>
                <a:spcPts val="700"/>
              </a:spcAft>
              <a:buClr>
                <a:srgbClr val="FFFFFF"/>
              </a:buClr>
              <a:buSzTx/>
              <a:buFont typeface="Calibri" panose="020F0502020204030204" pitchFamily="34" charset="0"/>
              <a:buChar char="─"/>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Arial" panose="020B0604020202020204" pitchFamily="34" charset="0"/>
              </a:rPr>
              <a:t>Rankings adjusted for specific patient characteristics, input by HCP</a:t>
            </a:r>
          </a:p>
          <a:p>
            <a:pPr marL="742950" marR="0" lvl="1" indent="-285750" algn="l" defTabSz="914400" rtl="0" eaLnBrk="1" fontAlgn="base" latinLnBrk="0" hangingPunct="1">
              <a:lnSpc>
                <a:spcPct val="90000"/>
              </a:lnSpc>
              <a:spcBef>
                <a:spcPts val="1000"/>
              </a:spcBef>
              <a:spcAft>
                <a:spcPts val="700"/>
              </a:spcAft>
              <a:buClr>
                <a:srgbClr val="FFFFFF"/>
              </a:buClr>
              <a:buSzTx/>
              <a:buFont typeface="Wingdings" panose="05000000000000000000" pitchFamily="2" charset="2"/>
              <a:buChar char="§"/>
              <a:tabLst/>
              <a:defRPr/>
            </a:pPr>
            <a:r>
              <a:rPr kumimoji="0" lang="en-US" sz="2000" b="0" i="0" u="none" strike="noStrike" kern="0" cap="none" spc="0" normalizeH="0" baseline="0" noProof="0" dirty="0">
                <a:ln>
                  <a:noFill/>
                </a:ln>
                <a:solidFill>
                  <a:prstClr val="white"/>
                </a:solidFill>
                <a:effectLst/>
                <a:uLnTx/>
                <a:uFillTx/>
                <a:latin typeface="Calibri" panose="020F0502020204030204" pitchFamily="34" charset="0"/>
                <a:ea typeface="+mn-ea"/>
                <a:cs typeface="Arial" panose="020B0604020202020204" pitchFamily="34" charset="0"/>
              </a:rPr>
              <a:t>Evidence foundation:</a:t>
            </a:r>
          </a:p>
          <a:p>
            <a:pPr marL="1143000" marR="0" lvl="2" indent="-228600" algn="l" defTabSz="914400" rtl="0" eaLnBrk="1" fontAlgn="base" latinLnBrk="0" hangingPunct="1">
              <a:lnSpc>
                <a:spcPct val="90000"/>
              </a:lnSpc>
              <a:spcBef>
                <a:spcPts val="1000"/>
              </a:spcBef>
              <a:spcAft>
                <a:spcPts val="700"/>
              </a:spcAft>
              <a:buClr>
                <a:srgbClr val="FFFFFF"/>
              </a:buClr>
              <a:buSzTx/>
              <a:buFont typeface="Arial" panose="020B0604020202020204" pitchFamily="34" charset="0"/>
              <a:buChar char="‒"/>
              <a:tabLst/>
              <a:defRPr/>
            </a:pPr>
            <a:r>
              <a:rPr kumimoji="0" lang="en-US" b="0" i="0" u="none" strike="noStrike" kern="0" cap="none" spc="0" normalizeH="0" baseline="0" noProof="0" dirty="0">
                <a:ln>
                  <a:noFill/>
                </a:ln>
                <a:solidFill>
                  <a:prstClr val="white"/>
                </a:solidFill>
                <a:effectLst/>
                <a:uLnTx/>
                <a:uFillTx/>
                <a:latin typeface="Calibri" panose="020F0502020204030204" pitchFamily="34" charset="0"/>
                <a:ea typeface="+mn-ea"/>
                <a:cs typeface="Arial" panose="020B0604020202020204" pitchFamily="34" charset="0"/>
              </a:rPr>
              <a:t>DHHS and IAS-USA guidelines</a:t>
            </a:r>
          </a:p>
          <a:p>
            <a:pPr marL="1143000" marR="0" lvl="2" indent="-228600" algn="l" defTabSz="914400" rtl="0" eaLnBrk="1" fontAlgn="base" latinLnBrk="0" hangingPunct="1">
              <a:lnSpc>
                <a:spcPct val="90000"/>
              </a:lnSpc>
              <a:spcBef>
                <a:spcPts val="1000"/>
              </a:spcBef>
              <a:spcAft>
                <a:spcPts val="700"/>
              </a:spcAft>
              <a:buClr>
                <a:srgbClr val="FFFFFF"/>
              </a:buClr>
              <a:buSzTx/>
              <a:buFont typeface="Arial" panose="020B0604020202020204" pitchFamily="34" charset="0"/>
              <a:buChar char="‒"/>
              <a:tabLst/>
              <a:defRPr/>
            </a:pPr>
            <a:r>
              <a:rPr kumimoji="0" lang="en-US" b="0" i="0" u="none" strike="noStrike" kern="0" cap="none" spc="0" normalizeH="0" baseline="0" noProof="0" dirty="0">
                <a:ln>
                  <a:noFill/>
                </a:ln>
                <a:solidFill>
                  <a:prstClr val="white"/>
                </a:solidFill>
                <a:effectLst/>
                <a:uLnTx/>
                <a:uFillTx/>
                <a:latin typeface="Calibri" panose="020F0502020204030204" pitchFamily="34" charset="0"/>
                <a:ea typeface="+mn-ea"/>
                <a:cs typeface="Arial" panose="020B0604020202020204" pitchFamily="34" charset="0"/>
              </a:rPr>
              <a:t>Clinical trials database</a:t>
            </a:r>
          </a:p>
          <a:p>
            <a:pPr marL="1143000" marR="0" lvl="2" indent="-228600" algn="l" defTabSz="914400" rtl="0" eaLnBrk="1" fontAlgn="base" latinLnBrk="0" hangingPunct="1">
              <a:lnSpc>
                <a:spcPct val="90000"/>
              </a:lnSpc>
              <a:spcBef>
                <a:spcPts val="1000"/>
              </a:spcBef>
              <a:spcAft>
                <a:spcPts val="700"/>
              </a:spcAft>
              <a:buClr>
                <a:srgbClr val="FFFFFF"/>
              </a:buClr>
              <a:buSzTx/>
              <a:buFont typeface="Arial" panose="020B0604020202020204" pitchFamily="34" charset="0"/>
              <a:buChar char="‒"/>
              <a:tabLst/>
              <a:defRPr/>
            </a:pPr>
            <a:r>
              <a:rPr kumimoji="0" lang="en-US" b="0" i="0" u="none" strike="noStrike" kern="0" cap="none" spc="0" normalizeH="0" baseline="0" noProof="0" dirty="0">
                <a:ln>
                  <a:noFill/>
                </a:ln>
                <a:solidFill>
                  <a:prstClr val="white"/>
                </a:solidFill>
                <a:effectLst/>
                <a:uLnTx/>
                <a:uFillTx/>
                <a:latin typeface="Calibri" panose="020F0502020204030204" pitchFamily="34" charset="0"/>
                <a:ea typeface="+mn-ea"/>
                <a:cs typeface="Arial" panose="020B0604020202020204" pitchFamily="34" charset="0"/>
              </a:rPr>
              <a:t>Scientific advisory panel</a:t>
            </a:r>
          </a:p>
          <a:p>
            <a:pPr marL="1143000" marR="0" lvl="2" indent="-228600" algn="l" defTabSz="914400" rtl="0" eaLnBrk="1" fontAlgn="base" latinLnBrk="0" hangingPunct="1">
              <a:lnSpc>
                <a:spcPct val="90000"/>
              </a:lnSpc>
              <a:spcBef>
                <a:spcPts val="1000"/>
              </a:spcBef>
              <a:spcAft>
                <a:spcPts val="700"/>
              </a:spcAft>
              <a:buClr>
                <a:srgbClr val="FFFFFF"/>
              </a:buClr>
              <a:buSzTx/>
              <a:buFont typeface="Arial" panose="020B0604020202020204" pitchFamily="34" charset="0"/>
              <a:buChar char="‒"/>
              <a:tabLst/>
              <a:defRPr/>
            </a:pPr>
            <a:r>
              <a:rPr kumimoji="0" lang="en-US" b="0" i="0" u="none" strike="noStrike" kern="0" cap="none" spc="0" normalizeH="0" baseline="0" noProof="0" dirty="0">
                <a:ln>
                  <a:noFill/>
                </a:ln>
                <a:solidFill>
                  <a:prstClr val="white"/>
                </a:solidFill>
                <a:effectLst/>
                <a:uLnTx/>
                <a:uFillTx/>
                <a:latin typeface="Calibri" panose="020F0502020204030204" pitchFamily="34" charset="0"/>
                <a:ea typeface="+mn-ea"/>
                <a:cs typeface="Arial" panose="020B0604020202020204" pitchFamily="34" charset="0"/>
              </a:rPr>
              <a:t>Stanford HIV drug resistance database</a:t>
            </a:r>
          </a:p>
          <a:p>
            <a:pPr marL="1143000" marR="0" lvl="2" indent="-228600" algn="l" defTabSz="914400" rtl="0" eaLnBrk="1" fontAlgn="base" latinLnBrk="0" hangingPunct="1">
              <a:lnSpc>
                <a:spcPct val="90000"/>
              </a:lnSpc>
              <a:spcBef>
                <a:spcPts val="1000"/>
              </a:spcBef>
              <a:spcAft>
                <a:spcPts val="700"/>
              </a:spcAft>
              <a:buClr>
                <a:srgbClr val="FFFFFF"/>
              </a:buClr>
              <a:buSzTx/>
              <a:buFont typeface="Arial" panose="020B0604020202020204" pitchFamily="34" charset="0"/>
              <a:buChar char="‒"/>
              <a:tabLst/>
              <a:defRPr/>
            </a:pPr>
            <a:r>
              <a:rPr kumimoji="0" lang="en-US" b="0" i="0" u="none" strike="noStrike" kern="0" cap="none" spc="0" normalizeH="0" baseline="0" noProof="0" dirty="0">
                <a:ln>
                  <a:noFill/>
                </a:ln>
                <a:solidFill>
                  <a:prstClr val="white"/>
                </a:solidFill>
                <a:effectLst/>
                <a:uLnTx/>
                <a:uFillTx/>
                <a:latin typeface="Calibri" panose="020F0502020204030204" pitchFamily="34" charset="0"/>
                <a:ea typeface="+mn-ea"/>
                <a:cs typeface="Arial" panose="020B0604020202020204" pitchFamily="34" charset="0"/>
              </a:rPr>
              <a:t>University of Liverpool HIV Drug Interactions</a:t>
            </a:r>
          </a:p>
        </p:txBody>
      </p:sp>
      <p:sp>
        <p:nvSpPr>
          <p:cNvPr id="8" name="Rectangle: Rounded Corners 7">
            <a:extLst>
              <a:ext uri="{FF2B5EF4-FFF2-40B4-BE49-F238E27FC236}">
                <a16:creationId xmlns:a16="http://schemas.microsoft.com/office/drawing/2014/main" id="{D7154D29-2945-450B-BB36-24B4A86B73B8}"/>
              </a:ext>
            </a:extLst>
          </p:cNvPr>
          <p:cNvSpPr/>
          <p:nvPr/>
        </p:nvSpPr>
        <p:spPr bwMode="auto">
          <a:xfrm>
            <a:off x="6264137" y="1518920"/>
            <a:ext cx="5516884" cy="4648200"/>
          </a:xfrm>
          <a:prstGeom prst="roundRect">
            <a:avLst/>
          </a:prstGeom>
          <a:solidFill>
            <a:srgbClr val="455560"/>
          </a:solidFill>
          <a:ln w="0">
            <a:noFill/>
            <a:miter lim="800000"/>
            <a:headEnd/>
            <a:tailEnd/>
          </a:ln>
        </p:spPr>
        <p:txBody>
          <a:bodyPr rtlCol="0" anchor="t"/>
          <a:lstStyle/>
          <a:p>
            <a:pPr marL="0" marR="0" lvl="0" indent="0" algn="l" defTabSz="914400" rtl="0" eaLnBrk="1" fontAlgn="base" latinLnBrk="0" hangingPunct="1">
              <a:lnSpc>
                <a:spcPct val="90000"/>
              </a:lnSpc>
              <a:spcBef>
                <a:spcPts val="1000"/>
              </a:spcBef>
              <a:spcAft>
                <a:spcPts val="700"/>
              </a:spcAft>
              <a:buClr>
                <a:srgbClr val="000000"/>
              </a:buClr>
              <a:buSzTx/>
              <a:buFontTx/>
              <a:buNone/>
              <a:tabLst/>
              <a:defRPr/>
            </a:pPr>
            <a:r>
              <a:rPr kumimoji="0" lang="en-US" sz="2400" b="1" i="0" u="none" strike="noStrike" kern="0" cap="none" spc="0" normalizeH="0" baseline="0" noProof="0">
                <a:ln>
                  <a:noFill/>
                </a:ln>
                <a:solidFill>
                  <a:srgbClr val="E8E8E8"/>
                </a:solidFill>
                <a:effectLst/>
                <a:uLnTx/>
                <a:uFillTx/>
                <a:latin typeface="Calibri" panose="020F0502020204030204" pitchFamily="34" charset="0"/>
                <a:ea typeface="+mn-ea"/>
                <a:cs typeface="Arial" panose="020B0604020202020204" pitchFamily="34" charset="0"/>
              </a:rPr>
              <a:t>Tolerability/Adherence</a:t>
            </a:r>
          </a:p>
          <a:p>
            <a:pPr marL="800100" marR="0" lvl="1" indent="-342900" algn="l" defTabSz="914400" rtl="0" eaLnBrk="1" fontAlgn="base" latinLnBrk="0" hangingPunct="1">
              <a:lnSpc>
                <a:spcPct val="90000"/>
              </a:lnSpc>
              <a:spcBef>
                <a:spcPts val="1000"/>
              </a:spcBef>
              <a:spcAft>
                <a:spcPts val="700"/>
              </a:spcAft>
              <a:buClr>
                <a:srgbClr val="E8E8E8"/>
              </a:buClr>
              <a:buSzTx/>
              <a:buFont typeface="Wingdings" panose="05000000000000000000" pitchFamily="2" charset="2"/>
              <a:buChar char="§"/>
              <a:tabLst/>
              <a:defRPr/>
            </a:pPr>
            <a:r>
              <a:rPr kumimoji="0" lang="en-US" sz="2200" b="0" i="0" u="none" strike="noStrike" kern="0" cap="none" spc="0" normalizeH="0" baseline="0" noProof="0">
                <a:ln>
                  <a:noFill/>
                </a:ln>
                <a:solidFill>
                  <a:srgbClr val="E8E8E8"/>
                </a:solidFill>
                <a:effectLst/>
                <a:uLnTx/>
                <a:uFillTx/>
                <a:latin typeface="Calibri" panose="020F0502020204030204" pitchFamily="34" charset="0"/>
                <a:ea typeface="+mn-ea"/>
                <a:cs typeface="Arial" panose="020B0604020202020204" pitchFamily="34" charset="0"/>
              </a:rPr>
              <a:t>User preference inputs </a:t>
            </a:r>
            <a:br>
              <a:rPr kumimoji="0" lang="en-US" sz="2200" b="0" i="0" u="none" strike="noStrike" kern="0" cap="none" spc="0" normalizeH="0" baseline="0" noProof="0">
                <a:ln>
                  <a:noFill/>
                </a:ln>
                <a:solidFill>
                  <a:srgbClr val="E8E8E8"/>
                </a:solidFill>
                <a:effectLst/>
                <a:uLnTx/>
                <a:uFillTx/>
                <a:latin typeface="Calibri" panose="020F0502020204030204" pitchFamily="34" charset="0"/>
                <a:ea typeface="+mn-ea"/>
                <a:cs typeface="Arial" panose="020B0604020202020204" pitchFamily="34" charset="0"/>
              </a:rPr>
            </a:br>
            <a:r>
              <a:rPr kumimoji="0" lang="en-US" sz="2200" b="0" i="0" u="none" strike="noStrike" kern="0" cap="none" spc="0" normalizeH="0" baseline="0" noProof="0">
                <a:ln>
                  <a:noFill/>
                </a:ln>
                <a:solidFill>
                  <a:srgbClr val="E8E8E8"/>
                </a:solidFill>
                <a:effectLst/>
                <a:uLnTx/>
                <a:uFillTx/>
                <a:latin typeface="Calibri" panose="020F0502020204030204" pitchFamily="34" charset="0"/>
                <a:ea typeface="+mn-ea"/>
                <a:cs typeface="Arial" panose="020B0604020202020204" pitchFamily="34" charset="0"/>
              </a:rPr>
              <a:t>(</a:t>
            </a:r>
            <a:r>
              <a:rPr kumimoji="0" lang="en-US" sz="2200" b="0" i="0" u="none" strike="noStrike" kern="0" cap="none" spc="0" normalizeH="0" baseline="0" noProof="0" dirty="0" err="1">
                <a:ln>
                  <a:noFill/>
                </a:ln>
                <a:solidFill>
                  <a:srgbClr val="E8E8E8"/>
                </a:solidFill>
                <a:effectLst/>
                <a:uLnTx/>
                <a:uFillTx/>
                <a:latin typeface="Calibri" panose="020F0502020204030204" pitchFamily="34" charset="0"/>
                <a:ea typeface="+mn-ea"/>
                <a:cs typeface="Arial" panose="020B0604020202020204" pitchFamily="34" charset="0"/>
              </a:rPr>
              <a:t>eg</a:t>
            </a:r>
            <a:r>
              <a:rPr kumimoji="0" lang="en-US" sz="2200" b="0" i="0" u="none" strike="noStrike" kern="0" cap="none" spc="0" normalizeH="0" baseline="0" noProof="0">
                <a:ln>
                  <a:noFill/>
                </a:ln>
                <a:solidFill>
                  <a:srgbClr val="E8E8E8"/>
                </a:solidFill>
                <a:effectLst/>
                <a:uLnTx/>
                <a:uFillTx/>
                <a:latin typeface="Calibri" panose="020F0502020204030204" pitchFamily="34" charset="0"/>
                <a:ea typeface="+mn-ea"/>
                <a:cs typeface="Arial" panose="020B0604020202020204" pitchFamily="34" charset="0"/>
              </a:rPr>
              <a:t>, lower pill burden)</a:t>
            </a:r>
          </a:p>
          <a:p>
            <a:pPr marL="800100" marR="0" lvl="1" indent="-342900" algn="l" defTabSz="914400" rtl="0" eaLnBrk="1" fontAlgn="base" latinLnBrk="0" hangingPunct="1">
              <a:lnSpc>
                <a:spcPct val="90000"/>
              </a:lnSpc>
              <a:spcBef>
                <a:spcPts val="1000"/>
              </a:spcBef>
              <a:spcAft>
                <a:spcPts val="700"/>
              </a:spcAft>
              <a:buClr>
                <a:srgbClr val="E8E8E8"/>
              </a:buClr>
              <a:buSzTx/>
              <a:buFont typeface="Wingdings" panose="05000000000000000000" pitchFamily="2" charset="2"/>
              <a:buChar char="§"/>
              <a:tabLst/>
              <a:defRPr/>
            </a:pPr>
            <a:r>
              <a:rPr kumimoji="0" lang="en-US" sz="2200" b="0" i="0" u="none" strike="noStrike" kern="0" cap="none" spc="0" normalizeH="0" baseline="0" noProof="0">
                <a:ln>
                  <a:noFill/>
                </a:ln>
                <a:solidFill>
                  <a:srgbClr val="E8E8E8"/>
                </a:solidFill>
                <a:effectLst/>
                <a:uLnTx/>
                <a:uFillTx/>
                <a:latin typeface="Calibri" panose="020F0502020204030204" pitchFamily="34" charset="0"/>
                <a:ea typeface="+mn-ea"/>
                <a:cs typeface="Arial" panose="020B0604020202020204" pitchFamily="34" charset="0"/>
              </a:rPr>
              <a:t>Drug interactions evaluation </a:t>
            </a:r>
            <a:br>
              <a:rPr kumimoji="0" lang="en-US" sz="2200" b="0" i="0" u="none" strike="noStrike" kern="0" cap="none" spc="0" normalizeH="0" baseline="0" noProof="0">
                <a:ln>
                  <a:noFill/>
                </a:ln>
                <a:solidFill>
                  <a:srgbClr val="E8E8E8"/>
                </a:solidFill>
                <a:effectLst/>
                <a:uLnTx/>
                <a:uFillTx/>
                <a:latin typeface="Calibri" panose="020F0502020204030204" pitchFamily="34" charset="0"/>
                <a:ea typeface="+mn-ea"/>
                <a:cs typeface="Arial" panose="020B0604020202020204" pitchFamily="34" charset="0"/>
              </a:rPr>
            </a:br>
            <a:r>
              <a:rPr kumimoji="0" lang="en-US" sz="2200" b="0" i="0" u="none" strike="noStrike" kern="0" cap="none" spc="0" normalizeH="0" baseline="0" noProof="0">
                <a:ln>
                  <a:noFill/>
                </a:ln>
                <a:solidFill>
                  <a:srgbClr val="E8E8E8"/>
                </a:solidFill>
                <a:effectLst/>
                <a:uLnTx/>
                <a:uFillTx/>
                <a:latin typeface="Calibri" panose="020F0502020204030204" pitchFamily="34" charset="0"/>
                <a:ea typeface="+mn-ea"/>
                <a:cs typeface="Arial" panose="020B0604020202020204" pitchFamily="34" charset="0"/>
              </a:rPr>
              <a:t>(200+ drugs)</a:t>
            </a:r>
          </a:p>
          <a:p>
            <a:pPr marL="800100" marR="0" lvl="1" indent="-342900" algn="l" defTabSz="914400" rtl="0" eaLnBrk="1" fontAlgn="base" latinLnBrk="0" hangingPunct="1">
              <a:lnSpc>
                <a:spcPct val="90000"/>
              </a:lnSpc>
              <a:spcBef>
                <a:spcPts val="1000"/>
              </a:spcBef>
              <a:spcAft>
                <a:spcPts val="700"/>
              </a:spcAft>
              <a:buClr>
                <a:srgbClr val="E8E8E8"/>
              </a:buClr>
              <a:buSzTx/>
              <a:buFont typeface="Wingdings" panose="05000000000000000000" pitchFamily="2" charset="2"/>
              <a:buChar char="§"/>
              <a:tabLst/>
              <a:defRPr/>
            </a:pPr>
            <a:r>
              <a:rPr kumimoji="0" lang="en-US" sz="2200" b="0" i="0" u="none" strike="noStrike" kern="0" cap="none" spc="0" normalizeH="0" baseline="0" noProof="0">
                <a:ln>
                  <a:noFill/>
                </a:ln>
                <a:solidFill>
                  <a:srgbClr val="E8E8E8"/>
                </a:solidFill>
                <a:effectLst/>
                <a:uLnTx/>
                <a:uFillTx/>
                <a:latin typeface="Calibri" panose="020F0502020204030204" pitchFamily="34" charset="0"/>
                <a:ea typeface="+mn-ea"/>
                <a:cs typeface="Arial" panose="020B0604020202020204" pitchFamily="34" charset="0"/>
              </a:rPr>
              <a:t>Comorbidity considerations</a:t>
            </a:r>
          </a:p>
          <a:p>
            <a:pPr marL="1257300" marR="0" lvl="2" indent="-342900" algn="l" defTabSz="914400" rtl="0" eaLnBrk="1" fontAlgn="base" latinLnBrk="0" hangingPunct="1">
              <a:lnSpc>
                <a:spcPct val="90000"/>
              </a:lnSpc>
              <a:spcBef>
                <a:spcPts val="1000"/>
              </a:spcBef>
              <a:spcAft>
                <a:spcPts val="700"/>
              </a:spcAft>
              <a:buClr>
                <a:srgbClr val="E8E8E8"/>
              </a:buClr>
              <a:buSzTx/>
              <a:buFont typeface="Calibri" panose="020F0502020204030204" pitchFamily="34" charset="0"/>
              <a:buChar char="–"/>
              <a:tabLst/>
              <a:defRPr/>
            </a:pPr>
            <a:r>
              <a:rPr kumimoji="0" lang="en-US" sz="2000" b="0" i="0" u="none" strike="noStrike" kern="0" cap="none" spc="0" normalizeH="0" baseline="0" noProof="0">
                <a:ln>
                  <a:noFill/>
                </a:ln>
                <a:solidFill>
                  <a:srgbClr val="E8E8E8"/>
                </a:solidFill>
                <a:effectLst/>
                <a:uLnTx/>
                <a:uFillTx/>
                <a:latin typeface="Calibri" panose="020F0502020204030204" pitchFamily="34" charset="0"/>
                <a:ea typeface="+mn-ea"/>
                <a:cs typeface="Arial" panose="020B0604020202020204" pitchFamily="34" charset="0"/>
              </a:rPr>
              <a:t>Based on national guidelines</a:t>
            </a:r>
          </a:p>
        </p:txBody>
      </p:sp>
      <p:sp>
        <p:nvSpPr>
          <p:cNvPr id="2" name="Title 1">
            <a:extLst>
              <a:ext uri="{FF2B5EF4-FFF2-40B4-BE49-F238E27FC236}">
                <a16:creationId xmlns:a16="http://schemas.microsoft.com/office/drawing/2014/main" id="{99E5EC9B-3DFF-4ECF-92FA-F45BD6EAF5C6}"/>
              </a:ext>
            </a:extLst>
          </p:cNvPr>
          <p:cNvSpPr>
            <a:spLocks noGrp="1"/>
          </p:cNvSpPr>
          <p:nvPr>
            <p:ph type="title"/>
          </p:nvPr>
        </p:nvSpPr>
        <p:spPr>
          <a:xfrm>
            <a:off x="609759" y="238127"/>
            <a:ext cx="10872444" cy="1103313"/>
          </a:xfrm>
        </p:spPr>
        <p:txBody>
          <a:bodyPr>
            <a:noAutofit/>
          </a:bodyPr>
          <a:lstStyle/>
          <a:p>
            <a:r>
              <a:rPr lang="en-US" dirty="0"/>
              <a:t>HIV-ASSIST: Multiple Criteria Analysis–Based Decision Support for ART</a:t>
            </a:r>
          </a:p>
        </p:txBody>
      </p:sp>
      <p:sp>
        <p:nvSpPr>
          <p:cNvPr id="10" name="5 CuadroTexto">
            <a:extLst>
              <a:ext uri="{FF2B5EF4-FFF2-40B4-BE49-F238E27FC236}">
                <a16:creationId xmlns:a16="http://schemas.microsoft.com/office/drawing/2014/main" id="{EE392276-39EE-0C89-611B-E4106422116B}"/>
              </a:ext>
            </a:extLst>
          </p:cNvPr>
          <p:cNvSpPr txBox="1"/>
          <p:nvPr/>
        </p:nvSpPr>
        <p:spPr>
          <a:xfrm>
            <a:off x="410979" y="6366166"/>
            <a:ext cx="1200575" cy="295461"/>
          </a:xfrm>
          <a:prstGeom prst="rect">
            <a:avLst/>
          </a:prstGeom>
          <a:noFill/>
        </p:spPr>
        <p:txBody>
          <a:bodyPr wrap="none" lIns="109723" tIns="54862" rIns="109723" bIns="5486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hivassist.com.  </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ustDataLst>
      <p:tags r:id="rId1"/>
    </p:custDataLst>
    <p:extLst>
      <p:ext uri="{BB962C8B-B14F-4D97-AF65-F5344CB8AC3E}">
        <p14:creationId xmlns:p14="http://schemas.microsoft.com/office/powerpoint/2010/main" val="2298077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5EC9B-3DFF-4ECF-92FA-F45BD6EAF5C6}"/>
              </a:ext>
            </a:extLst>
          </p:cNvPr>
          <p:cNvSpPr>
            <a:spLocks noGrp="1"/>
          </p:cNvSpPr>
          <p:nvPr>
            <p:ph type="title"/>
          </p:nvPr>
        </p:nvSpPr>
        <p:spPr/>
        <p:txBody>
          <a:bodyPr>
            <a:normAutofit/>
          </a:bodyPr>
          <a:lstStyle/>
          <a:p>
            <a:r>
              <a:rPr lang="en-US" sz="3600" b="1">
                <a:solidFill>
                  <a:srgbClr val="455560"/>
                </a:solidFill>
                <a:latin typeface="Calibri" panose="020F0502020204030204" pitchFamily="34" charset="0"/>
                <a:ea typeface="Calibri" panose="020F0502020204030204" pitchFamily="34" charset="0"/>
                <a:cs typeface="Calibri" panose="020F0502020204030204" pitchFamily="34" charset="0"/>
              </a:rPr>
              <a:t>HIV-ASSIST: Updated Resources in One Place</a:t>
            </a:r>
          </a:p>
        </p:txBody>
      </p:sp>
      <p:sp>
        <p:nvSpPr>
          <p:cNvPr id="3" name="Content Placeholder 2">
            <a:extLst>
              <a:ext uri="{FF2B5EF4-FFF2-40B4-BE49-F238E27FC236}">
                <a16:creationId xmlns:a16="http://schemas.microsoft.com/office/drawing/2014/main" id="{0B038D91-3ED6-48F5-BB23-0912E2B763A7}"/>
              </a:ext>
            </a:extLst>
          </p:cNvPr>
          <p:cNvSpPr>
            <a:spLocks noGrp="1"/>
          </p:cNvSpPr>
          <p:nvPr>
            <p:ph idx="1"/>
          </p:nvPr>
        </p:nvSpPr>
        <p:spPr/>
        <p:txBody>
          <a:bodyPr/>
          <a:lstStyle/>
          <a:p>
            <a:r>
              <a:rPr lang="en-US" sz="2400" b="1" dirty="0">
                <a:solidFill>
                  <a:schemeClr val="accent3"/>
                </a:solidFill>
                <a:ea typeface="Calibri" panose="020F0502020204030204" pitchFamily="34" charset="0"/>
                <a:cs typeface="Calibri" panose="020F0502020204030204" pitchFamily="34" charset="0"/>
              </a:rPr>
              <a:t>A novel method of clinical guideline delivery</a:t>
            </a:r>
          </a:p>
          <a:p>
            <a:pPr lvl="1"/>
            <a:r>
              <a:rPr lang="en-US" sz="2400" dirty="0">
                <a:ea typeface="Calibri" panose="020F0502020204030204" pitchFamily="34" charset="0"/>
                <a:cs typeface="Calibri" panose="020F0502020204030204" pitchFamily="34" charset="0"/>
              </a:rPr>
              <a:t>Evaluates all ART options against outcomes of interest for individualized patient circumstances in a transparent manner</a:t>
            </a:r>
          </a:p>
          <a:p>
            <a:pPr lvl="1"/>
            <a:r>
              <a:rPr lang="en-US" sz="2400" dirty="0">
                <a:ea typeface="Calibri" panose="020F0502020204030204" pitchFamily="34" charset="0"/>
                <a:cs typeface="Calibri" panose="020F0502020204030204" pitchFamily="34" charset="0"/>
              </a:rPr>
              <a:t>Assists HCPs in making individualized, patient-centered ART selection</a:t>
            </a:r>
          </a:p>
          <a:p>
            <a:r>
              <a:rPr lang="en-US" sz="2400" b="1" dirty="0">
                <a:solidFill>
                  <a:schemeClr val="accent3"/>
                </a:solidFill>
                <a:ea typeface="Calibri" panose="020F0502020204030204" pitchFamily="34" charset="0"/>
                <a:cs typeface="Calibri" panose="020F0502020204030204" pitchFamily="34" charset="0"/>
              </a:rPr>
              <a:t>A consolidated provider resource center </a:t>
            </a:r>
          </a:p>
          <a:p>
            <a:pPr lvl="1"/>
            <a:r>
              <a:rPr lang="en-US" sz="2400" dirty="0">
                <a:ea typeface="Calibri" panose="020F0502020204030204" pitchFamily="34" charset="0"/>
                <a:cs typeface="Calibri" panose="020F0502020204030204" pitchFamily="34" charset="0"/>
              </a:rPr>
              <a:t>Clinical trials data</a:t>
            </a:r>
          </a:p>
          <a:p>
            <a:pPr lvl="1"/>
            <a:r>
              <a:rPr lang="en-US" sz="2400" dirty="0">
                <a:ea typeface="Calibri" panose="020F0502020204030204" pitchFamily="34" charset="0"/>
                <a:cs typeface="Calibri" panose="020F0502020204030204" pitchFamily="34" charset="0"/>
              </a:rPr>
              <a:t>ARV-resistance mutations: Stanford HIV Drug Resistance Database</a:t>
            </a:r>
          </a:p>
          <a:p>
            <a:pPr lvl="1"/>
            <a:r>
              <a:rPr lang="en-US" sz="2400" dirty="0">
                <a:ea typeface="Calibri" panose="020F0502020204030204" pitchFamily="34" charset="0"/>
                <a:cs typeface="Calibri" panose="020F0502020204030204" pitchFamily="34" charset="0"/>
              </a:rPr>
              <a:t>Medication attributes and interactions: University of Liverpool HIV Drug Interaction Checker</a:t>
            </a:r>
          </a:p>
          <a:p>
            <a:r>
              <a:rPr lang="en-US" sz="2400" b="1" dirty="0">
                <a:solidFill>
                  <a:srgbClr val="E1471D"/>
                </a:solidFill>
                <a:ea typeface="Calibri" panose="020F0502020204030204" pitchFamily="34" charset="0"/>
                <a:cs typeface="Calibri" panose="020F0502020204030204" pitchFamily="34" charset="0"/>
              </a:rPr>
              <a:t>Available as a mobile app</a:t>
            </a:r>
          </a:p>
          <a:p>
            <a:pPr lvl="2"/>
            <a:endParaRPr lang="en-US" dirty="0">
              <a:ea typeface="Calibri" panose="020F0502020204030204" pitchFamily="34" charset="0"/>
              <a:cs typeface="Calibri" panose="020F0502020204030204" pitchFamily="34" charset="0"/>
            </a:endParaRPr>
          </a:p>
        </p:txBody>
      </p:sp>
      <p:sp>
        <p:nvSpPr>
          <p:cNvPr id="4" name="5 CuadroTexto">
            <a:extLst>
              <a:ext uri="{FF2B5EF4-FFF2-40B4-BE49-F238E27FC236}">
                <a16:creationId xmlns:a16="http://schemas.microsoft.com/office/drawing/2014/main" id="{F58E9344-010A-4810-6292-765EAFDF8F2D}"/>
              </a:ext>
            </a:extLst>
          </p:cNvPr>
          <p:cNvSpPr txBox="1"/>
          <p:nvPr/>
        </p:nvSpPr>
        <p:spPr>
          <a:xfrm>
            <a:off x="410979" y="6366166"/>
            <a:ext cx="1200575" cy="295461"/>
          </a:xfrm>
          <a:prstGeom prst="rect">
            <a:avLst/>
          </a:prstGeom>
          <a:noFill/>
        </p:spPr>
        <p:txBody>
          <a:bodyPr wrap="none" lIns="109723" tIns="54862" rIns="109723" bIns="5486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hivassist.com.  </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ustDataLst>
      <p:tags r:id="rId1"/>
    </p:custDataLst>
    <p:extLst>
      <p:ext uri="{BB962C8B-B14F-4D97-AF65-F5344CB8AC3E}">
        <p14:creationId xmlns:p14="http://schemas.microsoft.com/office/powerpoint/2010/main" val="34239570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A1805-092D-CF7E-0474-FD1021DEC0E6}"/>
              </a:ext>
            </a:extLst>
          </p:cNvPr>
          <p:cNvSpPr>
            <a:spLocks noGrp="1"/>
          </p:cNvSpPr>
          <p:nvPr>
            <p:ph type="title"/>
          </p:nvPr>
        </p:nvSpPr>
        <p:spPr/>
        <p:txBody>
          <a:bodyPr>
            <a:noAutofit/>
          </a:bodyPr>
          <a:lstStyle/>
          <a:p>
            <a:r>
              <a:rPr lang="en-US" sz="3600" b="1">
                <a:solidFill>
                  <a:srgbClr val="455560"/>
                </a:solidFill>
              </a:rPr>
              <a:t>HIV-ASSIST Team: Update Algorithms and Content Iteratively and Routinely</a:t>
            </a:r>
          </a:p>
        </p:txBody>
      </p:sp>
      <p:sp>
        <p:nvSpPr>
          <p:cNvPr id="6" name="Content Placeholder 5">
            <a:extLst>
              <a:ext uri="{FF2B5EF4-FFF2-40B4-BE49-F238E27FC236}">
                <a16:creationId xmlns:a16="http://schemas.microsoft.com/office/drawing/2014/main" id="{26EECB6A-6A20-9550-96CA-C708657F54DC}"/>
              </a:ext>
            </a:extLst>
          </p:cNvPr>
          <p:cNvSpPr>
            <a:spLocks noGrp="1"/>
          </p:cNvSpPr>
          <p:nvPr>
            <p:ph sz="half" idx="1"/>
          </p:nvPr>
        </p:nvSpPr>
        <p:spPr/>
        <p:txBody>
          <a:bodyPr/>
          <a:lstStyle/>
          <a:p>
            <a:pPr marL="0" indent="0">
              <a:buNone/>
            </a:pPr>
            <a:r>
              <a:rPr lang="en-US" sz="2400" b="1"/>
              <a:t>Leadership Team</a:t>
            </a:r>
          </a:p>
        </p:txBody>
      </p:sp>
      <p:pic>
        <p:nvPicPr>
          <p:cNvPr id="12" name="Picture 11">
            <a:extLst>
              <a:ext uri="{FF2B5EF4-FFF2-40B4-BE49-F238E27FC236}">
                <a16:creationId xmlns:a16="http://schemas.microsoft.com/office/drawing/2014/main" id="{AB4B244E-338E-A7B8-E559-ACAE9A54EA75}"/>
              </a:ext>
            </a:extLst>
          </p:cNvPr>
          <p:cNvPicPr>
            <a:picLocks noChangeAspect="1"/>
          </p:cNvPicPr>
          <p:nvPr/>
        </p:nvPicPr>
        <p:blipFill>
          <a:blip r:embed="rId2"/>
          <a:stretch>
            <a:fillRect/>
          </a:stretch>
        </p:blipFill>
        <p:spPr>
          <a:xfrm>
            <a:off x="6261465" y="2076038"/>
            <a:ext cx="5092335" cy="3131097"/>
          </a:xfrm>
          <a:prstGeom prst="rect">
            <a:avLst/>
          </a:prstGeom>
        </p:spPr>
      </p:pic>
      <p:pic>
        <p:nvPicPr>
          <p:cNvPr id="24" name="Picture 23">
            <a:extLst>
              <a:ext uri="{FF2B5EF4-FFF2-40B4-BE49-F238E27FC236}">
                <a16:creationId xmlns:a16="http://schemas.microsoft.com/office/drawing/2014/main" id="{4094C64D-5829-11A8-95F8-26C380CDDD6B}"/>
              </a:ext>
            </a:extLst>
          </p:cNvPr>
          <p:cNvPicPr>
            <a:picLocks noChangeAspect="1"/>
          </p:cNvPicPr>
          <p:nvPr/>
        </p:nvPicPr>
        <p:blipFill>
          <a:blip r:embed="rId3"/>
          <a:stretch>
            <a:fillRect/>
          </a:stretch>
        </p:blipFill>
        <p:spPr>
          <a:xfrm>
            <a:off x="528247" y="2076038"/>
            <a:ext cx="5567753" cy="4155758"/>
          </a:xfrm>
          <a:prstGeom prst="rect">
            <a:avLst/>
          </a:prstGeom>
        </p:spPr>
      </p:pic>
      <p:pic>
        <p:nvPicPr>
          <p:cNvPr id="26" name="Picture 25">
            <a:extLst>
              <a:ext uri="{FF2B5EF4-FFF2-40B4-BE49-F238E27FC236}">
                <a16:creationId xmlns:a16="http://schemas.microsoft.com/office/drawing/2014/main" id="{B45C460C-E627-28AD-A04C-CB0CE9B0A479}"/>
              </a:ext>
            </a:extLst>
          </p:cNvPr>
          <p:cNvPicPr>
            <a:picLocks noChangeAspect="1"/>
          </p:cNvPicPr>
          <p:nvPr/>
        </p:nvPicPr>
        <p:blipFill>
          <a:blip r:embed="rId4"/>
          <a:stretch>
            <a:fillRect/>
          </a:stretch>
        </p:blipFill>
        <p:spPr>
          <a:xfrm>
            <a:off x="6261465" y="5207135"/>
            <a:ext cx="4929441" cy="1325564"/>
          </a:xfrm>
          <a:prstGeom prst="rect">
            <a:avLst/>
          </a:prstGeom>
        </p:spPr>
      </p:pic>
    </p:spTree>
    <p:extLst>
      <p:ext uri="{BB962C8B-B14F-4D97-AF65-F5344CB8AC3E}">
        <p14:creationId xmlns:p14="http://schemas.microsoft.com/office/powerpoint/2010/main" val="2772727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DDBDF-58B1-0965-C466-FE91151426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3C0FF0-777E-1F90-CE82-7EF60AAD70F9}"/>
              </a:ext>
            </a:extLst>
          </p:cNvPr>
          <p:cNvSpPr>
            <a:spLocks noGrp="1"/>
          </p:cNvSpPr>
          <p:nvPr>
            <p:ph type="title"/>
          </p:nvPr>
        </p:nvSpPr>
        <p:spPr/>
        <p:txBody>
          <a:bodyPr>
            <a:noAutofit/>
          </a:bodyPr>
          <a:lstStyle/>
          <a:p>
            <a:r>
              <a:rPr lang="en-US" sz="3600" b="1" dirty="0">
                <a:solidFill>
                  <a:srgbClr val="455560"/>
                </a:solidFill>
                <a:latin typeface="Calibri" panose="020F0502020204030204" pitchFamily="34" charset="0"/>
                <a:ea typeface="Calibri" panose="020F0502020204030204" pitchFamily="34" charset="0"/>
                <a:cs typeface="Calibri" panose="020F0502020204030204" pitchFamily="34" charset="0"/>
              </a:rPr>
              <a:t>HIV-ASSIST Team: Update Algorithms and Content Iteratively and Routinely</a:t>
            </a:r>
          </a:p>
        </p:txBody>
      </p:sp>
      <p:sp>
        <p:nvSpPr>
          <p:cNvPr id="7" name="Content Placeholder 6">
            <a:extLst>
              <a:ext uri="{FF2B5EF4-FFF2-40B4-BE49-F238E27FC236}">
                <a16:creationId xmlns:a16="http://schemas.microsoft.com/office/drawing/2014/main" id="{2671AD22-FD1A-E01F-67E2-411A2ACC11DA}"/>
              </a:ext>
            </a:extLst>
          </p:cNvPr>
          <p:cNvSpPr>
            <a:spLocks noGrp="1"/>
          </p:cNvSpPr>
          <p:nvPr>
            <p:ph idx="1"/>
          </p:nvPr>
        </p:nvSpPr>
        <p:spPr/>
        <p:txBody>
          <a:bodyPr/>
          <a:lstStyle/>
          <a:p>
            <a:pPr marL="0" indent="0">
              <a:buNone/>
            </a:pPr>
            <a:r>
              <a:rPr lang="en-US" sz="2400" b="1"/>
              <a:t>Scientific Advisory Panel</a:t>
            </a:r>
          </a:p>
        </p:txBody>
      </p:sp>
      <p:pic>
        <p:nvPicPr>
          <p:cNvPr id="8" name="Picture 7">
            <a:extLst>
              <a:ext uri="{FF2B5EF4-FFF2-40B4-BE49-F238E27FC236}">
                <a16:creationId xmlns:a16="http://schemas.microsoft.com/office/drawing/2014/main" id="{564DDB38-3808-DB1C-1803-8951BB0EA44F}"/>
              </a:ext>
            </a:extLst>
          </p:cNvPr>
          <p:cNvPicPr>
            <a:picLocks noChangeAspect="1"/>
          </p:cNvPicPr>
          <p:nvPr/>
        </p:nvPicPr>
        <p:blipFill>
          <a:blip r:embed="rId2"/>
          <a:stretch>
            <a:fillRect/>
          </a:stretch>
        </p:blipFill>
        <p:spPr>
          <a:xfrm>
            <a:off x="6520078" y="2331670"/>
            <a:ext cx="5020375" cy="1466348"/>
          </a:xfrm>
          <a:prstGeom prst="rect">
            <a:avLst/>
          </a:prstGeom>
        </p:spPr>
      </p:pic>
      <p:pic>
        <p:nvPicPr>
          <p:cNvPr id="4" name="Picture 3">
            <a:extLst>
              <a:ext uri="{FF2B5EF4-FFF2-40B4-BE49-F238E27FC236}">
                <a16:creationId xmlns:a16="http://schemas.microsoft.com/office/drawing/2014/main" id="{7D4DA927-58D4-202E-0083-0E29E1EDF306}"/>
              </a:ext>
            </a:extLst>
          </p:cNvPr>
          <p:cNvPicPr>
            <a:picLocks noChangeAspect="1"/>
          </p:cNvPicPr>
          <p:nvPr/>
        </p:nvPicPr>
        <p:blipFill>
          <a:blip r:embed="rId3"/>
          <a:stretch>
            <a:fillRect/>
          </a:stretch>
        </p:blipFill>
        <p:spPr>
          <a:xfrm>
            <a:off x="709796" y="2331670"/>
            <a:ext cx="4927049" cy="1393037"/>
          </a:xfrm>
          <a:prstGeom prst="rect">
            <a:avLst/>
          </a:prstGeom>
        </p:spPr>
      </p:pic>
      <p:pic>
        <p:nvPicPr>
          <p:cNvPr id="5" name="Picture 4">
            <a:extLst>
              <a:ext uri="{FF2B5EF4-FFF2-40B4-BE49-F238E27FC236}">
                <a16:creationId xmlns:a16="http://schemas.microsoft.com/office/drawing/2014/main" id="{4733F6C8-A16A-7D9F-F38F-3B37CEE1D6AB}"/>
              </a:ext>
            </a:extLst>
          </p:cNvPr>
          <p:cNvPicPr>
            <a:picLocks noChangeAspect="1"/>
          </p:cNvPicPr>
          <p:nvPr/>
        </p:nvPicPr>
        <p:blipFill>
          <a:blip r:embed="rId4"/>
          <a:stretch>
            <a:fillRect/>
          </a:stretch>
        </p:blipFill>
        <p:spPr>
          <a:xfrm>
            <a:off x="784347" y="3724707"/>
            <a:ext cx="4677428" cy="2743583"/>
          </a:xfrm>
          <a:prstGeom prst="rect">
            <a:avLst/>
          </a:prstGeom>
        </p:spPr>
      </p:pic>
      <p:pic>
        <p:nvPicPr>
          <p:cNvPr id="6" name="Picture 5">
            <a:extLst>
              <a:ext uri="{FF2B5EF4-FFF2-40B4-BE49-F238E27FC236}">
                <a16:creationId xmlns:a16="http://schemas.microsoft.com/office/drawing/2014/main" id="{003CE15B-8FD0-7911-2EB4-AF81C662B9C3}"/>
              </a:ext>
            </a:extLst>
          </p:cNvPr>
          <p:cNvPicPr>
            <a:picLocks noChangeAspect="1"/>
          </p:cNvPicPr>
          <p:nvPr/>
        </p:nvPicPr>
        <p:blipFill>
          <a:blip r:embed="rId5"/>
          <a:stretch>
            <a:fillRect/>
          </a:stretch>
        </p:blipFill>
        <p:spPr>
          <a:xfrm>
            <a:off x="6616194" y="3838390"/>
            <a:ext cx="4182059" cy="1314633"/>
          </a:xfrm>
          <a:prstGeom prst="rect">
            <a:avLst/>
          </a:prstGeom>
        </p:spPr>
      </p:pic>
    </p:spTree>
    <p:extLst>
      <p:ext uri="{BB962C8B-B14F-4D97-AF65-F5344CB8AC3E}">
        <p14:creationId xmlns:p14="http://schemas.microsoft.com/office/powerpoint/2010/main" val="4498274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peech Bubble: Rectangle with Corners Rounded 6">
            <a:extLst>
              <a:ext uri="{FF2B5EF4-FFF2-40B4-BE49-F238E27FC236}">
                <a16:creationId xmlns:a16="http://schemas.microsoft.com/office/drawing/2014/main" id="{F8EE4BDA-9170-0E48-2F11-5A307AF854E6}"/>
              </a:ext>
            </a:extLst>
          </p:cNvPr>
          <p:cNvSpPr/>
          <p:nvPr/>
        </p:nvSpPr>
        <p:spPr bwMode="auto">
          <a:xfrm>
            <a:off x="641635" y="2644418"/>
            <a:ext cx="10872444" cy="1465465"/>
          </a:xfrm>
          <a:prstGeom prst="wedgeRoundRectCallout">
            <a:avLst>
              <a:gd name="adj1" fmla="val -51400"/>
              <a:gd name="adj2" fmla="val 69849"/>
              <a:gd name="adj3" fmla="val 16667"/>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Speech Bubble: Rectangle with Corners Rounded 7">
            <a:extLst>
              <a:ext uri="{FF2B5EF4-FFF2-40B4-BE49-F238E27FC236}">
                <a16:creationId xmlns:a16="http://schemas.microsoft.com/office/drawing/2014/main" id="{E8DF6D08-41D6-1F7E-5A36-D9BDE4D19558}"/>
              </a:ext>
            </a:extLst>
          </p:cNvPr>
          <p:cNvSpPr/>
          <p:nvPr/>
        </p:nvSpPr>
        <p:spPr bwMode="auto">
          <a:xfrm>
            <a:off x="641635" y="4433889"/>
            <a:ext cx="10872444" cy="1603117"/>
          </a:xfrm>
          <a:prstGeom prst="wedgeRoundRectCallout">
            <a:avLst>
              <a:gd name="adj1" fmla="val 38762"/>
              <a:gd name="adj2" fmla="val 66494"/>
              <a:gd name="adj3" fmla="val 16667"/>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Speech Bubble: Rectangle with Corners Rounded 5">
            <a:extLst>
              <a:ext uri="{FF2B5EF4-FFF2-40B4-BE49-F238E27FC236}">
                <a16:creationId xmlns:a16="http://schemas.microsoft.com/office/drawing/2014/main" id="{96D3785D-5628-BF5C-F92B-486E918D0A61}"/>
              </a:ext>
            </a:extLst>
          </p:cNvPr>
          <p:cNvSpPr/>
          <p:nvPr/>
        </p:nvSpPr>
        <p:spPr bwMode="auto">
          <a:xfrm>
            <a:off x="521110" y="1380768"/>
            <a:ext cx="10872444" cy="939644"/>
          </a:xfrm>
          <a:prstGeom prst="wedgeRoundRectCallout">
            <a:avLst>
              <a:gd name="adj1" fmla="val 37315"/>
              <a:gd name="adj2" fmla="val 79242"/>
              <a:gd name="adj3" fmla="val 16667"/>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6031191E-E98A-41B9-A8FF-6F531677A8F5}"/>
              </a:ext>
            </a:extLst>
          </p:cNvPr>
          <p:cNvSpPr>
            <a:spLocks noGrp="1"/>
          </p:cNvSpPr>
          <p:nvPr>
            <p:ph type="title"/>
          </p:nvPr>
        </p:nvSpPr>
        <p:spPr/>
        <p:txBody>
          <a:bodyPr>
            <a:normAutofit/>
          </a:bodyPr>
          <a:lstStyle/>
          <a:p>
            <a:r>
              <a:rPr lang="en-US" sz="3600" b="1">
                <a:solidFill>
                  <a:srgbClr val="455560"/>
                </a:solidFill>
                <a:latin typeface="Calibri" panose="020F0502020204030204" pitchFamily="34" charset="0"/>
                <a:ea typeface="Calibri" panose="020F0502020204030204" pitchFamily="34" charset="0"/>
                <a:cs typeface="Calibri" panose="020F0502020204030204" pitchFamily="34" charset="0"/>
              </a:rPr>
              <a:t>HIV-ASSIST Endorsements in Asia</a:t>
            </a:r>
            <a:endParaRPr lang="en-US" sz="3600" b="1" dirty="0">
              <a:solidFill>
                <a:srgbClr val="455560"/>
              </a:solidFill>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4D57D327-05DD-4775-89ED-882339768542}"/>
              </a:ext>
            </a:extLst>
          </p:cNvPr>
          <p:cNvSpPr>
            <a:spLocks noGrp="1"/>
          </p:cNvSpPr>
          <p:nvPr>
            <p:ph idx="1"/>
          </p:nvPr>
        </p:nvSpPr>
        <p:spPr/>
        <p:txBody>
          <a:bodyPr/>
          <a:lstStyle/>
          <a:p>
            <a:r>
              <a:rPr lang="en-US" sz="2400" dirty="0">
                <a:effectLst/>
                <a:latin typeface="Calibri" panose="020F0502020204030204" pitchFamily="34" charset="0"/>
                <a:ea typeface="Calibri" panose="020F0502020204030204" pitchFamily="34" charset="0"/>
              </a:rPr>
              <a:t>“With so many treatment choices accessible, it is vital to make evidence-based judgments that are </a:t>
            </a:r>
            <a:r>
              <a:rPr lang="en-US" sz="2400" b="1" dirty="0">
                <a:effectLst/>
                <a:latin typeface="Calibri" panose="020F0502020204030204" pitchFamily="34" charset="0"/>
                <a:ea typeface="Calibri" panose="020F0502020204030204" pitchFamily="34" charset="0"/>
              </a:rPr>
              <a:t>tailored</a:t>
            </a:r>
            <a:r>
              <a:rPr lang="en-US" sz="2400" dirty="0">
                <a:effectLst/>
                <a:latin typeface="Calibri" panose="020F0502020204030204" pitchFamily="34" charset="0"/>
                <a:ea typeface="Calibri" panose="020F0502020204030204" pitchFamily="34" charset="0"/>
              </a:rPr>
              <a:t> to each patient’s unique circumstances.”</a:t>
            </a:r>
            <a:r>
              <a:rPr lang="en-US" sz="2400" baseline="30000" dirty="0">
                <a:ea typeface="Calibri" panose="020F0502020204030204" pitchFamily="34" charset="0"/>
              </a:rPr>
              <a:t>1</a:t>
            </a:r>
            <a:r>
              <a:rPr lang="en-US" sz="2400" dirty="0">
                <a:effectLst/>
                <a:latin typeface="Calibri" panose="020F0502020204030204" pitchFamily="34" charset="0"/>
                <a:ea typeface="Calibri" panose="020F0502020204030204" pitchFamily="34" charset="0"/>
              </a:rPr>
              <a:t> </a:t>
            </a:r>
            <a:br>
              <a:rPr lang="en-US" sz="2400" dirty="0">
                <a:effectLst/>
                <a:latin typeface="Calibri" panose="020F0502020204030204" pitchFamily="34" charset="0"/>
                <a:ea typeface="Calibri" panose="020F0502020204030204" pitchFamily="34" charset="0"/>
              </a:rPr>
            </a:br>
            <a:endParaRPr lang="en-US" sz="2400" dirty="0">
              <a:effectLst/>
              <a:latin typeface="Calibri" panose="020F0502020204030204" pitchFamily="34" charset="0"/>
              <a:ea typeface="Calibri" panose="020F0502020204030204" pitchFamily="34" charset="0"/>
            </a:endParaRPr>
          </a:p>
          <a:p>
            <a:r>
              <a:rPr lang="en-US" sz="2400" dirty="0">
                <a:effectLst/>
                <a:latin typeface="Calibri" panose="020F0502020204030204" pitchFamily="34" charset="0"/>
                <a:ea typeface="Calibri" panose="020F0502020204030204" pitchFamily="34" charset="0"/>
              </a:rPr>
              <a:t>“Because of its capacity to create </a:t>
            </a:r>
            <a:r>
              <a:rPr lang="en-US" sz="2400" b="1" dirty="0">
                <a:effectLst/>
                <a:latin typeface="Calibri" panose="020F0502020204030204" pitchFamily="34" charset="0"/>
                <a:ea typeface="Calibri" panose="020F0502020204030204" pitchFamily="34" charset="0"/>
              </a:rPr>
              <a:t>customized</a:t>
            </a:r>
            <a:r>
              <a:rPr lang="en-US" sz="2400" dirty="0">
                <a:effectLst/>
                <a:latin typeface="Calibri" panose="020F0502020204030204" pitchFamily="34" charset="0"/>
                <a:ea typeface="Calibri" panose="020F0502020204030204" pitchFamily="34" charset="0"/>
              </a:rPr>
              <a:t> treatment recommendations, optimize medication </a:t>
            </a:r>
            <a:r>
              <a:rPr lang="en-US" sz="2400" b="1" dirty="0">
                <a:effectLst/>
                <a:latin typeface="Calibri" panose="020F0502020204030204" pitchFamily="34" charset="0"/>
                <a:ea typeface="Calibri" panose="020F0502020204030204" pitchFamily="34" charset="0"/>
              </a:rPr>
              <a:t>interactions</a:t>
            </a:r>
            <a:r>
              <a:rPr lang="en-US" sz="2400" dirty="0">
                <a:effectLst/>
                <a:latin typeface="Calibri" panose="020F0502020204030204" pitchFamily="34" charset="0"/>
                <a:ea typeface="Calibri" panose="020F0502020204030204" pitchFamily="34" charset="0"/>
              </a:rPr>
              <a:t> and </a:t>
            </a:r>
            <a:r>
              <a:rPr lang="en-US" sz="2400" b="1" dirty="0">
                <a:effectLst/>
                <a:latin typeface="Calibri" panose="020F0502020204030204" pitchFamily="34" charset="0"/>
                <a:ea typeface="Calibri" panose="020F0502020204030204" pitchFamily="34" charset="0"/>
              </a:rPr>
              <a:t>resistance</a:t>
            </a:r>
            <a:r>
              <a:rPr lang="en-US" sz="2400" dirty="0">
                <a:effectLst/>
                <a:latin typeface="Calibri" panose="020F0502020204030204" pitchFamily="34" charset="0"/>
                <a:ea typeface="Calibri" panose="020F0502020204030204" pitchFamily="34" charset="0"/>
              </a:rPr>
              <a:t> analyses, assess </a:t>
            </a:r>
            <a:r>
              <a:rPr lang="en-US" sz="2400" b="1" dirty="0">
                <a:effectLst/>
                <a:latin typeface="Calibri" panose="020F0502020204030204" pitchFamily="34" charset="0"/>
                <a:ea typeface="Calibri" panose="020F0502020204030204" pitchFamily="34" charset="0"/>
              </a:rPr>
              <a:t>tolerance</a:t>
            </a:r>
            <a:r>
              <a:rPr lang="en-US" sz="2400" dirty="0">
                <a:effectLst/>
                <a:latin typeface="Calibri" panose="020F0502020204030204" pitchFamily="34" charset="0"/>
                <a:ea typeface="Calibri" panose="020F0502020204030204" pitchFamily="34" charset="0"/>
              </a:rPr>
              <a:t> and </a:t>
            </a:r>
            <a:r>
              <a:rPr lang="en-US" sz="2400" b="1" dirty="0">
                <a:effectLst/>
                <a:latin typeface="Calibri" panose="020F0502020204030204" pitchFamily="34" charset="0"/>
                <a:ea typeface="Calibri" panose="020F0502020204030204" pitchFamily="34" charset="0"/>
              </a:rPr>
              <a:t>adverse</a:t>
            </a:r>
            <a:r>
              <a:rPr lang="en-US" sz="2400" dirty="0">
                <a:effectLst/>
                <a:latin typeface="Calibri" panose="020F0502020204030204" pitchFamily="34" charset="0"/>
                <a:ea typeface="Calibri" panose="020F0502020204030204" pitchFamily="34" charset="0"/>
              </a:rPr>
              <a:t> </a:t>
            </a:r>
            <a:r>
              <a:rPr lang="en-US" sz="2400" b="1" dirty="0">
                <a:effectLst/>
                <a:latin typeface="Calibri" panose="020F0502020204030204" pitchFamily="34" charset="0"/>
                <a:ea typeface="Calibri" panose="020F0502020204030204" pitchFamily="34" charset="0"/>
              </a:rPr>
              <a:t>effects</a:t>
            </a:r>
            <a:r>
              <a:rPr lang="en-US" sz="2400" dirty="0">
                <a:effectLst/>
                <a:latin typeface="Calibri" panose="020F0502020204030204" pitchFamily="34" charset="0"/>
                <a:ea typeface="Calibri" panose="020F0502020204030204" pitchFamily="34" charset="0"/>
              </a:rPr>
              <a:t>, and enable treatment monitoring, </a:t>
            </a:r>
            <a:r>
              <a:rPr lang="en-US" sz="2400" b="1" dirty="0">
                <a:effectLst/>
                <a:latin typeface="Calibri" panose="020F0502020204030204" pitchFamily="34" charset="0"/>
                <a:ea typeface="Calibri" panose="020F0502020204030204" pitchFamily="34" charset="0"/>
              </a:rPr>
              <a:t>HIV-ASSIST is a crucial tool in the battle against HIV.”</a:t>
            </a:r>
            <a:r>
              <a:rPr lang="en-US" sz="2400" baseline="30000" dirty="0">
                <a:effectLst/>
                <a:latin typeface="Calibri" panose="020F0502020204030204" pitchFamily="34" charset="0"/>
                <a:ea typeface="Calibri" panose="020F0502020204030204" pitchFamily="34" charset="0"/>
              </a:rPr>
              <a:t>2</a:t>
            </a:r>
            <a:br>
              <a:rPr lang="en-US" sz="2400" baseline="30000" dirty="0">
                <a:effectLst/>
                <a:latin typeface="Calibri" panose="020F0502020204030204" pitchFamily="34" charset="0"/>
                <a:ea typeface="Calibri" panose="020F0502020204030204" pitchFamily="34" charset="0"/>
              </a:rPr>
            </a:br>
            <a:r>
              <a:rPr lang="en-US" sz="2400" b="1" dirty="0">
                <a:effectLst/>
                <a:latin typeface="Calibri" panose="020F0502020204030204" pitchFamily="34" charset="0"/>
                <a:ea typeface="Calibri" panose="020F0502020204030204" pitchFamily="34" charset="0"/>
              </a:rPr>
              <a:t> </a:t>
            </a:r>
          </a:p>
          <a:p>
            <a:r>
              <a:rPr lang="en-US" sz="2400" dirty="0">
                <a:effectLst/>
                <a:latin typeface="Calibri" panose="020F0502020204030204" pitchFamily="34" charset="0"/>
                <a:ea typeface="Calibri" panose="020F0502020204030204" pitchFamily="34" charset="0"/>
              </a:rPr>
              <a:t>“</a:t>
            </a:r>
            <a:r>
              <a:rPr lang="en-US" sz="2400" dirty="0">
                <a:ea typeface="Calibri" panose="020F0502020204030204" pitchFamily="34" charset="0"/>
              </a:rPr>
              <a:t>I</a:t>
            </a:r>
            <a:r>
              <a:rPr lang="en-US" sz="2400" dirty="0">
                <a:effectLst/>
                <a:latin typeface="Calibri" panose="020F0502020204030204" pitchFamily="34" charset="0"/>
                <a:ea typeface="Calibri" panose="020F0502020204030204" pitchFamily="34" charset="0"/>
              </a:rPr>
              <a:t>ndividualization of antiretroviral treatment (ART) is recommended by current guidelines, which is a highly complex process . . . junior clinicians . . . are having difficulty making ART decisions in the field despite the increasing number of persons with HIV in all regions of our country [Turkey].”</a:t>
            </a:r>
            <a:r>
              <a:rPr lang="en-US" sz="2400" baseline="30000" dirty="0">
                <a:effectLst/>
                <a:latin typeface="Calibri" panose="020F0502020204030204" pitchFamily="34" charset="0"/>
                <a:ea typeface="Calibri" panose="020F0502020204030204" pitchFamily="34" charset="0"/>
              </a:rPr>
              <a:t>2</a:t>
            </a:r>
            <a:endParaRPr lang="en-US" sz="2400" baseline="30000" dirty="0">
              <a:latin typeface="Calibri" panose="020F0502020204030204" pitchFamily="34" charset="0"/>
              <a:ea typeface="Calibri" panose="020F0502020204030204" pitchFamily="34" charset="0"/>
              <a:cs typeface="Calibri" panose="020F0502020204030204" pitchFamily="34" charset="0"/>
            </a:endParaRPr>
          </a:p>
        </p:txBody>
      </p:sp>
      <p:sp>
        <p:nvSpPr>
          <p:cNvPr id="5" name="5 CuadroTexto">
            <a:extLst>
              <a:ext uri="{FF2B5EF4-FFF2-40B4-BE49-F238E27FC236}">
                <a16:creationId xmlns:a16="http://schemas.microsoft.com/office/drawing/2014/main" id="{E4CEAFDD-F0B9-74E4-ACFF-E7CD493AF955}"/>
              </a:ext>
            </a:extLst>
          </p:cNvPr>
          <p:cNvSpPr txBox="1"/>
          <p:nvPr/>
        </p:nvSpPr>
        <p:spPr>
          <a:xfrm>
            <a:off x="410979" y="6366166"/>
            <a:ext cx="5547919" cy="295461"/>
          </a:xfrm>
          <a:prstGeom prst="rect">
            <a:avLst/>
          </a:prstGeom>
          <a:noFill/>
        </p:spPr>
        <p:txBody>
          <a:bodyPr wrap="none" lIns="109723" tIns="54862" rIns="109723" bIns="5486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Akbulut. Int J STD AIDS. 2024;35:437. 2. Amin. Ann Med Surg (Lond). 2023;85:4653.</a:t>
            </a:r>
          </a:p>
        </p:txBody>
      </p:sp>
    </p:spTree>
    <p:custDataLst>
      <p:tags r:id="rId1"/>
    </p:custDataLst>
    <p:extLst>
      <p:ext uri="{BB962C8B-B14F-4D97-AF65-F5344CB8AC3E}">
        <p14:creationId xmlns:p14="http://schemas.microsoft.com/office/powerpoint/2010/main" val="4079767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69B37-FCD5-C8D9-9AFA-6CF20E1EC1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885FEF-8D19-66CB-E28D-9C03D3A17BA4}"/>
              </a:ext>
            </a:extLst>
          </p:cNvPr>
          <p:cNvSpPr>
            <a:spLocks noGrp="1"/>
          </p:cNvSpPr>
          <p:nvPr>
            <p:ph type="title"/>
          </p:nvPr>
        </p:nvSpPr>
        <p:spPr/>
        <p:txBody>
          <a:bodyPr>
            <a:noAutofit/>
          </a:bodyPr>
          <a:lstStyle/>
          <a:p>
            <a:r>
              <a:rPr lang="en-US" sz="3600" b="1">
                <a:solidFill>
                  <a:srgbClr val="455560"/>
                </a:solidFill>
                <a:latin typeface="Calibri" panose="020F0502020204030204" pitchFamily="34" charset="0"/>
                <a:ea typeface="Calibri" panose="020F0502020204030204" pitchFamily="34" charset="0"/>
                <a:cs typeface="Calibri" panose="020F0502020204030204" pitchFamily="34" charset="0"/>
              </a:rPr>
              <a:t>Validation of HIV-ASSIST: Prospective Analysis of </a:t>
            </a:r>
            <a:br>
              <a:rPr lang="en-US" sz="3600" b="1">
                <a:solidFill>
                  <a:srgbClr val="455560"/>
                </a:solidFill>
                <a:latin typeface="Calibri" panose="020F0502020204030204" pitchFamily="34" charset="0"/>
                <a:ea typeface="Calibri" panose="020F0502020204030204" pitchFamily="34" charset="0"/>
                <a:cs typeface="Calibri" panose="020F0502020204030204" pitchFamily="34" charset="0"/>
              </a:rPr>
            </a:br>
            <a:r>
              <a:rPr lang="en-US" sz="3600" b="1">
                <a:solidFill>
                  <a:srgbClr val="455560"/>
                </a:solidFill>
                <a:latin typeface="Calibri" panose="020F0502020204030204" pitchFamily="34" charset="0"/>
                <a:ea typeface="Calibri" panose="020F0502020204030204" pitchFamily="34" charset="0"/>
                <a:cs typeface="Calibri" panose="020F0502020204030204" pitchFamily="34" charset="0"/>
              </a:rPr>
              <a:t>Tool Concordance With Experienced HIV Providers</a:t>
            </a:r>
          </a:p>
        </p:txBody>
      </p:sp>
      <p:sp>
        <p:nvSpPr>
          <p:cNvPr id="3" name="Content Placeholder 2">
            <a:extLst>
              <a:ext uri="{FF2B5EF4-FFF2-40B4-BE49-F238E27FC236}">
                <a16:creationId xmlns:a16="http://schemas.microsoft.com/office/drawing/2014/main" id="{0A299FD0-DD4F-B904-D535-45C8F5F1DF67}"/>
              </a:ext>
            </a:extLst>
          </p:cNvPr>
          <p:cNvSpPr>
            <a:spLocks noGrp="1"/>
          </p:cNvSpPr>
          <p:nvPr>
            <p:ph idx="1"/>
          </p:nvPr>
        </p:nvSpPr>
        <p:spPr/>
        <p:txBody>
          <a:bodyPr/>
          <a:lstStyle/>
          <a:p>
            <a:r>
              <a:rPr lang="en-US">
                <a:latin typeface="Calibri" panose="020F0502020204030204" pitchFamily="34" charset="0"/>
                <a:ea typeface="Calibri" panose="020F0502020204030204" pitchFamily="34" charset="0"/>
                <a:cs typeface="Calibri" panose="020F0502020204030204" pitchFamily="34" charset="0"/>
              </a:rPr>
              <a:t>For 10 diverse hypothetical patient cases, HIV-ASSIST decision support output compared with expert provider ART selection</a:t>
            </a:r>
          </a:p>
          <a:p>
            <a:pPr lvl="1"/>
            <a:r>
              <a:rPr lang="en-US">
                <a:latin typeface="Calibri" panose="020F0502020204030204" pitchFamily="34" charset="0"/>
                <a:ea typeface="Calibri" panose="020F0502020204030204" pitchFamily="34" charset="0"/>
                <a:cs typeface="Calibri" panose="020F0502020204030204" pitchFamily="34" charset="0"/>
              </a:rPr>
              <a:t>Hypothetical patient cases included treatment naive (n = 4), treatment failure, viremia (n = 3), treatment experienced/suppressed (n = 3)</a:t>
            </a:r>
          </a:p>
          <a:p>
            <a:pPr lvl="1"/>
            <a:r>
              <a:rPr lang="en-US">
                <a:latin typeface="Calibri" panose="020F0502020204030204" pitchFamily="34" charset="0"/>
                <a:ea typeface="Calibri" panose="020F0502020204030204" pitchFamily="34" charset="0"/>
                <a:cs typeface="Calibri" panose="020F0502020204030204" pitchFamily="34" charset="0"/>
              </a:rPr>
              <a:t>Convenience sample of 17 experienced HIV providers from 4 large academic medical centers (Johns Hopkins University</a:t>
            </a:r>
            <a:r>
              <a:rPr lang="en-US" dirty="0">
                <a:latin typeface="Calibri" panose="020F0502020204030204" pitchFamily="34" charset="0"/>
                <a:ea typeface="Calibri" panose="020F0502020204030204" pitchFamily="34" charset="0"/>
                <a:cs typeface="Calibri" panose="020F0502020204030204" pitchFamily="34" charset="0"/>
              </a:rPr>
              <a:t>; </a:t>
            </a:r>
            <a:r>
              <a:rPr lang="en-US">
                <a:latin typeface="Calibri" panose="020F0502020204030204" pitchFamily="34" charset="0"/>
                <a:ea typeface="Calibri" panose="020F0502020204030204" pitchFamily="34" charset="0"/>
                <a:cs typeface="Calibri" panose="020F0502020204030204" pitchFamily="34" charset="0"/>
              </a:rPr>
              <a:t>Brigham and Women’s Hospital</a:t>
            </a:r>
            <a:r>
              <a:rPr lang="en-US" dirty="0">
                <a:latin typeface="Calibri" panose="020F0502020204030204" pitchFamily="34" charset="0"/>
                <a:ea typeface="Calibri" panose="020F0502020204030204" pitchFamily="34" charset="0"/>
                <a:cs typeface="Calibri" panose="020F0502020204030204" pitchFamily="34" charset="0"/>
              </a:rPr>
              <a:t>; </a:t>
            </a:r>
            <a:r>
              <a:rPr lang="en-US">
                <a:latin typeface="Calibri" panose="020F0502020204030204" pitchFamily="34" charset="0"/>
                <a:ea typeface="Calibri" panose="020F0502020204030204" pitchFamily="34" charset="0"/>
                <a:cs typeface="Calibri" panose="020F0502020204030204" pitchFamily="34" charset="0"/>
              </a:rPr>
              <a:t>Massachusetts General Hospital</a:t>
            </a:r>
            <a:r>
              <a:rPr lang="en-US" dirty="0">
                <a:latin typeface="Calibri" panose="020F0502020204030204" pitchFamily="34" charset="0"/>
                <a:ea typeface="Calibri" panose="020F0502020204030204" pitchFamily="34" charset="0"/>
                <a:cs typeface="Calibri" panose="020F0502020204030204" pitchFamily="34" charset="0"/>
              </a:rPr>
              <a:t>;</a:t>
            </a:r>
            <a:r>
              <a:rPr lang="en-US">
                <a:latin typeface="Calibri" panose="020F0502020204030204" pitchFamily="34" charset="0"/>
                <a:ea typeface="Calibri" panose="020F0502020204030204" pitchFamily="34" charset="0"/>
                <a:cs typeface="Calibri" panose="020F0502020204030204" pitchFamily="34" charset="0"/>
              </a:rPr>
              <a:t> University of California, San Francisco)</a:t>
            </a:r>
          </a:p>
          <a:p>
            <a:r>
              <a:rPr lang="en-US" b="1">
                <a:solidFill>
                  <a:schemeClr val="accent3"/>
                </a:solidFill>
                <a:latin typeface="Calibri" panose="020F0502020204030204" pitchFamily="34" charset="0"/>
                <a:ea typeface="Calibri" panose="020F0502020204030204" pitchFamily="34" charset="0"/>
                <a:cs typeface="Calibri" panose="020F0502020204030204" pitchFamily="34" charset="0"/>
              </a:rPr>
              <a:t>Primary outcome</a:t>
            </a:r>
            <a:r>
              <a:rPr lang="en-US">
                <a:latin typeface="Calibri" panose="020F0502020204030204" pitchFamily="34" charset="0"/>
                <a:ea typeface="Calibri" panose="020F0502020204030204" pitchFamily="34" charset="0"/>
                <a:cs typeface="Calibri" panose="020F0502020204030204" pitchFamily="34" charset="0"/>
              </a:rPr>
              <a:t>: concordance between expert provider regimen of choice and HIV-ASSIST top 5 regimens</a:t>
            </a:r>
          </a:p>
        </p:txBody>
      </p:sp>
      <p:sp>
        <p:nvSpPr>
          <p:cNvPr id="5" name="5 CuadroTexto">
            <a:extLst>
              <a:ext uri="{FF2B5EF4-FFF2-40B4-BE49-F238E27FC236}">
                <a16:creationId xmlns:a16="http://schemas.microsoft.com/office/drawing/2014/main" id="{166230B6-C8F0-6891-ABFA-A8B2CC304CEB}"/>
              </a:ext>
            </a:extLst>
          </p:cNvPr>
          <p:cNvSpPr txBox="1"/>
          <p:nvPr/>
        </p:nvSpPr>
        <p:spPr>
          <a:xfrm>
            <a:off x="410979" y="6366166"/>
            <a:ext cx="2083253" cy="295461"/>
          </a:xfrm>
          <a:prstGeom prst="rect">
            <a:avLst/>
          </a:prstGeom>
          <a:noFill/>
        </p:spPr>
        <p:txBody>
          <a:bodyPr wrap="none" lIns="109723" tIns="54862" rIns="109723" bIns="5486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Maddali. JAIDS. 2019;82:188. </a:t>
            </a:r>
          </a:p>
        </p:txBody>
      </p:sp>
    </p:spTree>
    <p:custDataLst>
      <p:tags r:id="rId1"/>
    </p:custDataLst>
    <p:extLst>
      <p:ext uri="{BB962C8B-B14F-4D97-AF65-F5344CB8AC3E}">
        <p14:creationId xmlns:p14="http://schemas.microsoft.com/office/powerpoint/2010/main" val="17514426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1191E-E98A-41B9-A8FF-6F531677A8F5}"/>
              </a:ext>
            </a:extLst>
          </p:cNvPr>
          <p:cNvSpPr>
            <a:spLocks noGrp="1"/>
          </p:cNvSpPr>
          <p:nvPr>
            <p:ph type="title"/>
          </p:nvPr>
        </p:nvSpPr>
        <p:spPr/>
        <p:txBody>
          <a:bodyPr>
            <a:normAutofit/>
          </a:bodyPr>
          <a:lstStyle/>
          <a:p>
            <a:r>
              <a:rPr lang="en-US" sz="3600" b="1">
                <a:solidFill>
                  <a:srgbClr val="455560"/>
                </a:solidFill>
                <a:latin typeface="Calibri" panose="020F0502020204030204" pitchFamily="34" charset="0"/>
                <a:ea typeface="Calibri" panose="020F0502020204030204" pitchFamily="34" charset="0"/>
                <a:cs typeface="Calibri" panose="020F0502020204030204" pitchFamily="34" charset="0"/>
              </a:rPr>
              <a:t>Concordance With HIV-Experienced Providers</a:t>
            </a:r>
          </a:p>
        </p:txBody>
      </p:sp>
      <p:graphicFrame>
        <p:nvGraphicFramePr>
          <p:cNvPr id="15" name="Group 3">
            <a:extLst>
              <a:ext uri="{FF2B5EF4-FFF2-40B4-BE49-F238E27FC236}">
                <a16:creationId xmlns:a16="http://schemas.microsoft.com/office/drawing/2014/main" id="{5ADD7935-1A32-4223-B41C-EEF5D959740B}"/>
              </a:ext>
            </a:extLst>
          </p:cNvPr>
          <p:cNvGraphicFramePr>
            <a:graphicFrameLocks/>
          </p:cNvGraphicFramePr>
          <p:nvPr/>
        </p:nvGraphicFramePr>
        <p:xfrm>
          <a:off x="9446848" y="1593493"/>
          <a:ext cx="2466622" cy="4572176"/>
        </p:xfrm>
        <a:graphic>
          <a:graphicData uri="http://schemas.openxmlformats.org/drawingml/2006/table">
            <a:tbl>
              <a:tblPr/>
              <a:tblGrid>
                <a:gridCol w="2466622">
                  <a:extLst>
                    <a:ext uri="{9D8B030D-6E8A-4147-A177-3AD203B41FA5}">
                      <a16:colId xmlns:a16="http://schemas.microsoft.com/office/drawing/2014/main" val="20002"/>
                    </a:ext>
                  </a:extLst>
                </a:gridCol>
              </a:tblGrid>
              <a:tr h="0">
                <a:tc>
                  <a:txBody>
                    <a:bodyPr/>
                    <a:lstStyle/>
                    <a:p>
                      <a:pPr algn="ctr"/>
                      <a:r>
                        <a:rPr lang="en-US" b="1">
                          <a:latin typeface="Calibri" panose="020F0502020204030204" pitchFamily="34" charset="0"/>
                          <a:cs typeface="Calibri" panose="020F0502020204030204" pitchFamily="34" charset="0"/>
                        </a:rPr>
                        <a:t>Provider Choice in </a:t>
                      </a:r>
                      <a:br>
                        <a:rPr lang="en-US" b="1">
                          <a:latin typeface="Calibri" panose="020F0502020204030204" pitchFamily="34" charset="0"/>
                          <a:cs typeface="Calibri" panose="020F0502020204030204" pitchFamily="34" charset="0"/>
                        </a:rPr>
                      </a:br>
                      <a:r>
                        <a:rPr lang="en-US" b="1">
                          <a:latin typeface="Calibri" panose="020F0502020204030204" pitchFamily="34" charset="0"/>
                          <a:cs typeface="Calibri" panose="020F0502020204030204" pitchFamily="34" charset="0"/>
                        </a:rPr>
                        <a:t>HIV-ASSIST Top 5 Ranked,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44229457"/>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67/68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da-DK" sz="1800" b="0" i="0" u="none" strike="noStrike" cap="none" normalizeH="0" baseline="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64757556"/>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da-DK" sz="1800" b="0" i="0" u="none" strike="noStrike" cap="none" normalizeH="0" baseline="0">
                          <a:ln>
                            <a:noFill/>
                          </a:ln>
                          <a:solidFill>
                            <a:schemeClr val="bg1"/>
                          </a:solidFill>
                          <a:effectLst/>
                          <a:latin typeface="Calibri" panose="020F0502020204030204" pitchFamily="34" charset="0"/>
                        </a:rPr>
                        <a:t>41/49 (84)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86774713"/>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da-DK" sz="1800" b="0" i="0" u="none" strike="noStrike" cap="none" normalizeH="0" baseline="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35714382"/>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0532726"/>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44/50 (88)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01260032"/>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60442431"/>
                  </a:ext>
                </a:extLst>
              </a:tr>
            </a:tbl>
          </a:graphicData>
        </a:graphic>
      </p:graphicFrame>
      <p:graphicFrame>
        <p:nvGraphicFramePr>
          <p:cNvPr id="17" name="Group 3">
            <a:extLst>
              <a:ext uri="{FF2B5EF4-FFF2-40B4-BE49-F238E27FC236}">
                <a16:creationId xmlns:a16="http://schemas.microsoft.com/office/drawing/2014/main" id="{D6F9FD9F-6329-4E7A-B9DE-51D61A004C5A}"/>
              </a:ext>
            </a:extLst>
          </p:cNvPr>
          <p:cNvGraphicFramePr>
            <a:graphicFrameLocks/>
          </p:cNvGraphicFramePr>
          <p:nvPr/>
        </p:nvGraphicFramePr>
        <p:xfrm>
          <a:off x="7302273" y="1593493"/>
          <a:ext cx="2144576" cy="4572176"/>
        </p:xfrm>
        <a:graphic>
          <a:graphicData uri="http://schemas.openxmlformats.org/drawingml/2006/table">
            <a:tbl>
              <a:tblPr/>
              <a:tblGrid>
                <a:gridCol w="2144576">
                  <a:extLst>
                    <a:ext uri="{9D8B030D-6E8A-4147-A177-3AD203B41FA5}">
                      <a16:colId xmlns:a16="http://schemas.microsoft.com/office/drawing/2014/main" val="20002"/>
                    </a:ext>
                  </a:extLst>
                </a:gridCol>
              </a:tblGrid>
              <a:tr h="0">
                <a:tc>
                  <a:txBody>
                    <a:bodyPr/>
                    <a:lstStyle/>
                    <a:p>
                      <a:pPr algn="ctr"/>
                      <a:r>
                        <a:rPr lang="en-US" b="1">
                          <a:latin typeface="Calibri" panose="020F0502020204030204" pitchFamily="34" charset="0"/>
                          <a:cs typeface="Calibri" panose="020F0502020204030204" pitchFamily="34" charset="0"/>
                        </a:rPr>
                        <a:t>Provider Choice = HIV-ASSIST First Ranked,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44229457"/>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37/68 (54)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da-DK" sz="1800" b="0" i="0" u="none" strike="noStrike" cap="none" normalizeH="0" baseline="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64757556"/>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da-DK" sz="1800" b="0" i="0" u="none" strike="noStrike" cap="none" normalizeH="0" baseline="0">
                          <a:ln>
                            <a:noFill/>
                          </a:ln>
                          <a:solidFill>
                            <a:schemeClr val="bg1"/>
                          </a:solidFill>
                          <a:effectLst/>
                          <a:latin typeface="Calibri" panose="020F0502020204030204" pitchFamily="34" charset="0"/>
                        </a:rPr>
                        <a:t>12/49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86774713"/>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da-DK" sz="1800" b="0" i="0" u="none" strike="noStrike" cap="none" normalizeH="0" baseline="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35714382"/>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0532726"/>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19/50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01260032"/>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60442431"/>
                  </a:ext>
                </a:extLst>
              </a:tr>
            </a:tbl>
          </a:graphicData>
        </a:graphic>
      </p:graphicFrame>
      <p:graphicFrame>
        <p:nvGraphicFramePr>
          <p:cNvPr id="18" name="Group 3">
            <a:extLst>
              <a:ext uri="{FF2B5EF4-FFF2-40B4-BE49-F238E27FC236}">
                <a16:creationId xmlns:a16="http://schemas.microsoft.com/office/drawing/2014/main" id="{EE7A72FD-54F9-444A-8DC5-4AC0DB6B809F}"/>
              </a:ext>
            </a:extLst>
          </p:cNvPr>
          <p:cNvGraphicFramePr>
            <a:graphicFrameLocks/>
          </p:cNvGraphicFramePr>
          <p:nvPr/>
        </p:nvGraphicFramePr>
        <p:xfrm>
          <a:off x="4635100" y="1593493"/>
          <a:ext cx="2690610" cy="4572176"/>
        </p:xfrm>
        <a:graphic>
          <a:graphicData uri="http://schemas.openxmlformats.org/drawingml/2006/table">
            <a:tbl>
              <a:tblPr/>
              <a:tblGrid>
                <a:gridCol w="2690610">
                  <a:extLst>
                    <a:ext uri="{9D8B030D-6E8A-4147-A177-3AD203B41FA5}">
                      <a16:colId xmlns:a16="http://schemas.microsoft.com/office/drawing/2014/main" val="20002"/>
                    </a:ext>
                  </a:extLst>
                </a:gridCol>
              </a:tblGrid>
              <a:tr h="0">
                <a:tc>
                  <a:txBody>
                    <a:bodyPr/>
                    <a:lstStyle/>
                    <a:p>
                      <a:pPr algn="ctr"/>
                      <a:r>
                        <a:rPr lang="en-US" b="1">
                          <a:latin typeface="Calibri" panose="020F0502020204030204" pitchFamily="34" charset="0"/>
                          <a:cs typeface="Calibri" panose="020F0502020204030204" pitchFamily="34" charset="0"/>
                        </a:rPr>
                        <a:t>Most Frequent </a:t>
                      </a:r>
                    </a:p>
                    <a:p>
                      <a:pPr algn="ctr"/>
                      <a:r>
                        <a:rPr lang="en-US" b="1">
                          <a:latin typeface="Calibri" panose="020F0502020204030204" pitchFamily="34" charset="0"/>
                          <a:cs typeface="Calibri" panose="020F0502020204030204" pitchFamily="34" charset="0"/>
                        </a:rPr>
                        <a:t>Provider</a:t>
                      </a:r>
                      <a:r>
                        <a:rPr lang="en-US" b="1" baseline="0">
                          <a:latin typeface="Calibri" panose="020F0502020204030204" pitchFamily="34" charset="0"/>
                          <a:cs typeface="Calibri" panose="020F0502020204030204" pitchFamily="34" charset="0"/>
                        </a:rPr>
                        <a:t> Regimen</a:t>
                      </a:r>
                    </a:p>
                    <a:p>
                      <a:pPr algn="ctr"/>
                      <a:r>
                        <a:rPr lang="en-US" b="1" baseline="0">
                          <a:latin typeface="Calibri" panose="020F0502020204030204" pitchFamily="34" charset="0"/>
                          <a:cs typeface="Calibri" panose="020F0502020204030204" pitchFamily="34" charset="0"/>
                        </a:rPr>
                        <a:t>(HIV-ASSIST Rank)</a:t>
                      </a:r>
                    </a:p>
                  </a:txBody>
                  <a:tcPr marL="121699" marR="121699" marT="45728" marB="45728" anchor="ctr" horzOverflow="overflow">
                    <a:lnL w="57150" cap="flat" cmpd="sng" algn="ctr">
                      <a:solidFill>
                        <a:schemeClr val="accent5"/>
                      </a:solidFill>
                      <a:prstDash val="solid"/>
                      <a:round/>
                      <a:headEnd type="none" w="med" len="med"/>
                      <a:tailEnd type="none" w="med" len="med"/>
                    </a:lnL>
                    <a:lnR w="57150" cap="flat" cmpd="sng" algn="ctr">
                      <a:solidFill>
                        <a:schemeClr val="accent5"/>
                      </a:solidFill>
                      <a:prstDash val="solid"/>
                      <a:round/>
                      <a:headEnd type="none" w="med" len="med"/>
                      <a:tailEnd type="none" w="med" len="med"/>
                    </a:lnR>
                    <a:lnT w="57150" cap="flat" cmpd="sng" algn="ctr">
                      <a:solidFill>
                        <a:schemeClr val="accent5"/>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BIC/TAF/FTC (1)</a:t>
                      </a:r>
                    </a:p>
                  </a:txBody>
                  <a:tcPr marL="121699" marR="121699" marT="45728" marB="45728" anchor="ctr" horzOverflow="overflow">
                    <a:lnL w="57150" cap="flat" cmpd="sng" algn="ctr">
                      <a:solidFill>
                        <a:schemeClr val="accent5"/>
                      </a:solidFill>
                      <a:prstDash val="solid"/>
                      <a:round/>
                      <a:headEnd type="none" w="med" len="med"/>
                      <a:tailEnd type="none" w="med" len="med"/>
                    </a:lnL>
                    <a:lnR w="57150" cap="flat" cmpd="sng" algn="ctr">
                      <a:solidFill>
                        <a:schemeClr val="accent5"/>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44229457"/>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BIC/TAF/FTC (2)</a:t>
                      </a:r>
                    </a:p>
                  </a:txBody>
                  <a:tcPr marL="121699" marR="121699" marT="45728" marB="45728" anchor="ctr" horzOverflow="overflow">
                    <a:lnL w="57150" cap="flat" cmpd="sng" algn="ctr">
                      <a:solidFill>
                        <a:schemeClr val="accent5"/>
                      </a:solidFill>
                      <a:prstDash val="solid"/>
                      <a:round/>
                      <a:headEnd type="none" w="med" len="med"/>
                      <a:tailEnd type="none" w="med" len="med"/>
                    </a:lnL>
                    <a:lnR w="57150" cap="flat" cmpd="sng" algn="ctr">
                      <a:solidFill>
                        <a:schemeClr val="accent5"/>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BIC/TAF/FTC (1)</a:t>
                      </a:r>
                    </a:p>
                  </a:txBody>
                  <a:tcPr marL="121699" marR="121699" marT="45728" marB="45728" anchor="ctr" horzOverflow="overflow">
                    <a:lnL w="57150" cap="flat" cmpd="sng" algn="ctr">
                      <a:solidFill>
                        <a:schemeClr val="accent5"/>
                      </a:solidFill>
                      <a:prstDash val="solid"/>
                      <a:round/>
                      <a:headEnd type="none" w="med" len="med"/>
                      <a:tailEnd type="none" w="med" len="med"/>
                    </a:lnL>
                    <a:lnR w="57150" cap="flat" cmpd="sng" algn="ctr">
                      <a:solidFill>
                        <a:schemeClr val="accent5"/>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DTG + TDF/FTC (3)</a:t>
                      </a:r>
                    </a:p>
                  </a:txBody>
                  <a:tcPr marL="121699" marR="121699" marT="45728" marB="45728" anchor="ctr" horzOverflow="overflow">
                    <a:lnL w="57150" cap="flat" cmpd="sng" algn="ctr">
                      <a:solidFill>
                        <a:schemeClr val="accent5"/>
                      </a:solidFill>
                      <a:prstDash val="solid"/>
                      <a:round/>
                      <a:headEnd type="none" w="med" len="med"/>
                      <a:tailEnd type="none" w="med" len="med"/>
                    </a:lnL>
                    <a:lnR w="57150" cap="flat" cmpd="sng" algn="ctr">
                      <a:solidFill>
                        <a:schemeClr val="accent5"/>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da-DK" sz="1800" b="0" i="0" u="none" strike="noStrike" cap="none" normalizeH="0" baseline="0">
                          <a:ln>
                            <a:noFill/>
                          </a:ln>
                          <a:solidFill>
                            <a:schemeClr val="bg1"/>
                          </a:solidFill>
                          <a:effectLst/>
                          <a:latin typeface="Calibri" panose="020F0502020204030204" pitchFamily="34" charset="0"/>
                        </a:rPr>
                        <a:t>DRV/c/TAF/FTC (2)</a:t>
                      </a:r>
                    </a:p>
                  </a:txBody>
                  <a:tcPr marL="121699" marR="121699" marT="45728" marB="45728" anchor="ctr" horzOverflow="overflow">
                    <a:lnL w="57150" cap="flat" cmpd="sng" algn="ctr">
                      <a:solidFill>
                        <a:schemeClr val="accent5"/>
                      </a:solidFill>
                      <a:prstDash val="solid"/>
                      <a:round/>
                      <a:headEnd type="none" w="med" len="med"/>
                      <a:tailEnd type="none" w="med" len="med"/>
                    </a:lnL>
                    <a:lnR w="57150" cap="flat" cmpd="sng" algn="ctr">
                      <a:solidFill>
                        <a:schemeClr val="accent5"/>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64757556"/>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da-DK" sz="1800" b="0" i="0" u="none" strike="noStrike" cap="none" normalizeH="0" baseline="0">
                          <a:ln>
                            <a:noFill/>
                          </a:ln>
                          <a:solidFill>
                            <a:schemeClr val="bg1"/>
                          </a:solidFill>
                          <a:effectLst/>
                          <a:latin typeface="Calibri" panose="020F0502020204030204" pitchFamily="34" charset="0"/>
                        </a:rPr>
                        <a:t>DTG + DRV/c/TAF/FTC (2)</a:t>
                      </a:r>
                    </a:p>
                  </a:txBody>
                  <a:tcPr marL="121699" marR="121699" marT="45728" marB="45728" anchor="ctr" horzOverflow="overflow">
                    <a:lnL w="57150" cap="flat" cmpd="sng" algn="ctr">
                      <a:solidFill>
                        <a:schemeClr val="accent5"/>
                      </a:solidFill>
                      <a:prstDash val="solid"/>
                      <a:round/>
                      <a:headEnd type="none" w="med" len="med"/>
                      <a:tailEnd type="none" w="med" len="med"/>
                    </a:lnL>
                    <a:lnR w="57150" cap="flat" cmpd="sng" algn="ctr">
                      <a:solidFill>
                        <a:schemeClr val="accent5"/>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86774713"/>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da-DK" sz="1800" b="0" i="0" u="none" strike="noStrike" cap="none" normalizeH="0" baseline="0">
                          <a:ln>
                            <a:noFill/>
                          </a:ln>
                          <a:solidFill>
                            <a:schemeClr val="bg1"/>
                          </a:solidFill>
                          <a:effectLst/>
                          <a:latin typeface="Calibri" panose="020F0502020204030204" pitchFamily="34" charset="0"/>
                        </a:rPr>
                        <a:t>DRV/c/TAF/FTC (1)</a:t>
                      </a:r>
                    </a:p>
                  </a:txBody>
                  <a:tcPr marL="121699" marR="121699" marT="45728" marB="45728" anchor="ctr" horzOverflow="overflow">
                    <a:lnL w="57150" cap="flat" cmpd="sng" algn="ctr">
                      <a:solidFill>
                        <a:schemeClr val="accent5"/>
                      </a:solidFill>
                      <a:prstDash val="solid"/>
                      <a:round/>
                      <a:headEnd type="none" w="med" len="med"/>
                      <a:tailEnd type="none" w="med" len="med"/>
                    </a:lnL>
                    <a:lnR w="57150" cap="flat" cmpd="sng" algn="ctr">
                      <a:solidFill>
                        <a:schemeClr val="accent5"/>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35714382"/>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DTG/RPV (1)</a:t>
                      </a:r>
                    </a:p>
                  </a:txBody>
                  <a:tcPr marL="121699" marR="121699" marT="45728" marB="45728" anchor="ctr" horzOverflow="overflow">
                    <a:lnL w="57150" cap="flat" cmpd="sng" algn="ctr">
                      <a:solidFill>
                        <a:schemeClr val="accent5"/>
                      </a:solidFill>
                      <a:prstDash val="solid"/>
                      <a:round/>
                      <a:headEnd type="none" w="med" len="med"/>
                      <a:tailEnd type="none" w="med" len="med"/>
                    </a:lnL>
                    <a:lnR w="57150" cap="flat" cmpd="sng" algn="ctr">
                      <a:solidFill>
                        <a:schemeClr val="accent5"/>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0532726"/>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BIC/TAF/FTC (2)</a:t>
                      </a:r>
                    </a:p>
                  </a:txBody>
                  <a:tcPr marL="121699" marR="121699" marT="45728" marB="45728" anchor="ctr" horzOverflow="overflow">
                    <a:lnL w="57150" cap="flat" cmpd="sng" algn="ctr">
                      <a:solidFill>
                        <a:schemeClr val="accent5"/>
                      </a:solidFill>
                      <a:prstDash val="solid"/>
                      <a:round/>
                      <a:headEnd type="none" w="med" len="med"/>
                      <a:tailEnd type="none" w="med" len="med"/>
                    </a:lnL>
                    <a:lnR w="57150" cap="flat" cmpd="sng" algn="ctr">
                      <a:solidFill>
                        <a:schemeClr val="accent5"/>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01260032"/>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DRV/c + BIC/TAF/FTC (2)</a:t>
                      </a:r>
                    </a:p>
                  </a:txBody>
                  <a:tcPr marL="121699" marR="121699" marT="45728" marB="45728" anchor="ctr" horzOverflow="overflow">
                    <a:lnL w="57150" cap="flat" cmpd="sng" algn="ctr">
                      <a:solidFill>
                        <a:schemeClr val="accent5"/>
                      </a:solidFill>
                      <a:prstDash val="solid"/>
                      <a:round/>
                      <a:headEnd type="none" w="med" len="med"/>
                      <a:tailEnd type="none" w="med" len="med"/>
                    </a:lnL>
                    <a:lnR w="57150" cap="flat" cmpd="sng" algn="ctr">
                      <a:solidFill>
                        <a:schemeClr val="accent5"/>
                      </a:solidFill>
                      <a:prstDash val="solid"/>
                      <a:round/>
                      <a:headEnd type="none" w="med" len="med"/>
                      <a:tailEnd type="none" w="med" len="med"/>
                    </a:lnR>
                    <a:lnT w="12700" cap="flat" cmpd="sng" algn="ctr">
                      <a:noFill/>
                      <a:prstDash val="solid"/>
                      <a:round/>
                      <a:headEnd type="none" w="med" len="med"/>
                      <a:tailEnd type="none" w="med" len="med"/>
                    </a:lnT>
                    <a:lnB w="57150" cap="flat" cmpd="sng" algn="ctr">
                      <a:solidFill>
                        <a:schemeClr val="accent5"/>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60442431"/>
                  </a:ext>
                </a:extLst>
              </a:tr>
            </a:tbl>
          </a:graphicData>
        </a:graphic>
      </p:graphicFrame>
      <p:graphicFrame>
        <p:nvGraphicFramePr>
          <p:cNvPr id="19" name="Group 3">
            <a:extLst>
              <a:ext uri="{FF2B5EF4-FFF2-40B4-BE49-F238E27FC236}">
                <a16:creationId xmlns:a16="http://schemas.microsoft.com/office/drawing/2014/main" id="{7D365D69-5940-417A-BEC5-A3E176883864}"/>
              </a:ext>
            </a:extLst>
          </p:cNvPr>
          <p:cNvGraphicFramePr>
            <a:graphicFrameLocks/>
          </p:cNvGraphicFramePr>
          <p:nvPr/>
        </p:nvGraphicFramePr>
        <p:xfrm>
          <a:off x="2989187" y="1593493"/>
          <a:ext cx="1624309" cy="4572176"/>
        </p:xfrm>
        <a:graphic>
          <a:graphicData uri="http://schemas.openxmlformats.org/drawingml/2006/table">
            <a:tbl>
              <a:tblPr/>
              <a:tblGrid>
                <a:gridCol w="1624309">
                  <a:extLst>
                    <a:ext uri="{9D8B030D-6E8A-4147-A177-3AD203B41FA5}">
                      <a16:colId xmlns:a16="http://schemas.microsoft.com/office/drawing/2014/main" val="20002"/>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No. of Unique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Provider Regimens,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44229457"/>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64757556"/>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86774713"/>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35714382"/>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0532726"/>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01260032"/>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60442431"/>
                  </a:ext>
                </a:extLst>
              </a:tr>
            </a:tbl>
          </a:graphicData>
        </a:graphic>
      </p:graphicFrame>
      <p:graphicFrame>
        <p:nvGraphicFramePr>
          <p:cNvPr id="20" name="Group 3">
            <a:extLst>
              <a:ext uri="{FF2B5EF4-FFF2-40B4-BE49-F238E27FC236}">
                <a16:creationId xmlns:a16="http://schemas.microsoft.com/office/drawing/2014/main" id="{07A33BBD-95B1-41B2-8B17-C380B7286B4E}"/>
              </a:ext>
            </a:extLst>
          </p:cNvPr>
          <p:cNvGraphicFramePr>
            <a:graphicFrameLocks/>
          </p:cNvGraphicFramePr>
          <p:nvPr/>
        </p:nvGraphicFramePr>
        <p:xfrm>
          <a:off x="500685" y="1593493"/>
          <a:ext cx="2488502" cy="4576239"/>
        </p:xfrm>
        <a:graphic>
          <a:graphicData uri="http://schemas.openxmlformats.org/drawingml/2006/table">
            <a:tbl>
              <a:tblPr/>
              <a:tblGrid>
                <a:gridCol w="732692">
                  <a:extLst>
                    <a:ext uri="{9D8B030D-6E8A-4147-A177-3AD203B41FA5}">
                      <a16:colId xmlns:a16="http://schemas.microsoft.com/office/drawing/2014/main" val="20001"/>
                    </a:ext>
                  </a:extLst>
                </a:gridCol>
                <a:gridCol w="1755810">
                  <a:extLst>
                    <a:ext uri="{9D8B030D-6E8A-4147-A177-3AD203B41FA5}">
                      <a16:colId xmlns:a16="http://schemas.microsoft.com/office/drawing/2014/main" val="20002"/>
                    </a:ext>
                  </a:extLst>
                </a:gridCol>
              </a:tblGrid>
              <a:tr h="918479">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Case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Treatment Category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ART naive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44229457"/>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ART, viremic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64757556"/>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86774713"/>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35714382"/>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ART, suppressed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0532726"/>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01260032"/>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60442431"/>
                  </a:ext>
                </a:extLst>
              </a:tr>
            </a:tbl>
          </a:graphicData>
        </a:graphic>
      </p:graphicFrame>
      <p:sp>
        <p:nvSpPr>
          <p:cNvPr id="4" name="Text Box 15">
            <a:extLst>
              <a:ext uri="{FF2B5EF4-FFF2-40B4-BE49-F238E27FC236}">
                <a16:creationId xmlns:a16="http://schemas.microsoft.com/office/drawing/2014/main" id="{AD1E3789-7BB9-C623-D9AF-96EC4FDD1A9B}"/>
              </a:ext>
            </a:extLst>
          </p:cNvPr>
          <p:cNvSpPr txBox="1">
            <a:spLocks noChangeArrowheads="1"/>
          </p:cNvSpPr>
          <p:nvPr/>
        </p:nvSpPr>
        <p:spPr bwMode="auto">
          <a:xfrm>
            <a:off x="421297" y="6415368"/>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Maddali. JAIDS. 2019;82:188. </a:t>
            </a:r>
          </a:p>
        </p:txBody>
      </p:sp>
    </p:spTree>
    <p:custDataLst>
      <p:tags r:id="rId1"/>
    </p:custDataLst>
    <p:extLst>
      <p:ext uri="{BB962C8B-B14F-4D97-AF65-F5344CB8AC3E}">
        <p14:creationId xmlns:p14="http://schemas.microsoft.com/office/powerpoint/2010/main" val="5175398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10DAA-015C-4EDC-AA0D-1E3CF0A08F67}"/>
              </a:ext>
            </a:extLst>
          </p:cNvPr>
          <p:cNvSpPr>
            <a:spLocks noGrp="1"/>
          </p:cNvSpPr>
          <p:nvPr>
            <p:ph type="title"/>
          </p:nvPr>
        </p:nvSpPr>
        <p:spPr/>
        <p:txBody>
          <a:bodyPr>
            <a:normAutofit/>
          </a:bodyPr>
          <a:lstStyle/>
          <a:p>
            <a:r>
              <a:rPr lang="en-US" sz="3600" b="1">
                <a:solidFill>
                  <a:srgbClr val="455560"/>
                </a:solidFill>
                <a:latin typeface="Calibri" panose="020F0502020204030204" pitchFamily="34" charset="0"/>
                <a:ea typeface="Calibri" panose="020F0502020204030204" pitchFamily="34" charset="0"/>
                <a:cs typeface="Calibri" panose="020F0502020204030204" pitchFamily="34" charset="0"/>
              </a:rPr>
              <a:t>Validation of HIV-ASSIST: Retrospective Cohort Study</a:t>
            </a:r>
          </a:p>
        </p:txBody>
      </p:sp>
      <p:sp>
        <p:nvSpPr>
          <p:cNvPr id="12" name="Content Placeholder 11">
            <a:extLst>
              <a:ext uri="{FF2B5EF4-FFF2-40B4-BE49-F238E27FC236}">
                <a16:creationId xmlns:a16="http://schemas.microsoft.com/office/drawing/2014/main" id="{4430E778-BD14-4BD2-948A-55E9AB94F1AF}"/>
              </a:ext>
            </a:extLst>
          </p:cNvPr>
          <p:cNvSpPr>
            <a:spLocks noGrp="1"/>
          </p:cNvSpPr>
          <p:nvPr>
            <p:ph sz="half" idx="1"/>
          </p:nvPr>
        </p:nvSpPr>
        <p:spPr/>
        <p:txBody>
          <a:bodyPr>
            <a:noAutofit/>
          </a:bodyPr>
          <a:lstStyle/>
          <a:p>
            <a:r>
              <a:rPr lang="en-US" sz="2200">
                <a:latin typeface="Calibri" panose="020F0502020204030204" pitchFamily="34" charset="0"/>
                <a:ea typeface="Calibri" panose="020F0502020204030204" pitchFamily="34" charset="0"/>
                <a:cs typeface="Calibri" panose="020F0502020204030204" pitchFamily="34" charset="0"/>
              </a:rPr>
              <a:t>N = 106 patients from John Hopkins Bartlett HIV Clinic and San Francisco Veterans Affairs HIV Clinic</a:t>
            </a:r>
          </a:p>
          <a:p>
            <a:pPr lvl="1"/>
            <a:r>
              <a:rPr lang="en-US" sz="2200">
                <a:latin typeface="Calibri" panose="020F0502020204030204" pitchFamily="34" charset="0"/>
                <a:ea typeface="Calibri" panose="020F0502020204030204" pitchFamily="34" charset="0"/>
                <a:cs typeface="Calibri" panose="020F0502020204030204" pitchFamily="34" charset="0"/>
              </a:rPr>
              <a:t>16% female, 22% treatment naive </a:t>
            </a:r>
          </a:p>
          <a:p>
            <a:r>
              <a:rPr lang="en-US" sz="2200">
                <a:latin typeface="Calibri" panose="020F0502020204030204" pitchFamily="34" charset="0"/>
                <a:ea typeface="Calibri" panose="020F0502020204030204" pitchFamily="34" charset="0"/>
                <a:cs typeface="Calibri" panose="020F0502020204030204" pitchFamily="34" charset="0"/>
              </a:rPr>
              <a:t>Overall, HIV-ASSIST top 5 ranking </a:t>
            </a:r>
            <a:br>
              <a:rPr lang="en-US" sz="2200">
                <a:latin typeface="Calibri" panose="020F0502020204030204" pitchFamily="34" charset="0"/>
                <a:ea typeface="Calibri" panose="020F0502020204030204" pitchFamily="34" charset="0"/>
                <a:cs typeface="Calibri" panose="020F0502020204030204" pitchFamily="34" charset="0"/>
              </a:rPr>
            </a:br>
            <a:r>
              <a:rPr lang="en-US" sz="2200">
                <a:latin typeface="Calibri" panose="020F0502020204030204" pitchFamily="34" charset="0"/>
                <a:ea typeface="Calibri" panose="020F0502020204030204" pitchFamily="34" charset="0"/>
                <a:cs typeface="Calibri" panose="020F0502020204030204" pitchFamily="34" charset="0"/>
              </a:rPr>
              <a:t>was </a:t>
            </a:r>
            <a:r>
              <a:rPr lang="en-US" sz="2200" b="1" dirty="0">
                <a:latin typeface="Calibri" panose="020F0502020204030204" pitchFamily="34" charset="0"/>
                <a:ea typeface="Calibri" panose="020F0502020204030204" pitchFamily="34" charset="0"/>
                <a:cs typeface="Calibri" panose="020F0502020204030204" pitchFamily="34" charset="0"/>
              </a:rPr>
              <a:t>91% (96/106) concordant </a:t>
            </a:r>
            <a:r>
              <a:rPr lang="en-US" sz="2200">
                <a:latin typeface="Calibri" panose="020F0502020204030204" pitchFamily="34" charset="0"/>
                <a:ea typeface="Calibri" panose="020F0502020204030204" pitchFamily="34" charset="0"/>
                <a:cs typeface="Calibri" panose="020F0502020204030204" pitchFamily="34" charset="0"/>
              </a:rPr>
              <a:t>with provider-selected regimen</a:t>
            </a:r>
          </a:p>
          <a:p>
            <a:r>
              <a:rPr lang="en-US" sz="2200">
                <a:latin typeface="Calibri" panose="020F0502020204030204" pitchFamily="34" charset="0"/>
                <a:ea typeface="Calibri" panose="020F0502020204030204" pitchFamily="34" charset="0"/>
                <a:cs typeface="Calibri" panose="020F0502020204030204" pitchFamily="34" charset="0"/>
              </a:rPr>
              <a:t>In 9.4% (10/106) of individuals, </a:t>
            </a:r>
            <a:br>
              <a:rPr lang="en-US" sz="2200">
                <a:latin typeface="Calibri" panose="020F0502020204030204" pitchFamily="34" charset="0"/>
                <a:ea typeface="Calibri" panose="020F0502020204030204" pitchFamily="34" charset="0"/>
                <a:cs typeface="Calibri" panose="020F0502020204030204" pitchFamily="34" charset="0"/>
              </a:rPr>
            </a:br>
            <a:r>
              <a:rPr lang="en-US" sz="2200">
                <a:latin typeface="Calibri" panose="020F0502020204030204" pitchFamily="34" charset="0"/>
                <a:ea typeface="Calibri" panose="020F0502020204030204" pitchFamily="34" charset="0"/>
                <a:cs typeface="Calibri" panose="020F0502020204030204" pitchFamily="34" charset="0"/>
              </a:rPr>
              <a:t>HIV-ASSIST considered ≥5 alternative regimens potentially “better” options than the provider-selected regimen </a:t>
            </a:r>
          </a:p>
          <a:p>
            <a:pPr lvl="1"/>
            <a:r>
              <a:rPr lang="en-US" sz="2000" dirty="0" err="1">
                <a:latin typeface="Calibri" panose="020F0502020204030204" pitchFamily="34" charset="0"/>
                <a:ea typeface="Calibri" panose="020F0502020204030204" pitchFamily="34" charset="0"/>
                <a:cs typeface="Calibri" panose="020F0502020204030204" pitchFamily="34" charset="0"/>
              </a:rPr>
              <a:t>eg</a:t>
            </a:r>
            <a:r>
              <a:rPr lang="en-US" sz="2000">
                <a:latin typeface="Calibri" panose="020F0502020204030204" pitchFamily="34" charset="0"/>
                <a:ea typeface="Calibri" panose="020F0502020204030204" pitchFamily="34" charset="0"/>
                <a:cs typeface="Calibri" panose="020F0502020204030204" pitchFamily="34" charset="0"/>
              </a:rPr>
              <a:t>, RPV + TAF/FTC in a patient with </a:t>
            </a:r>
            <a:br>
              <a:rPr lang="en-US" sz="2000">
                <a:latin typeface="Calibri" panose="020F0502020204030204" pitchFamily="34" charset="0"/>
                <a:ea typeface="Calibri" panose="020F0502020204030204" pitchFamily="34" charset="0"/>
                <a:cs typeface="Calibri" panose="020F0502020204030204" pitchFamily="34" charset="0"/>
              </a:rPr>
            </a:br>
            <a:r>
              <a:rPr lang="en-US" sz="2000">
                <a:latin typeface="Calibri" panose="020F0502020204030204" pitchFamily="34" charset="0"/>
                <a:ea typeface="Calibri" panose="020F0502020204030204" pitchFamily="34" charset="0"/>
                <a:cs typeface="Calibri" panose="020F0502020204030204" pitchFamily="34" charset="0"/>
              </a:rPr>
              <a:t>high HIV-1 RNA and transmitted M184V</a:t>
            </a:r>
          </a:p>
        </p:txBody>
      </p:sp>
      <p:sp>
        <p:nvSpPr>
          <p:cNvPr id="4" name="Text Box 15">
            <a:extLst>
              <a:ext uri="{FF2B5EF4-FFF2-40B4-BE49-F238E27FC236}">
                <a16:creationId xmlns:a16="http://schemas.microsoft.com/office/drawing/2014/main" id="{470BE259-DB2C-46D5-89CB-45F8E588CCDB}"/>
              </a:ext>
            </a:extLst>
          </p:cNvPr>
          <p:cNvSpPr txBox="1">
            <a:spLocks noChangeArrowheads="1"/>
          </p:cNvSpPr>
          <p:nvPr/>
        </p:nvSpPr>
        <p:spPr bwMode="auto">
          <a:xfrm>
            <a:off x="422799" y="637426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Ramirez. JGIM. 2020;35:1498.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46" name="Group 45">
            <a:extLst>
              <a:ext uri="{FF2B5EF4-FFF2-40B4-BE49-F238E27FC236}">
                <a16:creationId xmlns:a16="http://schemas.microsoft.com/office/drawing/2014/main" id="{89DA2BD7-4EEE-4EF6-A8D7-ECD3B8AFADDA}"/>
              </a:ext>
            </a:extLst>
          </p:cNvPr>
          <p:cNvGrpSpPr/>
          <p:nvPr/>
        </p:nvGrpSpPr>
        <p:grpSpPr>
          <a:xfrm>
            <a:off x="6088379" y="1371632"/>
            <a:ext cx="5394009" cy="4012302"/>
            <a:chOff x="6088379" y="1118138"/>
            <a:chExt cx="5394009" cy="4012302"/>
          </a:xfrm>
        </p:grpSpPr>
        <p:sp>
          <p:nvSpPr>
            <p:cNvPr id="3" name="TextBox 2">
              <a:extLst>
                <a:ext uri="{FF2B5EF4-FFF2-40B4-BE49-F238E27FC236}">
                  <a16:creationId xmlns:a16="http://schemas.microsoft.com/office/drawing/2014/main" id="{673D4491-8E75-405C-B9B3-E153B5D4D2C7}"/>
                </a:ext>
              </a:extLst>
            </p:cNvPr>
            <p:cNvSpPr txBox="1"/>
            <p:nvPr/>
          </p:nvSpPr>
          <p:spPr bwMode="auto">
            <a:xfrm>
              <a:off x="6088379" y="1600200"/>
              <a:ext cx="461665" cy="3450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vert270"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42" name="Group 41">
              <a:extLst>
                <a:ext uri="{FF2B5EF4-FFF2-40B4-BE49-F238E27FC236}">
                  <a16:creationId xmlns:a16="http://schemas.microsoft.com/office/drawing/2014/main" id="{C9EC8E74-3FEE-4C2F-BAE8-016F66F50A10}"/>
                </a:ext>
              </a:extLst>
            </p:cNvPr>
            <p:cNvGrpSpPr/>
            <p:nvPr/>
          </p:nvGrpSpPr>
          <p:grpSpPr>
            <a:xfrm>
              <a:off x="6788849" y="1118138"/>
              <a:ext cx="4693539" cy="4012302"/>
              <a:chOff x="7021773" y="1118138"/>
              <a:chExt cx="4460615" cy="4012302"/>
            </a:xfrm>
          </p:grpSpPr>
          <p:sp>
            <p:nvSpPr>
              <p:cNvPr id="8" name="TextBox 7">
                <a:extLst>
                  <a:ext uri="{FF2B5EF4-FFF2-40B4-BE49-F238E27FC236}">
                    <a16:creationId xmlns:a16="http://schemas.microsoft.com/office/drawing/2014/main" id="{F8F4EF89-8D79-4079-9132-F79895F67E42}"/>
                  </a:ext>
                </a:extLst>
              </p:cNvPr>
              <p:cNvSpPr txBox="1"/>
              <p:nvPr/>
            </p:nvSpPr>
            <p:spPr bwMode="auto">
              <a:xfrm>
                <a:off x="7458708" y="1118138"/>
                <a:ext cx="38156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HIV-ASSIST Ranking of Prescribed ART</a:t>
                </a:r>
              </a:p>
            </p:txBody>
          </p:sp>
          <p:grpSp>
            <p:nvGrpSpPr>
              <p:cNvPr id="22" name="Group 21">
                <a:extLst>
                  <a:ext uri="{FF2B5EF4-FFF2-40B4-BE49-F238E27FC236}">
                    <a16:creationId xmlns:a16="http://schemas.microsoft.com/office/drawing/2014/main" id="{56B04807-BA9A-4A6D-8159-232947B35B3C}"/>
                  </a:ext>
                </a:extLst>
              </p:cNvPr>
              <p:cNvGrpSpPr/>
              <p:nvPr/>
            </p:nvGrpSpPr>
            <p:grpSpPr>
              <a:xfrm>
                <a:off x="7021773" y="1626958"/>
                <a:ext cx="84083" cy="3435247"/>
                <a:chOff x="7021773" y="2659489"/>
                <a:chExt cx="68239" cy="1997136"/>
              </a:xfrm>
            </p:grpSpPr>
            <p:cxnSp>
              <p:nvCxnSpPr>
                <p:cNvPr id="16" name="Straight Connector 15">
                  <a:extLst>
                    <a:ext uri="{FF2B5EF4-FFF2-40B4-BE49-F238E27FC236}">
                      <a16:creationId xmlns:a16="http://schemas.microsoft.com/office/drawing/2014/main" id="{9C690A43-A912-47F9-B263-027CD2AB2D1E}"/>
                    </a:ext>
                  </a:extLst>
                </p:cNvPr>
                <p:cNvCxnSpPr>
                  <a:cxnSpLocks/>
                </p:cNvCxnSpPr>
                <p:nvPr/>
              </p:nvCxnSpPr>
              <p:spPr bwMode="auto">
                <a:xfrm flipH="1">
                  <a:off x="7021773" y="4656625"/>
                  <a:ext cx="68239"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F65E6FBE-25B2-44BD-A510-A82BE3B83602}"/>
                    </a:ext>
                  </a:extLst>
                </p:cNvPr>
                <p:cNvCxnSpPr>
                  <a:cxnSpLocks/>
                </p:cNvCxnSpPr>
                <p:nvPr/>
              </p:nvCxnSpPr>
              <p:spPr bwMode="auto">
                <a:xfrm flipH="1">
                  <a:off x="7021773" y="4257197"/>
                  <a:ext cx="68239"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1798171-3FCA-49B4-9AA8-993E80D52CEC}"/>
                    </a:ext>
                  </a:extLst>
                </p:cNvPr>
                <p:cNvCxnSpPr>
                  <a:cxnSpLocks/>
                </p:cNvCxnSpPr>
                <p:nvPr/>
              </p:nvCxnSpPr>
              <p:spPr bwMode="auto">
                <a:xfrm flipH="1">
                  <a:off x="7021773" y="3857770"/>
                  <a:ext cx="68239"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CA1C15BB-84AF-4B97-87C5-F304EE70CD56}"/>
                    </a:ext>
                  </a:extLst>
                </p:cNvPr>
                <p:cNvCxnSpPr>
                  <a:cxnSpLocks/>
                </p:cNvCxnSpPr>
                <p:nvPr/>
              </p:nvCxnSpPr>
              <p:spPr bwMode="auto">
                <a:xfrm flipH="1">
                  <a:off x="7021773" y="3458343"/>
                  <a:ext cx="68239"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5D174574-E888-4E16-90AF-EC0945BF13F0}"/>
                    </a:ext>
                  </a:extLst>
                </p:cNvPr>
                <p:cNvCxnSpPr>
                  <a:cxnSpLocks/>
                </p:cNvCxnSpPr>
                <p:nvPr/>
              </p:nvCxnSpPr>
              <p:spPr bwMode="auto">
                <a:xfrm flipH="1">
                  <a:off x="7021773" y="3058916"/>
                  <a:ext cx="68239"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BA6A89C3-3371-4EC6-83D6-3781DF1D9310}"/>
                    </a:ext>
                  </a:extLst>
                </p:cNvPr>
                <p:cNvCxnSpPr>
                  <a:cxnSpLocks/>
                </p:cNvCxnSpPr>
                <p:nvPr/>
              </p:nvCxnSpPr>
              <p:spPr bwMode="auto">
                <a:xfrm flipH="1">
                  <a:off x="7021773" y="2659489"/>
                  <a:ext cx="68239" cy="0"/>
                </a:xfrm>
                <a:prstGeom prst="line">
                  <a:avLst/>
                </a:prstGeom>
                <a:noFill/>
                <a:ln w="28575" cap="flat" cmpd="sng" algn="ctr">
                  <a:solidFill>
                    <a:schemeClr val="bg1"/>
                  </a:solidFill>
                  <a:prstDash val="solid"/>
                  <a:round/>
                  <a:headEnd type="none" w="med" len="med"/>
                  <a:tailEnd type="none" w="med" len="med"/>
                </a:ln>
                <a:effectLst/>
              </p:spPr>
            </p:cxnSp>
          </p:grpSp>
          <p:grpSp>
            <p:nvGrpSpPr>
              <p:cNvPr id="33" name="Group 32">
                <a:extLst>
                  <a:ext uri="{FF2B5EF4-FFF2-40B4-BE49-F238E27FC236}">
                    <a16:creationId xmlns:a16="http://schemas.microsoft.com/office/drawing/2014/main" id="{832AF53E-CF40-4D69-8B30-DEB04B3E1081}"/>
                  </a:ext>
                </a:extLst>
              </p:cNvPr>
              <p:cNvGrpSpPr/>
              <p:nvPr/>
            </p:nvGrpSpPr>
            <p:grpSpPr>
              <a:xfrm>
                <a:off x="8888836" y="1600200"/>
                <a:ext cx="794587" cy="3467478"/>
                <a:chOff x="8160439" y="2646440"/>
                <a:chExt cx="644857" cy="2015874"/>
              </a:xfrm>
            </p:grpSpPr>
            <p:sp>
              <p:nvSpPr>
                <p:cNvPr id="28" name="Rectangle 27">
                  <a:extLst>
                    <a:ext uri="{FF2B5EF4-FFF2-40B4-BE49-F238E27FC236}">
                      <a16:creationId xmlns:a16="http://schemas.microsoft.com/office/drawing/2014/main" id="{FA1DC8A1-43F0-4028-A14E-7C5882B09C8F}"/>
                    </a:ext>
                  </a:extLst>
                </p:cNvPr>
                <p:cNvSpPr/>
                <p:nvPr/>
              </p:nvSpPr>
              <p:spPr bwMode="auto">
                <a:xfrm>
                  <a:off x="8160439" y="2646440"/>
                  <a:ext cx="644857" cy="243514"/>
                </a:xfrm>
                <a:prstGeom prst="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11% (2)</a:t>
                  </a:r>
                </a:p>
              </p:txBody>
            </p:sp>
            <p:sp>
              <p:nvSpPr>
                <p:cNvPr id="27" name="Rectangle 26">
                  <a:extLst>
                    <a:ext uri="{FF2B5EF4-FFF2-40B4-BE49-F238E27FC236}">
                      <a16:creationId xmlns:a16="http://schemas.microsoft.com/office/drawing/2014/main" id="{646F5807-7915-4045-B58B-B367DAE4DCB8}"/>
                    </a:ext>
                  </a:extLst>
                </p:cNvPr>
                <p:cNvSpPr/>
                <p:nvPr/>
              </p:nvSpPr>
              <p:spPr bwMode="auto">
                <a:xfrm>
                  <a:off x="8160439" y="2866231"/>
                  <a:ext cx="644857" cy="934669"/>
                </a:xfrm>
                <a:prstGeom prst="rect">
                  <a:avLst/>
                </a:prstGeom>
                <a:solidFill>
                  <a:schemeClr val="accent5"/>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44% (8)</a:t>
                  </a:r>
                </a:p>
              </p:txBody>
            </p:sp>
            <p:sp>
              <p:nvSpPr>
                <p:cNvPr id="26" name="Rectangle 25">
                  <a:extLst>
                    <a:ext uri="{FF2B5EF4-FFF2-40B4-BE49-F238E27FC236}">
                      <a16:creationId xmlns:a16="http://schemas.microsoft.com/office/drawing/2014/main" id="{242FE34E-998C-4D38-B348-95C3DADF5709}"/>
                    </a:ext>
                  </a:extLst>
                </p:cNvPr>
                <p:cNvSpPr/>
                <p:nvPr/>
              </p:nvSpPr>
              <p:spPr bwMode="auto">
                <a:xfrm>
                  <a:off x="8160439" y="3766781"/>
                  <a:ext cx="644857" cy="895533"/>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44% (8)</a:t>
                  </a:r>
                </a:p>
              </p:txBody>
            </p:sp>
          </p:grpSp>
          <p:grpSp>
            <p:nvGrpSpPr>
              <p:cNvPr id="34" name="Group 33">
                <a:extLst>
                  <a:ext uri="{FF2B5EF4-FFF2-40B4-BE49-F238E27FC236}">
                    <a16:creationId xmlns:a16="http://schemas.microsoft.com/office/drawing/2014/main" id="{A43307CE-AEAA-4F5D-8116-F739675F4D35}"/>
                  </a:ext>
                </a:extLst>
              </p:cNvPr>
              <p:cNvGrpSpPr/>
              <p:nvPr/>
            </p:nvGrpSpPr>
            <p:grpSpPr>
              <a:xfrm>
                <a:off x="7434828" y="1600200"/>
                <a:ext cx="794587" cy="3450872"/>
                <a:chOff x="7203526" y="2650405"/>
                <a:chExt cx="644857" cy="2006220"/>
              </a:xfrm>
            </p:grpSpPr>
            <p:sp>
              <p:nvSpPr>
                <p:cNvPr id="25" name="Rectangle 24">
                  <a:extLst>
                    <a:ext uri="{FF2B5EF4-FFF2-40B4-BE49-F238E27FC236}">
                      <a16:creationId xmlns:a16="http://schemas.microsoft.com/office/drawing/2014/main" id="{C92452E3-483C-4911-BB8A-ABA53AFF74E0}"/>
                    </a:ext>
                  </a:extLst>
                </p:cNvPr>
                <p:cNvSpPr/>
                <p:nvPr/>
              </p:nvSpPr>
              <p:spPr bwMode="auto">
                <a:xfrm>
                  <a:off x="7203526" y="2650405"/>
                  <a:ext cx="644857" cy="642113"/>
                </a:xfrm>
                <a:prstGeom prst="rect">
                  <a:avLst/>
                </a:prstGeom>
                <a:solidFill>
                  <a:schemeClr val="accent5"/>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30% (7)</a:t>
                  </a:r>
                </a:p>
              </p:txBody>
            </p:sp>
            <p:sp>
              <p:nvSpPr>
                <p:cNvPr id="24" name="Rectangle 23">
                  <a:extLst>
                    <a:ext uri="{FF2B5EF4-FFF2-40B4-BE49-F238E27FC236}">
                      <a16:creationId xmlns:a16="http://schemas.microsoft.com/office/drawing/2014/main" id="{B8F9D59E-62E3-432F-8280-AFB004A20EA8}"/>
                    </a:ext>
                  </a:extLst>
                </p:cNvPr>
                <p:cNvSpPr/>
                <p:nvPr/>
              </p:nvSpPr>
              <p:spPr bwMode="auto">
                <a:xfrm>
                  <a:off x="7203526" y="3261825"/>
                  <a:ext cx="644857" cy="1394800"/>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70% (16)</a:t>
                  </a:r>
                </a:p>
              </p:txBody>
            </p:sp>
          </p:grpSp>
          <p:grpSp>
            <p:nvGrpSpPr>
              <p:cNvPr id="32" name="Group 31">
                <a:extLst>
                  <a:ext uri="{FF2B5EF4-FFF2-40B4-BE49-F238E27FC236}">
                    <a16:creationId xmlns:a16="http://schemas.microsoft.com/office/drawing/2014/main" id="{55B374F4-BCA8-44F0-BDE5-4694C1A9DDAC}"/>
                  </a:ext>
                </a:extLst>
              </p:cNvPr>
              <p:cNvGrpSpPr/>
              <p:nvPr/>
            </p:nvGrpSpPr>
            <p:grpSpPr>
              <a:xfrm>
                <a:off x="10342844" y="1600200"/>
                <a:ext cx="794587" cy="3467478"/>
                <a:chOff x="9779974" y="2640751"/>
                <a:chExt cx="644857" cy="2015874"/>
              </a:xfrm>
            </p:grpSpPr>
            <p:sp>
              <p:nvSpPr>
                <p:cNvPr id="30" name="Rectangle 29">
                  <a:extLst>
                    <a:ext uri="{FF2B5EF4-FFF2-40B4-BE49-F238E27FC236}">
                      <a16:creationId xmlns:a16="http://schemas.microsoft.com/office/drawing/2014/main" id="{705227FD-863F-471A-B43E-E80898550C4F}"/>
                    </a:ext>
                  </a:extLst>
                </p:cNvPr>
                <p:cNvSpPr/>
                <p:nvPr/>
              </p:nvSpPr>
              <p:spPr bwMode="auto">
                <a:xfrm>
                  <a:off x="9779974" y="2860543"/>
                  <a:ext cx="644857" cy="868884"/>
                </a:xfrm>
                <a:prstGeom prst="rect">
                  <a:avLst/>
                </a:prstGeom>
                <a:solidFill>
                  <a:schemeClr val="accent5"/>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39% (25)</a:t>
                  </a:r>
                </a:p>
              </p:txBody>
            </p:sp>
            <p:sp>
              <p:nvSpPr>
                <p:cNvPr id="31" name="Rectangle 30">
                  <a:extLst>
                    <a:ext uri="{FF2B5EF4-FFF2-40B4-BE49-F238E27FC236}">
                      <a16:creationId xmlns:a16="http://schemas.microsoft.com/office/drawing/2014/main" id="{42A773BC-31AB-4389-B66B-F649AE0C9994}"/>
                    </a:ext>
                  </a:extLst>
                </p:cNvPr>
                <p:cNvSpPr/>
                <p:nvPr/>
              </p:nvSpPr>
              <p:spPr bwMode="auto">
                <a:xfrm>
                  <a:off x="9779974" y="2640751"/>
                  <a:ext cx="644857" cy="243513"/>
                </a:xfrm>
                <a:prstGeom prst="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12% (8)</a:t>
                  </a:r>
                </a:p>
              </p:txBody>
            </p:sp>
            <p:sp>
              <p:nvSpPr>
                <p:cNvPr id="29" name="Rectangle 28">
                  <a:extLst>
                    <a:ext uri="{FF2B5EF4-FFF2-40B4-BE49-F238E27FC236}">
                      <a16:creationId xmlns:a16="http://schemas.microsoft.com/office/drawing/2014/main" id="{0B94D918-365D-4860-9F8F-E208F1F61542}"/>
                    </a:ext>
                  </a:extLst>
                </p:cNvPr>
                <p:cNvSpPr/>
                <p:nvPr/>
              </p:nvSpPr>
              <p:spPr bwMode="auto">
                <a:xfrm>
                  <a:off x="9779974" y="3667836"/>
                  <a:ext cx="644857" cy="988789"/>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48% (32)</a:t>
                  </a:r>
                </a:p>
              </p:txBody>
            </p:sp>
          </p:grpSp>
          <p:sp>
            <p:nvSpPr>
              <p:cNvPr id="9" name="Freeform: Shape 8">
                <a:extLst>
                  <a:ext uri="{FF2B5EF4-FFF2-40B4-BE49-F238E27FC236}">
                    <a16:creationId xmlns:a16="http://schemas.microsoft.com/office/drawing/2014/main" id="{A2970BD1-4B9F-4D5D-9582-ACCC33451B6F}"/>
                  </a:ext>
                </a:extLst>
              </p:cNvPr>
              <p:cNvSpPr/>
              <p:nvPr/>
            </p:nvSpPr>
            <p:spPr bwMode="auto">
              <a:xfrm>
                <a:off x="7105856" y="1612490"/>
                <a:ext cx="4376532" cy="3450874"/>
              </a:xfrm>
              <a:custGeom>
                <a:avLst/>
                <a:gdLst>
                  <a:gd name="connsiteX0" fmla="*/ 0 w 4438934"/>
                  <a:gd name="connsiteY0" fmla="*/ 0 h 2006221"/>
                  <a:gd name="connsiteX1" fmla="*/ 0 w 4438934"/>
                  <a:gd name="connsiteY1" fmla="*/ 2006221 h 2006221"/>
                  <a:gd name="connsiteX2" fmla="*/ 4438934 w 4438934"/>
                  <a:gd name="connsiteY2" fmla="*/ 2006221 h 2006221"/>
                </a:gdLst>
                <a:ahLst/>
                <a:cxnLst>
                  <a:cxn ang="0">
                    <a:pos x="connsiteX0" y="connsiteY0"/>
                  </a:cxn>
                  <a:cxn ang="0">
                    <a:pos x="connsiteX1" y="connsiteY1"/>
                  </a:cxn>
                  <a:cxn ang="0">
                    <a:pos x="connsiteX2" y="connsiteY2"/>
                  </a:cxn>
                </a:cxnLst>
                <a:rect l="l" t="t" r="r" b="b"/>
                <a:pathLst>
                  <a:path w="4438934" h="2006221">
                    <a:moveTo>
                      <a:pt x="0" y="0"/>
                    </a:moveTo>
                    <a:lnTo>
                      <a:pt x="0" y="2006221"/>
                    </a:lnTo>
                    <a:lnTo>
                      <a:pt x="4438934" y="2006221"/>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1" name="Group 40">
                <a:extLst>
                  <a:ext uri="{FF2B5EF4-FFF2-40B4-BE49-F238E27FC236}">
                    <a16:creationId xmlns:a16="http://schemas.microsoft.com/office/drawing/2014/main" id="{83681E50-F288-45A1-B68A-4E52938C1878}"/>
                  </a:ext>
                </a:extLst>
              </p:cNvPr>
              <p:cNvGrpSpPr/>
              <p:nvPr/>
            </p:nvGrpSpPr>
            <p:grpSpPr>
              <a:xfrm>
                <a:off x="7105117" y="5062201"/>
                <a:ext cx="4362024" cy="68239"/>
                <a:chOff x="7105117" y="5062201"/>
                <a:chExt cx="4362024" cy="68239"/>
              </a:xfrm>
            </p:grpSpPr>
            <p:cxnSp>
              <p:nvCxnSpPr>
                <p:cNvPr id="23" name="Straight Connector 22">
                  <a:extLst>
                    <a:ext uri="{FF2B5EF4-FFF2-40B4-BE49-F238E27FC236}">
                      <a16:creationId xmlns:a16="http://schemas.microsoft.com/office/drawing/2014/main" id="{4260ED19-1B93-41BF-ACF1-0D9DFBA64D49}"/>
                    </a:ext>
                  </a:extLst>
                </p:cNvPr>
                <p:cNvCxnSpPr>
                  <a:cxnSpLocks/>
                </p:cNvCxnSpPr>
                <p:nvPr/>
              </p:nvCxnSpPr>
              <p:spPr bwMode="auto">
                <a:xfrm rot="5400000" flipH="1">
                  <a:off x="7070997" y="5096321"/>
                  <a:ext cx="68239"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0F48E4D0-A376-48EF-ABCB-30437BED9C3A}"/>
                    </a:ext>
                  </a:extLst>
                </p:cNvPr>
                <p:cNvCxnSpPr>
                  <a:cxnSpLocks/>
                </p:cNvCxnSpPr>
                <p:nvPr/>
              </p:nvCxnSpPr>
              <p:spPr bwMode="auto">
                <a:xfrm rot="5400000" flipH="1">
                  <a:off x="8525005" y="5096321"/>
                  <a:ext cx="68239"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CA0F47EE-A2A9-4DB1-BC7B-3A9D9BFD461E}"/>
                    </a:ext>
                  </a:extLst>
                </p:cNvPr>
                <p:cNvCxnSpPr>
                  <a:cxnSpLocks/>
                </p:cNvCxnSpPr>
                <p:nvPr/>
              </p:nvCxnSpPr>
              <p:spPr bwMode="auto">
                <a:xfrm rot="5400000" flipH="1">
                  <a:off x="9979013" y="5096321"/>
                  <a:ext cx="68239"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C7FD709B-4AE8-44C9-8EB0-F89F8A3766F4}"/>
                    </a:ext>
                  </a:extLst>
                </p:cNvPr>
                <p:cNvCxnSpPr>
                  <a:cxnSpLocks/>
                </p:cNvCxnSpPr>
                <p:nvPr/>
              </p:nvCxnSpPr>
              <p:spPr bwMode="auto">
                <a:xfrm rot="5400000" flipH="1">
                  <a:off x="11433021" y="5096321"/>
                  <a:ext cx="68239" cy="0"/>
                </a:xfrm>
                <a:prstGeom prst="line">
                  <a:avLst/>
                </a:prstGeom>
                <a:noFill/>
                <a:ln w="28575" cap="flat" cmpd="sng" algn="ctr">
                  <a:solidFill>
                    <a:schemeClr val="bg1"/>
                  </a:solidFill>
                  <a:prstDash val="solid"/>
                  <a:round/>
                  <a:headEnd type="none" w="med" len="med"/>
                  <a:tailEnd type="none" w="med" len="med"/>
                </a:ln>
                <a:effectLst/>
              </p:spPr>
            </p:cxnSp>
          </p:grpSp>
        </p:grpSp>
      </p:grpSp>
      <p:sp>
        <p:nvSpPr>
          <p:cNvPr id="43" name="TextBox 42">
            <a:extLst>
              <a:ext uri="{FF2B5EF4-FFF2-40B4-BE49-F238E27FC236}">
                <a16:creationId xmlns:a16="http://schemas.microsoft.com/office/drawing/2014/main" id="{F0B1754B-6C34-449A-A76B-9D3A2D7B9D66}"/>
              </a:ext>
            </a:extLst>
          </p:cNvPr>
          <p:cNvSpPr txBox="1"/>
          <p:nvPr/>
        </p:nvSpPr>
        <p:spPr bwMode="auto">
          <a:xfrm>
            <a:off x="6861050" y="5343434"/>
            <a:ext cx="15405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Naive (23)</a:t>
            </a:r>
          </a:p>
        </p:txBody>
      </p:sp>
      <p:sp>
        <p:nvSpPr>
          <p:cNvPr id="44" name="TextBox 43">
            <a:extLst>
              <a:ext uri="{FF2B5EF4-FFF2-40B4-BE49-F238E27FC236}">
                <a16:creationId xmlns:a16="http://schemas.microsoft.com/office/drawing/2014/main" id="{B586AD3A-95A4-4F86-8EEA-3A71530B56FF}"/>
              </a:ext>
            </a:extLst>
          </p:cNvPr>
          <p:cNvSpPr txBox="1"/>
          <p:nvPr/>
        </p:nvSpPr>
        <p:spPr bwMode="auto">
          <a:xfrm>
            <a:off x="8390529" y="5343434"/>
            <a:ext cx="154056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Experienced, Viremic (18)</a:t>
            </a:r>
          </a:p>
        </p:txBody>
      </p:sp>
      <p:sp>
        <p:nvSpPr>
          <p:cNvPr id="45" name="TextBox 44">
            <a:extLst>
              <a:ext uri="{FF2B5EF4-FFF2-40B4-BE49-F238E27FC236}">
                <a16:creationId xmlns:a16="http://schemas.microsoft.com/office/drawing/2014/main" id="{EDFB8A72-1B45-4C2D-8BF5-B7AF27C87D9B}"/>
              </a:ext>
            </a:extLst>
          </p:cNvPr>
          <p:cNvSpPr txBox="1"/>
          <p:nvPr/>
        </p:nvSpPr>
        <p:spPr bwMode="auto">
          <a:xfrm>
            <a:off x="9941822" y="5343434"/>
            <a:ext cx="154056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Experienced, Suppressed (65)</a:t>
            </a:r>
          </a:p>
        </p:txBody>
      </p:sp>
      <p:grpSp>
        <p:nvGrpSpPr>
          <p:cNvPr id="54" name="Group 53">
            <a:extLst>
              <a:ext uri="{FF2B5EF4-FFF2-40B4-BE49-F238E27FC236}">
                <a16:creationId xmlns:a16="http://schemas.microsoft.com/office/drawing/2014/main" id="{7CEC8667-E6A8-4F4C-9320-7EE5270FFDEC}"/>
              </a:ext>
            </a:extLst>
          </p:cNvPr>
          <p:cNvGrpSpPr/>
          <p:nvPr/>
        </p:nvGrpSpPr>
        <p:grpSpPr>
          <a:xfrm>
            <a:off x="7231063" y="5936869"/>
            <a:ext cx="3859498" cy="307777"/>
            <a:chOff x="6645751" y="5929976"/>
            <a:chExt cx="3859498" cy="307777"/>
          </a:xfrm>
        </p:grpSpPr>
        <p:sp>
          <p:nvSpPr>
            <p:cNvPr id="47" name="Rectangle 46">
              <a:extLst>
                <a:ext uri="{FF2B5EF4-FFF2-40B4-BE49-F238E27FC236}">
                  <a16:creationId xmlns:a16="http://schemas.microsoft.com/office/drawing/2014/main" id="{4393A6C2-9B04-4761-A819-5BA6433AAD9B}"/>
                </a:ext>
              </a:extLst>
            </p:cNvPr>
            <p:cNvSpPr/>
            <p:nvPr/>
          </p:nvSpPr>
          <p:spPr bwMode="auto">
            <a:xfrm>
              <a:off x="7399648" y="6003515"/>
              <a:ext cx="160699" cy="16069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BC146A36-A194-4B94-BF2F-3A3FD9F373A8}"/>
                </a:ext>
              </a:extLst>
            </p:cNvPr>
            <p:cNvSpPr/>
            <p:nvPr/>
          </p:nvSpPr>
          <p:spPr bwMode="auto">
            <a:xfrm>
              <a:off x="8134566" y="6003515"/>
              <a:ext cx="160699" cy="16069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Rectangle 48">
              <a:extLst>
                <a:ext uri="{FF2B5EF4-FFF2-40B4-BE49-F238E27FC236}">
                  <a16:creationId xmlns:a16="http://schemas.microsoft.com/office/drawing/2014/main" id="{03CBF473-BFC4-482F-834B-BACFFB9DBA61}"/>
                </a:ext>
              </a:extLst>
            </p:cNvPr>
            <p:cNvSpPr/>
            <p:nvPr/>
          </p:nvSpPr>
          <p:spPr bwMode="auto">
            <a:xfrm>
              <a:off x="8869484" y="6003515"/>
              <a:ext cx="160699" cy="16069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TextBox 49">
              <a:extLst>
                <a:ext uri="{FF2B5EF4-FFF2-40B4-BE49-F238E27FC236}">
                  <a16:creationId xmlns:a16="http://schemas.microsoft.com/office/drawing/2014/main" id="{0F438037-1909-4604-BDAC-AF49D77E4673}"/>
                </a:ext>
              </a:extLst>
            </p:cNvPr>
            <p:cNvSpPr txBox="1"/>
            <p:nvPr/>
          </p:nvSpPr>
          <p:spPr bwMode="auto">
            <a:xfrm>
              <a:off x="7569400" y="5929976"/>
              <a:ext cx="4992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51" name="TextBox 50">
              <a:extLst>
                <a:ext uri="{FF2B5EF4-FFF2-40B4-BE49-F238E27FC236}">
                  <a16:creationId xmlns:a16="http://schemas.microsoft.com/office/drawing/2014/main" id="{C1DE4CBB-2227-4220-91D8-98C808F6598A}"/>
                </a:ext>
              </a:extLst>
            </p:cNvPr>
            <p:cNvSpPr txBox="1"/>
            <p:nvPr/>
          </p:nvSpPr>
          <p:spPr bwMode="auto">
            <a:xfrm>
              <a:off x="8305445" y="5929976"/>
              <a:ext cx="5022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52" name="TextBox 51">
              <a:extLst>
                <a:ext uri="{FF2B5EF4-FFF2-40B4-BE49-F238E27FC236}">
                  <a16:creationId xmlns:a16="http://schemas.microsoft.com/office/drawing/2014/main" id="{8B656579-0066-4C96-ACAA-DE7CDFCC0AA6}"/>
                </a:ext>
              </a:extLst>
            </p:cNvPr>
            <p:cNvSpPr txBox="1"/>
            <p:nvPr/>
          </p:nvSpPr>
          <p:spPr bwMode="auto">
            <a:xfrm>
              <a:off x="9038668" y="5929976"/>
              <a:ext cx="14665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 (Discordant)</a:t>
              </a:r>
            </a:p>
          </p:txBody>
        </p:sp>
        <p:sp>
          <p:nvSpPr>
            <p:cNvPr id="53" name="TextBox 52">
              <a:extLst>
                <a:ext uri="{FF2B5EF4-FFF2-40B4-BE49-F238E27FC236}">
                  <a16:creationId xmlns:a16="http://schemas.microsoft.com/office/drawing/2014/main" id="{1DC6A7D3-FEA9-4D55-B963-5F4DC5936B9B}"/>
                </a:ext>
              </a:extLst>
            </p:cNvPr>
            <p:cNvSpPr txBox="1"/>
            <p:nvPr/>
          </p:nvSpPr>
          <p:spPr bwMode="auto">
            <a:xfrm>
              <a:off x="6645751" y="5929976"/>
              <a:ext cx="617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Rank:</a:t>
              </a:r>
            </a:p>
          </p:txBody>
        </p:sp>
      </p:grpSp>
      <p:sp>
        <p:nvSpPr>
          <p:cNvPr id="55" name="TextBox 54">
            <a:extLst>
              <a:ext uri="{FF2B5EF4-FFF2-40B4-BE49-F238E27FC236}">
                <a16:creationId xmlns:a16="http://schemas.microsoft.com/office/drawing/2014/main" id="{19CC20F0-21F3-43CF-854C-18369523A97B}"/>
              </a:ext>
            </a:extLst>
          </p:cNvPr>
          <p:cNvSpPr txBox="1"/>
          <p:nvPr/>
        </p:nvSpPr>
        <p:spPr bwMode="auto">
          <a:xfrm>
            <a:off x="6142454" y="1698052"/>
            <a:ext cx="719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56" name="TextBox 55">
            <a:extLst>
              <a:ext uri="{FF2B5EF4-FFF2-40B4-BE49-F238E27FC236}">
                <a16:creationId xmlns:a16="http://schemas.microsoft.com/office/drawing/2014/main" id="{5CA11380-5780-41BA-AB64-07BB263DDA3D}"/>
              </a:ext>
            </a:extLst>
          </p:cNvPr>
          <p:cNvSpPr txBox="1"/>
          <p:nvPr/>
        </p:nvSpPr>
        <p:spPr bwMode="auto">
          <a:xfrm>
            <a:off x="6142454" y="2385309"/>
            <a:ext cx="719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57" name="TextBox 56">
            <a:extLst>
              <a:ext uri="{FF2B5EF4-FFF2-40B4-BE49-F238E27FC236}">
                <a16:creationId xmlns:a16="http://schemas.microsoft.com/office/drawing/2014/main" id="{1E67FC85-B7E3-4F54-99C8-D6CE75692A66}"/>
              </a:ext>
            </a:extLst>
          </p:cNvPr>
          <p:cNvSpPr txBox="1"/>
          <p:nvPr/>
        </p:nvSpPr>
        <p:spPr bwMode="auto">
          <a:xfrm>
            <a:off x="6142454" y="3072566"/>
            <a:ext cx="719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58" name="TextBox 57">
            <a:extLst>
              <a:ext uri="{FF2B5EF4-FFF2-40B4-BE49-F238E27FC236}">
                <a16:creationId xmlns:a16="http://schemas.microsoft.com/office/drawing/2014/main" id="{D728FD5B-D6A1-4E1E-AD6D-5D07D451A966}"/>
              </a:ext>
            </a:extLst>
          </p:cNvPr>
          <p:cNvSpPr txBox="1"/>
          <p:nvPr/>
        </p:nvSpPr>
        <p:spPr bwMode="auto">
          <a:xfrm>
            <a:off x="6142454" y="3759823"/>
            <a:ext cx="719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59" name="TextBox 58">
            <a:extLst>
              <a:ext uri="{FF2B5EF4-FFF2-40B4-BE49-F238E27FC236}">
                <a16:creationId xmlns:a16="http://schemas.microsoft.com/office/drawing/2014/main" id="{912CC086-F0C1-4AC5-8CFE-A27B8ABEC822}"/>
              </a:ext>
            </a:extLst>
          </p:cNvPr>
          <p:cNvSpPr txBox="1"/>
          <p:nvPr/>
        </p:nvSpPr>
        <p:spPr bwMode="auto">
          <a:xfrm>
            <a:off x="6142454" y="4447080"/>
            <a:ext cx="719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60" name="TextBox 59">
            <a:extLst>
              <a:ext uri="{FF2B5EF4-FFF2-40B4-BE49-F238E27FC236}">
                <a16:creationId xmlns:a16="http://schemas.microsoft.com/office/drawing/2014/main" id="{C6ACB6F5-B359-4056-8C06-1016B1D5AD29}"/>
              </a:ext>
            </a:extLst>
          </p:cNvPr>
          <p:cNvSpPr txBox="1"/>
          <p:nvPr/>
        </p:nvSpPr>
        <p:spPr bwMode="auto">
          <a:xfrm>
            <a:off x="6142454" y="5134339"/>
            <a:ext cx="719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Tree>
    <p:custDataLst>
      <p:tags r:id="rId1"/>
    </p:custDataLst>
    <p:extLst>
      <p:ext uri="{BB962C8B-B14F-4D97-AF65-F5344CB8AC3E}">
        <p14:creationId xmlns:p14="http://schemas.microsoft.com/office/powerpoint/2010/main" val="27950501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58DB83E-FF2A-53A8-1E0F-F85DE435B51E}"/>
              </a:ext>
            </a:extLst>
          </p:cNvPr>
          <p:cNvSpPr>
            <a:spLocks noGrp="1"/>
          </p:cNvSpPr>
          <p:nvPr>
            <p:ph sz="half" idx="2"/>
          </p:nvPr>
        </p:nvSpPr>
        <p:spPr/>
        <p:txBody>
          <a:bodyPr/>
          <a:lstStyle/>
          <a:p>
            <a:r>
              <a:rPr lang="en-US" dirty="0"/>
              <a:t>N = 118 medical trainees at Johns Hopkins University asked to select ART for 10 clinical vignettes </a:t>
            </a:r>
          </a:p>
          <a:p>
            <a:r>
              <a:rPr lang="en-US" dirty="0"/>
              <a:t>Trainees randomized to either:</a:t>
            </a:r>
          </a:p>
          <a:p>
            <a:pPr lvl="1"/>
            <a:r>
              <a:rPr lang="en-US" b="1" dirty="0">
                <a:solidFill>
                  <a:schemeClr val="accent3"/>
                </a:solidFill>
              </a:rPr>
              <a:t>DHHS guidelines </a:t>
            </a:r>
            <a:r>
              <a:rPr lang="en-US" dirty="0"/>
              <a:t>(with video tutorial), or</a:t>
            </a:r>
            <a:endParaRPr lang="en-US" b="1" dirty="0"/>
          </a:p>
          <a:p>
            <a:pPr lvl="1"/>
            <a:r>
              <a:rPr lang="en-US" b="1" dirty="0">
                <a:solidFill>
                  <a:schemeClr val="accent3"/>
                </a:solidFill>
              </a:rPr>
              <a:t>HIV-ASSIST plus DHHS guidelines </a:t>
            </a:r>
            <a:r>
              <a:rPr lang="en-US" dirty="0"/>
              <a:t>(with video tutorial) </a:t>
            </a:r>
          </a:p>
          <a:p>
            <a:endParaRPr lang="en-US" dirty="0"/>
          </a:p>
        </p:txBody>
      </p:sp>
      <p:sp>
        <p:nvSpPr>
          <p:cNvPr id="3" name="Title 2">
            <a:extLst>
              <a:ext uri="{FF2B5EF4-FFF2-40B4-BE49-F238E27FC236}">
                <a16:creationId xmlns:a16="http://schemas.microsoft.com/office/drawing/2014/main" id="{F9E763BA-E075-61EF-3E7A-B0E2DDDB03EB}"/>
              </a:ext>
            </a:extLst>
          </p:cNvPr>
          <p:cNvSpPr>
            <a:spLocks noGrp="1"/>
          </p:cNvSpPr>
          <p:nvPr>
            <p:ph type="title"/>
          </p:nvPr>
        </p:nvSpPr>
        <p:spPr/>
        <p:txBody>
          <a:bodyPr/>
          <a:lstStyle/>
          <a:p>
            <a:r>
              <a:rPr lang="en-US" dirty="0"/>
              <a:t>HIV-ASSIST and ART Selection by Medical Trainees</a:t>
            </a:r>
          </a:p>
        </p:txBody>
      </p:sp>
      <p:sp>
        <p:nvSpPr>
          <p:cNvPr id="4" name="Content Placeholder 3">
            <a:extLst>
              <a:ext uri="{FF2B5EF4-FFF2-40B4-BE49-F238E27FC236}">
                <a16:creationId xmlns:a16="http://schemas.microsoft.com/office/drawing/2014/main" id="{BF27C61E-9C5C-7F12-0063-461FA56AD73A}"/>
              </a:ext>
            </a:extLst>
          </p:cNvPr>
          <p:cNvSpPr>
            <a:spLocks noGrp="1"/>
          </p:cNvSpPr>
          <p:nvPr>
            <p:ph sz="half" idx="1"/>
          </p:nvPr>
        </p:nvSpPr>
        <p:spPr/>
        <p:txBody>
          <a:body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Outcome = </a:t>
            </a:r>
            <a:r>
              <a:rPr kumimoji="0" 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appropriate ART selection</a:t>
            </a:r>
            <a:r>
              <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defined as:</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Consistent with DHHS guidelines, or</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Concordant with regimens selected by 17 experienced HIV providers at 4 academic medical institutions:</a:t>
            </a:r>
          </a:p>
          <a:p>
            <a:pPr marR="0" lvl="2"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sz="2000" dirty="0">
                <a:latin typeface="Calibri" panose="020F0502020204030204" pitchFamily="34" charset="0"/>
                <a:ea typeface="Calibri" panose="020F0502020204030204" pitchFamily="34" charset="0"/>
                <a:cs typeface="Calibri" panose="020F0502020204030204" pitchFamily="34" charset="0"/>
              </a:rPr>
              <a:t>Johns Hopkins University; Brigham and Women’s Hospital; Massachusetts General Hospital; University of California, San Francisco</a:t>
            </a:r>
            <a:endParaRPr lang="en-US" sz="2000" dirty="0"/>
          </a:p>
        </p:txBody>
      </p:sp>
      <p:sp>
        <p:nvSpPr>
          <p:cNvPr id="5" name="Text Box 15">
            <a:extLst>
              <a:ext uri="{FF2B5EF4-FFF2-40B4-BE49-F238E27FC236}">
                <a16:creationId xmlns:a16="http://schemas.microsoft.com/office/drawing/2014/main" id="{A57C1D5F-A563-82D2-635F-EFEE4338235C}"/>
              </a:ext>
            </a:extLst>
          </p:cNvPr>
          <p:cNvSpPr txBox="1">
            <a:spLocks noChangeArrowheads="1"/>
          </p:cNvSpPr>
          <p:nvPr/>
        </p:nvSpPr>
        <p:spPr bwMode="auto">
          <a:xfrm>
            <a:off x="421297" y="6230702"/>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Ramirez. Clin Infect Dis. 2021;72:1608.</a:t>
            </a:r>
            <a:r>
              <a:rPr lang="en-US" altLang="en-US" sz="1200" b="0" dirty="0">
                <a:solidFill>
                  <a:srgbClr val="455560"/>
                </a:solidFill>
                <a:latin typeface="Calibri" panose="020F0502020204030204" pitchFamily="34" charset="0"/>
              </a:rPr>
              <a:t>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Maddali. JAIDS. 2019;82:188. </a:t>
            </a:r>
            <a:b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academic.oup.com/cid/advance-article-abstract/doi/10.1093/cid/ciaa302/5811413.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9530958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10DAA-015C-4EDC-AA0D-1E3CF0A08F67}"/>
              </a:ext>
            </a:extLst>
          </p:cNvPr>
          <p:cNvSpPr>
            <a:spLocks noGrp="1"/>
          </p:cNvSpPr>
          <p:nvPr>
            <p:ph type="title"/>
          </p:nvPr>
        </p:nvSpPr>
        <p:spPr/>
        <p:txBody>
          <a:bodyPr/>
          <a:lstStyle/>
          <a:p>
            <a:r>
              <a:rPr lang="en-US" dirty="0"/>
              <a:t>HIV-ASSIST and US Medical Trainee ART Selection: Results</a:t>
            </a:r>
          </a:p>
        </p:txBody>
      </p:sp>
      <p:sp>
        <p:nvSpPr>
          <p:cNvPr id="8" name="Content Placeholder 7">
            <a:extLst>
              <a:ext uri="{FF2B5EF4-FFF2-40B4-BE49-F238E27FC236}">
                <a16:creationId xmlns:a16="http://schemas.microsoft.com/office/drawing/2014/main" id="{DFB7248E-2A4A-492A-A6D2-5B31163A5F97}"/>
              </a:ext>
            </a:extLst>
          </p:cNvPr>
          <p:cNvSpPr>
            <a:spLocks noGrp="1"/>
          </p:cNvSpPr>
          <p:nvPr>
            <p:ph idx="1"/>
          </p:nvPr>
        </p:nvSpPr>
        <p:spPr>
          <a:xfrm>
            <a:off x="604675" y="1513047"/>
            <a:ext cx="5175662" cy="4650686"/>
          </a:xfrm>
        </p:spPr>
        <p:txBody>
          <a:bodyPr/>
          <a:lstStyle/>
          <a:p>
            <a:pPr>
              <a:spcAft>
                <a:spcPts val="500"/>
              </a:spcAft>
            </a:pPr>
            <a:r>
              <a:rPr lang="en-US" sz="2600" dirty="0">
                <a:cs typeface="Calibri" panose="020F0502020204030204" pitchFamily="34" charset="0"/>
              </a:rPr>
              <a:t>Significantly higher rate of appropriate ART selection with HIV-ASSIST added to DHHS guidelines (</a:t>
            </a:r>
            <a:r>
              <a:rPr lang="en-US" sz="2600" i="1" dirty="0">
                <a:cs typeface="Calibri" panose="020F0502020204030204" pitchFamily="34" charset="0"/>
              </a:rPr>
              <a:t>P </a:t>
            </a:r>
            <a:r>
              <a:rPr lang="en-US" sz="2600" dirty="0">
                <a:cs typeface="Calibri" panose="020F0502020204030204" pitchFamily="34" charset="0"/>
              </a:rPr>
              <a:t>&lt; .001):</a:t>
            </a:r>
          </a:p>
          <a:p>
            <a:pPr lvl="1">
              <a:spcAft>
                <a:spcPts val="500"/>
              </a:spcAft>
            </a:pPr>
            <a:r>
              <a:rPr lang="en-US" sz="2400" b="1" dirty="0">
                <a:solidFill>
                  <a:schemeClr val="accent1"/>
                </a:solidFill>
                <a:cs typeface="Calibri" panose="020F0502020204030204" pitchFamily="34" charset="0"/>
              </a:rPr>
              <a:t>DHHS guidelines alone:</a:t>
            </a:r>
            <a:br>
              <a:rPr lang="en-US" sz="2400" b="1" dirty="0">
                <a:solidFill>
                  <a:schemeClr val="accent1"/>
                </a:solidFill>
                <a:cs typeface="Calibri" panose="020F0502020204030204" pitchFamily="34" charset="0"/>
              </a:rPr>
            </a:br>
            <a:r>
              <a:rPr lang="es-ES" sz="2400" b="0" i="0" dirty="0">
                <a:solidFill>
                  <a:srgbClr val="212121"/>
                </a:solidFill>
                <a:effectLst/>
                <a:cs typeface="Calibri" panose="020F0502020204030204" pitchFamily="34" charset="0"/>
              </a:rPr>
              <a:t>median 40% (Q1, Q3: 30%, 50%)</a:t>
            </a:r>
          </a:p>
          <a:p>
            <a:pPr lvl="1">
              <a:spcAft>
                <a:spcPts val="500"/>
              </a:spcAft>
            </a:pPr>
            <a:r>
              <a:rPr lang="es-ES" sz="2400" b="1" dirty="0">
                <a:solidFill>
                  <a:schemeClr val="accent3"/>
                </a:solidFill>
                <a:cs typeface="Calibri" panose="020F0502020204030204" pitchFamily="34" charset="0"/>
              </a:rPr>
              <a:t>HIV-ASSIST + DHHS guidelines:</a:t>
            </a:r>
            <a:br>
              <a:rPr lang="es-ES" sz="2400" b="1" dirty="0">
                <a:solidFill>
                  <a:schemeClr val="accent3"/>
                </a:solidFill>
                <a:cs typeface="Calibri" panose="020F0502020204030204" pitchFamily="34" charset="0"/>
              </a:rPr>
            </a:br>
            <a:r>
              <a:rPr lang="es-ES" sz="2400" dirty="0">
                <a:solidFill>
                  <a:srgbClr val="212121"/>
                </a:solidFill>
                <a:cs typeface="Calibri" panose="020F0502020204030204" pitchFamily="34" charset="0"/>
              </a:rPr>
              <a:t>median </a:t>
            </a:r>
            <a:r>
              <a:rPr lang="en-US" sz="2400" b="0" i="0" dirty="0">
                <a:solidFill>
                  <a:srgbClr val="212121"/>
                </a:solidFill>
                <a:effectLst/>
                <a:cs typeface="Calibri" panose="020F0502020204030204" pitchFamily="34" charset="0"/>
              </a:rPr>
              <a:t>90% (</a:t>
            </a:r>
            <a:r>
              <a:rPr lang="es-ES" sz="2400" b="0" i="0" dirty="0">
                <a:solidFill>
                  <a:srgbClr val="212121"/>
                </a:solidFill>
                <a:effectLst/>
                <a:cs typeface="Calibri" panose="020F0502020204030204" pitchFamily="34" charset="0"/>
              </a:rPr>
              <a:t>Q1, Q3: </a:t>
            </a:r>
            <a:r>
              <a:rPr lang="en-US" sz="2400" b="0" i="0" dirty="0">
                <a:solidFill>
                  <a:srgbClr val="212121"/>
                </a:solidFill>
                <a:effectLst/>
                <a:cs typeface="Calibri" panose="020F0502020204030204" pitchFamily="34" charset="0"/>
              </a:rPr>
              <a:t>80%, 100%)</a:t>
            </a:r>
          </a:p>
          <a:p>
            <a:pPr>
              <a:spcAft>
                <a:spcPts val="500"/>
              </a:spcAft>
            </a:pPr>
            <a:r>
              <a:rPr lang="en-US" sz="2600" dirty="0">
                <a:solidFill>
                  <a:srgbClr val="212121"/>
                </a:solidFill>
                <a:cs typeface="Calibri" panose="020F0502020204030204" pitchFamily="34" charset="0"/>
              </a:rPr>
              <a:t>Consistent differences between guidelines ± HIV-ASSIST groups, and across trainee type and treatment category</a:t>
            </a:r>
            <a:endParaRPr lang="en-US" dirty="0">
              <a:cs typeface="Calibri" panose="020F0502020204030204" pitchFamily="34" charset="0"/>
            </a:endParaRPr>
          </a:p>
        </p:txBody>
      </p:sp>
      <p:sp>
        <p:nvSpPr>
          <p:cNvPr id="9" name="Text Box 15">
            <a:extLst>
              <a:ext uri="{FF2B5EF4-FFF2-40B4-BE49-F238E27FC236}">
                <a16:creationId xmlns:a16="http://schemas.microsoft.com/office/drawing/2014/main" id="{9327F864-BE17-4E02-8D00-B48EB8AE2EA6}"/>
              </a:ext>
            </a:extLst>
          </p:cNvPr>
          <p:cNvSpPr txBox="1">
            <a:spLocks noChangeArrowheads="1"/>
          </p:cNvSpPr>
          <p:nvPr/>
        </p:nvSpPr>
        <p:spPr bwMode="auto">
          <a:xfrm>
            <a:off x="421297" y="6415368"/>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Ramirez. Clin Infect Dis. 2021;72:1608.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486144AF-AF39-47FE-B7F3-C2F039B2C968}"/>
              </a:ext>
            </a:extLst>
          </p:cNvPr>
          <p:cNvSpPr txBox="1"/>
          <p:nvPr/>
        </p:nvSpPr>
        <p:spPr bwMode="auto">
          <a:xfrm>
            <a:off x="6136893" y="2283655"/>
            <a:ext cx="1557479" cy="307777"/>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Medical students</a:t>
            </a:r>
          </a:p>
        </p:txBody>
      </p:sp>
      <p:sp>
        <p:nvSpPr>
          <p:cNvPr id="12" name="TextBox 11">
            <a:extLst>
              <a:ext uri="{FF2B5EF4-FFF2-40B4-BE49-F238E27FC236}">
                <a16:creationId xmlns:a16="http://schemas.microsoft.com/office/drawing/2014/main" id="{6602926D-4B94-4322-A83C-C4D00D60EDE8}"/>
              </a:ext>
            </a:extLst>
          </p:cNvPr>
          <p:cNvSpPr txBox="1"/>
          <p:nvPr/>
        </p:nvSpPr>
        <p:spPr bwMode="auto">
          <a:xfrm>
            <a:off x="6966956" y="1898591"/>
            <a:ext cx="727416" cy="307777"/>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Overall</a:t>
            </a:r>
          </a:p>
        </p:txBody>
      </p:sp>
      <p:sp>
        <p:nvSpPr>
          <p:cNvPr id="13" name="TextBox 12">
            <a:extLst>
              <a:ext uri="{FF2B5EF4-FFF2-40B4-BE49-F238E27FC236}">
                <a16:creationId xmlns:a16="http://schemas.microsoft.com/office/drawing/2014/main" id="{3BA01F3F-1EFC-480B-BE91-139A4DB52E0D}"/>
              </a:ext>
            </a:extLst>
          </p:cNvPr>
          <p:cNvSpPr txBox="1"/>
          <p:nvPr/>
        </p:nvSpPr>
        <p:spPr bwMode="auto">
          <a:xfrm>
            <a:off x="6194713" y="2668719"/>
            <a:ext cx="1499660" cy="307777"/>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Medical residents</a:t>
            </a:r>
          </a:p>
        </p:txBody>
      </p:sp>
      <p:sp>
        <p:nvSpPr>
          <p:cNvPr id="14" name="TextBox 13">
            <a:extLst>
              <a:ext uri="{FF2B5EF4-FFF2-40B4-BE49-F238E27FC236}">
                <a16:creationId xmlns:a16="http://schemas.microsoft.com/office/drawing/2014/main" id="{2A8840CF-C3BE-43A8-8624-16FA3BE0FC64}"/>
              </a:ext>
            </a:extLst>
          </p:cNvPr>
          <p:cNvSpPr txBox="1"/>
          <p:nvPr/>
        </p:nvSpPr>
        <p:spPr bwMode="auto">
          <a:xfrm>
            <a:off x="5780987" y="3053783"/>
            <a:ext cx="1913385" cy="307777"/>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&lt;25 patients with HIV</a:t>
            </a:r>
          </a:p>
        </p:txBody>
      </p:sp>
      <p:sp>
        <p:nvSpPr>
          <p:cNvPr id="16" name="TextBox 15">
            <a:extLst>
              <a:ext uri="{FF2B5EF4-FFF2-40B4-BE49-F238E27FC236}">
                <a16:creationId xmlns:a16="http://schemas.microsoft.com/office/drawing/2014/main" id="{2BC9A68C-6F9A-4C2D-845F-93E8F8E1103F}"/>
              </a:ext>
            </a:extLst>
          </p:cNvPr>
          <p:cNvSpPr txBox="1"/>
          <p:nvPr/>
        </p:nvSpPr>
        <p:spPr bwMode="auto">
          <a:xfrm>
            <a:off x="5680376" y="3438847"/>
            <a:ext cx="2013996" cy="307777"/>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 patients with HIV</a:t>
            </a:r>
          </a:p>
        </p:txBody>
      </p:sp>
      <p:sp>
        <p:nvSpPr>
          <p:cNvPr id="17" name="TextBox 16">
            <a:extLst>
              <a:ext uri="{FF2B5EF4-FFF2-40B4-BE49-F238E27FC236}">
                <a16:creationId xmlns:a16="http://schemas.microsoft.com/office/drawing/2014/main" id="{D38586B8-DA24-4E11-AC2E-E47CBA336456}"/>
              </a:ext>
            </a:extLst>
          </p:cNvPr>
          <p:cNvSpPr txBox="1"/>
          <p:nvPr/>
        </p:nvSpPr>
        <p:spPr bwMode="auto">
          <a:xfrm>
            <a:off x="6320429" y="3823911"/>
            <a:ext cx="1373943" cy="307777"/>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Case: ART-naive </a:t>
            </a:r>
          </a:p>
        </p:txBody>
      </p:sp>
      <p:sp>
        <p:nvSpPr>
          <p:cNvPr id="18" name="TextBox 17">
            <a:extLst>
              <a:ext uri="{FF2B5EF4-FFF2-40B4-BE49-F238E27FC236}">
                <a16:creationId xmlns:a16="http://schemas.microsoft.com/office/drawing/2014/main" id="{0C363691-4F40-40EF-B20A-3E034819A2B2}"/>
              </a:ext>
            </a:extLst>
          </p:cNvPr>
          <p:cNvSpPr txBox="1"/>
          <p:nvPr/>
        </p:nvSpPr>
        <p:spPr bwMode="auto">
          <a:xfrm>
            <a:off x="5780986" y="4208975"/>
            <a:ext cx="1913386" cy="307777"/>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Case: ART, viremic </a:t>
            </a:r>
          </a:p>
        </p:txBody>
      </p:sp>
      <p:sp>
        <p:nvSpPr>
          <p:cNvPr id="19" name="TextBox 18">
            <a:extLst>
              <a:ext uri="{FF2B5EF4-FFF2-40B4-BE49-F238E27FC236}">
                <a16:creationId xmlns:a16="http://schemas.microsoft.com/office/drawing/2014/main" id="{537775E9-D28C-480E-AC4E-AD418EC7DBBC}"/>
              </a:ext>
            </a:extLst>
          </p:cNvPr>
          <p:cNvSpPr txBox="1"/>
          <p:nvPr/>
        </p:nvSpPr>
        <p:spPr bwMode="auto">
          <a:xfrm>
            <a:off x="5484125" y="4594040"/>
            <a:ext cx="2210247" cy="307777"/>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Case: ART, suppressed </a:t>
            </a:r>
          </a:p>
        </p:txBody>
      </p:sp>
      <p:grpSp>
        <p:nvGrpSpPr>
          <p:cNvPr id="43" name="Group 42">
            <a:extLst>
              <a:ext uri="{FF2B5EF4-FFF2-40B4-BE49-F238E27FC236}">
                <a16:creationId xmlns:a16="http://schemas.microsoft.com/office/drawing/2014/main" id="{FC5F2591-5D3F-4404-9ACC-EEEB8A6F48ED}"/>
              </a:ext>
            </a:extLst>
          </p:cNvPr>
          <p:cNvGrpSpPr/>
          <p:nvPr/>
        </p:nvGrpSpPr>
        <p:grpSpPr>
          <a:xfrm>
            <a:off x="7686317" y="4623026"/>
            <a:ext cx="2523630" cy="200178"/>
            <a:chOff x="7857767" y="4804001"/>
            <a:chExt cx="2523630" cy="200178"/>
          </a:xfrm>
        </p:grpSpPr>
        <p:sp>
          <p:nvSpPr>
            <p:cNvPr id="20" name="Rectangle 19">
              <a:extLst>
                <a:ext uri="{FF2B5EF4-FFF2-40B4-BE49-F238E27FC236}">
                  <a16:creationId xmlns:a16="http://schemas.microsoft.com/office/drawing/2014/main" id="{D32D572D-7BD3-48CA-AA91-EA0BAA4F2F6E}"/>
                </a:ext>
              </a:extLst>
            </p:cNvPr>
            <p:cNvSpPr/>
            <p:nvPr/>
          </p:nvSpPr>
          <p:spPr bwMode="auto">
            <a:xfrm>
              <a:off x="7865822" y="4904096"/>
              <a:ext cx="2515575" cy="10008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 name="Rectangle 20">
              <a:extLst>
                <a:ext uri="{FF2B5EF4-FFF2-40B4-BE49-F238E27FC236}">
                  <a16:creationId xmlns:a16="http://schemas.microsoft.com/office/drawing/2014/main" id="{AD062DB5-4BE7-4BB0-B76A-6D5CF5C6B25F}"/>
                </a:ext>
              </a:extLst>
            </p:cNvPr>
            <p:cNvSpPr/>
            <p:nvPr/>
          </p:nvSpPr>
          <p:spPr bwMode="auto">
            <a:xfrm>
              <a:off x="7857767" y="4804001"/>
              <a:ext cx="27432" cy="10008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42" name="Group 41">
            <a:extLst>
              <a:ext uri="{FF2B5EF4-FFF2-40B4-BE49-F238E27FC236}">
                <a16:creationId xmlns:a16="http://schemas.microsoft.com/office/drawing/2014/main" id="{8CBB4221-6584-4A15-85D0-CEB41E76885D}"/>
              </a:ext>
            </a:extLst>
          </p:cNvPr>
          <p:cNvGrpSpPr/>
          <p:nvPr/>
        </p:nvGrpSpPr>
        <p:grpSpPr>
          <a:xfrm>
            <a:off x="7686154" y="4237061"/>
            <a:ext cx="3761189" cy="200178"/>
            <a:chOff x="7857604" y="4414922"/>
            <a:chExt cx="3761189" cy="200178"/>
          </a:xfrm>
        </p:grpSpPr>
        <p:sp>
          <p:nvSpPr>
            <p:cNvPr id="22" name="Rectangle 21">
              <a:extLst>
                <a:ext uri="{FF2B5EF4-FFF2-40B4-BE49-F238E27FC236}">
                  <a16:creationId xmlns:a16="http://schemas.microsoft.com/office/drawing/2014/main" id="{4BA05E5C-68E7-438C-A5F6-70F9D9EABD85}"/>
                </a:ext>
              </a:extLst>
            </p:cNvPr>
            <p:cNvSpPr/>
            <p:nvPr/>
          </p:nvSpPr>
          <p:spPr bwMode="auto">
            <a:xfrm>
              <a:off x="7865659" y="4515017"/>
              <a:ext cx="3753134" cy="10008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Rectangle 22">
              <a:extLst>
                <a:ext uri="{FF2B5EF4-FFF2-40B4-BE49-F238E27FC236}">
                  <a16:creationId xmlns:a16="http://schemas.microsoft.com/office/drawing/2014/main" id="{D9114AC0-7F0E-4D36-A936-2F82FC239B6E}"/>
                </a:ext>
              </a:extLst>
            </p:cNvPr>
            <p:cNvSpPr/>
            <p:nvPr/>
          </p:nvSpPr>
          <p:spPr bwMode="auto">
            <a:xfrm>
              <a:off x="7857604" y="4414922"/>
              <a:ext cx="27432" cy="10008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41" name="Group 40">
            <a:extLst>
              <a:ext uri="{FF2B5EF4-FFF2-40B4-BE49-F238E27FC236}">
                <a16:creationId xmlns:a16="http://schemas.microsoft.com/office/drawing/2014/main" id="{5F479045-455A-49D0-842B-8EFB399F0A9E}"/>
              </a:ext>
            </a:extLst>
          </p:cNvPr>
          <p:cNvGrpSpPr/>
          <p:nvPr/>
        </p:nvGrpSpPr>
        <p:grpSpPr>
          <a:xfrm>
            <a:off x="7686154" y="3851098"/>
            <a:ext cx="3761189" cy="200178"/>
            <a:chOff x="7857604" y="4030629"/>
            <a:chExt cx="3761189" cy="200178"/>
          </a:xfrm>
        </p:grpSpPr>
        <p:sp>
          <p:nvSpPr>
            <p:cNvPr id="24" name="Rectangle 23">
              <a:extLst>
                <a:ext uri="{FF2B5EF4-FFF2-40B4-BE49-F238E27FC236}">
                  <a16:creationId xmlns:a16="http://schemas.microsoft.com/office/drawing/2014/main" id="{C76710CD-C2FE-4553-B281-6495697250EF}"/>
                </a:ext>
              </a:extLst>
            </p:cNvPr>
            <p:cNvSpPr/>
            <p:nvPr/>
          </p:nvSpPr>
          <p:spPr bwMode="auto">
            <a:xfrm>
              <a:off x="7865659" y="4130724"/>
              <a:ext cx="3753134" cy="10008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 name="Rectangle 24">
              <a:extLst>
                <a:ext uri="{FF2B5EF4-FFF2-40B4-BE49-F238E27FC236}">
                  <a16:creationId xmlns:a16="http://schemas.microsoft.com/office/drawing/2014/main" id="{33EB35ED-5A8C-4580-8103-D7EE0C7ABF43}"/>
                </a:ext>
              </a:extLst>
            </p:cNvPr>
            <p:cNvSpPr/>
            <p:nvPr/>
          </p:nvSpPr>
          <p:spPr bwMode="auto">
            <a:xfrm>
              <a:off x="7857604" y="4030629"/>
              <a:ext cx="2821074" cy="10008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40" name="Group 39">
            <a:extLst>
              <a:ext uri="{FF2B5EF4-FFF2-40B4-BE49-F238E27FC236}">
                <a16:creationId xmlns:a16="http://schemas.microsoft.com/office/drawing/2014/main" id="{1F3EEA61-7DA5-43F9-BB96-CB60CCAD666C}"/>
              </a:ext>
            </a:extLst>
          </p:cNvPr>
          <p:cNvGrpSpPr/>
          <p:nvPr/>
        </p:nvGrpSpPr>
        <p:grpSpPr>
          <a:xfrm>
            <a:off x="7694209" y="3465135"/>
            <a:ext cx="3372142" cy="200178"/>
            <a:chOff x="7865659" y="3644545"/>
            <a:chExt cx="3372142" cy="200178"/>
          </a:xfrm>
        </p:grpSpPr>
        <p:sp>
          <p:nvSpPr>
            <p:cNvPr id="26" name="Rectangle 25">
              <a:extLst>
                <a:ext uri="{FF2B5EF4-FFF2-40B4-BE49-F238E27FC236}">
                  <a16:creationId xmlns:a16="http://schemas.microsoft.com/office/drawing/2014/main" id="{7ACDE304-E500-40A2-9B8A-E2E106C7C536}"/>
                </a:ext>
              </a:extLst>
            </p:cNvPr>
            <p:cNvSpPr/>
            <p:nvPr/>
          </p:nvSpPr>
          <p:spPr bwMode="auto">
            <a:xfrm>
              <a:off x="7873714" y="3744640"/>
              <a:ext cx="3364087" cy="10008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 name="Rectangle 26">
              <a:extLst>
                <a:ext uri="{FF2B5EF4-FFF2-40B4-BE49-F238E27FC236}">
                  <a16:creationId xmlns:a16="http://schemas.microsoft.com/office/drawing/2014/main" id="{1F7498BF-49F1-4EEB-B7B6-F99431B6A2B4}"/>
                </a:ext>
              </a:extLst>
            </p:cNvPr>
            <p:cNvSpPr/>
            <p:nvPr/>
          </p:nvSpPr>
          <p:spPr bwMode="auto">
            <a:xfrm>
              <a:off x="7865659" y="3644545"/>
              <a:ext cx="1499661" cy="10008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9" name="Group 38">
            <a:extLst>
              <a:ext uri="{FF2B5EF4-FFF2-40B4-BE49-F238E27FC236}">
                <a16:creationId xmlns:a16="http://schemas.microsoft.com/office/drawing/2014/main" id="{E8BF7B5A-D8AB-490B-B117-483967AFD053}"/>
              </a:ext>
            </a:extLst>
          </p:cNvPr>
          <p:cNvGrpSpPr/>
          <p:nvPr/>
        </p:nvGrpSpPr>
        <p:grpSpPr>
          <a:xfrm>
            <a:off x="7694209" y="3079172"/>
            <a:ext cx="3372142" cy="200178"/>
            <a:chOff x="7865659" y="3260252"/>
            <a:chExt cx="3372142" cy="200178"/>
          </a:xfrm>
        </p:grpSpPr>
        <p:sp>
          <p:nvSpPr>
            <p:cNvPr id="28" name="Rectangle 27">
              <a:extLst>
                <a:ext uri="{FF2B5EF4-FFF2-40B4-BE49-F238E27FC236}">
                  <a16:creationId xmlns:a16="http://schemas.microsoft.com/office/drawing/2014/main" id="{EECE7A0B-B635-4A45-AE99-A9CF85B8BECE}"/>
                </a:ext>
              </a:extLst>
            </p:cNvPr>
            <p:cNvSpPr/>
            <p:nvPr/>
          </p:nvSpPr>
          <p:spPr bwMode="auto">
            <a:xfrm>
              <a:off x="7873714" y="3360347"/>
              <a:ext cx="3364087" cy="10008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Rectangle 28">
              <a:extLst>
                <a:ext uri="{FF2B5EF4-FFF2-40B4-BE49-F238E27FC236}">
                  <a16:creationId xmlns:a16="http://schemas.microsoft.com/office/drawing/2014/main" id="{65EEFE92-C0F9-447B-AD75-DF3B4C88B040}"/>
                </a:ext>
              </a:extLst>
            </p:cNvPr>
            <p:cNvSpPr/>
            <p:nvPr/>
          </p:nvSpPr>
          <p:spPr bwMode="auto">
            <a:xfrm>
              <a:off x="7865659" y="3260252"/>
              <a:ext cx="1499661" cy="10008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8" name="Group 37">
            <a:extLst>
              <a:ext uri="{FF2B5EF4-FFF2-40B4-BE49-F238E27FC236}">
                <a16:creationId xmlns:a16="http://schemas.microsoft.com/office/drawing/2014/main" id="{45DC084A-67C4-432C-A05F-25EBEB053849}"/>
              </a:ext>
            </a:extLst>
          </p:cNvPr>
          <p:cNvGrpSpPr/>
          <p:nvPr/>
        </p:nvGrpSpPr>
        <p:grpSpPr>
          <a:xfrm>
            <a:off x="7694209" y="2693209"/>
            <a:ext cx="3372142" cy="200178"/>
            <a:chOff x="7865659" y="2875959"/>
            <a:chExt cx="3372142" cy="200178"/>
          </a:xfrm>
        </p:grpSpPr>
        <p:sp>
          <p:nvSpPr>
            <p:cNvPr id="30" name="Rectangle 29">
              <a:extLst>
                <a:ext uri="{FF2B5EF4-FFF2-40B4-BE49-F238E27FC236}">
                  <a16:creationId xmlns:a16="http://schemas.microsoft.com/office/drawing/2014/main" id="{8363B754-F8A5-4B01-A936-A9AE9FDC0B00}"/>
                </a:ext>
              </a:extLst>
            </p:cNvPr>
            <p:cNvSpPr/>
            <p:nvPr/>
          </p:nvSpPr>
          <p:spPr bwMode="auto">
            <a:xfrm>
              <a:off x="7873714" y="2976054"/>
              <a:ext cx="3364087" cy="10008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Rectangle 30">
              <a:extLst>
                <a:ext uri="{FF2B5EF4-FFF2-40B4-BE49-F238E27FC236}">
                  <a16:creationId xmlns:a16="http://schemas.microsoft.com/office/drawing/2014/main" id="{DF5CA3AC-F9B9-4BBD-8CA1-BB8B2CBB9928}"/>
                </a:ext>
              </a:extLst>
            </p:cNvPr>
            <p:cNvSpPr/>
            <p:nvPr/>
          </p:nvSpPr>
          <p:spPr bwMode="auto">
            <a:xfrm>
              <a:off x="7865659" y="2875959"/>
              <a:ext cx="1499661" cy="10008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7" name="Group 36">
            <a:extLst>
              <a:ext uri="{FF2B5EF4-FFF2-40B4-BE49-F238E27FC236}">
                <a16:creationId xmlns:a16="http://schemas.microsoft.com/office/drawing/2014/main" id="{663626D9-2AB8-41C6-8D87-F4B7F8B01390}"/>
              </a:ext>
            </a:extLst>
          </p:cNvPr>
          <p:cNvGrpSpPr/>
          <p:nvPr/>
        </p:nvGrpSpPr>
        <p:grpSpPr>
          <a:xfrm>
            <a:off x="7694209" y="2307246"/>
            <a:ext cx="3372142" cy="200178"/>
            <a:chOff x="7865659" y="2493345"/>
            <a:chExt cx="3372142" cy="200178"/>
          </a:xfrm>
        </p:grpSpPr>
        <p:sp>
          <p:nvSpPr>
            <p:cNvPr id="32" name="Rectangle 31">
              <a:extLst>
                <a:ext uri="{FF2B5EF4-FFF2-40B4-BE49-F238E27FC236}">
                  <a16:creationId xmlns:a16="http://schemas.microsoft.com/office/drawing/2014/main" id="{2700CB35-9B0E-4F14-B842-FE04F3BB8A23}"/>
                </a:ext>
              </a:extLst>
            </p:cNvPr>
            <p:cNvSpPr/>
            <p:nvPr/>
          </p:nvSpPr>
          <p:spPr bwMode="auto">
            <a:xfrm>
              <a:off x="7873714" y="2593440"/>
              <a:ext cx="3364087" cy="10008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 name="Rectangle 32">
              <a:extLst>
                <a:ext uri="{FF2B5EF4-FFF2-40B4-BE49-F238E27FC236}">
                  <a16:creationId xmlns:a16="http://schemas.microsoft.com/office/drawing/2014/main" id="{7D47DA05-944C-4025-8AD1-F777D8902E37}"/>
                </a:ext>
              </a:extLst>
            </p:cNvPr>
            <p:cNvSpPr/>
            <p:nvPr/>
          </p:nvSpPr>
          <p:spPr bwMode="auto">
            <a:xfrm>
              <a:off x="7865659" y="2493345"/>
              <a:ext cx="1499661" cy="10008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6" name="Group 35">
            <a:extLst>
              <a:ext uri="{FF2B5EF4-FFF2-40B4-BE49-F238E27FC236}">
                <a16:creationId xmlns:a16="http://schemas.microsoft.com/office/drawing/2014/main" id="{F1129E6D-098C-40BF-9E89-04FD2FACCDA5}"/>
              </a:ext>
            </a:extLst>
          </p:cNvPr>
          <p:cNvGrpSpPr/>
          <p:nvPr/>
        </p:nvGrpSpPr>
        <p:grpSpPr>
          <a:xfrm>
            <a:off x="7694209" y="1921283"/>
            <a:ext cx="3372142" cy="200178"/>
            <a:chOff x="7865659" y="2102258"/>
            <a:chExt cx="3372142" cy="200178"/>
          </a:xfrm>
        </p:grpSpPr>
        <p:sp>
          <p:nvSpPr>
            <p:cNvPr id="34" name="Rectangle 33">
              <a:extLst>
                <a:ext uri="{FF2B5EF4-FFF2-40B4-BE49-F238E27FC236}">
                  <a16:creationId xmlns:a16="http://schemas.microsoft.com/office/drawing/2014/main" id="{F8464D0B-6469-4811-9CE4-A3D5D7A29ACD}"/>
                </a:ext>
              </a:extLst>
            </p:cNvPr>
            <p:cNvSpPr/>
            <p:nvPr/>
          </p:nvSpPr>
          <p:spPr bwMode="auto">
            <a:xfrm>
              <a:off x="7873714" y="2202353"/>
              <a:ext cx="3364087" cy="10008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Rectangle 34">
              <a:extLst>
                <a:ext uri="{FF2B5EF4-FFF2-40B4-BE49-F238E27FC236}">
                  <a16:creationId xmlns:a16="http://schemas.microsoft.com/office/drawing/2014/main" id="{F635F6DB-5226-47F0-9FC3-1DF06347F667}"/>
                </a:ext>
              </a:extLst>
            </p:cNvPr>
            <p:cNvSpPr/>
            <p:nvPr/>
          </p:nvSpPr>
          <p:spPr bwMode="auto">
            <a:xfrm>
              <a:off x="7865659" y="2102258"/>
              <a:ext cx="1499661" cy="10008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1" name="Group 50">
            <a:extLst>
              <a:ext uri="{FF2B5EF4-FFF2-40B4-BE49-F238E27FC236}">
                <a16:creationId xmlns:a16="http://schemas.microsoft.com/office/drawing/2014/main" id="{FF0B3915-8B86-41B4-A812-A5AB904919AD}"/>
              </a:ext>
            </a:extLst>
          </p:cNvPr>
          <p:cNvGrpSpPr/>
          <p:nvPr/>
        </p:nvGrpSpPr>
        <p:grpSpPr>
          <a:xfrm>
            <a:off x="10693602" y="3200722"/>
            <a:ext cx="753741" cy="61863"/>
            <a:chOff x="10865052" y="3367137"/>
            <a:chExt cx="753741" cy="93188"/>
          </a:xfrm>
        </p:grpSpPr>
        <p:cxnSp>
          <p:nvCxnSpPr>
            <p:cNvPr id="47" name="Straight Connector 46">
              <a:extLst>
                <a:ext uri="{FF2B5EF4-FFF2-40B4-BE49-F238E27FC236}">
                  <a16:creationId xmlns:a16="http://schemas.microsoft.com/office/drawing/2014/main" id="{C70A3508-CCAD-4404-B403-018565B545D9}"/>
                </a:ext>
              </a:extLst>
            </p:cNvPr>
            <p:cNvCxnSpPr>
              <a:cxnSpLocks/>
            </p:cNvCxnSpPr>
            <p:nvPr/>
          </p:nvCxnSpPr>
          <p:spPr bwMode="auto">
            <a:xfrm>
              <a:off x="10865052" y="3367137"/>
              <a:ext cx="0" cy="9318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09233950-0CF8-407C-B919-34F523E6F6FB}"/>
                </a:ext>
              </a:extLst>
            </p:cNvPr>
            <p:cNvCxnSpPr>
              <a:cxnSpLocks/>
            </p:cNvCxnSpPr>
            <p:nvPr/>
          </p:nvCxnSpPr>
          <p:spPr bwMode="auto">
            <a:xfrm>
              <a:off x="11618793" y="3367137"/>
              <a:ext cx="0" cy="9318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5A4759F4-5DEA-42AA-883A-8CD64BD62451}"/>
                </a:ext>
              </a:extLst>
            </p:cNvPr>
            <p:cNvCxnSpPr>
              <a:cxnSpLocks/>
            </p:cNvCxnSpPr>
            <p:nvPr/>
          </p:nvCxnSpPr>
          <p:spPr bwMode="auto">
            <a:xfrm>
              <a:off x="10865052" y="3413731"/>
              <a:ext cx="753741" cy="0"/>
            </a:xfrm>
            <a:prstGeom prst="line">
              <a:avLst/>
            </a:prstGeom>
            <a:noFill/>
            <a:ln w="28575" cap="flat" cmpd="sng" algn="ctr">
              <a:solidFill>
                <a:schemeClr val="bg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6D0F9BBC-C5A2-4C04-898E-5F28FB8E28EE}"/>
              </a:ext>
            </a:extLst>
          </p:cNvPr>
          <p:cNvGrpSpPr/>
          <p:nvPr/>
        </p:nvGrpSpPr>
        <p:grpSpPr>
          <a:xfrm>
            <a:off x="10208575" y="4743333"/>
            <a:ext cx="1238118" cy="61863"/>
            <a:chOff x="10865052" y="3367137"/>
            <a:chExt cx="753741" cy="93188"/>
          </a:xfrm>
        </p:grpSpPr>
        <p:cxnSp>
          <p:nvCxnSpPr>
            <p:cNvPr id="53" name="Straight Connector 52">
              <a:extLst>
                <a:ext uri="{FF2B5EF4-FFF2-40B4-BE49-F238E27FC236}">
                  <a16:creationId xmlns:a16="http://schemas.microsoft.com/office/drawing/2014/main" id="{ABFB9096-E1BD-45C6-8B14-FAFF08091F33}"/>
                </a:ext>
              </a:extLst>
            </p:cNvPr>
            <p:cNvCxnSpPr>
              <a:cxnSpLocks/>
            </p:cNvCxnSpPr>
            <p:nvPr/>
          </p:nvCxnSpPr>
          <p:spPr bwMode="auto">
            <a:xfrm>
              <a:off x="10865052" y="3367137"/>
              <a:ext cx="0" cy="93188"/>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DF9D18DA-AD85-4226-ABC9-73BD312D5DD8}"/>
                </a:ext>
              </a:extLst>
            </p:cNvPr>
            <p:cNvCxnSpPr>
              <a:cxnSpLocks/>
            </p:cNvCxnSpPr>
            <p:nvPr/>
          </p:nvCxnSpPr>
          <p:spPr bwMode="auto">
            <a:xfrm>
              <a:off x="11618793" y="3367137"/>
              <a:ext cx="0" cy="93188"/>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65211DEF-16FD-443F-8854-7BCE4795AB57}"/>
                </a:ext>
              </a:extLst>
            </p:cNvPr>
            <p:cNvCxnSpPr>
              <a:cxnSpLocks/>
            </p:cNvCxnSpPr>
            <p:nvPr/>
          </p:nvCxnSpPr>
          <p:spPr bwMode="auto">
            <a:xfrm>
              <a:off x="10865052" y="3413731"/>
              <a:ext cx="753741" cy="0"/>
            </a:xfrm>
            <a:prstGeom prst="line">
              <a:avLst/>
            </a:prstGeom>
            <a:noFill/>
            <a:ln w="28575" cap="flat" cmpd="sng" algn="ctr">
              <a:solidFill>
                <a:schemeClr val="bg1"/>
              </a:solidFill>
              <a:prstDash val="solid"/>
              <a:round/>
              <a:headEnd type="none" w="med" len="med"/>
              <a:tailEnd type="none" w="med" len="med"/>
            </a:ln>
            <a:effectLst/>
          </p:spPr>
        </p:cxnSp>
      </p:grpSp>
      <p:grpSp>
        <p:nvGrpSpPr>
          <p:cNvPr id="56" name="Group 55">
            <a:extLst>
              <a:ext uri="{FF2B5EF4-FFF2-40B4-BE49-F238E27FC236}">
                <a16:creationId xmlns:a16="http://schemas.microsoft.com/office/drawing/2014/main" id="{ADFB681F-2C8D-4516-877F-A24562708D49}"/>
              </a:ext>
            </a:extLst>
          </p:cNvPr>
          <p:cNvGrpSpPr/>
          <p:nvPr/>
        </p:nvGrpSpPr>
        <p:grpSpPr>
          <a:xfrm>
            <a:off x="10208575" y="4356597"/>
            <a:ext cx="1238119" cy="58751"/>
            <a:chOff x="10865052" y="3367137"/>
            <a:chExt cx="753741" cy="93188"/>
          </a:xfrm>
        </p:grpSpPr>
        <p:cxnSp>
          <p:nvCxnSpPr>
            <p:cNvPr id="57" name="Straight Connector 56">
              <a:extLst>
                <a:ext uri="{FF2B5EF4-FFF2-40B4-BE49-F238E27FC236}">
                  <a16:creationId xmlns:a16="http://schemas.microsoft.com/office/drawing/2014/main" id="{A71C74C7-C10F-4F5E-8A1C-E5A0141DC747}"/>
                </a:ext>
              </a:extLst>
            </p:cNvPr>
            <p:cNvCxnSpPr>
              <a:cxnSpLocks/>
            </p:cNvCxnSpPr>
            <p:nvPr/>
          </p:nvCxnSpPr>
          <p:spPr bwMode="auto">
            <a:xfrm>
              <a:off x="10865052" y="3367137"/>
              <a:ext cx="0" cy="93188"/>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DD393405-6636-49DE-B70A-3C53FF4B63BA}"/>
                </a:ext>
              </a:extLst>
            </p:cNvPr>
            <p:cNvCxnSpPr>
              <a:cxnSpLocks/>
            </p:cNvCxnSpPr>
            <p:nvPr/>
          </p:nvCxnSpPr>
          <p:spPr bwMode="auto">
            <a:xfrm>
              <a:off x="11618793" y="3367137"/>
              <a:ext cx="0" cy="93188"/>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CFE72607-692C-4856-944F-74C87135379D}"/>
                </a:ext>
              </a:extLst>
            </p:cNvPr>
            <p:cNvCxnSpPr>
              <a:cxnSpLocks/>
            </p:cNvCxnSpPr>
            <p:nvPr/>
          </p:nvCxnSpPr>
          <p:spPr bwMode="auto">
            <a:xfrm>
              <a:off x="10865052" y="3413731"/>
              <a:ext cx="753741" cy="0"/>
            </a:xfrm>
            <a:prstGeom prst="line">
              <a:avLst/>
            </a:prstGeom>
            <a:noFill/>
            <a:ln w="28575" cap="flat" cmpd="sng" algn="ctr">
              <a:solidFill>
                <a:schemeClr val="bg1"/>
              </a:solidFill>
              <a:prstDash val="solid"/>
              <a:round/>
              <a:headEnd type="none" w="med" len="med"/>
              <a:tailEnd type="none" w="med" len="med"/>
            </a:ln>
            <a:effectLst/>
          </p:spPr>
        </p:cxnSp>
      </p:grpSp>
      <p:grpSp>
        <p:nvGrpSpPr>
          <p:cNvPr id="60" name="Group 59">
            <a:extLst>
              <a:ext uri="{FF2B5EF4-FFF2-40B4-BE49-F238E27FC236}">
                <a16:creationId xmlns:a16="http://schemas.microsoft.com/office/drawing/2014/main" id="{4D7F9B66-591A-4141-98AC-0BE95B377575}"/>
              </a:ext>
            </a:extLst>
          </p:cNvPr>
          <p:cNvGrpSpPr/>
          <p:nvPr/>
        </p:nvGrpSpPr>
        <p:grpSpPr>
          <a:xfrm>
            <a:off x="10454213" y="3875828"/>
            <a:ext cx="992479" cy="61863"/>
            <a:chOff x="10865052" y="3367137"/>
            <a:chExt cx="753741" cy="93188"/>
          </a:xfrm>
        </p:grpSpPr>
        <p:cxnSp>
          <p:nvCxnSpPr>
            <p:cNvPr id="61" name="Straight Connector 60">
              <a:extLst>
                <a:ext uri="{FF2B5EF4-FFF2-40B4-BE49-F238E27FC236}">
                  <a16:creationId xmlns:a16="http://schemas.microsoft.com/office/drawing/2014/main" id="{29B85698-368B-4D93-9DAB-A3A90B5EC9AD}"/>
                </a:ext>
              </a:extLst>
            </p:cNvPr>
            <p:cNvCxnSpPr>
              <a:cxnSpLocks/>
            </p:cNvCxnSpPr>
            <p:nvPr/>
          </p:nvCxnSpPr>
          <p:spPr bwMode="auto">
            <a:xfrm>
              <a:off x="10865052" y="3367137"/>
              <a:ext cx="0" cy="93188"/>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F8E7A3C7-6A43-40FD-8EE2-487FE9C3E070}"/>
                </a:ext>
              </a:extLst>
            </p:cNvPr>
            <p:cNvCxnSpPr>
              <a:cxnSpLocks/>
            </p:cNvCxnSpPr>
            <p:nvPr/>
          </p:nvCxnSpPr>
          <p:spPr bwMode="auto">
            <a:xfrm>
              <a:off x="11618793" y="3367137"/>
              <a:ext cx="0" cy="93188"/>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2B63C064-A3DF-45CB-9214-5FF627671021}"/>
                </a:ext>
              </a:extLst>
            </p:cNvPr>
            <p:cNvCxnSpPr>
              <a:cxnSpLocks/>
            </p:cNvCxnSpPr>
            <p:nvPr/>
          </p:nvCxnSpPr>
          <p:spPr bwMode="auto">
            <a:xfrm>
              <a:off x="10865052" y="3413731"/>
              <a:ext cx="753741" cy="0"/>
            </a:xfrm>
            <a:prstGeom prst="line">
              <a:avLst/>
            </a:prstGeom>
            <a:noFill/>
            <a:ln w="28575" cap="flat" cmpd="sng" algn="ctr">
              <a:solidFill>
                <a:schemeClr val="bg1"/>
              </a:solidFill>
              <a:prstDash val="solid"/>
              <a:round/>
              <a:headEnd type="none" w="med" len="med"/>
              <a:tailEnd type="none" w="med" len="med"/>
            </a:ln>
            <a:effectLst/>
          </p:spPr>
        </p:cxnSp>
      </p:grpSp>
      <p:grpSp>
        <p:nvGrpSpPr>
          <p:cNvPr id="64" name="Group 63">
            <a:extLst>
              <a:ext uri="{FF2B5EF4-FFF2-40B4-BE49-F238E27FC236}">
                <a16:creationId xmlns:a16="http://schemas.microsoft.com/office/drawing/2014/main" id="{0A9000E4-31E5-42A5-9D6C-EC8342126D08}"/>
              </a:ext>
            </a:extLst>
          </p:cNvPr>
          <p:cNvGrpSpPr/>
          <p:nvPr/>
        </p:nvGrpSpPr>
        <p:grpSpPr>
          <a:xfrm>
            <a:off x="10700346" y="3581920"/>
            <a:ext cx="366387" cy="64484"/>
            <a:chOff x="10865052" y="3367137"/>
            <a:chExt cx="753741" cy="93188"/>
          </a:xfrm>
        </p:grpSpPr>
        <p:cxnSp>
          <p:nvCxnSpPr>
            <p:cNvPr id="65" name="Straight Connector 64">
              <a:extLst>
                <a:ext uri="{FF2B5EF4-FFF2-40B4-BE49-F238E27FC236}">
                  <a16:creationId xmlns:a16="http://schemas.microsoft.com/office/drawing/2014/main" id="{E974F1A7-7493-4D5A-8796-25A7BD16D2C1}"/>
                </a:ext>
              </a:extLst>
            </p:cNvPr>
            <p:cNvCxnSpPr>
              <a:cxnSpLocks/>
            </p:cNvCxnSpPr>
            <p:nvPr/>
          </p:nvCxnSpPr>
          <p:spPr bwMode="auto">
            <a:xfrm>
              <a:off x="10865052" y="3367137"/>
              <a:ext cx="0" cy="93188"/>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FDF91E24-CA6F-4399-8817-A76AD08D6DD5}"/>
                </a:ext>
              </a:extLst>
            </p:cNvPr>
            <p:cNvCxnSpPr>
              <a:cxnSpLocks/>
            </p:cNvCxnSpPr>
            <p:nvPr/>
          </p:nvCxnSpPr>
          <p:spPr bwMode="auto">
            <a:xfrm>
              <a:off x="11618793" y="3367137"/>
              <a:ext cx="0" cy="93188"/>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2F461FA2-C7AA-4938-A4C0-FAEB67E2B6EB}"/>
                </a:ext>
              </a:extLst>
            </p:cNvPr>
            <p:cNvCxnSpPr>
              <a:cxnSpLocks/>
            </p:cNvCxnSpPr>
            <p:nvPr/>
          </p:nvCxnSpPr>
          <p:spPr bwMode="auto">
            <a:xfrm>
              <a:off x="10865052" y="3413731"/>
              <a:ext cx="753741" cy="0"/>
            </a:xfrm>
            <a:prstGeom prst="line">
              <a:avLst/>
            </a:prstGeom>
            <a:noFill/>
            <a:ln w="28575" cap="flat" cmpd="sng" algn="ctr">
              <a:solidFill>
                <a:schemeClr val="bg1"/>
              </a:solidFill>
              <a:prstDash val="solid"/>
              <a:round/>
              <a:headEnd type="none" w="med" len="med"/>
              <a:tailEnd type="none" w="med" len="med"/>
            </a:ln>
            <a:effectLst/>
          </p:spPr>
        </p:cxnSp>
      </p:grpSp>
      <p:grpSp>
        <p:nvGrpSpPr>
          <p:cNvPr id="68" name="Group 67">
            <a:extLst>
              <a:ext uri="{FF2B5EF4-FFF2-40B4-BE49-F238E27FC236}">
                <a16:creationId xmlns:a16="http://schemas.microsoft.com/office/drawing/2014/main" id="{A985C218-FCA3-45ED-96CA-9D20626D6CE8}"/>
              </a:ext>
            </a:extLst>
          </p:cNvPr>
          <p:cNvGrpSpPr/>
          <p:nvPr/>
        </p:nvGrpSpPr>
        <p:grpSpPr>
          <a:xfrm>
            <a:off x="8826760" y="3486690"/>
            <a:ext cx="1120888" cy="70139"/>
            <a:chOff x="10865052" y="3367137"/>
            <a:chExt cx="753741" cy="93188"/>
          </a:xfrm>
        </p:grpSpPr>
        <p:cxnSp>
          <p:nvCxnSpPr>
            <p:cNvPr id="69" name="Straight Connector 68">
              <a:extLst>
                <a:ext uri="{FF2B5EF4-FFF2-40B4-BE49-F238E27FC236}">
                  <a16:creationId xmlns:a16="http://schemas.microsoft.com/office/drawing/2014/main" id="{2D9393AE-CEAA-4254-863E-85355C5BCA45}"/>
                </a:ext>
              </a:extLst>
            </p:cNvPr>
            <p:cNvCxnSpPr>
              <a:cxnSpLocks/>
            </p:cNvCxnSpPr>
            <p:nvPr/>
          </p:nvCxnSpPr>
          <p:spPr bwMode="auto">
            <a:xfrm>
              <a:off x="10865052" y="3367137"/>
              <a:ext cx="0" cy="93188"/>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5B5BAD09-363E-48D2-8992-CA92CA2C89BA}"/>
                </a:ext>
              </a:extLst>
            </p:cNvPr>
            <p:cNvCxnSpPr>
              <a:cxnSpLocks/>
            </p:cNvCxnSpPr>
            <p:nvPr/>
          </p:nvCxnSpPr>
          <p:spPr bwMode="auto">
            <a:xfrm>
              <a:off x="11618793" y="3367137"/>
              <a:ext cx="0" cy="93188"/>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1799DFAE-3B7A-4321-BF15-E34BF31BA537}"/>
                </a:ext>
              </a:extLst>
            </p:cNvPr>
            <p:cNvCxnSpPr>
              <a:cxnSpLocks/>
            </p:cNvCxnSpPr>
            <p:nvPr/>
          </p:nvCxnSpPr>
          <p:spPr bwMode="auto">
            <a:xfrm>
              <a:off x="10865052" y="3413731"/>
              <a:ext cx="753741" cy="0"/>
            </a:xfrm>
            <a:prstGeom prst="line">
              <a:avLst/>
            </a:prstGeom>
            <a:noFill/>
            <a:ln w="28575" cap="flat" cmpd="sng" algn="ctr">
              <a:solidFill>
                <a:schemeClr val="bg1"/>
              </a:solidFill>
              <a:prstDash val="solid"/>
              <a:round/>
              <a:headEnd type="none" w="med" len="med"/>
              <a:tailEnd type="none" w="med" len="med"/>
            </a:ln>
            <a:effectLst/>
          </p:spPr>
        </p:cxnSp>
      </p:grpSp>
      <p:grpSp>
        <p:nvGrpSpPr>
          <p:cNvPr id="80" name="Group 79">
            <a:extLst>
              <a:ext uri="{FF2B5EF4-FFF2-40B4-BE49-F238E27FC236}">
                <a16:creationId xmlns:a16="http://schemas.microsoft.com/office/drawing/2014/main" id="{6E9DB6A7-A4C2-4717-8BAC-164101F12550}"/>
              </a:ext>
            </a:extLst>
          </p:cNvPr>
          <p:cNvGrpSpPr/>
          <p:nvPr/>
        </p:nvGrpSpPr>
        <p:grpSpPr>
          <a:xfrm>
            <a:off x="8809465" y="3098282"/>
            <a:ext cx="753741" cy="61863"/>
            <a:chOff x="10865052" y="3367137"/>
            <a:chExt cx="753741" cy="93188"/>
          </a:xfrm>
        </p:grpSpPr>
        <p:cxnSp>
          <p:nvCxnSpPr>
            <p:cNvPr id="81" name="Straight Connector 80">
              <a:extLst>
                <a:ext uri="{FF2B5EF4-FFF2-40B4-BE49-F238E27FC236}">
                  <a16:creationId xmlns:a16="http://schemas.microsoft.com/office/drawing/2014/main" id="{FA209E9C-3DC1-41AC-BDA6-8029F9CAB368}"/>
                </a:ext>
              </a:extLst>
            </p:cNvPr>
            <p:cNvCxnSpPr>
              <a:cxnSpLocks/>
            </p:cNvCxnSpPr>
            <p:nvPr/>
          </p:nvCxnSpPr>
          <p:spPr bwMode="auto">
            <a:xfrm>
              <a:off x="10865052" y="3367137"/>
              <a:ext cx="0" cy="93188"/>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82105B6D-C1BA-4C81-B4C9-62B7DDF951FA}"/>
                </a:ext>
              </a:extLst>
            </p:cNvPr>
            <p:cNvCxnSpPr>
              <a:cxnSpLocks/>
            </p:cNvCxnSpPr>
            <p:nvPr/>
          </p:nvCxnSpPr>
          <p:spPr bwMode="auto">
            <a:xfrm>
              <a:off x="11618793" y="3367137"/>
              <a:ext cx="0" cy="93188"/>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9001B81E-093B-4C49-82B0-9A89D9F7A6DC}"/>
                </a:ext>
              </a:extLst>
            </p:cNvPr>
            <p:cNvCxnSpPr>
              <a:cxnSpLocks/>
            </p:cNvCxnSpPr>
            <p:nvPr/>
          </p:nvCxnSpPr>
          <p:spPr bwMode="auto">
            <a:xfrm>
              <a:off x="10865052" y="3413731"/>
              <a:ext cx="753741" cy="0"/>
            </a:xfrm>
            <a:prstGeom prst="line">
              <a:avLst/>
            </a:prstGeom>
            <a:noFill/>
            <a:ln w="28575" cap="flat" cmpd="sng" algn="ctr">
              <a:solidFill>
                <a:schemeClr val="bg1"/>
              </a:solidFill>
              <a:prstDash val="solid"/>
              <a:round/>
              <a:headEnd type="none" w="med" len="med"/>
              <a:tailEnd type="none" w="med" len="med"/>
            </a:ln>
            <a:effectLst/>
          </p:spPr>
        </p:cxnSp>
      </p:grpSp>
      <p:grpSp>
        <p:nvGrpSpPr>
          <p:cNvPr id="84" name="Group 83">
            <a:extLst>
              <a:ext uri="{FF2B5EF4-FFF2-40B4-BE49-F238E27FC236}">
                <a16:creationId xmlns:a16="http://schemas.microsoft.com/office/drawing/2014/main" id="{1480DFA5-6AFF-4BA2-96A1-6BF3A2819562}"/>
              </a:ext>
            </a:extLst>
          </p:cNvPr>
          <p:cNvGrpSpPr/>
          <p:nvPr/>
        </p:nvGrpSpPr>
        <p:grpSpPr>
          <a:xfrm>
            <a:off x="10643467" y="2816058"/>
            <a:ext cx="753741" cy="61863"/>
            <a:chOff x="10865052" y="3367137"/>
            <a:chExt cx="753741" cy="93188"/>
          </a:xfrm>
        </p:grpSpPr>
        <p:cxnSp>
          <p:nvCxnSpPr>
            <p:cNvPr id="85" name="Straight Connector 84">
              <a:extLst>
                <a:ext uri="{FF2B5EF4-FFF2-40B4-BE49-F238E27FC236}">
                  <a16:creationId xmlns:a16="http://schemas.microsoft.com/office/drawing/2014/main" id="{F3DC67E4-D362-4ADC-A046-DC80894BEF99}"/>
                </a:ext>
              </a:extLst>
            </p:cNvPr>
            <p:cNvCxnSpPr>
              <a:cxnSpLocks/>
            </p:cNvCxnSpPr>
            <p:nvPr/>
          </p:nvCxnSpPr>
          <p:spPr bwMode="auto">
            <a:xfrm>
              <a:off x="10865052" y="3367137"/>
              <a:ext cx="0" cy="93188"/>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E632FA6A-E033-4BE2-B489-883E124126A9}"/>
                </a:ext>
              </a:extLst>
            </p:cNvPr>
            <p:cNvCxnSpPr>
              <a:cxnSpLocks/>
            </p:cNvCxnSpPr>
            <p:nvPr/>
          </p:nvCxnSpPr>
          <p:spPr bwMode="auto">
            <a:xfrm>
              <a:off x="11618793" y="3367137"/>
              <a:ext cx="0" cy="93188"/>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D0DF3055-FA65-4456-8E4C-5327B576D68A}"/>
                </a:ext>
              </a:extLst>
            </p:cNvPr>
            <p:cNvCxnSpPr>
              <a:cxnSpLocks/>
            </p:cNvCxnSpPr>
            <p:nvPr/>
          </p:nvCxnSpPr>
          <p:spPr bwMode="auto">
            <a:xfrm>
              <a:off x="10865052" y="3413731"/>
              <a:ext cx="753741" cy="0"/>
            </a:xfrm>
            <a:prstGeom prst="line">
              <a:avLst/>
            </a:prstGeom>
            <a:noFill/>
            <a:ln w="28575" cap="flat" cmpd="sng" algn="ctr">
              <a:solidFill>
                <a:schemeClr val="bg1"/>
              </a:solidFill>
              <a:prstDash val="solid"/>
              <a:round/>
              <a:headEnd type="none" w="med" len="med"/>
              <a:tailEnd type="none" w="med" len="med"/>
            </a:ln>
            <a:effectLst/>
          </p:spPr>
        </p:cxnSp>
      </p:grpSp>
      <p:grpSp>
        <p:nvGrpSpPr>
          <p:cNvPr id="88" name="Group 87">
            <a:extLst>
              <a:ext uri="{FF2B5EF4-FFF2-40B4-BE49-F238E27FC236}">
                <a16:creationId xmlns:a16="http://schemas.microsoft.com/office/drawing/2014/main" id="{A8F3F1B0-C058-4190-B33F-AC3C0BDE780D}"/>
              </a:ext>
            </a:extLst>
          </p:cNvPr>
          <p:cNvGrpSpPr/>
          <p:nvPr/>
        </p:nvGrpSpPr>
        <p:grpSpPr>
          <a:xfrm>
            <a:off x="10697442" y="2431130"/>
            <a:ext cx="753741" cy="61863"/>
            <a:chOff x="10865052" y="3367137"/>
            <a:chExt cx="753741" cy="93188"/>
          </a:xfrm>
        </p:grpSpPr>
        <p:cxnSp>
          <p:nvCxnSpPr>
            <p:cNvPr id="89" name="Straight Connector 88">
              <a:extLst>
                <a:ext uri="{FF2B5EF4-FFF2-40B4-BE49-F238E27FC236}">
                  <a16:creationId xmlns:a16="http://schemas.microsoft.com/office/drawing/2014/main" id="{449AAACD-6D5B-46B1-9ED7-1838339816F2}"/>
                </a:ext>
              </a:extLst>
            </p:cNvPr>
            <p:cNvCxnSpPr>
              <a:cxnSpLocks/>
            </p:cNvCxnSpPr>
            <p:nvPr/>
          </p:nvCxnSpPr>
          <p:spPr bwMode="auto">
            <a:xfrm>
              <a:off x="10865052" y="3367137"/>
              <a:ext cx="0" cy="93188"/>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C153B21C-23BD-4A29-AED4-954916E66FE1}"/>
                </a:ext>
              </a:extLst>
            </p:cNvPr>
            <p:cNvCxnSpPr>
              <a:cxnSpLocks/>
            </p:cNvCxnSpPr>
            <p:nvPr/>
          </p:nvCxnSpPr>
          <p:spPr bwMode="auto">
            <a:xfrm>
              <a:off x="11618793" y="3367137"/>
              <a:ext cx="0" cy="93188"/>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4A074A28-A927-4671-81E5-FE21CB045086}"/>
                </a:ext>
              </a:extLst>
            </p:cNvPr>
            <p:cNvCxnSpPr>
              <a:cxnSpLocks/>
            </p:cNvCxnSpPr>
            <p:nvPr/>
          </p:nvCxnSpPr>
          <p:spPr bwMode="auto">
            <a:xfrm>
              <a:off x="10865052" y="3413731"/>
              <a:ext cx="753741"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 name="Group 91">
            <a:extLst>
              <a:ext uri="{FF2B5EF4-FFF2-40B4-BE49-F238E27FC236}">
                <a16:creationId xmlns:a16="http://schemas.microsoft.com/office/drawing/2014/main" id="{D6BA3043-30D9-4A55-B997-86F9B25AF848}"/>
              </a:ext>
            </a:extLst>
          </p:cNvPr>
          <p:cNvGrpSpPr/>
          <p:nvPr/>
        </p:nvGrpSpPr>
        <p:grpSpPr>
          <a:xfrm>
            <a:off x="10697441" y="2041570"/>
            <a:ext cx="753741" cy="61863"/>
            <a:chOff x="10865052" y="3367137"/>
            <a:chExt cx="753741" cy="93188"/>
          </a:xfrm>
        </p:grpSpPr>
        <p:cxnSp>
          <p:nvCxnSpPr>
            <p:cNvPr id="93" name="Straight Connector 92">
              <a:extLst>
                <a:ext uri="{FF2B5EF4-FFF2-40B4-BE49-F238E27FC236}">
                  <a16:creationId xmlns:a16="http://schemas.microsoft.com/office/drawing/2014/main" id="{4FC74F67-0920-45EF-9DE9-02228DBE9487}"/>
                </a:ext>
              </a:extLst>
            </p:cNvPr>
            <p:cNvCxnSpPr>
              <a:cxnSpLocks/>
            </p:cNvCxnSpPr>
            <p:nvPr/>
          </p:nvCxnSpPr>
          <p:spPr bwMode="auto">
            <a:xfrm>
              <a:off x="10865052" y="3367137"/>
              <a:ext cx="0" cy="93188"/>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C46AADE0-E8B5-4F00-A7C0-C1B5B16B84B8}"/>
                </a:ext>
              </a:extLst>
            </p:cNvPr>
            <p:cNvCxnSpPr>
              <a:cxnSpLocks/>
            </p:cNvCxnSpPr>
            <p:nvPr/>
          </p:nvCxnSpPr>
          <p:spPr bwMode="auto">
            <a:xfrm>
              <a:off x="11618793" y="3367137"/>
              <a:ext cx="0" cy="93188"/>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62D579C8-BF11-401C-8981-8AA539A83BB8}"/>
                </a:ext>
              </a:extLst>
            </p:cNvPr>
            <p:cNvCxnSpPr>
              <a:cxnSpLocks/>
            </p:cNvCxnSpPr>
            <p:nvPr/>
          </p:nvCxnSpPr>
          <p:spPr bwMode="auto">
            <a:xfrm>
              <a:off x="10865052" y="3413731"/>
              <a:ext cx="753741" cy="0"/>
            </a:xfrm>
            <a:prstGeom prst="line">
              <a:avLst/>
            </a:prstGeom>
            <a:noFill/>
            <a:ln w="28575" cap="flat" cmpd="sng" algn="ctr">
              <a:solidFill>
                <a:schemeClr val="bg1"/>
              </a:solidFill>
              <a:prstDash val="solid"/>
              <a:round/>
              <a:headEnd type="none" w="med" len="med"/>
              <a:tailEnd type="none" w="med" len="med"/>
            </a:ln>
            <a:effectLst/>
          </p:spPr>
        </p:cxnSp>
      </p:grpSp>
      <p:grpSp>
        <p:nvGrpSpPr>
          <p:cNvPr id="96" name="Group 95">
            <a:extLst>
              <a:ext uri="{FF2B5EF4-FFF2-40B4-BE49-F238E27FC236}">
                <a16:creationId xmlns:a16="http://schemas.microsoft.com/office/drawing/2014/main" id="{FB1F1D50-0B74-4CEA-855C-E7F9F115A271}"/>
              </a:ext>
            </a:extLst>
          </p:cNvPr>
          <p:cNvGrpSpPr/>
          <p:nvPr/>
        </p:nvGrpSpPr>
        <p:grpSpPr>
          <a:xfrm>
            <a:off x="8808427" y="2328733"/>
            <a:ext cx="753741" cy="61863"/>
            <a:chOff x="10865052" y="3367137"/>
            <a:chExt cx="753741" cy="93188"/>
          </a:xfrm>
        </p:grpSpPr>
        <p:cxnSp>
          <p:nvCxnSpPr>
            <p:cNvPr id="97" name="Straight Connector 96">
              <a:extLst>
                <a:ext uri="{FF2B5EF4-FFF2-40B4-BE49-F238E27FC236}">
                  <a16:creationId xmlns:a16="http://schemas.microsoft.com/office/drawing/2014/main" id="{F276B76D-FB08-4D52-B0C5-3E1AD7594187}"/>
                </a:ext>
              </a:extLst>
            </p:cNvPr>
            <p:cNvCxnSpPr>
              <a:cxnSpLocks/>
            </p:cNvCxnSpPr>
            <p:nvPr/>
          </p:nvCxnSpPr>
          <p:spPr bwMode="auto">
            <a:xfrm>
              <a:off x="10865052" y="3367137"/>
              <a:ext cx="0" cy="93188"/>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824B219D-49E8-4DA9-8F6E-2AC92967B3DE}"/>
                </a:ext>
              </a:extLst>
            </p:cNvPr>
            <p:cNvCxnSpPr>
              <a:cxnSpLocks/>
            </p:cNvCxnSpPr>
            <p:nvPr/>
          </p:nvCxnSpPr>
          <p:spPr bwMode="auto">
            <a:xfrm>
              <a:off x="11618793" y="3367137"/>
              <a:ext cx="0" cy="93188"/>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B0C9EC09-1A8E-4CF9-B088-155D55F4B559}"/>
                </a:ext>
              </a:extLst>
            </p:cNvPr>
            <p:cNvCxnSpPr>
              <a:cxnSpLocks/>
            </p:cNvCxnSpPr>
            <p:nvPr/>
          </p:nvCxnSpPr>
          <p:spPr bwMode="auto">
            <a:xfrm>
              <a:off x="10865052" y="3413731"/>
              <a:ext cx="753741"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0" name="Group 99">
            <a:extLst>
              <a:ext uri="{FF2B5EF4-FFF2-40B4-BE49-F238E27FC236}">
                <a16:creationId xmlns:a16="http://schemas.microsoft.com/office/drawing/2014/main" id="{B1BFFC07-EDB9-4EC6-A5FB-D3534F43D41C}"/>
              </a:ext>
            </a:extLst>
          </p:cNvPr>
          <p:cNvGrpSpPr/>
          <p:nvPr/>
        </p:nvGrpSpPr>
        <p:grpSpPr>
          <a:xfrm>
            <a:off x="8815164" y="1940355"/>
            <a:ext cx="753741" cy="61863"/>
            <a:chOff x="10865052" y="3367137"/>
            <a:chExt cx="753741" cy="93188"/>
          </a:xfrm>
        </p:grpSpPr>
        <p:cxnSp>
          <p:nvCxnSpPr>
            <p:cNvPr id="101" name="Straight Connector 100">
              <a:extLst>
                <a:ext uri="{FF2B5EF4-FFF2-40B4-BE49-F238E27FC236}">
                  <a16:creationId xmlns:a16="http://schemas.microsoft.com/office/drawing/2014/main" id="{C7160D0F-A541-4CA3-91F5-F947AC474291}"/>
                </a:ext>
              </a:extLst>
            </p:cNvPr>
            <p:cNvCxnSpPr>
              <a:cxnSpLocks/>
            </p:cNvCxnSpPr>
            <p:nvPr/>
          </p:nvCxnSpPr>
          <p:spPr bwMode="auto">
            <a:xfrm>
              <a:off x="10865052" y="3367137"/>
              <a:ext cx="0" cy="93188"/>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4D2690C3-C3B9-4805-9749-E1EABB541A89}"/>
                </a:ext>
              </a:extLst>
            </p:cNvPr>
            <p:cNvCxnSpPr>
              <a:cxnSpLocks/>
            </p:cNvCxnSpPr>
            <p:nvPr/>
          </p:nvCxnSpPr>
          <p:spPr bwMode="auto">
            <a:xfrm>
              <a:off x="11618793" y="3367137"/>
              <a:ext cx="0" cy="93188"/>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1EF01CBB-DE4D-40D1-BF3D-1F989554DBFA}"/>
                </a:ext>
              </a:extLst>
            </p:cNvPr>
            <p:cNvCxnSpPr>
              <a:cxnSpLocks/>
            </p:cNvCxnSpPr>
            <p:nvPr/>
          </p:nvCxnSpPr>
          <p:spPr bwMode="auto">
            <a:xfrm>
              <a:off x="10865052" y="3413731"/>
              <a:ext cx="753741"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4" name="Group 103">
            <a:extLst>
              <a:ext uri="{FF2B5EF4-FFF2-40B4-BE49-F238E27FC236}">
                <a16:creationId xmlns:a16="http://schemas.microsoft.com/office/drawing/2014/main" id="{3DE04BAB-B76D-40F0-B9C1-FF6CC92B9CA3}"/>
              </a:ext>
            </a:extLst>
          </p:cNvPr>
          <p:cNvGrpSpPr/>
          <p:nvPr/>
        </p:nvGrpSpPr>
        <p:grpSpPr>
          <a:xfrm>
            <a:off x="9193870" y="2718298"/>
            <a:ext cx="368141" cy="62224"/>
            <a:chOff x="10865052" y="3367137"/>
            <a:chExt cx="753741" cy="93188"/>
          </a:xfrm>
        </p:grpSpPr>
        <p:cxnSp>
          <p:nvCxnSpPr>
            <p:cNvPr id="105" name="Straight Connector 104">
              <a:extLst>
                <a:ext uri="{FF2B5EF4-FFF2-40B4-BE49-F238E27FC236}">
                  <a16:creationId xmlns:a16="http://schemas.microsoft.com/office/drawing/2014/main" id="{AF6CFBEA-403E-41B2-98C6-D4E7B2C63EC9}"/>
                </a:ext>
              </a:extLst>
            </p:cNvPr>
            <p:cNvCxnSpPr>
              <a:cxnSpLocks/>
            </p:cNvCxnSpPr>
            <p:nvPr/>
          </p:nvCxnSpPr>
          <p:spPr bwMode="auto">
            <a:xfrm>
              <a:off x="10865052" y="3367137"/>
              <a:ext cx="0" cy="93188"/>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2BE0B602-3957-4836-8171-35EAC7CAC8CD}"/>
                </a:ext>
              </a:extLst>
            </p:cNvPr>
            <p:cNvCxnSpPr>
              <a:cxnSpLocks/>
            </p:cNvCxnSpPr>
            <p:nvPr/>
          </p:nvCxnSpPr>
          <p:spPr bwMode="auto">
            <a:xfrm>
              <a:off x="11618793" y="3367137"/>
              <a:ext cx="0" cy="93188"/>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D13B73FC-4B7D-40AC-A277-14960AB0ADAD}"/>
                </a:ext>
              </a:extLst>
            </p:cNvPr>
            <p:cNvCxnSpPr>
              <a:cxnSpLocks/>
            </p:cNvCxnSpPr>
            <p:nvPr/>
          </p:nvCxnSpPr>
          <p:spPr bwMode="auto">
            <a:xfrm>
              <a:off x="10865052" y="3413731"/>
              <a:ext cx="753741" cy="0"/>
            </a:xfrm>
            <a:prstGeom prst="line">
              <a:avLst/>
            </a:prstGeom>
            <a:noFill/>
            <a:ln w="28575" cap="flat" cmpd="sng" algn="ctr">
              <a:solidFill>
                <a:schemeClr val="bg1"/>
              </a:solidFill>
              <a:prstDash val="solid"/>
              <a:round/>
              <a:headEnd type="none" w="med" len="med"/>
              <a:tailEnd type="none" w="med" len="med"/>
            </a:ln>
            <a:effectLst/>
          </p:spPr>
        </p:cxnSp>
      </p:grpSp>
      <p:cxnSp>
        <p:nvCxnSpPr>
          <p:cNvPr id="108" name="Straight Connector 107">
            <a:extLst>
              <a:ext uri="{FF2B5EF4-FFF2-40B4-BE49-F238E27FC236}">
                <a16:creationId xmlns:a16="http://schemas.microsoft.com/office/drawing/2014/main" id="{8D197644-3519-486E-8237-41BFA42DBB2F}"/>
              </a:ext>
            </a:extLst>
          </p:cNvPr>
          <p:cNvCxnSpPr>
            <a:cxnSpLocks/>
          </p:cNvCxnSpPr>
          <p:nvPr/>
        </p:nvCxnSpPr>
        <p:spPr bwMode="auto">
          <a:xfrm>
            <a:off x="11446694" y="3970302"/>
            <a:ext cx="0" cy="61863"/>
          </a:xfrm>
          <a:prstGeom prst="line">
            <a:avLst/>
          </a:prstGeom>
          <a:noFill/>
          <a:ln w="28575" cap="flat" cmpd="sng" algn="ctr">
            <a:solidFill>
              <a:schemeClr val="bg1"/>
            </a:solidFill>
            <a:prstDash val="solid"/>
            <a:round/>
            <a:headEnd type="none" w="med" len="med"/>
            <a:tailEnd type="none" w="med" len="med"/>
          </a:ln>
          <a:effectLst/>
        </p:spPr>
      </p:cxnSp>
      <p:sp>
        <p:nvSpPr>
          <p:cNvPr id="10" name="Freeform: Shape 9">
            <a:extLst>
              <a:ext uri="{FF2B5EF4-FFF2-40B4-BE49-F238E27FC236}">
                <a16:creationId xmlns:a16="http://schemas.microsoft.com/office/drawing/2014/main" id="{DBA34319-CC6D-4C03-A00A-454166F74377}"/>
              </a:ext>
            </a:extLst>
          </p:cNvPr>
          <p:cNvSpPr/>
          <p:nvPr/>
        </p:nvSpPr>
        <p:spPr bwMode="auto">
          <a:xfrm>
            <a:off x="7694210" y="1834344"/>
            <a:ext cx="3753134" cy="3066197"/>
          </a:xfrm>
          <a:custGeom>
            <a:avLst/>
            <a:gdLst>
              <a:gd name="connsiteX0" fmla="*/ 0 w 3753134"/>
              <a:gd name="connsiteY0" fmla="*/ 0 h 3066197"/>
              <a:gd name="connsiteX1" fmla="*/ 0 w 3753134"/>
              <a:gd name="connsiteY1" fmla="*/ 3066197 h 3066197"/>
              <a:gd name="connsiteX2" fmla="*/ 3753134 w 3753134"/>
              <a:gd name="connsiteY2" fmla="*/ 3066197 h 3066197"/>
            </a:gdLst>
            <a:ahLst/>
            <a:cxnLst>
              <a:cxn ang="0">
                <a:pos x="connsiteX0" y="connsiteY0"/>
              </a:cxn>
              <a:cxn ang="0">
                <a:pos x="connsiteX1" y="connsiteY1"/>
              </a:cxn>
              <a:cxn ang="0">
                <a:pos x="connsiteX2" y="connsiteY2"/>
              </a:cxn>
            </a:cxnLst>
            <a:rect l="l" t="t" r="r" b="b"/>
            <a:pathLst>
              <a:path w="3753134" h="3066197">
                <a:moveTo>
                  <a:pt x="0" y="0"/>
                </a:moveTo>
                <a:lnTo>
                  <a:pt x="0" y="3066197"/>
                </a:lnTo>
                <a:lnTo>
                  <a:pt x="3753134" y="3066197"/>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17" name="Group 116">
            <a:extLst>
              <a:ext uri="{FF2B5EF4-FFF2-40B4-BE49-F238E27FC236}">
                <a16:creationId xmlns:a16="http://schemas.microsoft.com/office/drawing/2014/main" id="{0C61D54D-CB5F-463A-A5F3-11546867658A}"/>
              </a:ext>
            </a:extLst>
          </p:cNvPr>
          <p:cNvGrpSpPr/>
          <p:nvPr/>
        </p:nvGrpSpPr>
        <p:grpSpPr>
          <a:xfrm>
            <a:off x="7694209" y="4900541"/>
            <a:ext cx="3738597" cy="78769"/>
            <a:chOff x="7865659" y="5081516"/>
            <a:chExt cx="3738597" cy="78769"/>
          </a:xfrm>
        </p:grpSpPr>
        <p:cxnSp>
          <p:nvCxnSpPr>
            <p:cNvPr id="110" name="Straight Connector 109">
              <a:extLst>
                <a:ext uri="{FF2B5EF4-FFF2-40B4-BE49-F238E27FC236}">
                  <a16:creationId xmlns:a16="http://schemas.microsoft.com/office/drawing/2014/main" id="{2D154519-2B0A-4437-8EB7-145A1D186B8C}"/>
                </a:ext>
              </a:extLst>
            </p:cNvPr>
            <p:cNvCxnSpPr>
              <a:cxnSpLocks/>
            </p:cNvCxnSpPr>
            <p:nvPr/>
          </p:nvCxnSpPr>
          <p:spPr bwMode="auto">
            <a:xfrm>
              <a:off x="7865659" y="5081516"/>
              <a:ext cx="0" cy="78769"/>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02ABB087-2A3D-4651-B6C6-F8BCF9DE6D92}"/>
                </a:ext>
              </a:extLst>
            </p:cNvPr>
            <p:cNvCxnSpPr>
              <a:cxnSpLocks/>
            </p:cNvCxnSpPr>
            <p:nvPr/>
          </p:nvCxnSpPr>
          <p:spPr bwMode="auto">
            <a:xfrm>
              <a:off x="8613378" y="5081516"/>
              <a:ext cx="0" cy="78769"/>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3208B021-9E6D-448B-AAAA-36B3A18852C0}"/>
                </a:ext>
              </a:extLst>
            </p:cNvPr>
            <p:cNvCxnSpPr>
              <a:cxnSpLocks/>
            </p:cNvCxnSpPr>
            <p:nvPr/>
          </p:nvCxnSpPr>
          <p:spPr bwMode="auto">
            <a:xfrm>
              <a:off x="9361097" y="5081516"/>
              <a:ext cx="0" cy="78769"/>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BABAC37A-5EF2-4F51-8A01-01B8A22AF02D}"/>
                </a:ext>
              </a:extLst>
            </p:cNvPr>
            <p:cNvCxnSpPr>
              <a:cxnSpLocks/>
            </p:cNvCxnSpPr>
            <p:nvPr/>
          </p:nvCxnSpPr>
          <p:spPr bwMode="auto">
            <a:xfrm>
              <a:off x="10108816" y="5081516"/>
              <a:ext cx="0" cy="78769"/>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E9CDAFBD-6D29-4B24-8DAC-A683066BFAEC}"/>
                </a:ext>
              </a:extLst>
            </p:cNvPr>
            <p:cNvCxnSpPr>
              <a:cxnSpLocks/>
            </p:cNvCxnSpPr>
            <p:nvPr/>
          </p:nvCxnSpPr>
          <p:spPr bwMode="auto">
            <a:xfrm>
              <a:off x="10856535" y="5081516"/>
              <a:ext cx="0" cy="78769"/>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C2DD101C-4051-44E0-BF1C-743DABD244CC}"/>
                </a:ext>
              </a:extLst>
            </p:cNvPr>
            <p:cNvCxnSpPr>
              <a:cxnSpLocks/>
            </p:cNvCxnSpPr>
            <p:nvPr/>
          </p:nvCxnSpPr>
          <p:spPr bwMode="auto">
            <a:xfrm>
              <a:off x="11604256" y="5081516"/>
              <a:ext cx="0" cy="78769"/>
            </a:xfrm>
            <a:prstGeom prst="line">
              <a:avLst/>
            </a:prstGeom>
            <a:noFill/>
            <a:ln w="28575" cap="flat" cmpd="sng" algn="ctr">
              <a:solidFill>
                <a:schemeClr val="bg1"/>
              </a:solidFill>
              <a:prstDash val="solid"/>
              <a:round/>
              <a:headEnd type="none" w="med" len="med"/>
              <a:tailEnd type="none" w="med" len="med"/>
            </a:ln>
            <a:effectLst/>
          </p:spPr>
        </p:cxnSp>
      </p:grpSp>
      <p:sp>
        <p:nvSpPr>
          <p:cNvPr id="118" name="TextBox 117">
            <a:extLst>
              <a:ext uri="{FF2B5EF4-FFF2-40B4-BE49-F238E27FC236}">
                <a16:creationId xmlns:a16="http://schemas.microsoft.com/office/drawing/2014/main" id="{4DDE71A1-74CF-4623-88B0-97E18067E33A}"/>
              </a:ext>
            </a:extLst>
          </p:cNvPr>
          <p:cNvSpPr txBox="1"/>
          <p:nvPr/>
        </p:nvSpPr>
        <p:spPr bwMode="auto">
          <a:xfrm>
            <a:off x="7426582" y="4918607"/>
            <a:ext cx="5352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19" name="TextBox 118">
            <a:extLst>
              <a:ext uri="{FF2B5EF4-FFF2-40B4-BE49-F238E27FC236}">
                <a16:creationId xmlns:a16="http://schemas.microsoft.com/office/drawing/2014/main" id="{325A44E9-2A32-4963-ABE4-E7EFC3BF4962}"/>
              </a:ext>
            </a:extLst>
          </p:cNvPr>
          <p:cNvSpPr txBox="1"/>
          <p:nvPr/>
        </p:nvSpPr>
        <p:spPr bwMode="auto">
          <a:xfrm>
            <a:off x="8175496" y="4917417"/>
            <a:ext cx="5352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20" name="TextBox 119">
            <a:extLst>
              <a:ext uri="{FF2B5EF4-FFF2-40B4-BE49-F238E27FC236}">
                <a16:creationId xmlns:a16="http://schemas.microsoft.com/office/drawing/2014/main" id="{CD3B72C3-FD08-467A-BE3A-31E529DC6567}"/>
              </a:ext>
            </a:extLst>
          </p:cNvPr>
          <p:cNvSpPr txBox="1"/>
          <p:nvPr/>
        </p:nvSpPr>
        <p:spPr bwMode="auto">
          <a:xfrm>
            <a:off x="8924410" y="4916227"/>
            <a:ext cx="5352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21" name="TextBox 120">
            <a:extLst>
              <a:ext uri="{FF2B5EF4-FFF2-40B4-BE49-F238E27FC236}">
                <a16:creationId xmlns:a16="http://schemas.microsoft.com/office/drawing/2014/main" id="{F0D1C23C-C355-4DC4-8506-68910D053643}"/>
              </a:ext>
            </a:extLst>
          </p:cNvPr>
          <p:cNvSpPr txBox="1"/>
          <p:nvPr/>
        </p:nvSpPr>
        <p:spPr bwMode="auto">
          <a:xfrm>
            <a:off x="9673324" y="4915037"/>
            <a:ext cx="5352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22" name="TextBox 121">
            <a:extLst>
              <a:ext uri="{FF2B5EF4-FFF2-40B4-BE49-F238E27FC236}">
                <a16:creationId xmlns:a16="http://schemas.microsoft.com/office/drawing/2014/main" id="{8CB2707B-69E3-4236-B1D9-77D73A89F9BF}"/>
              </a:ext>
            </a:extLst>
          </p:cNvPr>
          <p:cNvSpPr txBox="1"/>
          <p:nvPr/>
        </p:nvSpPr>
        <p:spPr bwMode="auto">
          <a:xfrm>
            <a:off x="10422238" y="4913847"/>
            <a:ext cx="5352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23" name="TextBox 122">
            <a:extLst>
              <a:ext uri="{FF2B5EF4-FFF2-40B4-BE49-F238E27FC236}">
                <a16:creationId xmlns:a16="http://schemas.microsoft.com/office/drawing/2014/main" id="{CE6B27E4-D6DB-4743-8DE0-D02FBD27E14B}"/>
              </a:ext>
            </a:extLst>
          </p:cNvPr>
          <p:cNvSpPr txBox="1"/>
          <p:nvPr/>
        </p:nvSpPr>
        <p:spPr bwMode="auto">
          <a:xfrm>
            <a:off x="11171152" y="4912657"/>
            <a:ext cx="5352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24" name="TextBox 123">
            <a:extLst>
              <a:ext uri="{FF2B5EF4-FFF2-40B4-BE49-F238E27FC236}">
                <a16:creationId xmlns:a16="http://schemas.microsoft.com/office/drawing/2014/main" id="{9CE7441D-1B75-4DF2-8285-3D81FF8D4DEE}"/>
              </a:ext>
            </a:extLst>
          </p:cNvPr>
          <p:cNvSpPr txBox="1"/>
          <p:nvPr/>
        </p:nvSpPr>
        <p:spPr bwMode="auto">
          <a:xfrm>
            <a:off x="7674670" y="5179707"/>
            <a:ext cx="391249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Percent Appropriate ART Selection (Q1, Q3)</a:t>
            </a:r>
          </a:p>
        </p:txBody>
      </p:sp>
      <p:grpSp>
        <p:nvGrpSpPr>
          <p:cNvPr id="129" name="Group 128">
            <a:extLst>
              <a:ext uri="{FF2B5EF4-FFF2-40B4-BE49-F238E27FC236}">
                <a16:creationId xmlns:a16="http://schemas.microsoft.com/office/drawing/2014/main" id="{819A4DE6-3598-4B53-A9C4-7C09F72A9E7A}"/>
              </a:ext>
            </a:extLst>
          </p:cNvPr>
          <p:cNvGrpSpPr/>
          <p:nvPr/>
        </p:nvGrpSpPr>
        <p:grpSpPr>
          <a:xfrm>
            <a:off x="8489871" y="5783753"/>
            <a:ext cx="2366906" cy="523220"/>
            <a:chOff x="7955706" y="5960315"/>
            <a:chExt cx="2366906" cy="523220"/>
          </a:xfrm>
        </p:grpSpPr>
        <p:sp>
          <p:nvSpPr>
            <p:cNvPr id="125" name="TextBox 124">
              <a:extLst>
                <a:ext uri="{FF2B5EF4-FFF2-40B4-BE49-F238E27FC236}">
                  <a16:creationId xmlns:a16="http://schemas.microsoft.com/office/drawing/2014/main" id="{9B38CA14-08C2-4D6B-BC67-4F8ED3C06081}"/>
                </a:ext>
              </a:extLst>
            </p:cNvPr>
            <p:cNvSpPr txBox="1"/>
            <p:nvPr/>
          </p:nvSpPr>
          <p:spPr bwMode="auto">
            <a:xfrm>
              <a:off x="8061205" y="5960315"/>
              <a:ext cx="10640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Guidelines alone</a:t>
              </a:r>
            </a:p>
          </p:txBody>
        </p:sp>
        <p:sp>
          <p:nvSpPr>
            <p:cNvPr id="126" name="TextBox 125">
              <a:extLst>
                <a:ext uri="{FF2B5EF4-FFF2-40B4-BE49-F238E27FC236}">
                  <a16:creationId xmlns:a16="http://schemas.microsoft.com/office/drawing/2014/main" id="{C5117464-6AED-4A68-8614-7D3AD1D46DC6}"/>
                </a:ext>
              </a:extLst>
            </p:cNvPr>
            <p:cNvSpPr txBox="1"/>
            <p:nvPr/>
          </p:nvSpPr>
          <p:spPr bwMode="auto">
            <a:xfrm>
              <a:off x="9258550" y="5960315"/>
              <a:ext cx="10640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HIV-ASSIST</a:t>
              </a:r>
            </a:p>
          </p:txBody>
        </p:sp>
        <p:sp>
          <p:nvSpPr>
            <p:cNvPr id="127" name="Rectangle 126">
              <a:extLst>
                <a:ext uri="{FF2B5EF4-FFF2-40B4-BE49-F238E27FC236}">
                  <a16:creationId xmlns:a16="http://schemas.microsoft.com/office/drawing/2014/main" id="{6C48333C-371B-417A-A44C-2E3737DBFE72}"/>
                </a:ext>
              </a:extLst>
            </p:cNvPr>
            <p:cNvSpPr/>
            <p:nvPr/>
          </p:nvSpPr>
          <p:spPr bwMode="auto">
            <a:xfrm>
              <a:off x="7955706" y="6053456"/>
              <a:ext cx="121494" cy="12149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8" name="Rectangle 127">
              <a:extLst>
                <a:ext uri="{FF2B5EF4-FFF2-40B4-BE49-F238E27FC236}">
                  <a16:creationId xmlns:a16="http://schemas.microsoft.com/office/drawing/2014/main" id="{60063DE2-6A7B-4808-8BDB-947787891B4E}"/>
                </a:ext>
              </a:extLst>
            </p:cNvPr>
            <p:cNvSpPr/>
            <p:nvPr/>
          </p:nvSpPr>
          <p:spPr bwMode="auto">
            <a:xfrm>
              <a:off x="9154895" y="6053456"/>
              <a:ext cx="121494" cy="12149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41" name="Group 140">
            <a:extLst>
              <a:ext uri="{FF2B5EF4-FFF2-40B4-BE49-F238E27FC236}">
                <a16:creationId xmlns:a16="http://schemas.microsoft.com/office/drawing/2014/main" id="{2B4DBCDB-5FD6-4332-A347-6A987AA313FD}"/>
              </a:ext>
            </a:extLst>
          </p:cNvPr>
          <p:cNvGrpSpPr/>
          <p:nvPr/>
        </p:nvGrpSpPr>
        <p:grpSpPr>
          <a:xfrm>
            <a:off x="7626205" y="1848916"/>
            <a:ext cx="59616" cy="3051131"/>
            <a:chOff x="7769946" y="2029891"/>
            <a:chExt cx="87325" cy="3051131"/>
          </a:xfrm>
        </p:grpSpPr>
        <p:cxnSp>
          <p:nvCxnSpPr>
            <p:cNvPr id="131" name="Straight Connector 130">
              <a:extLst>
                <a:ext uri="{FF2B5EF4-FFF2-40B4-BE49-F238E27FC236}">
                  <a16:creationId xmlns:a16="http://schemas.microsoft.com/office/drawing/2014/main" id="{3361FE7D-5454-4156-ACBB-6FAC316F8308}"/>
                </a:ext>
              </a:extLst>
            </p:cNvPr>
            <p:cNvCxnSpPr>
              <a:cxnSpLocks/>
            </p:cNvCxnSpPr>
            <p:nvPr/>
          </p:nvCxnSpPr>
          <p:spPr bwMode="auto">
            <a:xfrm>
              <a:off x="7769946" y="2029891"/>
              <a:ext cx="87325"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72E4B09A-60CB-43C3-9018-CD538A09F98A}"/>
                </a:ext>
              </a:extLst>
            </p:cNvPr>
            <p:cNvCxnSpPr>
              <a:cxnSpLocks/>
            </p:cNvCxnSpPr>
            <p:nvPr/>
          </p:nvCxnSpPr>
          <p:spPr bwMode="auto">
            <a:xfrm>
              <a:off x="7769946" y="2411282"/>
              <a:ext cx="87325"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77D14E23-9EC2-449E-8E16-99F0BF8E9B5F}"/>
                </a:ext>
              </a:extLst>
            </p:cNvPr>
            <p:cNvCxnSpPr>
              <a:cxnSpLocks/>
            </p:cNvCxnSpPr>
            <p:nvPr/>
          </p:nvCxnSpPr>
          <p:spPr bwMode="auto">
            <a:xfrm>
              <a:off x="7769946" y="2792673"/>
              <a:ext cx="87325"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F8BD4E44-87F6-47E5-A572-1FE77A26ABE4}"/>
                </a:ext>
              </a:extLst>
            </p:cNvPr>
            <p:cNvCxnSpPr>
              <a:cxnSpLocks/>
            </p:cNvCxnSpPr>
            <p:nvPr/>
          </p:nvCxnSpPr>
          <p:spPr bwMode="auto">
            <a:xfrm>
              <a:off x="7769946" y="3174064"/>
              <a:ext cx="87325"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91928E04-7999-476B-916C-59E7A29223E4}"/>
                </a:ext>
              </a:extLst>
            </p:cNvPr>
            <p:cNvCxnSpPr>
              <a:cxnSpLocks/>
            </p:cNvCxnSpPr>
            <p:nvPr/>
          </p:nvCxnSpPr>
          <p:spPr bwMode="auto">
            <a:xfrm>
              <a:off x="7769946" y="3555455"/>
              <a:ext cx="87325"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AEF44C88-2CBA-4864-85DA-A1D7836020CB}"/>
                </a:ext>
              </a:extLst>
            </p:cNvPr>
            <p:cNvCxnSpPr>
              <a:cxnSpLocks/>
            </p:cNvCxnSpPr>
            <p:nvPr/>
          </p:nvCxnSpPr>
          <p:spPr bwMode="auto">
            <a:xfrm>
              <a:off x="7769946" y="3936846"/>
              <a:ext cx="87325"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46E720BD-076E-4209-912D-9DAA9F586C78}"/>
                </a:ext>
              </a:extLst>
            </p:cNvPr>
            <p:cNvCxnSpPr>
              <a:cxnSpLocks/>
            </p:cNvCxnSpPr>
            <p:nvPr/>
          </p:nvCxnSpPr>
          <p:spPr bwMode="auto">
            <a:xfrm>
              <a:off x="7769946" y="4318237"/>
              <a:ext cx="87325"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1259ACB4-5E3C-467A-AA7A-EEE637316E1D}"/>
                </a:ext>
              </a:extLst>
            </p:cNvPr>
            <p:cNvCxnSpPr>
              <a:cxnSpLocks/>
            </p:cNvCxnSpPr>
            <p:nvPr/>
          </p:nvCxnSpPr>
          <p:spPr bwMode="auto">
            <a:xfrm>
              <a:off x="7769946" y="4699628"/>
              <a:ext cx="87325"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EF4EF087-9BC5-49D9-9FFD-CC510943B393}"/>
                </a:ext>
              </a:extLst>
            </p:cNvPr>
            <p:cNvCxnSpPr>
              <a:cxnSpLocks/>
            </p:cNvCxnSpPr>
            <p:nvPr/>
          </p:nvCxnSpPr>
          <p:spPr bwMode="auto">
            <a:xfrm>
              <a:off x="7769946" y="5081022"/>
              <a:ext cx="87325" cy="0"/>
            </a:xfrm>
            <a:prstGeom prst="line">
              <a:avLst/>
            </a:prstGeom>
            <a:noFill/>
            <a:ln w="28575" cap="flat" cmpd="sng" algn="ctr">
              <a:solidFill>
                <a:schemeClr val="bg1"/>
              </a:solidFill>
              <a:prstDash val="solid"/>
              <a:round/>
              <a:headEnd type="none" w="med" len="med"/>
              <a:tailEnd type="none" w="med" len="med"/>
            </a:ln>
            <a:effectLst/>
          </p:spPr>
        </p:cxnSp>
      </p:grpSp>
      <p:grpSp>
        <p:nvGrpSpPr>
          <p:cNvPr id="4" name="Group 3">
            <a:extLst>
              <a:ext uri="{FF2B5EF4-FFF2-40B4-BE49-F238E27FC236}">
                <a16:creationId xmlns:a16="http://schemas.microsoft.com/office/drawing/2014/main" id="{DE6DEB19-5661-C905-4555-F9CC0E990DF5}"/>
              </a:ext>
            </a:extLst>
          </p:cNvPr>
          <p:cNvGrpSpPr/>
          <p:nvPr/>
        </p:nvGrpSpPr>
        <p:grpSpPr>
          <a:xfrm>
            <a:off x="7697292" y="4487879"/>
            <a:ext cx="1238118" cy="61863"/>
            <a:chOff x="10865052" y="3367137"/>
            <a:chExt cx="753741" cy="93188"/>
          </a:xfrm>
        </p:grpSpPr>
        <p:cxnSp>
          <p:nvCxnSpPr>
            <p:cNvPr id="5" name="Straight Connector 4">
              <a:extLst>
                <a:ext uri="{FF2B5EF4-FFF2-40B4-BE49-F238E27FC236}">
                  <a16:creationId xmlns:a16="http://schemas.microsoft.com/office/drawing/2014/main" id="{8AB629C8-A816-44BB-1D94-CD64B4ED860A}"/>
                </a:ext>
              </a:extLst>
            </p:cNvPr>
            <p:cNvCxnSpPr>
              <a:cxnSpLocks/>
            </p:cNvCxnSpPr>
            <p:nvPr/>
          </p:nvCxnSpPr>
          <p:spPr bwMode="auto">
            <a:xfrm>
              <a:off x="10865052" y="3367137"/>
              <a:ext cx="0" cy="93188"/>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4478B1E7-F1F1-C778-A1EB-466B7129F8CA}"/>
                </a:ext>
              </a:extLst>
            </p:cNvPr>
            <p:cNvCxnSpPr>
              <a:cxnSpLocks/>
            </p:cNvCxnSpPr>
            <p:nvPr/>
          </p:nvCxnSpPr>
          <p:spPr bwMode="auto">
            <a:xfrm>
              <a:off x="11618793" y="3367137"/>
              <a:ext cx="0" cy="93188"/>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DBA7A261-6A2F-B135-6397-8948CBDE5A6E}"/>
                </a:ext>
              </a:extLst>
            </p:cNvPr>
            <p:cNvCxnSpPr>
              <a:cxnSpLocks/>
            </p:cNvCxnSpPr>
            <p:nvPr/>
          </p:nvCxnSpPr>
          <p:spPr bwMode="auto">
            <a:xfrm>
              <a:off x="10865052" y="3413731"/>
              <a:ext cx="753741"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 name="Group 14">
            <a:extLst>
              <a:ext uri="{FF2B5EF4-FFF2-40B4-BE49-F238E27FC236}">
                <a16:creationId xmlns:a16="http://schemas.microsoft.com/office/drawing/2014/main" id="{DB92CE4F-8A1A-C826-400E-ABAD340AF6DC}"/>
              </a:ext>
            </a:extLst>
          </p:cNvPr>
          <p:cNvGrpSpPr/>
          <p:nvPr/>
        </p:nvGrpSpPr>
        <p:grpSpPr>
          <a:xfrm>
            <a:off x="7694695" y="4115088"/>
            <a:ext cx="1238119" cy="58751"/>
            <a:chOff x="10865052" y="3367137"/>
            <a:chExt cx="753741" cy="93188"/>
          </a:xfrm>
        </p:grpSpPr>
        <p:cxnSp>
          <p:nvCxnSpPr>
            <p:cNvPr id="44" name="Straight Connector 43">
              <a:extLst>
                <a:ext uri="{FF2B5EF4-FFF2-40B4-BE49-F238E27FC236}">
                  <a16:creationId xmlns:a16="http://schemas.microsoft.com/office/drawing/2014/main" id="{13795212-1656-2972-FD74-5CC56837B106}"/>
                </a:ext>
              </a:extLst>
            </p:cNvPr>
            <p:cNvCxnSpPr>
              <a:cxnSpLocks/>
            </p:cNvCxnSpPr>
            <p:nvPr/>
          </p:nvCxnSpPr>
          <p:spPr bwMode="auto">
            <a:xfrm>
              <a:off x="10865052" y="3367137"/>
              <a:ext cx="0" cy="9318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1CC53E73-8042-9B0C-733C-B2520C9CE63E}"/>
                </a:ext>
              </a:extLst>
            </p:cNvPr>
            <p:cNvCxnSpPr>
              <a:cxnSpLocks/>
            </p:cNvCxnSpPr>
            <p:nvPr/>
          </p:nvCxnSpPr>
          <p:spPr bwMode="auto">
            <a:xfrm>
              <a:off x="11618793" y="3367137"/>
              <a:ext cx="0" cy="9318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0A14C123-D045-93C5-9416-9B138D28729A}"/>
                </a:ext>
              </a:extLst>
            </p:cNvPr>
            <p:cNvCxnSpPr>
              <a:cxnSpLocks/>
            </p:cNvCxnSpPr>
            <p:nvPr/>
          </p:nvCxnSpPr>
          <p:spPr bwMode="auto">
            <a:xfrm>
              <a:off x="10865052" y="3413731"/>
              <a:ext cx="753741"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23818275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4">
            <a:extLst>
              <a:ext uri="{FF2B5EF4-FFF2-40B4-BE49-F238E27FC236}">
                <a16:creationId xmlns:a16="http://schemas.microsoft.com/office/drawing/2014/main" id="{2FD4B0C3-A095-486B-87BE-40C0C6ACA00A}"/>
              </a:ext>
            </a:extLst>
          </p:cNvPr>
          <p:cNvSpPr txBox="1">
            <a:spLocks/>
          </p:cNvSpPr>
          <p:nvPr/>
        </p:nvSpPr>
        <p:spPr bwMode="auto">
          <a:xfrm>
            <a:off x="689160" y="1510201"/>
            <a:ext cx="5229570" cy="46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800" b="1" i="0" u="none" strike="noStrike" kern="0" cap="none" spc="0" normalizeH="0" baseline="0" noProof="0">
                <a:ln>
                  <a:noFill/>
                </a:ln>
                <a:solidFill>
                  <a:srgbClr val="015873"/>
                </a:solidFill>
                <a:effectLst/>
                <a:uLnTx/>
                <a:uFillTx/>
                <a:latin typeface="Calibri" panose="020F0502020204030204" pitchFamily="34" charset="0"/>
                <a:ea typeface="+mn-ea"/>
                <a:cs typeface="+mn-cs"/>
              </a:rPr>
              <a:t>DHHS guidelines alone:</a:t>
            </a:r>
          </a:p>
        </p:txBody>
      </p:sp>
      <p:sp>
        <p:nvSpPr>
          <p:cNvPr id="2" name="Title 1">
            <a:extLst>
              <a:ext uri="{FF2B5EF4-FFF2-40B4-BE49-F238E27FC236}">
                <a16:creationId xmlns:a16="http://schemas.microsoft.com/office/drawing/2014/main" id="{AC6A552E-7048-48A4-BB28-FFEADD4AEF86}"/>
              </a:ext>
            </a:extLst>
          </p:cNvPr>
          <p:cNvSpPr>
            <a:spLocks noGrp="1"/>
          </p:cNvSpPr>
          <p:nvPr>
            <p:ph type="title"/>
          </p:nvPr>
        </p:nvSpPr>
        <p:spPr/>
        <p:txBody>
          <a:bodyPr>
            <a:normAutofit/>
          </a:bodyPr>
          <a:lstStyle/>
          <a:p>
            <a:r>
              <a:rPr lang="en-US" sz="3600" b="1" dirty="0">
                <a:solidFill>
                  <a:srgbClr val="455560"/>
                </a:solidFill>
                <a:latin typeface="Calibri" panose="020F0502020204030204" pitchFamily="34" charset="0"/>
                <a:ea typeface="Calibri" panose="020F0502020204030204" pitchFamily="34" charset="0"/>
                <a:cs typeface="Calibri" panose="020F0502020204030204" pitchFamily="34" charset="0"/>
              </a:rPr>
              <a:t>US Medical Trainee Qualitative Feedback</a:t>
            </a:r>
          </a:p>
        </p:txBody>
      </p:sp>
      <p:pic>
        <p:nvPicPr>
          <p:cNvPr id="8" name="Content Placeholder 7" descr="A close up of a piece of paper&#10;&#10;Description automatically generated">
            <a:extLst>
              <a:ext uri="{FF2B5EF4-FFF2-40B4-BE49-F238E27FC236}">
                <a16:creationId xmlns:a16="http://schemas.microsoft.com/office/drawing/2014/main" id="{9D9424DC-6BE9-4528-AF21-A374C476D568}"/>
              </a:ext>
            </a:extLst>
          </p:cNvPr>
          <p:cNvPicPr>
            <a:picLocks noGrp="1" noChangeAspect="1"/>
          </p:cNvPicPr>
          <p:nvPr>
            <p:ph sz="half" idx="1"/>
          </p:nvPr>
        </p:nvPicPr>
        <p:blipFill rotWithShape="1">
          <a:blip r:embed="rId4"/>
          <a:stretch/>
        </p:blipFill>
        <p:spPr>
          <a:xfrm>
            <a:off x="601663" y="1859161"/>
            <a:ext cx="5310187" cy="3982640"/>
          </a:xfrm>
        </p:spPr>
      </p:pic>
      <p:sp>
        <p:nvSpPr>
          <p:cNvPr id="5" name="Content Placeholder 4">
            <a:extLst>
              <a:ext uri="{FF2B5EF4-FFF2-40B4-BE49-F238E27FC236}">
                <a16:creationId xmlns:a16="http://schemas.microsoft.com/office/drawing/2014/main" id="{6008B4BB-0D0B-4A76-BA42-3CFC97759F8C}"/>
              </a:ext>
            </a:extLst>
          </p:cNvPr>
          <p:cNvSpPr>
            <a:spLocks noGrp="1"/>
          </p:cNvSpPr>
          <p:nvPr>
            <p:ph sz="half" idx="2"/>
          </p:nvPr>
        </p:nvSpPr>
        <p:spPr/>
        <p:txBody>
          <a:bodyPr/>
          <a:lstStyle/>
          <a:p>
            <a:r>
              <a:rPr lang="en-US" b="1">
                <a:solidFill>
                  <a:schemeClr val="accent3"/>
                </a:solidFill>
              </a:rPr>
              <a:t>With HIV-ASSIST:</a:t>
            </a:r>
          </a:p>
        </p:txBody>
      </p:sp>
      <p:pic>
        <p:nvPicPr>
          <p:cNvPr id="13" name="Picture 12" descr="A screenshot of a cell phone&#10;&#10;Description automatically generated">
            <a:extLst>
              <a:ext uri="{FF2B5EF4-FFF2-40B4-BE49-F238E27FC236}">
                <a16:creationId xmlns:a16="http://schemas.microsoft.com/office/drawing/2014/main" id="{53A8A440-5FCB-48FA-86C4-56D8685E2776}"/>
              </a:ext>
            </a:extLst>
          </p:cNvPr>
          <p:cNvPicPr>
            <a:picLocks noChangeAspect="1"/>
          </p:cNvPicPr>
          <p:nvPr/>
        </p:nvPicPr>
        <p:blipFill rotWithShape="1">
          <a:blip r:embed="rId5"/>
          <a:srcRect l="12692" r="8301"/>
          <a:stretch/>
        </p:blipFill>
        <p:spPr>
          <a:xfrm>
            <a:off x="6813060" y="1952979"/>
            <a:ext cx="4463047" cy="4236684"/>
          </a:xfrm>
          <a:prstGeom prst="rect">
            <a:avLst/>
          </a:prstGeom>
        </p:spPr>
      </p:pic>
      <p:sp>
        <p:nvSpPr>
          <p:cNvPr id="17" name="Text Box 15">
            <a:extLst>
              <a:ext uri="{FF2B5EF4-FFF2-40B4-BE49-F238E27FC236}">
                <a16:creationId xmlns:a16="http://schemas.microsoft.com/office/drawing/2014/main" id="{5A4729B2-24FD-486A-BCCF-1305DF946E8A}"/>
              </a:ext>
            </a:extLst>
          </p:cNvPr>
          <p:cNvSpPr txBox="1">
            <a:spLocks noChangeArrowheads="1"/>
          </p:cNvSpPr>
          <p:nvPr/>
        </p:nvSpPr>
        <p:spPr bwMode="auto">
          <a:xfrm>
            <a:off x="422276" y="637107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Ramirez. Clin Infect Dis. 2021;72(9):1608.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ustDataLst>
      <p:tags r:id="rId1"/>
    </p:custDataLst>
    <p:extLst>
      <p:ext uri="{BB962C8B-B14F-4D97-AF65-F5344CB8AC3E}">
        <p14:creationId xmlns:p14="http://schemas.microsoft.com/office/powerpoint/2010/main" val="25760858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50DAF63F-316D-4B44-B830-7F71798A2848}"/>
              </a:ext>
            </a:extLst>
          </p:cNvPr>
          <p:cNvSpPr/>
          <p:nvPr/>
        </p:nvSpPr>
        <p:spPr bwMode="auto">
          <a:xfrm>
            <a:off x="4355955" y="1587271"/>
            <a:ext cx="3566779" cy="4571481"/>
          </a:xfrm>
          <a:prstGeom prst="roundRect">
            <a:avLst/>
          </a:prstGeom>
          <a:solidFill>
            <a:srgbClr val="01587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99E5EC9B-3DFF-4ECF-92FA-F45BD6EAF5C6}"/>
              </a:ext>
            </a:extLst>
          </p:cNvPr>
          <p:cNvSpPr>
            <a:spLocks noGrp="1"/>
          </p:cNvSpPr>
          <p:nvPr>
            <p:ph type="title"/>
          </p:nvPr>
        </p:nvSpPr>
        <p:spPr/>
        <p:txBody>
          <a:bodyPr/>
          <a:lstStyle/>
          <a:p>
            <a:r>
              <a:rPr lang="en-US"/>
              <a:t>Key Points on HIV-ASSIST</a:t>
            </a:r>
          </a:p>
        </p:txBody>
      </p:sp>
      <p:pic>
        <p:nvPicPr>
          <p:cNvPr id="22" name="Content Placeholder 21" descr="Covid-19 with solid fill">
            <a:extLst>
              <a:ext uri="{FF2B5EF4-FFF2-40B4-BE49-F238E27FC236}">
                <a16:creationId xmlns:a16="http://schemas.microsoft.com/office/drawing/2014/main" id="{3BE883B3-F94D-48D1-9703-BEC7CAEFFD23}"/>
              </a:ext>
            </a:extLst>
          </p:cNvPr>
          <p:cNvPicPr>
            <a:picLocks noGrp="1" noChangeAspect="1"/>
          </p:cNvPicPr>
          <p:nvPr>
            <p:ph idx="1"/>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86413" y="3381375"/>
            <a:ext cx="914400" cy="914400"/>
          </a:xfrm>
        </p:spPr>
      </p:pic>
      <p:sp>
        <p:nvSpPr>
          <p:cNvPr id="4" name="Content Placeholder 3">
            <a:extLst>
              <a:ext uri="{FF2B5EF4-FFF2-40B4-BE49-F238E27FC236}">
                <a16:creationId xmlns:a16="http://schemas.microsoft.com/office/drawing/2014/main" id="{6A6851D1-07DC-41B2-91DB-E25E3038DFDC}"/>
              </a:ext>
            </a:extLst>
          </p:cNvPr>
          <p:cNvSpPr>
            <a:spLocks noGrp="1"/>
          </p:cNvSpPr>
          <p:nvPr>
            <p:ph sz="half" idx="4294967295"/>
          </p:nvPr>
        </p:nvSpPr>
        <p:spPr>
          <a:xfrm>
            <a:off x="8877300" y="1939925"/>
            <a:ext cx="3314700" cy="4679950"/>
          </a:xfrm>
        </p:spPr>
        <p:txBody>
          <a:bodyPr/>
          <a:lstStyle/>
          <a:p>
            <a:pPr marL="0" indent="0" algn="ctr">
              <a:buNone/>
            </a:pPr>
            <a:r>
              <a:rPr lang="en-US" sz="2400" b="1">
                <a:solidFill>
                  <a:schemeClr val="tx1"/>
                </a:solidFill>
              </a:rPr>
              <a:t>HIV-ASSIST provides </a:t>
            </a:r>
            <a:r>
              <a:rPr lang="en-US" sz="2400" b="1" i="1">
                <a:solidFill>
                  <a:schemeClr val="tx1"/>
                </a:solidFill>
              </a:rPr>
              <a:t>individualized </a:t>
            </a:r>
            <a:r>
              <a:rPr lang="en-US" sz="2400" b="1">
                <a:solidFill>
                  <a:schemeClr val="tx1"/>
                </a:solidFill>
              </a:rPr>
              <a:t>ART recommendations</a:t>
            </a:r>
          </a:p>
          <a:p>
            <a:pPr marL="0" indent="0" algn="ctr">
              <a:buNone/>
            </a:pPr>
            <a:endParaRPr lang="en-US" sz="2400" b="1">
              <a:solidFill>
                <a:schemeClr val="tx1"/>
              </a:solidFill>
            </a:endParaRPr>
          </a:p>
          <a:p>
            <a:pPr marL="0" indent="0" algn="ctr">
              <a:buNone/>
            </a:pPr>
            <a:endParaRPr lang="en-US" sz="2400" b="1">
              <a:solidFill>
                <a:schemeClr val="tx1"/>
              </a:solidFill>
            </a:endParaRPr>
          </a:p>
          <a:p>
            <a:pPr marL="0" indent="0" algn="ctr">
              <a:buNone/>
            </a:pPr>
            <a:endParaRPr lang="en-US" sz="2400" b="1">
              <a:solidFill>
                <a:schemeClr val="tx1"/>
              </a:solidFill>
            </a:endParaRPr>
          </a:p>
          <a:p>
            <a:pPr marL="0" indent="0" algn="ctr">
              <a:buNone/>
            </a:pPr>
            <a:r>
              <a:rPr lang="en-US" sz="2200" b="1">
                <a:solidFill>
                  <a:schemeClr val="tx1"/>
                </a:solidFill>
              </a:rPr>
              <a:t>84% to 99% concordant with HIV experts</a:t>
            </a:r>
          </a:p>
        </p:txBody>
      </p:sp>
      <p:sp>
        <p:nvSpPr>
          <p:cNvPr id="10" name="Rectangle: Rounded Corners 9">
            <a:extLst>
              <a:ext uri="{FF2B5EF4-FFF2-40B4-BE49-F238E27FC236}">
                <a16:creationId xmlns:a16="http://schemas.microsoft.com/office/drawing/2014/main" id="{E12FE6C3-F0E4-4982-9CF9-9178F4A9734B}"/>
              </a:ext>
            </a:extLst>
          </p:cNvPr>
          <p:cNvSpPr/>
          <p:nvPr/>
        </p:nvSpPr>
        <p:spPr bwMode="auto">
          <a:xfrm>
            <a:off x="522288" y="1587271"/>
            <a:ext cx="3566779" cy="4571481"/>
          </a:xfrm>
          <a:prstGeom prst="roundRect">
            <a:avLst/>
          </a:prstGeom>
          <a:solidFill>
            <a:srgbClr val="E1471D"/>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Rectangle: Rounded Corners 12">
            <a:extLst>
              <a:ext uri="{FF2B5EF4-FFF2-40B4-BE49-F238E27FC236}">
                <a16:creationId xmlns:a16="http://schemas.microsoft.com/office/drawing/2014/main" id="{3DF6B18F-E69E-4274-A121-ECFCD39BF487}"/>
              </a:ext>
            </a:extLst>
          </p:cNvPr>
          <p:cNvSpPr/>
          <p:nvPr/>
        </p:nvSpPr>
        <p:spPr bwMode="auto">
          <a:xfrm>
            <a:off x="8191834" y="1587271"/>
            <a:ext cx="3566779" cy="4571481"/>
          </a:xfrm>
          <a:prstGeom prst="roundRect">
            <a:avLst/>
          </a:prstGeom>
          <a:solidFill>
            <a:srgbClr val="E1471D"/>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effectLst/>
              <a:uLnTx/>
              <a:uFillTx/>
              <a:latin typeface="Calibri" panose="020F0502020204030204" pitchFamily="34" charset="0"/>
              <a:ea typeface="+mn-ea"/>
              <a:cs typeface="Arial" panose="020B0604020202020204" pitchFamily="34" charset="0"/>
            </a:endParaRPr>
          </a:p>
        </p:txBody>
      </p:sp>
      <p:sp>
        <p:nvSpPr>
          <p:cNvPr id="16" name="Content Placeholder 3">
            <a:extLst>
              <a:ext uri="{FF2B5EF4-FFF2-40B4-BE49-F238E27FC236}">
                <a16:creationId xmlns:a16="http://schemas.microsoft.com/office/drawing/2014/main" id="{520F0454-C871-4ED1-BC00-299AB1381F67}"/>
              </a:ext>
            </a:extLst>
          </p:cNvPr>
          <p:cNvSpPr txBox="1">
            <a:spLocks/>
          </p:cNvSpPr>
          <p:nvPr/>
        </p:nvSpPr>
        <p:spPr bwMode="auto">
          <a:xfrm>
            <a:off x="8423000" y="1894040"/>
            <a:ext cx="3104446" cy="4198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HIV-ASSIST supports rationale, guidelines-based ART selection</a:t>
            </a:r>
          </a:p>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2400" b="1" i="0" u="none" strike="noStrike" kern="0" cap="none" spc="0" normalizeH="0" baseline="0" noProof="0" dirty="0">
              <a:ln>
                <a:noFill/>
              </a:ln>
              <a:solidFill>
                <a:schemeClr val="tx1"/>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2400" b="1" i="0" u="none" strike="noStrike" kern="0" cap="none" spc="0" normalizeH="0" baseline="0" noProof="0" dirty="0">
              <a:ln>
                <a:noFill/>
              </a:ln>
              <a:solidFill>
                <a:schemeClr val="tx1"/>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2400" b="1" i="0" u="none" strike="noStrike" kern="0" cap="none" spc="0" normalizeH="0" baseline="0" noProof="0" dirty="0">
              <a:ln>
                <a:noFill/>
              </a:ln>
              <a:solidFill>
                <a:schemeClr val="tx1"/>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2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Consolidated resource center helps providers select appropriate ART</a:t>
            </a:r>
          </a:p>
        </p:txBody>
      </p:sp>
      <p:sp>
        <p:nvSpPr>
          <p:cNvPr id="17" name="Content Placeholder 3">
            <a:extLst>
              <a:ext uri="{FF2B5EF4-FFF2-40B4-BE49-F238E27FC236}">
                <a16:creationId xmlns:a16="http://schemas.microsoft.com/office/drawing/2014/main" id="{1C7828A5-B715-470C-8281-DA9EB708B7A6}"/>
              </a:ext>
            </a:extLst>
          </p:cNvPr>
          <p:cNvSpPr txBox="1">
            <a:spLocks/>
          </p:cNvSpPr>
          <p:nvPr/>
        </p:nvSpPr>
        <p:spPr bwMode="auto">
          <a:xfrm>
            <a:off x="688833" y="1894040"/>
            <a:ext cx="3233688" cy="4198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400" b="1" i="0" u="none" strike="noStrike" kern="0" cap="none" spc="0" normalizeH="0" baseline="0" noProof="0" dirty="0">
                <a:ln>
                  <a:noFill/>
                </a:ln>
                <a:solidFill>
                  <a:schemeClr val="tx1"/>
                </a:solidFill>
                <a:effectLst/>
                <a:uLnTx/>
                <a:uFillTx/>
                <a:latin typeface="Calibri" panose="020F0502020204030204" pitchFamily="34" charset="0"/>
                <a:ea typeface="+mn-ea"/>
                <a:cs typeface="+mn-cs"/>
              </a:rPr>
              <a:t>HIV-ASSIST uses MCDA to rank guidelines-based ART regimens</a:t>
            </a:r>
          </a:p>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2400" b="1" i="0" u="none" strike="noStrike" kern="0" cap="none" spc="0" normalizeH="0" baseline="0" noProof="0" dirty="0">
              <a:ln>
                <a:noFill/>
              </a:ln>
              <a:solidFill>
                <a:schemeClr val="tx1"/>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2400" b="1" i="0" u="none" strike="noStrike" kern="0" cap="none" spc="0" normalizeH="0" baseline="0" noProof="0" dirty="0">
              <a:ln>
                <a:noFill/>
              </a:ln>
              <a:solidFill>
                <a:schemeClr val="tx1"/>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2400" b="1" i="0" u="none" strike="noStrike" kern="0" cap="none" spc="0" normalizeH="0" baseline="0" noProof="0" dirty="0">
              <a:ln>
                <a:noFill/>
              </a:ln>
              <a:solidFill>
                <a:schemeClr val="tx1"/>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200" b="1" i="0" u="none" strike="noStrike" kern="0" cap="none" spc="0" normalizeH="0" baseline="0" noProof="0" dirty="0">
                <a:ln>
                  <a:noFill/>
                </a:ln>
                <a:solidFill>
                  <a:schemeClr val="tx1"/>
                </a:solidFill>
                <a:effectLst/>
                <a:uLnTx/>
                <a:uFillTx/>
                <a:latin typeface="Calibri" panose="020F0502020204030204" pitchFamily="34" charset="0"/>
                <a:ea typeface="+mn-ea"/>
                <a:cs typeface="+mn-cs"/>
              </a:rPr>
              <a:t>Website and mobile app provide additional educational content; explains rankings</a:t>
            </a:r>
          </a:p>
        </p:txBody>
      </p:sp>
      <p:pic>
        <p:nvPicPr>
          <p:cNvPr id="20" name="Graphic 19" descr="Adhesive Bandage with solid fill">
            <a:extLst>
              <a:ext uri="{FF2B5EF4-FFF2-40B4-BE49-F238E27FC236}">
                <a16:creationId xmlns:a16="http://schemas.microsoft.com/office/drawing/2014/main" id="{2F7C57C9-AEFB-4C5C-B88F-6AB3989C2A0B}"/>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784473" y="3406196"/>
            <a:ext cx="914400" cy="914400"/>
          </a:xfrm>
          <a:prstGeom prst="rect">
            <a:avLst/>
          </a:prstGeom>
        </p:spPr>
      </p:pic>
      <p:pic>
        <p:nvPicPr>
          <p:cNvPr id="24" name="Graphic 23" descr="Confused person with solid fill">
            <a:extLst>
              <a:ext uri="{FF2B5EF4-FFF2-40B4-BE49-F238E27FC236}">
                <a16:creationId xmlns:a16="http://schemas.microsoft.com/office/drawing/2014/main" id="{04A58F22-AB2A-4E04-8028-6B3B3906A091}"/>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38995" y="3406196"/>
            <a:ext cx="914400" cy="914400"/>
          </a:xfrm>
          <a:prstGeom prst="rect">
            <a:avLst/>
          </a:prstGeom>
        </p:spPr>
      </p:pic>
      <p:pic>
        <p:nvPicPr>
          <p:cNvPr id="26" name="Graphic 25" descr="Add with solid fill">
            <a:extLst>
              <a:ext uri="{FF2B5EF4-FFF2-40B4-BE49-F238E27FC236}">
                <a16:creationId xmlns:a16="http://schemas.microsoft.com/office/drawing/2014/main" id="{C3670004-4934-4E9A-9232-A54B0DB9A0F4}"/>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597744" y="3596728"/>
            <a:ext cx="533336" cy="533336"/>
          </a:xfrm>
          <a:prstGeom prst="rect">
            <a:avLst/>
          </a:prstGeom>
        </p:spPr>
      </p:pic>
      <p:pic>
        <p:nvPicPr>
          <p:cNvPr id="27" name="Graphic 26" descr="Add with solid fill">
            <a:extLst>
              <a:ext uri="{FF2B5EF4-FFF2-40B4-BE49-F238E27FC236}">
                <a16:creationId xmlns:a16="http://schemas.microsoft.com/office/drawing/2014/main" id="{804988CB-F119-4442-ADF5-3BB475968E11}"/>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352266" y="3596728"/>
            <a:ext cx="533336" cy="533336"/>
          </a:xfrm>
          <a:prstGeom prst="rect">
            <a:avLst/>
          </a:prstGeom>
        </p:spPr>
      </p:pic>
      <p:pic>
        <p:nvPicPr>
          <p:cNvPr id="29" name="Graphic 28" descr="Bullseye with solid fill">
            <a:extLst>
              <a:ext uri="{FF2B5EF4-FFF2-40B4-BE49-F238E27FC236}">
                <a16:creationId xmlns:a16="http://schemas.microsoft.com/office/drawing/2014/main" id="{A3A70CEF-F285-4854-A6ED-56A52254D48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286378" y="3174551"/>
            <a:ext cx="1377691" cy="1377691"/>
          </a:xfrm>
          <a:prstGeom prst="rect">
            <a:avLst/>
          </a:prstGeom>
        </p:spPr>
      </p:pic>
      <p:pic>
        <p:nvPicPr>
          <p:cNvPr id="31" name="Picture 30">
            <a:extLst>
              <a:ext uri="{FF2B5EF4-FFF2-40B4-BE49-F238E27FC236}">
                <a16:creationId xmlns:a16="http://schemas.microsoft.com/office/drawing/2014/main" id="{9FFA3E71-46BC-4D88-B79D-B87854D9F65B}"/>
              </a:ext>
            </a:extLst>
          </p:cNvPr>
          <p:cNvPicPr>
            <a:picLocks noChangeAspect="1"/>
          </p:cNvPicPr>
          <p:nvPr/>
        </p:nvPicPr>
        <p:blipFill rotWithShape="1">
          <a:blip r:embed="rId13"/>
          <a:srcRect t="2705"/>
          <a:stretch/>
        </p:blipFill>
        <p:spPr>
          <a:xfrm>
            <a:off x="5398605" y="3174551"/>
            <a:ext cx="1481479" cy="1377691"/>
          </a:xfrm>
          <a:prstGeom prst="rect">
            <a:avLst/>
          </a:prstGeom>
        </p:spPr>
      </p:pic>
      <p:sp>
        <p:nvSpPr>
          <p:cNvPr id="3" name="5 CuadroTexto">
            <a:extLst>
              <a:ext uri="{FF2B5EF4-FFF2-40B4-BE49-F238E27FC236}">
                <a16:creationId xmlns:a16="http://schemas.microsoft.com/office/drawing/2014/main" id="{BE340741-0CE6-8784-482D-1034CEAF8856}"/>
              </a:ext>
            </a:extLst>
          </p:cNvPr>
          <p:cNvSpPr txBox="1"/>
          <p:nvPr/>
        </p:nvSpPr>
        <p:spPr>
          <a:xfrm>
            <a:off x="410979" y="6366166"/>
            <a:ext cx="1162103" cy="295461"/>
          </a:xfrm>
          <a:prstGeom prst="rect">
            <a:avLst/>
          </a:prstGeom>
          <a:noFill/>
        </p:spPr>
        <p:txBody>
          <a:bodyPr wrap="none" lIns="109723" tIns="54862" rIns="109723" bIns="5486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hivassist.com.  </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8" name="Content Placeholder 21" descr="Covid-19 with solid fill">
            <a:extLst>
              <a:ext uri="{FF2B5EF4-FFF2-40B4-BE49-F238E27FC236}">
                <a16:creationId xmlns:a16="http://schemas.microsoft.com/office/drawing/2014/main" id="{DE893B92-CF0C-E726-3D6F-76732AEF090E}"/>
              </a:ext>
            </a:extLst>
          </p:cNvPr>
          <p:cNvPicPr>
            <a:picLocks noChangeAspect="1"/>
          </p:cNvPicPr>
          <p:nvPr/>
        </p:nvPicPr>
        <p:blipFill>
          <a:blip r:embed="rId14" cstate="hq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bwMode="auto">
          <a:xfrm>
            <a:off x="3115675" y="3406196"/>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87352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title"/>
          </p:nvPr>
        </p:nvSpPr>
        <p:spPr/>
        <p:txBody>
          <a:bodyPr>
            <a:normAutofit/>
          </a:bodyPr>
          <a:lstStyle/>
          <a:p>
            <a:r>
              <a:rPr lang="en-US" dirty="0"/>
              <a:t>How to Use the HIV-ASSIST Tool: </a:t>
            </a:r>
            <a:br>
              <a:rPr lang="en-US" dirty="0"/>
            </a:br>
            <a:r>
              <a:rPr lang="en-US" dirty="0"/>
              <a:t>A Step-by-Step Guide for HCPs in Asia</a:t>
            </a:r>
            <a:endParaRPr lang="en-US" altLang="en-US" sz="4000" dirty="0"/>
          </a:p>
        </p:txBody>
      </p:sp>
      <p:sp>
        <p:nvSpPr>
          <p:cNvPr id="2" name="Text Box 21">
            <a:extLst>
              <a:ext uri="{FF2B5EF4-FFF2-40B4-BE49-F238E27FC236}">
                <a16:creationId xmlns:a16="http://schemas.microsoft.com/office/drawing/2014/main" id="{730D166B-2F0E-8513-15C5-A05970E2643E}"/>
              </a:ext>
            </a:extLst>
          </p:cNvPr>
          <p:cNvSpPr txBox="1">
            <a:spLocks noChangeArrowheads="1"/>
          </p:cNvSpPr>
          <p:nvPr/>
        </p:nvSpPr>
        <p:spPr bwMode="auto">
          <a:xfrm>
            <a:off x="435015" y="6250800"/>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an educational grant from Gilead Sciences, Inc.</a:t>
            </a: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BB0B9AF-6D83-93AE-9610-3172277019B9}"/>
              </a:ext>
            </a:extLst>
          </p:cNvPr>
          <p:cNvPicPr>
            <a:picLocks noChangeAspect="1"/>
          </p:cNvPicPr>
          <p:nvPr/>
        </p:nvPicPr>
        <p:blipFill>
          <a:blip r:embed="rId4"/>
          <a:stretch>
            <a:fillRect/>
          </a:stretch>
        </p:blipFill>
        <p:spPr>
          <a:xfrm>
            <a:off x="0" y="2628836"/>
            <a:ext cx="12192000" cy="2317811"/>
          </a:xfrm>
          <a:prstGeom prst="rect">
            <a:avLst/>
          </a:prstGeom>
          <a:solidFill>
            <a:srgbClr val="00823B"/>
          </a:solidFill>
        </p:spPr>
      </p:pic>
      <p:sp>
        <p:nvSpPr>
          <p:cNvPr id="2" name="Title 1">
            <a:extLst>
              <a:ext uri="{FF2B5EF4-FFF2-40B4-BE49-F238E27FC236}">
                <a16:creationId xmlns:a16="http://schemas.microsoft.com/office/drawing/2014/main" id="{096F56E7-894C-284A-A1DF-164248C5C1E5}"/>
              </a:ext>
            </a:extLst>
          </p:cNvPr>
          <p:cNvSpPr>
            <a:spLocks noGrp="1"/>
          </p:cNvSpPr>
          <p:nvPr>
            <p:ph type="title"/>
          </p:nvPr>
        </p:nvSpPr>
        <p:spPr/>
        <p:txBody>
          <a:bodyPr/>
          <a:lstStyle/>
          <a:p>
            <a:r>
              <a:rPr lang="en-US" dirty="0"/>
              <a:t>HIV-ASSIST: A Decision Support Tool for ARV Selection</a:t>
            </a:r>
          </a:p>
        </p:txBody>
      </p:sp>
      <p:sp>
        <p:nvSpPr>
          <p:cNvPr id="3" name="Content Placeholder 2">
            <a:extLst>
              <a:ext uri="{FF2B5EF4-FFF2-40B4-BE49-F238E27FC236}">
                <a16:creationId xmlns:a16="http://schemas.microsoft.com/office/drawing/2014/main" id="{BC46EB15-717E-584C-A17F-29D9BE327CD8}"/>
              </a:ext>
            </a:extLst>
          </p:cNvPr>
          <p:cNvSpPr>
            <a:spLocks noGrp="1"/>
          </p:cNvSpPr>
          <p:nvPr>
            <p:ph idx="1"/>
          </p:nvPr>
        </p:nvSpPr>
        <p:spPr>
          <a:ln>
            <a:noFill/>
          </a:ln>
        </p:spPr>
        <p:txBody>
          <a:bodyPr>
            <a:normAutofit/>
          </a:bodyPr>
          <a:lstStyle/>
          <a:p>
            <a:pPr marL="0" indent="0" algn="ctr">
              <a:buNone/>
            </a:pPr>
            <a:r>
              <a:rPr lang="en-US" sz="3200" b="1" dirty="0">
                <a:solidFill>
                  <a:schemeClr val="accent3"/>
                </a:solidFill>
              </a:rPr>
              <a:t>www.hivassist.com </a:t>
            </a:r>
          </a:p>
        </p:txBody>
      </p:sp>
      <p:pic>
        <p:nvPicPr>
          <p:cNvPr id="6" name="Graphic 5" descr="Cursor with solid fill">
            <a:extLst>
              <a:ext uri="{FF2B5EF4-FFF2-40B4-BE49-F238E27FC236}">
                <a16:creationId xmlns:a16="http://schemas.microsoft.com/office/drawing/2014/main" id="{7BB35302-14FC-40CF-983A-27EAC435E89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09796" y="4390387"/>
            <a:ext cx="1112520" cy="1112520"/>
          </a:xfrm>
          <a:prstGeom prst="rect">
            <a:avLst/>
          </a:prstGeom>
        </p:spPr>
      </p:pic>
      <p:sp>
        <p:nvSpPr>
          <p:cNvPr id="7" name="5 CuadroTexto">
            <a:extLst>
              <a:ext uri="{FF2B5EF4-FFF2-40B4-BE49-F238E27FC236}">
                <a16:creationId xmlns:a16="http://schemas.microsoft.com/office/drawing/2014/main" id="{3C43308D-A567-4360-981B-19F87D82030D}"/>
              </a:ext>
            </a:extLst>
          </p:cNvPr>
          <p:cNvSpPr txBox="1"/>
          <p:nvPr/>
        </p:nvSpPr>
        <p:spPr>
          <a:xfrm>
            <a:off x="410979" y="6366166"/>
            <a:ext cx="1162103" cy="295461"/>
          </a:xfrm>
          <a:prstGeom prst="rect">
            <a:avLst/>
          </a:prstGeom>
          <a:noFill/>
        </p:spPr>
        <p:txBody>
          <a:bodyPr wrap="none" lIns="109723" tIns="54862" rIns="109723" bIns="5486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hivassist.com.  </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3" name="Oval 12">
            <a:extLst>
              <a:ext uri="{FF2B5EF4-FFF2-40B4-BE49-F238E27FC236}">
                <a16:creationId xmlns:a16="http://schemas.microsoft.com/office/drawing/2014/main" id="{22DACB5A-F1DC-605A-392B-6D2FE97BE22F}"/>
              </a:ext>
            </a:extLst>
          </p:cNvPr>
          <p:cNvSpPr/>
          <p:nvPr/>
        </p:nvSpPr>
        <p:spPr bwMode="auto">
          <a:xfrm>
            <a:off x="8410353" y="4061637"/>
            <a:ext cx="3781647" cy="906275"/>
          </a:xfrm>
          <a:prstGeom prst="ellipse">
            <a:avLst/>
          </a:prstGeom>
          <a:noFill/>
          <a:ln w="3810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938216F4-2960-142C-58AD-6C307F41ADEA}"/>
              </a:ext>
            </a:extLst>
          </p:cNvPr>
          <p:cNvSpPr txBox="1"/>
          <p:nvPr/>
        </p:nvSpPr>
        <p:spPr bwMode="auto">
          <a:xfrm>
            <a:off x="8674394" y="5041242"/>
            <a:ext cx="32535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Also available as a mobile app</a:t>
            </a:r>
          </a:p>
        </p:txBody>
      </p:sp>
    </p:spTree>
    <p:custDataLst>
      <p:tags r:id="rId1"/>
    </p:custDataLst>
    <p:extLst>
      <p:ext uri="{BB962C8B-B14F-4D97-AF65-F5344CB8AC3E}">
        <p14:creationId xmlns:p14="http://schemas.microsoft.com/office/powerpoint/2010/main" val="3252553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HIV-ASSIST: Input Key Viral and Patient Characteristics With a User-Friendly Web-Based Tool</a:t>
            </a:r>
          </a:p>
        </p:txBody>
      </p:sp>
      <p:pic>
        <p:nvPicPr>
          <p:cNvPr id="4" name="Picture 3"/>
          <p:cNvPicPr>
            <a:picLocks noChangeAspect="1"/>
          </p:cNvPicPr>
          <p:nvPr/>
        </p:nvPicPr>
        <p:blipFill rotWithShape="1">
          <a:blip r:embed="rId4"/>
          <a:srcRect l="18568" t="24763" r="20423" b="5892"/>
          <a:stretch/>
        </p:blipFill>
        <p:spPr>
          <a:xfrm>
            <a:off x="2373330" y="1609558"/>
            <a:ext cx="7223560" cy="4618374"/>
          </a:xfrm>
          <a:prstGeom prst="rect">
            <a:avLst/>
          </a:prstGeom>
          <a:ln w="57150">
            <a:solidFill>
              <a:schemeClr val="accent2"/>
            </a:solidFill>
            <a:miter lim="800000"/>
          </a:ln>
        </p:spPr>
      </p:pic>
      <p:sp>
        <p:nvSpPr>
          <p:cNvPr id="3" name="5 CuadroTexto">
            <a:extLst>
              <a:ext uri="{FF2B5EF4-FFF2-40B4-BE49-F238E27FC236}">
                <a16:creationId xmlns:a16="http://schemas.microsoft.com/office/drawing/2014/main" id="{095842A5-FBAB-8A38-953A-603DC729DA5B}"/>
              </a:ext>
            </a:extLst>
          </p:cNvPr>
          <p:cNvSpPr txBox="1"/>
          <p:nvPr/>
        </p:nvSpPr>
        <p:spPr>
          <a:xfrm>
            <a:off x="410979" y="6366166"/>
            <a:ext cx="1162103" cy="295461"/>
          </a:xfrm>
          <a:prstGeom prst="rect">
            <a:avLst/>
          </a:prstGeom>
          <a:noFill/>
        </p:spPr>
        <p:txBody>
          <a:bodyPr wrap="none" lIns="109723" tIns="54862" rIns="109723" bIns="5486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hivassist.com.  </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ustDataLst>
      <p:tags r:id="rId1"/>
    </p:custDataLst>
    <p:extLst>
      <p:ext uri="{BB962C8B-B14F-4D97-AF65-F5344CB8AC3E}">
        <p14:creationId xmlns:p14="http://schemas.microsoft.com/office/powerpoint/2010/main" val="36389833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Chart&#10;&#10;Description automatically generated">
            <a:extLst>
              <a:ext uri="{FF2B5EF4-FFF2-40B4-BE49-F238E27FC236}">
                <a16:creationId xmlns:a16="http://schemas.microsoft.com/office/drawing/2014/main" id="{57585EFA-2C95-86A8-4313-83E3C31BF685}"/>
              </a:ext>
            </a:extLst>
          </p:cNvPr>
          <p:cNvPicPr>
            <a:picLocks noChangeAspect="1"/>
          </p:cNvPicPr>
          <p:nvPr/>
        </p:nvPicPr>
        <p:blipFill rotWithShape="1">
          <a:blip r:embed="rId4">
            <a:extLst>
              <a:ext uri="{28A0092B-C50C-407E-A947-70E740481C1C}">
                <a14:useLocalDpi xmlns:a14="http://schemas.microsoft.com/office/drawing/2010/main" val="0"/>
              </a:ext>
            </a:extLst>
          </a:blip>
          <a:srcRect b="59779"/>
          <a:stretch/>
        </p:blipFill>
        <p:spPr>
          <a:xfrm>
            <a:off x="6095998" y="1389601"/>
            <a:ext cx="4562517" cy="3973509"/>
          </a:xfrm>
          <a:prstGeom prst="rect">
            <a:avLst/>
          </a:prstGeom>
          <a:ln w="28575">
            <a:solidFill>
              <a:schemeClr val="bg1"/>
            </a:solidFill>
          </a:ln>
        </p:spPr>
      </p:pic>
      <p:pic>
        <p:nvPicPr>
          <p:cNvPr id="11" name="Picture 10" descr="Chart&#10;&#10;Description automatically generated">
            <a:extLst>
              <a:ext uri="{FF2B5EF4-FFF2-40B4-BE49-F238E27FC236}">
                <a16:creationId xmlns:a16="http://schemas.microsoft.com/office/drawing/2014/main" id="{8E2C71FB-FF08-E376-B30D-74C0BC9E50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08940" y="1402748"/>
            <a:ext cx="2409386" cy="5217124"/>
          </a:xfrm>
          <a:prstGeom prst="rect">
            <a:avLst/>
          </a:prstGeom>
          <a:ln w="50800">
            <a:solidFill>
              <a:schemeClr val="accent2"/>
            </a:solidFill>
          </a:ln>
        </p:spPr>
      </p:pic>
      <p:sp>
        <p:nvSpPr>
          <p:cNvPr id="2" name="Title 1">
            <a:extLst>
              <a:ext uri="{FF2B5EF4-FFF2-40B4-BE49-F238E27FC236}">
                <a16:creationId xmlns:a16="http://schemas.microsoft.com/office/drawing/2014/main" id="{096F56E7-894C-284A-A1DF-164248C5C1E5}"/>
              </a:ext>
            </a:extLst>
          </p:cNvPr>
          <p:cNvSpPr>
            <a:spLocks noGrp="1"/>
          </p:cNvSpPr>
          <p:nvPr>
            <p:ph type="title"/>
          </p:nvPr>
        </p:nvSpPr>
        <p:spPr/>
        <p:txBody>
          <a:bodyPr/>
          <a:lstStyle/>
          <a:p>
            <a:r>
              <a:rPr lang="en-US" dirty="0"/>
              <a:t>HIV-ASSIST: A Decision Support Tool for ARV Selection Available as a Mobile App</a:t>
            </a:r>
          </a:p>
        </p:txBody>
      </p:sp>
      <p:pic>
        <p:nvPicPr>
          <p:cNvPr id="6" name="Graphic 5" descr="Cursor with solid fill">
            <a:extLst>
              <a:ext uri="{FF2B5EF4-FFF2-40B4-BE49-F238E27FC236}">
                <a16:creationId xmlns:a16="http://schemas.microsoft.com/office/drawing/2014/main" id="{7BB35302-14FC-40CF-983A-27EAC435E89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588357" y="3817470"/>
            <a:ext cx="1112520" cy="1112520"/>
          </a:xfrm>
          <a:prstGeom prst="rect">
            <a:avLst/>
          </a:prstGeom>
        </p:spPr>
      </p:pic>
      <p:sp>
        <p:nvSpPr>
          <p:cNvPr id="7" name="5 CuadroTexto">
            <a:extLst>
              <a:ext uri="{FF2B5EF4-FFF2-40B4-BE49-F238E27FC236}">
                <a16:creationId xmlns:a16="http://schemas.microsoft.com/office/drawing/2014/main" id="{3C43308D-A567-4360-981B-19F87D82030D}"/>
              </a:ext>
            </a:extLst>
          </p:cNvPr>
          <p:cNvSpPr txBox="1"/>
          <p:nvPr/>
        </p:nvSpPr>
        <p:spPr>
          <a:xfrm>
            <a:off x="410979" y="6366166"/>
            <a:ext cx="1162103" cy="295461"/>
          </a:xfrm>
          <a:prstGeom prst="rect">
            <a:avLst/>
          </a:prstGeom>
          <a:noFill/>
        </p:spPr>
        <p:txBody>
          <a:bodyPr wrap="none" lIns="109723" tIns="54862" rIns="109723" bIns="5486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hivassist.com.  </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2" name="Oval 11">
            <a:extLst>
              <a:ext uri="{FF2B5EF4-FFF2-40B4-BE49-F238E27FC236}">
                <a16:creationId xmlns:a16="http://schemas.microsoft.com/office/drawing/2014/main" id="{4F7AB05F-0A8B-490D-7EA1-E1DD627B240B}"/>
              </a:ext>
            </a:extLst>
          </p:cNvPr>
          <p:cNvSpPr/>
          <p:nvPr/>
        </p:nvSpPr>
        <p:spPr bwMode="auto">
          <a:xfrm>
            <a:off x="6898752" y="4496871"/>
            <a:ext cx="2957007" cy="866239"/>
          </a:xfrm>
          <a:prstGeom prst="ellipse">
            <a:avLst/>
          </a:prstGeom>
          <a:noFill/>
          <a:ln w="381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 name="Rectangle 2">
            <a:extLst>
              <a:ext uri="{FF2B5EF4-FFF2-40B4-BE49-F238E27FC236}">
                <a16:creationId xmlns:a16="http://schemas.microsoft.com/office/drawing/2014/main" id="{75676EEF-41B6-56F0-B011-02CB622BF3D0}"/>
              </a:ext>
            </a:extLst>
          </p:cNvPr>
          <p:cNvSpPr/>
          <p:nvPr/>
        </p:nvSpPr>
        <p:spPr bwMode="auto">
          <a:xfrm>
            <a:off x="2708940" y="1402748"/>
            <a:ext cx="2409386" cy="2124223"/>
          </a:xfrm>
          <a:prstGeom prst="rect">
            <a:avLst/>
          </a:prstGeom>
          <a:noFill/>
          <a:ln w="2857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 name="Straight Connector 4">
            <a:extLst>
              <a:ext uri="{FF2B5EF4-FFF2-40B4-BE49-F238E27FC236}">
                <a16:creationId xmlns:a16="http://schemas.microsoft.com/office/drawing/2014/main" id="{16E00339-F99E-41C3-09CC-23C9B2422350}"/>
              </a:ext>
            </a:extLst>
          </p:cNvPr>
          <p:cNvCxnSpPr>
            <a:cxnSpLocks/>
          </p:cNvCxnSpPr>
          <p:nvPr/>
        </p:nvCxnSpPr>
        <p:spPr bwMode="auto">
          <a:xfrm flipV="1">
            <a:off x="5118324" y="1374222"/>
            <a:ext cx="970386" cy="28526"/>
          </a:xfrm>
          <a:prstGeom prst="line">
            <a:avLst/>
          </a:prstGeom>
          <a:noFill/>
          <a:ln w="28575" cap="flat" cmpd="sng" algn="ctr">
            <a:solidFill>
              <a:schemeClr val="bg1"/>
            </a:solidFill>
            <a:prstDash val="sysDash"/>
            <a:round/>
            <a:headEnd type="none" w="med" len="med"/>
            <a:tailEnd type="none" w="med" len="med"/>
          </a:ln>
          <a:effectLst/>
        </p:spPr>
      </p:cxnSp>
      <p:cxnSp>
        <p:nvCxnSpPr>
          <p:cNvPr id="9" name="Straight Connector 8">
            <a:extLst>
              <a:ext uri="{FF2B5EF4-FFF2-40B4-BE49-F238E27FC236}">
                <a16:creationId xmlns:a16="http://schemas.microsoft.com/office/drawing/2014/main" id="{6E9AFEFF-F3AD-E83A-ED0C-3C49C91EA0C0}"/>
              </a:ext>
            </a:extLst>
          </p:cNvPr>
          <p:cNvCxnSpPr>
            <a:cxnSpLocks/>
          </p:cNvCxnSpPr>
          <p:nvPr/>
        </p:nvCxnSpPr>
        <p:spPr bwMode="auto">
          <a:xfrm>
            <a:off x="5118324" y="3535063"/>
            <a:ext cx="963100" cy="1844230"/>
          </a:xfrm>
          <a:prstGeom prst="line">
            <a:avLst/>
          </a:prstGeom>
          <a:noFill/>
          <a:ln w="28575" cap="flat" cmpd="sng" algn="ctr">
            <a:solidFill>
              <a:schemeClr val="bg1"/>
            </a:solidFill>
            <a:prstDash val="sysDash"/>
            <a:round/>
            <a:headEnd type="none" w="med" len="med"/>
            <a:tailEnd type="none" w="med" len="med"/>
          </a:ln>
          <a:effectLst/>
        </p:spPr>
      </p:cxnSp>
    </p:spTree>
    <p:custDataLst>
      <p:tags r:id="rId1"/>
    </p:custDataLst>
    <p:extLst>
      <p:ext uri="{BB962C8B-B14F-4D97-AF65-F5344CB8AC3E}">
        <p14:creationId xmlns:p14="http://schemas.microsoft.com/office/powerpoint/2010/main" val="17564888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5 CuadroTexto">
            <a:extLst>
              <a:ext uri="{FF2B5EF4-FFF2-40B4-BE49-F238E27FC236}">
                <a16:creationId xmlns:a16="http://schemas.microsoft.com/office/drawing/2014/main" id="{97114F84-6CA1-4CAF-9AD9-68DD025176BD}"/>
              </a:ext>
            </a:extLst>
          </p:cNvPr>
          <p:cNvSpPr txBox="1"/>
          <p:nvPr/>
        </p:nvSpPr>
        <p:spPr>
          <a:xfrm>
            <a:off x="409075" y="6366396"/>
            <a:ext cx="2988500" cy="295461"/>
          </a:xfrm>
          <a:prstGeom prst="rect">
            <a:avLst/>
          </a:prstGeom>
          <a:noFill/>
        </p:spPr>
        <p:txBody>
          <a:bodyPr wrap="none" lIns="109723" tIns="54862" rIns="109723" bIns="54862"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Maddali. JAIDS. 2019;82:188. hivassist.com. </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45" name="Group 44">
            <a:extLst>
              <a:ext uri="{FF2B5EF4-FFF2-40B4-BE49-F238E27FC236}">
                <a16:creationId xmlns:a16="http://schemas.microsoft.com/office/drawing/2014/main" id="{16F4B42A-6039-4211-8355-60C47991493F}"/>
              </a:ext>
            </a:extLst>
          </p:cNvPr>
          <p:cNvGrpSpPr/>
          <p:nvPr/>
        </p:nvGrpSpPr>
        <p:grpSpPr>
          <a:xfrm>
            <a:off x="536815" y="1818173"/>
            <a:ext cx="1911436" cy="1416883"/>
            <a:chOff x="775517" y="1609454"/>
            <a:chExt cx="1911436" cy="1416883"/>
          </a:xfrm>
        </p:grpSpPr>
        <p:sp>
          <p:nvSpPr>
            <p:cNvPr id="4" name="Rectangle: Rounded Corners 3">
              <a:extLst>
                <a:ext uri="{FF2B5EF4-FFF2-40B4-BE49-F238E27FC236}">
                  <a16:creationId xmlns:a16="http://schemas.microsoft.com/office/drawing/2014/main" id="{6B61F1CE-B69E-485C-968E-C75DE59F2591}"/>
                </a:ext>
              </a:extLst>
            </p:cNvPr>
            <p:cNvSpPr/>
            <p:nvPr/>
          </p:nvSpPr>
          <p:spPr bwMode="auto">
            <a:xfrm>
              <a:off x="775517" y="1609454"/>
              <a:ext cx="1911436" cy="1416883"/>
            </a:xfrm>
            <a:prstGeom prst="roundRect">
              <a:avLst/>
            </a:prstGeom>
            <a:solidFill>
              <a:schemeClr val="accent1"/>
            </a:solidFill>
            <a:ln w="76200">
              <a:solidFill>
                <a:srgbClr val="FFFF00"/>
              </a:solidFill>
              <a:miter lim="800000"/>
              <a:headEnd/>
              <a:tailEnd/>
            </a:ln>
          </p:spPr>
          <p:txBody>
            <a:bodyPr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 name="Rectangle: Rounded Corners 4">
              <a:extLst>
                <a:ext uri="{FF2B5EF4-FFF2-40B4-BE49-F238E27FC236}">
                  <a16:creationId xmlns:a16="http://schemas.microsoft.com/office/drawing/2014/main" id="{600C83B2-64FF-49DA-B7D5-96E7261B76F7}"/>
                </a:ext>
              </a:extLst>
            </p:cNvPr>
            <p:cNvSpPr/>
            <p:nvPr/>
          </p:nvSpPr>
          <p:spPr bwMode="auto">
            <a:xfrm>
              <a:off x="916298" y="1946174"/>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Viral load</a:t>
              </a:r>
            </a:p>
          </p:txBody>
        </p:sp>
        <p:sp>
          <p:nvSpPr>
            <p:cNvPr id="14" name="Rectangle: Rounded Corners 13">
              <a:extLst>
                <a:ext uri="{FF2B5EF4-FFF2-40B4-BE49-F238E27FC236}">
                  <a16:creationId xmlns:a16="http://schemas.microsoft.com/office/drawing/2014/main" id="{A931BC13-2690-4835-8A63-CE4F2AB811F1}"/>
                </a:ext>
              </a:extLst>
            </p:cNvPr>
            <p:cNvSpPr/>
            <p:nvPr/>
          </p:nvSpPr>
          <p:spPr bwMode="auto">
            <a:xfrm>
              <a:off x="916298" y="2199148"/>
              <a:ext cx="1600200" cy="433652"/>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Resistance mutations</a:t>
              </a:r>
            </a:p>
          </p:txBody>
        </p:sp>
        <p:sp>
          <p:nvSpPr>
            <p:cNvPr id="16" name="Rectangle: Rounded Corners 15">
              <a:extLst>
                <a:ext uri="{FF2B5EF4-FFF2-40B4-BE49-F238E27FC236}">
                  <a16:creationId xmlns:a16="http://schemas.microsoft.com/office/drawing/2014/main" id="{308F372B-C278-4D56-BFE6-B3F47157095C}"/>
                </a:ext>
              </a:extLst>
            </p:cNvPr>
            <p:cNvSpPr/>
            <p:nvPr/>
          </p:nvSpPr>
          <p:spPr bwMode="auto">
            <a:xfrm>
              <a:off x="916298" y="2680240"/>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Tropism</a:t>
              </a:r>
            </a:p>
          </p:txBody>
        </p:sp>
        <p:sp>
          <p:nvSpPr>
            <p:cNvPr id="6" name="TextBox 5">
              <a:extLst>
                <a:ext uri="{FF2B5EF4-FFF2-40B4-BE49-F238E27FC236}">
                  <a16:creationId xmlns:a16="http://schemas.microsoft.com/office/drawing/2014/main" id="{6B675981-1F8E-49DF-A290-F9143D69FA11}"/>
                </a:ext>
              </a:extLst>
            </p:cNvPr>
            <p:cNvSpPr txBox="1"/>
            <p:nvPr/>
          </p:nvSpPr>
          <p:spPr bwMode="auto">
            <a:xfrm>
              <a:off x="831816" y="1609454"/>
              <a:ext cx="17691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Viral Attributes</a:t>
              </a:r>
            </a:p>
          </p:txBody>
        </p:sp>
      </p:grpSp>
      <p:grpSp>
        <p:nvGrpSpPr>
          <p:cNvPr id="46" name="Group 45">
            <a:extLst>
              <a:ext uri="{FF2B5EF4-FFF2-40B4-BE49-F238E27FC236}">
                <a16:creationId xmlns:a16="http://schemas.microsoft.com/office/drawing/2014/main" id="{0045D059-485F-4C5C-AAFC-F515106D1BCE}"/>
              </a:ext>
            </a:extLst>
          </p:cNvPr>
          <p:cNvGrpSpPr/>
          <p:nvPr/>
        </p:nvGrpSpPr>
        <p:grpSpPr>
          <a:xfrm>
            <a:off x="387221" y="3780986"/>
            <a:ext cx="2200828" cy="2204650"/>
            <a:chOff x="522288" y="3572267"/>
            <a:chExt cx="2200828" cy="2204650"/>
          </a:xfrm>
        </p:grpSpPr>
        <p:sp>
          <p:nvSpPr>
            <p:cNvPr id="17" name="Rectangle: Rounded Corners 16">
              <a:extLst>
                <a:ext uri="{FF2B5EF4-FFF2-40B4-BE49-F238E27FC236}">
                  <a16:creationId xmlns:a16="http://schemas.microsoft.com/office/drawing/2014/main" id="{7C20BB07-810D-476B-AE14-7A7BA96E32ED}"/>
                </a:ext>
              </a:extLst>
            </p:cNvPr>
            <p:cNvSpPr/>
            <p:nvPr/>
          </p:nvSpPr>
          <p:spPr bwMode="auto">
            <a:xfrm>
              <a:off x="662087" y="3573355"/>
              <a:ext cx="1921231" cy="2203562"/>
            </a:xfrm>
            <a:prstGeom prst="roundRect">
              <a:avLst/>
            </a:prstGeom>
            <a:solidFill>
              <a:schemeClr val="accent1"/>
            </a:solidFill>
            <a:ln w="0">
              <a:solidFill>
                <a:schemeClr val="bg1"/>
              </a:solidFill>
              <a:miter lim="800000"/>
              <a:headEnd/>
              <a:tailEnd/>
            </a:ln>
          </p:spPr>
          <p:txBody>
            <a:bodyPr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Rectangle: Rounded Corners 17">
              <a:extLst>
                <a:ext uri="{FF2B5EF4-FFF2-40B4-BE49-F238E27FC236}">
                  <a16:creationId xmlns:a16="http://schemas.microsoft.com/office/drawing/2014/main" id="{D7EBF786-0706-4C3B-B27D-468EBD63B7C0}"/>
                </a:ext>
              </a:extLst>
            </p:cNvPr>
            <p:cNvSpPr/>
            <p:nvPr/>
          </p:nvSpPr>
          <p:spPr bwMode="auto">
            <a:xfrm>
              <a:off x="822602" y="4158208"/>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Comorbidities</a:t>
              </a:r>
            </a:p>
          </p:txBody>
        </p:sp>
        <p:sp>
          <p:nvSpPr>
            <p:cNvPr id="19" name="TextBox 18">
              <a:extLst>
                <a:ext uri="{FF2B5EF4-FFF2-40B4-BE49-F238E27FC236}">
                  <a16:creationId xmlns:a16="http://schemas.microsoft.com/office/drawing/2014/main" id="{38384B80-EA9B-4BCF-BF51-EB91E7248596}"/>
                </a:ext>
              </a:extLst>
            </p:cNvPr>
            <p:cNvSpPr txBox="1"/>
            <p:nvPr/>
          </p:nvSpPr>
          <p:spPr bwMode="auto">
            <a:xfrm>
              <a:off x="522288" y="3572267"/>
              <a:ext cx="22008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Patient </a:t>
              </a:r>
              <a:b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Characteristics</a:t>
              </a:r>
            </a:p>
          </p:txBody>
        </p:sp>
        <p:sp>
          <p:nvSpPr>
            <p:cNvPr id="20" name="Rectangle: Rounded Corners 19">
              <a:extLst>
                <a:ext uri="{FF2B5EF4-FFF2-40B4-BE49-F238E27FC236}">
                  <a16:creationId xmlns:a16="http://schemas.microsoft.com/office/drawing/2014/main" id="{0DAA879A-B443-4062-8970-183F0D231496}"/>
                </a:ext>
              </a:extLst>
            </p:cNvPr>
            <p:cNvSpPr/>
            <p:nvPr/>
          </p:nvSpPr>
          <p:spPr bwMode="auto">
            <a:xfrm>
              <a:off x="822602" y="4417391"/>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Comedications</a:t>
              </a:r>
            </a:p>
          </p:txBody>
        </p:sp>
        <p:sp>
          <p:nvSpPr>
            <p:cNvPr id="21" name="Rectangle: Rounded Corners 20">
              <a:extLst>
                <a:ext uri="{FF2B5EF4-FFF2-40B4-BE49-F238E27FC236}">
                  <a16:creationId xmlns:a16="http://schemas.microsoft.com/office/drawing/2014/main" id="{690018DF-C4E9-49B9-8FF9-E917E217E25B}"/>
                </a:ext>
              </a:extLst>
            </p:cNvPr>
            <p:cNvSpPr/>
            <p:nvPr/>
          </p:nvSpPr>
          <p:spPr bwMode="auto">
            <a:xfrm>
              <a:off x="822602" y="4676574"/>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Treatment history</a:t>
              </a:r>
            </a:p>
          </p:txBody>
        </p:sp>
        <p:sp>
          <p:nvSpPr>
            <p:cNvPr id="22" name="Rectangle: Rounded Corners 21">
              <a:extLst>
                <a:ext uri="{FF2B5EF4-FFF2-40B4-BE49-F238E27FC236}">
                  <a16:creationId xmlns:a16="http://schemas.microsoft.com/office/drawing/2014/main" id="{70A08D62-0B75-4948-9DB9-E2AF8583D210}"/>
                </a:ext>
              </a:extLst>
            </p:cNvPr>
            <p:cNvSpPr/>
            <p:nvPr/>
          </p:nvSpPr>
          <p:spPr bwMode="auto">
            <a:xfrm>
              <a:off x="822602" y="4935757"/>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CD4+ cell count</a:t>
              </a:r>
            </a:p>
          </p:txBody>
        </p:sp>
        <p:sp>
          <p:nvSpPr>
            <p:cNvPr id="23" name="Rectangle: Rounded Corners 22">
              <a:extLst>
                <a:ext uri="{FF2B5EF4-FFF2-40B4-BE49-F238E27FC236}">
                  <a16:creationId xmlns:a16="http://schemas.microsoft.com/office/drawing/2014/main" id="{440206A6-16AA-4612-9E32-CFE983363CDF}"/>
                </a:ext>
              </a:extLst>
            </p:cNvPr>
            <p:cNvSpPr/>
            <p:nvPr/>
          </p:nvSpPr>
          <p:spPr bwMode="auto">
            <a:xfrm>
              <a:off x="822602" y="5194940"/>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HLA-B*5701</a:t>
              </a:r>
            </a:p>
          </p:txBody>
        </p:sp>
        <p:sp>
          <p:nvSpPr>
            <p:cNvPr id="24" name="Rectangle: Rounded Corners 23">
              <a:extLst>
                <a:ext uri="{FF2B5EF4-FFF2-40B4-BE49-F238E27FC236}">
                  <a16:creationId xmlns:a16="http://schemas.microsoft.com/office/drawing/2014/main" id="{DEEFA367-9126-4A21-92CA-9BE3B5587713}"/>
                </a:ext>
              </a:extLst>
            </p:cNvPr>
            <p:cNvSpPr/>
            <p:nvPr/>
          </p:nvSpPr>
          <p:spPr bwMode="auto">
            <a:xfrm>
              <a:off x="822602" y="5454122"/>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Adherence</a:t>
              </a:r>
            </a:p>
          </p:txBody>
        </p:sp>
      </p:grpSp>
      <p:grpSp>
        <p:nvGrpSpPr>
          <p:cNvPr id="7" name="Group 6">
            <a:extLst>
              <a:ext uri="{FF2B5EF4-FFF2-40B4-BE49-F238E27FC236}">
                <a16:creationId xmlns:a16="http://schemas.microsoft.com/office/drawing/2014/main" id="{F942E77E-2EE2-41D2-9E10-67F675E70C99}"/>
              </a:ext>
            </a:extLst>
          </p:cNvPr>
          <p:cNvGrpSpPr/>
          <p:nvPr/>
        </p:nvGrpSpPr>
        <p:grpSpPr>
          <a:xfrm>
            <a:off x="5816348" y="1624914"/>
            <a:ext cx="2448483" cy="3968620"/>
            <a:chOff x="6254401" y="1887464"/>
            <a:chExt cx="2862981" cy="3968620"/>
          </a:xfrm>
        </p:grpSpPr>
        <p:sp>
          <p:nvSpPr>
            <p:cNvPr id="28" name="Rectangle: Rounded Corners 27">
              <a:extLst>
                <a:ext uri="{FF2B5EF4-FFF2-40B4-BE49-F238E27FC236}">
                  <a16:creationId xmlns:a16="http://schemas.microsoft.com/office/drawing/2014/main" id="{6676C7AA-3C79-4E0E-AECE-793DED2DA434}"/>
                </a:ext>
              </a:extLst>
            </p:cNvPr>
            <p:cNvSpPr/>
            <p:nvPr/>
          </p:nvSpPr>
          <p:spPr bwMode="auto">
            <a:xfrm>
              <a:off x="6254401" y="1896517"/>
              <a:ext cx="2862981" cy="3959567"/>
            </a:xfrm>
            <a:prstGeom prst="roundRect">
              <a:avLst/>
            </a:prstGeom>
            <a:solidFill>
              <a:schemeClr val="accent1"/>
            </a:solidFill>
            <a:ln w="0">
              <a:solidFill>
                <a:schemeClr val="bg1"/>
              </a:solidFill>
              <a:miter lim="800000"/>
              <a:headEnd/>
              <a:tailEnd/>
            </a:ln>
          </p:spPr>
          <p:txBody>
            <a:bodyPr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Rectangle: Rounded Corners 28">
              <a:extLst>
                <a:ext uri="{FF2B5EF4-FFF2-40B4-BE49-F238E27FC236}">
                  <a16:creationId xmlns:a16="http://schemas.microsoft.com/office/drawing/2014/main" id="{10CAC492-C272-4FCA-8E8C-7DBFFE5AA5A4}"/>
                </a:ext>
              </a:extLst>
            </p:cNvPr>
            <p:cNvSpPr/>
            <p:nvPr/>
          </p:nvSpPr>
          <p:spPr bwMode="auto">
            <a:xfrm>
              <a:off x="6345058" y="2727922"/>
              <a:ext cx="2681668" cy="1579264"/>
            </a:xfrm>
            <a:prstGeom prst="roundRect">
              <a:avLst/>
            </a:prstGeom>
            <a:solidFill>
              <a:schemeClr val="tx2"/>
            </a:solidFill>
            <a:ln w="0">
              <a:solidFill>
                <a:schemeClr val="bg1"/>
              </a:solid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00000"/>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Regimen activity or likelihood of viral suppression</a:t>
              </a:r>
            </a:p>
            <a:p>
              <a:pPr marL="285750" marR="0" lvl="0" indent="-28575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Number of fully or partially active ARVs in the regimen</a:t>
              </a:r>
            </a:p>
            <a:p>
              <a:pPr marL="285750" marR="0" lvl="0" indent="-28575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Efficacy, stratified by viral load, CD4+ cell count, and treatment experience</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TextBox 29">
              <a:extLst>
                <a:ext uri="{FF2B5EF4-FFF2-40B4-BE49-F238E27FC236}">
                  <a16:creationId xmlns:a16="http://schemas.microsoft.com/office/drawing/2014/main" id="{F74112FD-FE52-4E62-AD84-8305412D767E}"/>
                </a:ext>
              </a:extLst>
            </p:cNvPr>
            <p:cNvSpPr txBox="1"/>
            <p:nvPr/>
          </p:nvSpPr>
          <p:spPr bwMode="auto">
            <a:xfrm>
              <a:off x="6292461" y="1887464"/>
              <a:ext cx="27868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Multidrug Regimen Aggregate HIV-ASSIST Weighted Score</a:t>
              </a:r>
            </a:p>
          </p:txBody>
        </p:sp>
        <p:sp>
          <p:nvSpPr>
            <p:cNvPr id="31" name="Rectangle: Rounded Corners 30">
              <a:extLst>
                <a:ext uri="{FF2B5EF4-FFF2-40B4-BE49-F238E27FC236}">
                  <a16:creationId xmlns:a16="http://schemas.microsoft.com/office/drawing/2014/main" id="{34D7A08F-695F-49B8-A220-C4755B8442D4}"/>
                </a:ext>
              </a:extLst>
            </p:cNvPr>
            <p:cNvSpPr/>
            <p:nvPr/>
          </p:nvSpPr>
          <p:spPr bwMode="auto">
            <a:xfrm>
              <a:off x="6359594" y="4354267"/>
              <a:ext cx="2681668" cy="1389952"/>
            </a:xfrm>
            <a:prstGeom prst="roundRect">
              <a:avLst/>
            </a:prstGeom>
            <a:solidFill>
              <a:schemeClr val="tx2"/>
            </a:solidFill>
            <a:ln w="0">
              <a:solidFill>
                <a:schemeClr val="bg1"/>
              </a:solid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00000"/>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Tolerability/Preference</a:t>
              </a:r>
            </a:p>
            <a:p>
              <a:pPr marL="285750" marR="0" lvl="0" indent="-28575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Pill burden, dosing frequency</a:t>
              </a:r>
            </a:p>
            <a:p>
              <a:pPr marL="285750" marR="0" lvl="0" indent="-28575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Individual ARV utility score (drug interactions, comorbidity consideration)</a:t>
              </a:r>
            </a:p>
            <a:p>
              <a:pPr marL="285750" marR="0" lvl="0" indent="-28575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Adverse event profile</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47" name="Arrow: Down 46">
            <a:extLst>
              <a:ext uri="{FF2B5EF4-FFF2-40B4-BE49-F238E27FC236}">
                <a16:creationId xmlns:a16="http://schemas.microsoft.com/office/drawing/2014/main" id="{E3C57B42-F6F4-49D9-9D64-27A5F5D3EBCA}"/>
              </a:ext>
            </a:extLst>
          </p:cNvPr>
          <p:cNvSpPr/>
          <p:nvPr/>
        </p:nvSpPr>
        <p:spPr bwMode="auto">
          <a:xfrm rot="17416871">
            <a:off x="2498984" y="2832475"/>
            <a:ext cx="461710" cy="453502"/>
          </a:xfrm>
          <a:prstGeom prst="down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Arrow: Down 47">
            <a:extLst>
              <a:ext uri="{FF2B5EF4-FFF2-40B4-BE49-F238E27FC236}">
                <a16:creationId xmlns:a16="http://schemas.microsoft.com/office/drawing/2014/main" id="{748542B4-1FF2-4E8F-987C-E170BBEF7248}"/>
              </a:ext>
            </a:extLst>
          </p:cNvPr>
          <p:cNvSpPr/>
          <p:nvPr/>
        </p:nvSpPr>
        <p:spPr bwMode="auto">
          <a:xfrm rot="4183129" flipV="1">
            <a:off x="2504546" y="4248406"/>
            <a:ext cx="461710" cy="453502"/>
          </a:xfrm>
          <a:prstGeom prst="down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Arrow: Right 48">
            <a:extLst>
              <a:ext uri="{FF2B5EF4-FFF2-40B4-BE49-F238E27FC236}">
                <a16:creationId xmlns:a16="http://schemas.microsoft.com/office/drawing/2014/main" id="{09533741-A698-44B4-A128-55B80EAA1CEC}"/>
              </a:ext>
            </a:extLst>
          </p:cNvPr>
          <p:cNvSpPr/>
          <p:nvPr/>
        </p:nvSpPr>
        <p:spPr bwMode="auto">
          <a:xfrm>
            <a:off x="5399863" y="3544748"/>
            <a:ext cx="391352" cy="411586"/>
          </a:xfrm>
          <a:prstGeom prst="right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Arrow: Right 50">
            <a:extLst>
              <a:ext uri="{FF2B5EF4-FFF2-40B4-BE49-F238E27FC236}">
                <a16:creationId xmlns:a16="http://schemas.microsoft.com/office/drawing/2014/main" id="{33C2225F-ED20-4C18-9673-B7C46C1EC297}"/>
              </a:ext>
            </a:extLst>
          </p:cNvPr>
          <p:cNvSpPr/>
          <p:nvPr/>
        </p:nvSpPr>
        <p:spPr bwMode="auto">
          <a:xfrm>
            <a:off x="8301234" y="3553208"/>
            <a:ext cx="391352" cy="411586"/>
          </a:xfrm>
          <a:prstGeom prst="right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57" name="Group 56">
            <a:extLst>
              <a:ext uri="{FF2B5EF4-FFF2-40B4-BE49-F238E27FC236}">
                <a16:creationId xmlns:a16="http://schemas.microsoft.com/office/drawing/2014/main" id="{1C2668D8-F791-47DB-A7C9-8F4ACCBD91C9}"/>
              </a:ext>
            </a:extLst>
          </p:cNvPr>
          <p:cNvGrpSpPr/>
          <p:nvPr/>
        </p:nvGrpSpPr>
        <p:grpSpPr>
          <a:xfrm>
            <a:off x="8733614" y="2596116"/>
            <a:ext cx="3027128" cy="3066725"/>
            <a:chOff x="8721547" y="1998174"/>
            <a:chExt cx="3027128" cy="3066725"/>
          </a:xfrm>
        </p:grpSpPr>
        <p:sp>
          <p:nvSpPr>
            <p:cNvPr id="35" name="Rectangle: Rounded Corners 34">
              <a:extLst>
                <a:ext uri="{FF2B5EF4-FFF2-40B4-BE49-F238E27FC236}">
                  <a16:creationId xmlns:a16="http://schemas.microsoft.com/office/drawing/2014/main" id="{17B41293-4833-40DE-8530-ED8AA682A0C3}"/>
                </a:ext>
              </a:extLst>
            </p:cNvPr>
            <p:cNvSpPr/>
            <p:nvPr/>
          </p:nvSpPr>
          <p:spPr bwMode="auto">
            <a:xfrm>
              <a:off x="8721547" y="1998174"/>
              <a:ext cx="3027128" cy="3066725"/>
            </a:xfrm>
            <a:prstGeom prst="roundRect">
              <a:avLst/>
            </a:prstGeom>
            <a:solidFill>
              <a:schemeClr val="accent2"/>
            </a:solidFill>
            <a:ln w="0">
              <a:solidFill>
                <a:schemeClr val="bg1"/>
              </a:solidFill>
              <a:miter lim="800000"/>
              <a:headEnd/>
              <a:tailEnd/>
            </a:ln>
          </p:spPr>
          <p:txBody>
            <a:bodyPr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TextBox 36">
              <a:extLst>
                <a:ext uri="{FF2B5EF4-FFF2-40B4-BE49-F238E27FC236}">
                  <a16:creationId xmlns:a16="http://schemas.microsoft.com/office/drawing/2014/main" id="{E9F03E66-606B-46BF-9E3F-664C587F8520}"/>
                </a:ext>
              </a:extLst>
            </p:cNvPr>
            <p:cNvSpPr txBox="1"/>
            <p:nvPr/>
          </p:nvSpPr>
          <p:spPr bwMode="auto">
            <a:xfrm>
              <a:off x="8841681" y="2007608"/>
              <a:ext cx="278686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Suggested Interpretation of HIV-ASSIST Results</a:t>
              </a:r>
            </a:p>
          </p:txBody>
        </p:sp>
        <p:sp>
          <p:nvSpPr>
            <p:cNvPr id="38" name="Rectangle: Rounded Corners 37">
              <a:extLst>
                <a:ext uri="{FF2B5EF4-FFF2-40B4-BE49-F238E27FC236}">
                  <a16:creationId xmlns:a16="http://schemas.microsoft.com/office/drawing/2014/main" id="{C4635C2C-C3F5-4D1A-8D3C-D17B40315BF9}"/>
                </a:ext>
              </a:extLst>
            </p:cNvPr>
            <p:cNvSpPr/>
            <p:nvPr/>
          </p:nvSpPr>
          <p:spPr bwMode="auto">
            <a:xfrm>
              <a:off x="8894277" y="2970952"/>
              <a:ext cx="2681668" cy="570870"/>
            </a:xfrm>
            <a:prstGeom prst="roundRect">
              <a:avLst/>
            </a:prstGeom>
            <a:solidFill>
              <a:schemeClr val="accent4"/>
            </a:solidFill>
            <a:ln w="0">
              <a:solidFill>
                <a:schemeClr val="bg1"/>
              </a:solid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00000"/>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Score 0-2: </a:t>
              </a:r>
              <a:b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Stronger evidence for composite objective of efficacy and tolerability</a:t>
              </a:r>
              <a:endParaRPr kumimoji="0" lang="en-US" sz="11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TextBox 38">
              <a:extLst>
                <a:ext uri="{FF2B5EF4-FFF2-40B4-BE49-F238E27FC236}">
                  <a16:creationId xmlns:a16="http://schemas.microsoft.com/office/drawing/2014/main" id="{D2E1C008-1635-4D28-A8C0-8C78440C4E01}"/>
                </a:ext>
              </a:extLst>
            </p:cNvPr>
            <p:cNvSpPr txBox="1"/>
            <p:nvPr/>
          </p:nvSpPr>
          <p:spPr bwMode="auto">
            <a:xfrm>
              <a:off x="8803174" y="2510090"/>
              <a:ext cx="28638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Regiments ranked by </a:t>
              </a:r>
              <a:b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HIV-ASSIST weighted score</a:t>
              </a:r>
            </a:p>
          </p:txBody>
        </p:sp>
        <p:sp>
          <p:nvSpPr>
            <p:cNvPr id="41" name="Rectangle: Rounded Corners 40">
              <a:extLst>
                <a:ext uri="{FF2B5EF4-FFF2-40B4-BE49-F238E27FC236}">
                  <a16:creationId xmlns:a16="http://schemas.microsoft.com/office/drawing/2014/main" id="{E7CC3DD7-CAC5-4188-BCA5-CED4FFFAAB0A}"/>
                </a:ext>
              </a:extLst>
            </p:cNvPr>
            <p:cNvSpPr/>
            <p:nvPr/>
          </p:nvSpPr>
          <p:spPr bwMode="auto">
            <a:xfrm>
              <a:off x="8894277" y="3588782"/>
              <a:ext cx="2681668" cy="570870"/>
            </a:xfrm>
            <a:prstGeom prst="roundRect">
              <a:avLst/>
            </a:prstGeom>
            <a:solidFill>
              <a:schemeClr val="accent5"/>
            </a:solidFill>
            <a:ln w="0">
              <a:solidFill>
                <a:schemeClr val="bg1"/>
              </a:solid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00000"/>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Intermediate Score: </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Either reduced evidence for efficacy or reduced tolerability</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2" name="Rectangle: Rounded Corners 41">
              <a:extLst>
                <a:ext uri="{FF2B5EF4-FFF2-40B4-BE49-F238E27FC236}">
                  <a16:creationId xmlns:a16="http://schemas.microsoft.com/office/drawing/2014/main" id="{1E5166D0-AEA3-4939-AE3B-3F4697C8C6E2}"/>
                </a:ext>
              </a:extLst>
            </p:cNvPr>
            <p:cNvSpPr/>
            <p:nvPr/>
          </p:nvSpPr>
          <p:spPr bwMode="auto">
            <a:xfrm>
              <a:off x="8894277" y="4206612"/>
              <a:ext cx="2681668" cy="570870"/>
            </a:xfrm>
            <a:prstGeom prst="roundRect">
              <a:avLst/>
            </a:prstGeom>
            <a:solidFill>
              <a:schemeClr val="accent3"/>
            </a:solidFill>
            <a:ln w="0">
              <a:solidFill>
                <a:schemeClr val="bg1"/>
              </a:solid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00000"/>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Score 10+: </a:t>
              </a:r>
              <a:b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Poor efficacy, poor tolerability, or limited evidence for usage</a:t>
              </a:r>
              <a:endParaRPr kumimoji="0" lang="en-US" sz="11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54" name="Straight Arrow Connector 53">
              <a:extLst>
                <a:ext uri="{FF2B5EF4-FFF2-40B4-BE49-F238E27FC236}">
                  <a16:creationId xmlns:a16="http://schemas.microsoft.com/office/drawing/2014/main" id="{BC021A4F-050A-4483-808B-923F906378E6}"/>
                </a:ext>
              </a:extLst>
            </p:cNvPr>
            <p:cNvCxnSpPr>
              <a:cxnSpLocks/>
            </p:cNvCxnSpPr>
            <p:nvPr/>
          </p:nvCxnSpPr>
          <p:spPr bwMode="auto">
            <a:xfrm>
              <a:off x="8811569" y="2963900"/>
              <a:ext cx="0" cy="1813582"/>
            </a:xfrm>
            <a:prstGeom prst="straightConnector1">
              <a:avLst/>
            </a:prstGeom>
            <a:noFill/>
            <a:ln w="28575" cap="flat" cmpd="sng" algn="ctr">
              <a:solidFill>
                <a:schemeClr val="bg1"/>
              </a:solidFill>
              <a:prstDash val="solid"/>
              <a:miter lim="800000"/>
              <a:headEnd type="triangle" w="med" len="med"/>
              <a:tailEnd type="triangle"/>
            </a:ln>
            <a:effectLst/>
          </p:spPr>
        </p:cxnSp>
      </p:grpSp>
      <p:cxnSp>
        <p:nvCxnSpPr>
          <p:cNvPr id="58" name="Straight Arrow Connector 57">
            <a:extLst>
              <a:ext uri="{FF2B5EF4-FFF2-40B4-BE49-F238E27FC236}">
                <a16:creationId xmlns:a16="http://schemas.microsoft.com/office/drawing/2014/main" id="{B19277C5-4AE3-4A4D-A237-845698966A76}"/>
              </a:ext>
            </a:extLst>
          </p:cNvPr>
          <p:cNvCxnSpPr>
            <a:cxnSpLocks/>
          </p:cNvCxnSpPr>
          <p:nvPr/>
        </p:nvCxnSpPr>
        <p:spPr bwMode="auto">
          <a:xfrm flipH="1">
            <a:off x="8474859" y="2154893"/>
            <a:ext cx="2173" cy="1242807"/>
          </a:xfrm>
          <a:prstGeom prst="straightConnector1">
            <a:avLst/>
          </a:prstGeom>
          <a:noFill/>
          <a:ln w="28575" cap="flat" cmpd="sng" algn="ctr">
            <a:solidFill>
              <a:schemeClr val="bg1"/>
            </a:solidFill>
            <a:prstDash val="solid"/>
            <a:miter lim="800000"/>
            <a:headEnd type="none" w="med" len="med"/>
            <a:tailEnd type="triangle"/>
          </a:ln>
          <a:effectLst/>
        </p:spPr>
      </p:cxnSp>
      <p:sp>
        <p:nvSpPr>
          <p:cNvPr id="60" name="TextBox 59">
            <a:extLst>
              <a:ext uri="{FF2B5EF4-FFF2-40B4-BE49-F238E27FC236}">
                <a16:creationId xmlns:a16="http://schemas.microsoft.com/office/drawing/2014/main" id="{4891D893-F2E5-48E8-A33B-8B53D9A4AB1D}"/>
              </a:ext>
            </a:extLst>
          </p:cNvPr>
          <p:cNvSpPr txBox="1"/>
          <p:nvPr/>
        </p:nvSpPr>
        <p:spPr bwMode="auto">
          <a:xfrm>
            <a:off x="273814" y="1442360"/>
            <a:ext cx="2407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User-Defined Attributes</a:t>
            </a:r>
          </a:p>
        </p:txBody>
      </p:sp>
      <p:grpSp>
        <p:nvGrpSpPr>
          <p:cNvPr id="10" name="Group 9">
            <a:extLst>
              <a:ext uri="{FF2B5EF4-FFF2-40B4-BE49-F238E27FC236}">
                <a16:creationId xmlns:a16="http://schemas.microsoft.com/office/drawing/2014/main" id="{BA777164-194F-106C-97B6-5C62917F79EB}"/>
              </a:ext>
            </a:extLst>
          </p:cNvPr>
          <p:cNvGrpSpPr/>
          <p:nvPr/>
        </p:nvGrpSpPr>
        <p:grpSpPr>
          <a:xfrm>
            <a:off x="2989686" y="1818173"/>
            <a:ext cx="2369946" cy="3663496"/>
            <a:chOff x="3107672" y="2682409"/>
            <a:chExt cx="2369946" cy="1994165"/>
          </a:xfrm>
        </p:grpSpPr>
        <p:sp>
          <p:nvSpPr>
            <p:cNvPr id="11" name="Rectangle: Rounded Corners 10">
              <a:extLst>
                <a:ext uri="{FF2B5EF4-FFF2-40B4-BE49-F238E27FC236}">
                  <a16:creationId xmlns:a16="http://schemas.microsoft.com/office/drawing/2014/main" id="{125D93B3-793A-4B65-FCFB-F3B7B763AD22}"/>
                </a:ext>
              </a:extLst>
            </p:cNvPr>
            <p:cNvSpPr/>
            <p:nvPr/>
          </p:nvSpPr>
          <p:spPr bwMode="auto">
            <a:xfrm>
              <a:off x="3107672" y="2682409"/>
              <a:ext cx="2369946" cy="1994165"/>
            </a:xfrm>
            <a:prstGeom prst="roundRect">
              <a:avLst/>
            </a:prstGeom>
            <a:solidFill>
              <a:schemeClr val="accent1"/>
            </a:solidFill>
            <a:ln w="76200">
              <a:noFill/>
              <a:miter lim="800000"/>
              <a:headEnd/>
              <a:tailEnd/>
            </a:ln>
          </p:spPr>
          <p:txBody>
            <a:bodyPr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Rectangle: Rounded Corners 12">
              <a:extLst>
                <a:ext uri="{FF2B5EF4-FFF2-40B4-BE49-F238E27FC236}">
                  <a16:creationId xmlns:a16="http://schemas.microsoft.com/office/drawing/2014/main" id="{E375DA94-C692-74D0-F7EB-1DB690BF67D5}"/>
                </a:ext>
              </a:extLst>
            </p:cNvPr>
            <p:cNvSpPr/>
            <p:nvPr/>
          </p:nvSpPr>
          <p:spPr bwMode="auto">
            <a:xfrm>
              <a:off x="3192231" y="3003399"/>
              <a:ext cx="2200828" cy="1591025"/>
            </a:xfrm>
            <a:prstGeom prst="roundRect">
              <a:avLst/>
            </a:prstGeom>
            <a:solidFill>
              <a:schemeClr val="tx2"/>
            </a:solidFill>
            <a:ln w="0">
              <a:noFill/>
              <a:miter lim="800000"/>
              <a:headEnd/>
              <a:tailEnd/>
            </a:ln>
          </p:spPr>
          <p:txBody>
            <a:bodyPr rtlCol="0" anchor="ctr"/>
            <a:lstStyle/>
            <a:p>
              <a:pPr marL="0" marR="0" lvl="0" indent="0" defTabSz="914400" rtl="0" eaLnBrk="1" fontAlgn="base" latinLnBrk="0" hangingPunct="1">
                <a:lnSpc>
                  <a:spcPct val="100000"/>
                </a:lnSpc>
                <a:spcBef>
                  <a:spcPct val="35000"/>
                </a:spcBef>
                <a:spcAft>
                  <a:spcPct val="25000"/>
                </a:spcAft>
                <a:buClr>
                  <a:srgbClr val="000000"/>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ARV utility score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based on patient characteristics and anticipated efficacy and tolerability of selected ART combination</a:t>
              </a:r>
            </a:p>
            <a:p>
              <a:pPr marL="285750" marR="0" lvl="0" indent="-285750" defTabSz="914400" rtl="0" eaLnBrk="1" fontAlgn="base" latinLnBrk="0" hangingPunct="1">
                <a:lnSpc>
                  <a:spcPct val="100000"/>
                </a:lnSpc>
                <a:spcBef>
                  <a:spcPct val="35000"/>
                </a:spcBef>
                <a:spcAft>
                  <a:spcPct val="2500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Mutation information from Stanford HIV Drug Resistance Database</a:t>
              </a:r>
            </a:p>
            <a:p>
              <a:pPr marL="285750" marR="0" lvl="0" indent="-285750" defTabSz="914400" rtl="0" eaLnBrk="1" fontAlgn="base" latinLnBrk="0" hangingPunct="1">
                <a:lnSpc>
                  <a:spcPct val="100000"/>
                </a:lnSpc>
                <a:spcBef>
                  <a:spcPct val="35000"/>
                </a:spcBef>
                <a:spcAft>
                  <a:spcPct val="2500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Drug Interaction information from University of Liverpool HIV Drug </a:t>
              </a:r>
              <a:r>
                <a:rPr lang="en-US" sz="1100" b="0" dirty="0">
                  <a:solidFill>
                    <a:srgbClr val="000000"/>
                  </a:solidFill>
                  <a:latin typeface="Calibri" panose="020F0502020204030204" pitchFamily="34" charset="0"/>
                </a:rPr>
                <a:t>I</a:t>
              </a: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nteraction </a:t>
              </a:r>
              <a:r>
                <a:rPr lang="en-US" sz="1100" b="0" dirty="0">
                  <a:solidFill>
                    <a:srgbClr val="000000"/>
                  </a:solidFill>
                  <a:latin typeface="Calibri" panose="020F0502020204030204" pitchFamily="34" charset="0"/>
                </a:rPr>
                <a:t>C</a:t>
              </a: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hecker</a:t>
              </a:r>
            </a:p>
          </p:txBody>
        </p:sp>
        <p:sp>
          <p:nvSpPr>
            <p:cNvPr id="15" name="TextBox 14">
              <a:extLst>
                <a:ext uri="{FF2B5EF4-FFF2-40B4-BE49-F238E27FC236}">
                  <a16:creationId xmlns:a16="http://schemas.microsoft.com/office/drawing/2014/main" id="{55FC2600-DB6F-3102-999B-385DA79339C0}"/>
                </a:ext>
              </a:extLst>
            </p:cNvPr>
            <p:cNvSpPr txBox="1"/>
            <p:nvPr/>
          </p:nvSpPr>
          <p:spPr bwMode="auto">
            <a:xfrm>
              <a:off x="3256527" y="2692006"/>
              <a:ext cx="2072236" cy="584775"/>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Individual ARV </a:t>
              </a:r>
              <a:b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Utility Score</a:t>
              </a:r>
            </a:p>
          </p:txBody>
        </p:sp>
      </p:grpSp>
      <p:sp>
        <p:nvSpPr>
          <p:cNvPr id="2" name="Title 1">
            <a:extLst>
              <a:ext uri="{FF2B5EF4-FFF2-40B4-BE49-F238E27FC236}">
                <a16:creationId xmlns:a16="http://schemas.microsoft.com/office/drawing/2014/main" id="{E35FD3DF-34D1-D012-9F57-30BD745E9775}"/>
              </a:ext>
            </a:extLst>
          </p:cNvPr>
          <p:cNvSpPr>
            <a:spLocks noGrp="1"/>
          </p:cNvSpPr>
          <p:nvPr>
            <p:ph type="title"/>
          </p:nvPr>
        </p:nvSpPr>
        <p:spPr>
          <a:xfrm>
            <a:off x="609758" y="238127"/>
            <a:ext cx="10896441" cy="1103313"/>
          </a:xfrm>
        </p:spPr>
        <p:txBody>
          <a:bodyPr/>
          <a:lstStyle/>
          <a:p>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HIV-ASSIST: Input Is Individualized for Each Patient’s Viral Attributes</a:t>
            </a:r>
            <a:endParaRPr lang="en-US" dirty="0"/>
          </a:p>
        </p:txBody>
      </p:sp>
      <p:sp>
        <p:nvSpPr>
          <p:cNvPr id="9" name="TextBox 8">
            <a:extLst>
              <a:ext uri="{FF2B5EF4-FFF2-40B4-BE49-F238E27FC236}">
                <a16:creationId xmlns:a16="http://schemas.microsoft.com/office/drawing/2014/main" id="{13D2CD0F-29AC-6390-AAB5-451D4000170C}"/>
              </a:ext>
            </a:extLst>
          </p:cNvPr>
          <p:cNvSpPr txBox="1"/>
          <p:nvPr/>
        </p:nvSpPr>
        <p:spPr bwMode="auto">
          <a:xfrm>
            <a:off x="8494402" y="1305662"/>
            <a:ext cx="3624147" cy="1200329"/>
          </a:xfrm>
          <a:prstGeom prst="rect">
            <a:avLst/>
          </a:prstGeom>
          <a:solidFill>
            <a:schemeClr val="tx1"/>
          </a:solidFill>
          <a:ln>
            <a:noFill/>
          </a:ln>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User options for additional prioritization:</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pill aversion (prioritize smaller pills)</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who prefer once-daily dosing</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intermittent adherence</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Increase prioritization of ≥3 active drugs</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Penalize regimens with IV/IM dosing</a:t>
            </a:r>
          </a:p>
        </p:txBody>
      </p:sp>
    </p:spTree>
    <p:custDataLst>
      <p:tags r:id="rId1"/>
    </p:custDataLst>
    <p:extLst>
      <p:ext uri="{BB962C8B-B14F-4D97-AF65-F5344CB8AC3E}">
        <p14:creationId xmlns:p14="http://schemas.microsoft.com/office/powerpoint/2010/main" val="10744372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F9AAF-6B7C-46AE-976F-E8B17789FD4F}"/>
              </a:ext>
            </a:extLst>
          </p:cNvPr>
          <p:cNvSpPr>
            <a:spLocks noGrp="1"/>
          </p:cNvSpPr>
          <p:nvPr>
            <p:ph type="title"/>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HIV-ASSIST: Input Is Individualized for Each Patient’s Comorbidities, Comedications, and Characteristics</a:t>
            </a:r>
          </a:p>
        </p:txBody>
      </p:sp>
      <p:sp>
        <p:nvSpPr>
          <p:cNvPr id="12" name="5 CuadroTexto">
            <a:extLst>
              <a:ext uri="{FF2B5EF4-FFF2-40B4-BE49-F238E27FC236}">
                <a16:creationId xmlns:a16="http://schemas.microsoft.com/office/drawing/2014/main" id="{97114F84-6CA1-4CAF-9AD9-68DD025176BD}"/>
              </a:ext>
            </a:extLst>
          </p:cNvPr>
          <p:cNvSpPr txBox="1"/>
          <p:nvPr/>
        </p:nvSpPr>
        <p:spPr>
          <a:xfrm>
            <a:off x="409075" y="6366396"/>
            <a:ext cx="2988500" cy="295461"/>
          </a:xfrm>
          <a:prstGeom prst="rect">
            <a:avLst/>
          </a:prstGeom>
          <a:noFill/>
        </p:spPr>
        <p:txBody>
          <a:bodyPr wrap="none" lIns="109723" tIns="54862" rIns="109723" bIns="54862"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Maddali. JAIDS. 2019;82:188. hivassist.com. </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45" name="Group 44">
            <a:extLst>
              <a:ext uri="{FF2B5EF4-FFF2-40B4-BE49-F238E27FC236}">
                <a16:creationId xmlns:a16="http://schemas.microsoft.com/office/drawing/2014/main" id="{16F4B42A-6039-4211-8355-60C47991493F}"/>
              </a:ext>
            </a:extLst>
          </p:cNvPr>
          <p:cNvGrpSpPr/>
          <p:nvPr/>
        </p:nvGrpSpPr>
        <p:grpSpPr>
          <a:xfrm>
            <a:off x="521978" y="1808576"/>
            <a:ext cx="1911436" cy="1416883"/>
            <a:chOff x="760680" y="1599857"/>
            <a:chExt cx="1911436" cy="1416883"/>
          </a:xfrm>
        </p:grpSpPr>
        <p:sp>
          <p:nvSpPr>
            <p:cNvPr id="4" name="Rectangle: Rounded Corners 3">
              <a:extLst>
                <a:ext uri="{FF2B5EF4-FFF2-40B4-BE49-F238E27FC236}">
                  <a16:creationId xmlns:a16="http://schemas.microsoft.com/office/drawing/2014/main" id="{6B61F1CE-B69E-485C-968E-C75DE59F2591}"/>
                </a:ext>
              </a:extLst>
            </p:cNvPr>
            <p:cNvSpPr/>
            <p:nvPr/>
          </p:nvSpPr>
          <p:spPr bwMode="auto">
            <a:xfrm>
              <a:off x="760680" y="1599857"/>
              <a:ext cx="1911436" cy="1416883"/>
            </a:xfrm>
            <a:prstGeom prst="roundRect">
              <a:avLst/>
            </a:prstGeom>
            <a:solidFill>
              <a:schemeClr val="accent1"/>
            </a:solidFill>
            <a:ln w="0">
              <a:solidFill>
                <a:schemeClr val="bg1"/>
              </a:solidFill>
              <a:miter lim="800000"/>
              <a:headEnd/>
              <a:tailEnd/>
            </a:ln>
          </p:spPr>
          <p:txBody>
            <a:bodyPr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 name="Rectangle: Rounded Corners 4">
              <a:extLst>
                <a:ext uri="{FF2B5EF4-FFF2-40B4-BE49-F238E27FC236}">
                  <a16:creationId xmlns:a16="http://schemas.microsoft.com/office/drawing/2014/main" id="{600C83B2-64FF-49DA-B7D5-96E7261B76F7}"/>
                </a:ext>
              </a:extLst>
            </p:cNvPr>
            <p:cNvSpPr/>
            <p:nvPr/>
          </p:nvSpPr>
          <p:spPr bwMode="auto">
            <a:xfrm>
              <a:off x="916298" y="1946174"/>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Viral load</a:t>
              </a:r>
            </a:p>
          </p:txBody>
        </p:sp>
        <p:sp>
          <p:nvSpPr>
            <p:cNvPr id="14" name="Rectangle: Rounded Corners 13">
              <a:extLst>
                <a:ext uri="{FF2B5EF4-FFF2-40B4-BE49-F238E27FC236}">
                  <a16:creationId xmlns:a16="http://schemas.microsoft.com/office/drawing/2014/main" id="{A931BC13-2690-4835-8A63-CE4F2AB811F1}"/>
                </a:ext>
              </a:extLst>
            </p:cNvPr>
            <p:cNvSpPr/>
            <p:nvPr/>
          </p:nvSpPr>
          <p:spPr bwMode="auto">
            <a:xfrm>
              <a:off x="916298" y="2199148"/>
              <a:ext cx="1600200" cy="433652"/>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Resistance mutations</a:t>
              </a:r>
            </a:p>
          </p:txBody>
        </p:sp>
        <p:sp>
          <p:nvSpPr>
            <p:cNvPr id="16" name="Rectangle: Rounded Corners 15">
              <a:extLst>
                <a:ext uri="{FF2B5EF4-FFF2-40B4-BE49-F238E27FC236}">
                  <a16:creationId xmlns:a16="http://schemas.microsoft.com/office/drawing/2014/main" id="{308F372B-C278-4D56-BFE6-B3F47157095C}"/>
                </a:ext>
              </a:extLst>
            </p:cNvPr>
            <p:cNvSpPr/>
            <p:nvPr/>
          </p:nvSpPr>
          <p:spPr bwMode="auto">
            <a:xfrm>
              <a:off x="916298" y="2680240"/>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Tropism</a:t>
              </a:r>
            </a:p>
          </p:txBody>
        </p:sp>
        <p:sp>
          <p:nvSpPr>
            <p:cNvPr id="6" name="TextBox 5">
              <a:extLst>
                <a:ext uri="{FF2B5EF4-FFF2-40B4-BE49-F238E27FC236}">
                  <a16:creationId xmlns:a16="http://schemas.microsoft.com/office/drawing/2014/main" id="{6B675981-1F8E-49DF-A290-F9143D69FA11}"/>
                </a:ext>
              </a:extLst>
            </p:cNvPr>
            <p:cNvSpPr txBox="1"/>
            <p:nvPr/>
          </p:nvSpPr>
          <p:spPr bwMode="auto">
            <a:xfrm>
              <a:off x="831816" y="1609454"/>
              <a:ext cx="17691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Viral Attributes</a:t>
              </a:r>
            </a:p>
          </p:txBody>
        </p:sp>
      </p:grpSp>
      <p:grpSp>
        <p:nvGrpSpPr>
          <p:cNvPr id="46" name="Group 45">
            <a:extLst>
              <a:ext uri="{FF2B5EF4-FFF2-40B4-BE49-F238E27FC236}">
                <a16:creationId xmlns:a16="http://schemas.microsoft.com/office/drawing/2014/main" id="{0045D059-485F-4C5C-AAFC-F515106D1BCE}"/>
              </a:ext>
            </a:extLst>
          </p:cNvPr>
          <p:cNvGrpSpPr/>
          <p:nvPr/>
        </p:nvGrpSpPr>
        <p:grpSpPr>
          <a:xfrm>
            <a:off x="387221" y="3780986"/>
            <a:ext cx="2200828" cy="2204650"/>
            <a:chOff x="522288" y="3572267"/>
            <a:chExt cx="2200828" cy="2204650"/>
          </a:xfrm>
        </p:grpSpPr>
        <p:sp>
          <p:nvSpPr>
            <p:cNvPr id="17" name="Rectangle: Rounded Corners 16">
              <a:extLst>
                <a:ext uri="{FF2B5EF4-FFF2-40B4-BE49-F238E27FC236}">
                  <a16:creationId xmlns:a16="http://schemas.microsoft.com/office/drawing/2014/main" id="{7C20BB07-810D-476B-AE14-7A7BA96E32ED}"/>
                </a:ext>
              </a:extLst>
            </p:cNvPr>
            <p:cNvSpPr/>
            <p:nvPr/>
          </p:nvSpPr>
          <p:spPr bwMode="auto">
            <a:xfrm>
              <a:off x="662087" y="3573355"/>
              <a:ext cx="1921231" cy="2203562"/>
            </a:xfrm>
            <a:prstGeom prst="roundRect">
              <a:avLst/>
            </a:prstGeom>
            <a:solidFill>
              <a:schemeClr val="accent1"/>
            </a:solidFill>
            <a:ln w="76200">
              <a:solidFill>
                <a:srgbClr val="FFFF00"/>
              </a:solidFill>
              <a:miter lim="800000"/>
              <a:headEnd/>
              <a:tailEnd/>
            </a:ln>
          </p:spPr>
          <p:txBody>
            <a:bodyPr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Rectangle: Rounded Corners 17">
              <a:extLst>
                <a:ext uri="{FF2B5EF4-FFF2-40B4-BE49-F238E27FC236}">
                  <a16:creationId xmlns:a16="http://schemas.microsoft.com/office/drawing/2014/main" id="{D7EBF786-0706-4C3B-B27D-468EBD63B7C0}"/>
                </a:ext>
              </a:extLst>
            </p:cNvPr>
            <p:cNvSpPr/>
            <p:nvPr/>
          </p:nvSpPr>
          <p:spPr bwMode="auto">
            <a:xfrm>
              <a:off x="822602" y="4158208"/>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Comorbidities</a:t>
              </a:r>
            </a:p>
          </p:txBody>
        </p:sp>
        <p:sp>
          <p:nvSpPr>
            <p:cNvPr id="19" name="TextBox 18">
              <a:extLst>
                <a:ext uri="{FF2B5EF4-FFF2-40B4-BE49-F238E27FC236}">
                  <a16:creationId xmlns:a16="http://schemas.microsoft.com/office/drawing/2014/main" id="{38384B80-EA9B-4BCF-BF51-EB91E7248596}"/>
                </a:ext>
              </a:extLst>
            </p:cNvPr>
            <p:cNvSpPr txBox="1"/>
            <p:nvPr/>
          </p:nvSpPr>
          <p:spPr bwMode="auto">
            <a:xfrm>
              <a:off x="522288" y="3572267"/>
              <a:ext cx="22008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Patient </a:t>
              </a:r>
              <a:b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Characteristics</a:t>
              </a:r>
            </a:p>
          </p:txBody>
        </p:sp>
        <p:sp>
          <p:nvSpPr>
            <p:cNvPr id="20" name="Rectangle: Rounded Corners 19">
              <a:extLst>
                <a:ext uri="{FF2B5EF4-FFF2-40B4-BE49-F238E27FC236}">
                  <a16:creationId xmlns:a16="http://schemas.microsoft.com/office/drawing/2014/main" id="{0DAA879A-B443-4062-8970-183F0D231496}"/>
                </a:ext>
              </a:extLst>
            </p:cNvPr>
            <p:cNvSpPr/>
            <p:nvPr/>
          </p:nvSpPr>
          <p:spPr bwMode="auto">
            <a:xfrm>
              <a:off x="822602" y="4417391"/>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Comedications</a:t>
              </a:r>
            </a:p>
          </p:txBody>
        </p:sp>
        <p:sp>
          <p:nvSpPr>
            <p:cNvPr id="21" name="Rectangle: Rounded Corners 20">
              <a:extLst>
                <a:ext uri="{FF2B5EF4-FFF2-40B4-BE49-F238E27FC236}">
                  <a16:creationId xmlns:a16="http://schemas.microsoft.com/office/drawing/2014/main" id="{690018DF-C4E9-49B9-8FF9-E917E217E25B}"/>
                </a:ext>
              </a:extLst>
            </p:cNvPr>
            <p:cNvSpPr/>
            <p:nvPr/>
          </p:nvSpPr>
          <p:spPr bwMode="auto">
            <a:xfrm>
              <a:off x="822602" y="4676574"/>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Treatment history</a:t>
              </a:r>
            </a:p>
          </p:txBody>
        </p:sp>
        <p:sp>
          <p:nvSpPr>
            <p:cNvPr id="22" name="Rectangle: Rounded Corners 21">
              <a:extLst>
                <a:ext uri="{FF2B5EF4-FFF2-40B4-BE49-F238E27FC236}">
                  <a16:creationId xmlns:a16="http://schemas.microsoft.com/office/drawing/2014/main" id="{70A08D62-0B75-4948-9DB9-E2AF8583D210}"/>
                </a:ext>
              </a:extLst>
            </p:cNvPr>
            <p:cNvSpPr/>
            <p:nvPr/>
          </p:nvSpPr>
          <p:spPr bwMode="auto">
            <a:xfrm>
              <a:off x="822602" y="4935757"/>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CD4+ cell count</a:t>
              </a:r>
            </a:p>
          </p:txBody>
        </p:sp>
        <p:sp>
          <p:nvSpPr>
            <p:cNvPr id="23" name="Rectangle: Rounded Corners 22">
              <a:extLst>
                <a:ext uri="{FF2B5EF4-FFF2-40B4-BE49-F238E27FC236}">
                  <a16:creationId xmlns:a16="http://schemas.microsoft.com/office/drawing/2014/main" id="{440206A6-16AA-4612-9E32-CFE983363CDF}"/>
                </a:ext>
              </a:extLst>
            </p:cNvPr>
            <p:cNvSpPr/>
            <p:nvPr/>
          </p:nvSpPr>
          <p:spPr bwMode="auto">
            <a:xfrm>
              <a:off x="822602" y="5194940"/>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HLA-B*5701</a:t>
              </a:r>
            </a:p>
          </p:txBody>
        </p:sp>
        <p:sp>
          <p:nvSpPr>
            <p:cNvPr id="24" name="Rectangle: Rounded Corners 23">
              <a:extLst>
                <a:ext uri="{FF2B5EF4-FFF2-40B4-BE49-F238E27FC236}">
                  <a16:creationId xmlns:a16="http://schemas.microsoft.com/office/drawing/2014/main" id="{DEEFA367-9126-4A21-92CA-9BE3B5587713}"/>
                </a:ext>
              </a:extLst>
            </p:cNvPr>
            <p:cNvSpPr/>
            <p:nvPr/>
          </p:nvSpPr>
          <p:spPr bwMode="auto">
            <a:xfrm>
              <a:off x="822602" y="5454122"/>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Adherence</a:t>
              </a:r>
            </a:p>
          </p:txBody>
        </p:sp>
      </p:grpSp>
      <p:grpSp>
        <p:nvGrpSpPr>
          <p:cNvPr id="7" name="Group 6">
            <a:extLst>
              <a:ext uri="{FF2B5EF4-FFF2-40B4-BE49-F238E27FC236}">
                <a16:creationId xmlns:a16="http://schemas.microsoft.com/office/drawing/2014/main" id="{F942E77E-2EE2-41D2-9E10-67F675E70C99}"/>
              </a:ext>
            </a:extLst>
          </p:cNvPr>
          <p:cNvGrpSpPr/>
          <p:nvPr/>
        </p:nvGrpSpPr>
        <p:grpSpPr>
          <a:xfrm>
            <a:off x="5816348" y="1624914"/>
            <a:ext cx="2448483" cy="3968620"/>
            <a:chOff x="6254401" y="1887464"/>
            <a:chExt cx="2862981" cy="3968620"/>
          </a:xfrm>
        </p:grpSpPr>
        <p:sp>
          <p:nvSpPr>
            <p:cNvPr id="28" name="Rectangle: Rounded Corners 27">
              <a:extLst>
                <a:ext uri="{FF2B5EF4-FFF2-40B4-BE49-F238E27FC236}">
                  <a16:creationId xmlns:a16="http://schemas.microsoft.com/office/drawing/2014/main" id="{6676C7AA-3C79-4E0E-AECE-793DED2DA434}"/>
                </a:ext>
              </a:extLst>
            </p:cNvPr>
            <p:cNvSpPr/>
            <p:nvPr/>
          </p:nvSpPr>
          <p:spPr bwMode="auto">
            <a:xfrm>
              <a:off x="6254401" y="1896517"/>
              <a:ext cx="2862981" cy="3959567"/>
            </a:xfrm>
            <a:prstGeom prst="roundRect">
              <a:avLst/>
            </a:prstGeom>
            <a:solidFill>
              <a:schemeClr val="accent1"/>
            </a:solidFill>
            <a:ln w="0">
              <a:solidFill>
                <a:schemeClr val="bg1"/>
              </a:solidFill>
              <a:miter lim="800000"/>
              <a:headEnd/>
              <a:tailEnd/>
            </a:ln>
          </p:spPr>
          <p:txBody>
            <a:bodyPr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Rectangle: Rounded Corners 28">
              <a:extLst>
                <a:ext uri="{FF2B5EF4-FFF2-40B4-BE49-F238E27FC236}">
                  <a16:creationId xmlns:a16="http://schemas.microsoft.com/office/drawing/2014/main" id="{10CAC492-C272-4FCA-8E8C-7DBFFE5AA5A4}"/>
                </a:ext>
              </a:extLst>
            </p:cNvPr>
            <p:cNvSpPr/>
            <p:nvPr/>
          </p:nvSpPr>
          <p:spPr bwMode="auto">
            <a:xfrm>
              <a:off x="6345058" y="2727922"/>
              <a:ext cx="2681668" cy="1579264"/>
            </a:xfrm>
            <a:prstGeom prst="roundRect">
              <a:avLst/>
            </a:prstGeom>
            <a:solidFill>
              <a:schemeClr val="tx2"/>
            </a:solidFill>
            <a:ln w="0">
              <a:solidFill>
                <a:schemeClr val="bg1"/>
              </a:solid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00000"/>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Regimen activity or likelihood of viral suppression</a:t>
              </a:r>
            </a:p>
            <a:p>
              <a:pPr marL="285750" marR="0" lvl="0" indent="-28575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Number of fully or partially active ARVs in the regimen</a:t>
              </a:r>
            </a:p>
            <a:p>
              <a:pPr marL="285750" marR="0" lvl="0" indent="-28575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Efficacy, stratified by viral load, CD4+ cell count, and treatment experience</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TextBox 29">
              <a:extLst>
                <a:ext uri="{FF2B5EF4-FFF2-40B4-BE49-F238E27FC236}">
                  <a16:creationId xmlns:a16="http://schemas.microsoft.com/office/drawing/2014/main" id="{F74112FD-FE52-4E62-AD84-8305412D767E}"/>
                </a:ext>
              </a:extLst>
            </p:cNvPr>
            <p:cNvSpPr txBox="1"/>
            <p:nvPr/>
          </p:nvSpPr>
          <p:spPr bwMode="auto">
            <a:xfrm>
              <a:off x="6292461" y="1887464"/>
              <a:ext cx="27868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Multidrug Regimen Aggregate HIV-ASSIST Weighted Score</a:t>
              </a:r>
            </a:p>
          </p:txBody>
        </p:sp>
        <p:sp>
          <p:nvSpPr>
            <p:cNvPr id="31" name="Rectangle: Rounded Corners 30">
              <a:extLst>
                <a:ext uri="{FF2B5EF4-FFF2-40B4-BE49-F238E27FC236}">
                  <a16:creationId xmlns:a16="http://schemas.microsoft.com/office/drawing/2014/main" id="{34D7A08F-695F-49B8-A220-C4755B8442D4}"/>
                </a:ext>
              </a:extLst>
            </p:cNvPr>
            <p:cNvSpPr/>
            <p:nvPr/>
          </p:nvSpPr>
          <p:spPr bwMode="auto">
            <a:xfrm>
              <a:off x="6359594" y="4354267"/>
              <a:ext cx="2681668" cy="1389952"/>
            </a:xfrm>
            <a:prstGeom prst="roundRect">
              <a:avLst/>
            </a:prstGeom>
            <a:solidFill>
              <a:schemeClr val="tx2"/>
            </a:solidFill>
            <a:ln w="0">
              <a:solidFill>
                <a:schemeClr val="bg1"/>
              </a:solid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00000"/>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Tolerability/Preference</a:t>
              </a:r>
            </a:p>
            <a:p>
              <a:pPr marL="285750" marR="0" lvl="0" indent="-28575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Pill burden, dosing frequency</a:t>
              </a:r>
            </a:p>
            <a:p>
              <a:pPr marL="285750" marR="0" lvl="0" indent="-28575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Individual ARV utility score (drug interactions, comorbidity consideration)</a:t>
              </a:r>
            </a:p>
            <a:p>
              <a:pPr marL="285750" marR="0" lvl="0" indent="-28575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Adverse event profile</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47" name="Arrow: Down 46">
            <a:extLst>
              <a:ext uri="{FF2B5EF4-FFF2-40B4-BE49-F238E27FC236}">
                <a16:creationId xmlns:a16="http://schemas.microsoft.com/office/drawing/2014/main" id="{E3C57B42-F6F4-49D9-9D64-27A5F5D3EBCA}"/>
              </a:ext>
            </a:extLst>
          </p:cNvPr>
          <p:cNvSpPr/>
          <p:nvPr/>
        </p:nvSpPr>
        <p:spPr bwMode="auto">
          <a:xfrm rot="17416871">
            <a:off x="2498984" y="2832475"/>
            <a:ext cx="461710" cy="453502"/>
          </a:xfrm>
          <a:prstGeom prst="down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Arrow: Down 47">
            <a:extLst>
              <a:ext uri="{FF2B5EF4-FFF2-40B4-BE49-F238E27FC236}">
                <a16:creationId xmlns:a16="http://schemas.microsoft.com/office/drawing/2014/main" id="{748542B4-1FF2-4E8F-987C-E170BBEF7248}"/>
              </a:ext>
            </a:extLst>
          </p:cNvPr>
          <p:cNvSpPr/>
          <p:nvPr/>
        </p:nvSpPr>
        <p:spPr bwMode="auto">
          <a:xfrm rot="4183129" flipV="1">
            <a:off x="2504546" y="4248406"/>
            <a:ext cx="461710" cy="453502"/>
          </a:xfrm>
          <a:prstGeom prst="down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Arrow: Right 48">
            <a:extLst>
              <a:ext uri="{FF2B5EF4-FFF2-40B4-BE49-F238E27FC236}">
                <a16:creationId xmlns:a16="http://schemas.microsoft.com/office/drawing/2014/main" id="{09533741-A698-44B4-A128-55B80EAA1CEC}"/>
              </a:ext>
            </a:extLst>
          </p:cNvPr>
          <p:cNvSpPr/>
          <p:nvPr/>
        </p:nvSpPr>
        <p:spPr bwMode="auto">
          <a:xfrm>
            <a:off x="5399863" y="3544748"/>
            <a:ext cx="391352" cy="411586"/>
          </a:xfrm>
          <a:prstGeom prst="right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Arrow: Right 50">
            <a:extLst>
              <a:ext uri="{FF2B5EF4-FFF2-40B4-BE49-F238E27FC236}">
                <a16:creationId xmlns:a16="http://schemas.microsoft.com/office/drawing/2014/main" id="{33C2225F-ED20-4C18-9673-B7C46C1EC297}"/>
              </a:ext>
            </a:extLst>
          </p:cNvPr>
          <p:cNvSpPr/>
          <p:nvPr/>
        </p:nvSpPr>
        <p:spPr bwMode="auto">
          <a:xfrm>
            <a:off x="8301234" y="3553208"/>
            <a:ext cx="391352" cy="411586"/>
          </a:xfrm>
          <a:prstGeom prst="right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58" name="Straight Arrow Connector 57">
            <a:extLst>
              <a:ext uri="{FF2B5EF4-FFF2-40B4-BE49-F238E27FC236}">
                <a16:creationId xmlns:a16="http://schemas.microsoft.com/office/drawing/2014/main" id="{B19277C5-4AE3-4A4D-A237-845698966A76}"/>
              </a:ext>
            </a:extLst>
          </p:cNvPr>
          <p:cNvCxnSpPr>
            <a:cxnSpLocks/>
          </p:cNvCxnSpPr>
          <p:nvPr/>
        </p:nvCxnSpPr>
        <p:spPr bwMode="auto">
          <a:xfrm flipH="1">
            <a:off x="8474859" y="2154893"/>
            <a:ext cx="2173" cy="1242807"/>
          </a:xfrm>
          <a:prstGeom prst="straightConnector1">
            <a:avLst/>
          </a:prstGeom>
          <a:noFill/>
          <a:ln w="28575" cap="flat" cmpd="sng" algn="ctr">
            <a:solidFill>
              <a:schemeClr val="bg1"/>
            </a:solidFill>
            <a:prstDash val="solid"/>
            <a:miter lim="800000"/>
            <a:headEnd type="none" w="med" len="med"/>
            <a:tailEnd type="triangle"/>
          </a:ln>
          <a:effectLst/>
        </p:spPr>
      </p:cxnSp>
      <p:sp>
        <p:nvSpPr>
          <p:cNvPr id="60" name="TextBox 59">
            <a:extLst>
              <a:ext uri="{FF2B5EF4-FFF2-40B4-BE49-F238E27FC236}">
                <a16:creationId xmlns:a16="http://schemas.microsoft.com/office/drawing/2014/main" id="{4891D893-F2E5-48E8-A33B-8B53D9A4AB1D}"/>
              </a:ext>
            </a:extLst>
          </p:cNvPr>
          <p:cNvSpPr txBox="1"/>
          <p:nvPr/>
        </p:nvSpPr>
        <p:spPr bwMode="auto">
          <a:xfrm>
            <a:off x="273814" y="1442360"/>
            <a:ext cx="2407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User-Defined Attributes</a:t>
            </a:r>
          </a:p>
        </p:txBody>
      </p:sp>
      <p:sp>
        <p:nvSpPr>
          <p:cNvPr id="8" name="TextBox 7">
            <a:extLst>
              <a:ext uri="{FF2B5EF4-FFF2-40B4-BE49-F238E27FC236}">
                <a16:creationId xmlns:a16="http://schemas.microsoft.com/office/drawing/2014/main" id="{3161AA60-DBCD-86CF-9233-224E2190C1B0}"/>
              </a:ext>
            </a:extLst>
          </p:cNvPr>
          <p:cNvSpPr txBox="1"/>
          <p:nvPr/>
        </p:nvSpPr>
        <p:spPr bwMode="auto">
          <a:xfrm>
            <a:off x="8494402" y="1305662"/>
            <a:ext cx="3624147" cy="1569660"/>
          </a:xfrm>
          <a:prstGeom prst="rect">
            <a:avLst/>
          </a:prstGeom>
          <a:solidFill>
            <a:schemeClr val="tx1"/>
          </a:solidFill>
          <a:ln>
            <a:noFill/>
          </a:ln>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User options for additional prioritization:</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pill aversion (prioritize smaller pills)</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who prefer once-daily dosing</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intermittent adherence</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Increase prioritization of ≥3 active drugs</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Penalize regimens with IV/IM dosing</a:t>
            </a:r>
          </a:p>
          <a:p>
            <a:pPr marR="0" lvl="0" algn="l" defTabSz="914400" rtl="0" eaLnBrk="0" fontAlgn="base" latinLnBrk="0" hangingPunct="0">
              <a:lnSpc>
                <a:spcPct val="100000"/>
              </a:lnSpc>
              <a:spcBef>
                <a:spcPts val="0"/>
              </a:spcBef>
              <a:spcAft>
                <a:spcPct val="0"/>
              </a:spcAft>
              <a:buClrTx/>
              <a:buSzTx/>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9" name="Group 8">
            <a:extLst>
              <a:ext uri="{FF2B5EF4-FFF2-40B4-BE49-F238E27FC236}">
                <a16:creationId xmlns:a16="http://schemas.microsoft.com/office/drawing/2014/main" id="{F9CD3742-4C1A-E649-2611-F34C5DC34F01}"/>
              </a:ext>
            </a:extLst>
          </p:cNvPr>
          <p:cNvGrpSpPr/>
          <p:nvPr/>
        </p:nvGrpSpPr>
        <p:grpSpPr>
          <a:xfrm>
            <a:off x="8733614" y="2596116"/>
            <a:ext cx="3027128" cy="3066725"/>
            <a:chOff x="8721547" y="1998174"/>
            <a:chExt cx="3027128" cy="3066725"/>
          </a:xfrm>
        </p:grpSpPr>
        <p:sp>
          <p:nvSpPr>
            <p:cNvPr id="10" name="Rectangle: Rounded Corners 9">
              <a:extLst>
                <a:ext uri="{FF2B5EF4-FFF2-40B4-BE49-F238E27FC236}">
                  <a16:creationId xmlns:a16="http://schemas.microsoft.com/office/drawing/2014/main" id="{076F6DD4-9058-728B-378C-0800355E90FD}"/>
                </a:ext>
              </a:extLst>
            </p:cNvPr>
            <p:cNvSpPr/>
            <p:nvPr/>
          </p:nvSpPr>
          <p:spPr bwMode="auto">
            <a:xfrm>
              <a:off x="8721547" y="1998174"/>
              <a:ext cx="3027128" cy="3066725"/>
            </a:xfrm>
            <a:prstGeom prst="roundRect">
              <a:avLst/>
            </a:prstGeom>
            <a:solidFill>
              <a:schemeClr val="accent2"/>
            </a:solidFill>
            <a:ln w="0">
              <a:solidFill>
                <a:schemeClr val="bg1"/>
              </a:solidFill>
              <a:miter lim="800000"/>
              <a:headEnd/>
              <a:tailEnd/>
            </a:ln>
          </p:spPr>
          <p:txBody>
            <a:bodyPr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3A765B2D-6A4E-FC5A-C583-7A00A5B21258}"/>
                </a:ext>
              </a:extLst>
            </p:cNvPr>
            <p:cNvSpPr txBox="1"/>
            <p:nvPr/>
          </p:nvSpPr>
          <p:spPr bwMode="auto">
            <a:xfrm>
              <a:off x="8841681" y="2007608"/>
              <a:ext cx="278686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Suggested Interpretation of HIV-ASSIST Results</a:t>
              </a:r>
            </a:p>
          </p:txBody>
        </p:sp>
        <p:sp>
          <p:nvSpPr>
            <p:cNvPr id="13" name="Rectangle: Rounded Corners 12">
              <a:extLst>
                <a:ext uri="{FF2B5EF4-FFF2-40B4-BE49-F238E27FC236}">
                  <a16:creationId xmlns:a16="http://schemas.microsoft.com/office/drawing/2014/main" id="{20FD73B7-DD93-5D92-F5FE-415AE6827482}"/>
                </a:ext>
              </a:extLst>
            </p:cNvPr>
            <p:cNvSpPr/>
            <p:nvPr/>
          </p:nvSpPr>
          <p:spPr bwMode="auto">
            <a:xfrm>
              <a:off x="8894277" y="2970952"/>
              <a:ext cx="2681668" cy="570870"/>
            </a:xfrm>
            <a:prstGeom prst="roundRect">
              <a:avLst/>
            </a:prstGeom>
            <a:solidFill>
              <a:schemeClr val="accent4"/>
            </a:solidFill>
            <a:ln w="0">
              <a:solidFill>
                <a:schemeClr val="bg1"/>
              </a:solid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00000"/>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Score 0-2: </a:t>
              </a:r>
              <a:b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Stronger evidence for composite objective of efficacy and tolerability</a:t>
              </a:r>
              <a:endParaRPr kumimoji="0" lang="en-US" sz="11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87FB3A79-8E1A-798D-7249-9FA5C1EC4181}"/>
                </a:ext>
              </a:extLst>
            </p:cNvPr>
            <p:cNvSpPr txBox="1"/>
            <p:nvPr/>
          </p:nvSpPr>
          <p:spPr bwMode="auto">
            <a:xfrm>
              <a:off x="8803174" y="2510090"/>
              <a:ext cx="28638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Regiments ranked by </a:t>
              </a:r>
              <a:b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HIV-ASSIST weighted score</a:t>
              </a:r>
            </a:p>
          </p:txBody>
        </p:sp>
        <p:sp>
          <p:nvSpPr>
            <p:cNvPr id="32" name="Rectangle: Rounded Corners 31">
              <a:extLst>
                <a:ext uri="{FF2B5EF4-FFF2-40B4-BE49-F238E27FC236}">
                  <a16:creationId xmlns:a16="http://schemas.microsoft.com/office/drawing/2014/main" id="{951D47BD-2412-734A-DBE0-C6D1293139EE}"/>
                </a:ext>
              </a:extLst>
            </p:cNvPr>
            <p:cNvSpPr/>
            <p:nvPr/>
          </p:nvSpPr>
          <p:spPr bwMode="auto">
            <a:xfrm>
              <a:off x="8894277" y="3588782"/>
              <a:ext cx="2681668" cy="570870"/>
            </a:xfrm>
            <a:prstGeom prst="roundRect">
              <a:avLst/>
            </a:prstGeom>
            <a:solidFill>
              <a:schemeClr val="accent5"/>
            </a:solidFill>
            <a:ln w="0">
              <a:solidFill>
                <a:schemeClr val="bg1"/>
              </a:solid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00000"/>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Intermediate Score: </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Either reduced evidence for efficacy or reduced tolerability</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 name="Rectangle: Rounded Corners 32">
              <a:extLst>
                <a:ext uri="{FF2B5EF4-FFF2-40B4-BE49-F238E27FC236}">
                  <a16:creationId xmlns:a16="http://schemas.microsoft.com/office/drawing/2014/main" id="{DE6ABBC7-B092-5C66-9F60-AA7D411D65F0}"/>
                </a:ext>
              </a:extLst>
            </p:cNvPr>
            <p:cNvSpPr/>
            <p:nvPr/>
          </p:nvSpPr>
          <p:spPr bwMode="auto">
            <a:xfrm>
              <a:off x="8894277" y="4206612"/>
              <a:ext cx="2681668" cy="570870"/>
            </a:xfrm>
            <a:prstGeom prst="roundRect">
              <a:avLst/>
            </a:prstGeom>
            <a:solidFill>
              <a:schemeClr val="accent3"/>
            </a:solidFill>
            <a:ln w="0">
              <a:solidFill>
                <a:schemeClr val="bg1"/>
              </a:solid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00000"/>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Score 10+: </a:t>
              </a:r>
              <a:b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Poor efficacy, poor tolerability, or limited evidence for usage</a:t>
              </a:r>
              <a:endParaRPr kumimoji="0" lang="en-US" sz="11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4" name="Straight Arrow Connector 33">
              <a:extLst>
                <a:ext uri="{FF2B5EF4-FFF2-40B4-BE49-F238E27FC236}">
                  <a16:creationId xmlns:a16="http://schemas.microsoft.com/office/drawing/2014/main" id="{003213CF-F878-2D25-BDA1-0861F051CC95}"/>
                </a:ext>
              </a:extLst>
            </p:cNvPr>
            <p:cNvCxnSpPr>
              <a:cxnSpLocks/>
            </p:cNvCxnSpPr>
            <p:nvPr/>
          </p:nvCxnSpPr>
          <p:spPr bwMode="auto">
            <a:xfrm>
              <a:off x="8811569" y="2963900"/>
              <a:ext cx="0" cy="1813582"/>
            </a:xfrm>
            <a:prstGeom prst="straightConnector1">
              <a:avLst/>
            </a:prstGeom>
            <a:noFill/>
            <a:ln w="28575" cap="flat" cmpd="sng" algn="ctr">
              <a:solidFill>
                <a:schemeClr val="bg1"/>
              </a:solidFill>
              <a:prstDash val="solid"/>
              <a:miter lim="800000"/>
              <a:headEnd type="triangle" w="med" len="med"/>
              <a:tailEnd type="triangle"/>
            </a:ln>
            <a:effectLst/>
          </p:spPr>
        </p:cxnSp>
      </p:grpSp>
      <p:grpSp>
        <p:nvGrpSpPr>
          <p:cNvPr id="38" name="Group 37">
            <a:extLst>
              <a:ext uri="{FF2B5EF4-FFF2-40B4-BE49-F238E27FC236}">
                <a16:creationId xmlns:a16="http://schemas.microsoft.com/office/drawing/2014/main" id="{74FDF513-1128-0F5C-0101-49BD4B976F07}"/>
              </a:ext>
            </a:extLst>
          </p:cNvPr>
          <p:cNvGrpSpPr/>
          <p:nvPr/>
        </p:nvGrpSpPr>
        <p:grpSpPr>
          <a:xfrm>
            <a:off x="2989686" y="1818173"/>
            <a:ext cx="2369946" cy="3663496"/>
            <a:chOff x="3107672" y="2682409"/>
            <a:chExt cx="2369946" cy="1994165"/>
          </a:xfrm>
        </p:grpSpPr>
        <p:sp>
          <p:nvSpPr>
            <p:cNvPr id="39" name="Rectangle: Rounded Corners 38">
              <a:extLst>
                <a:ext uri="{FF2B5EF4-FFF2-40B4-BE49-F238E27FC236}">
                  <a16:creationId xmlns:a16="http://schemas.microsoft.com/office/drawing/2014/main" id="{6A0B7DDA-5567-FDD9-AF41-9668920643DC}"/>
                </a:ext>
              </a:extLst>
            </p:cNvPr>
            <p:cNvSpPr/>
            <p:nvPr/>
          </p:nvSpPr>
          <p:spPr bwMode="auto">
            <a:xfrm>
              <a:off x="3107672" y="2682409"/>
              <a:ext cx="2369946" cy="1994165"/>
            </a:xfrm>
            <a:prstGeom prst="roundRect">
              <a:avLst/>
            </a:prstGeom>
            <a:solidFill>
              <a:schemeClr val="accent1"/>
            </a:solidFill>
            <a:ln w="76200">
              <a:noFill/>
              <a:miter lim="800000"/>
              <a:headEnd/>
              <a:tailEnd/>
            </a:ln>
          </p:spPr>
          <p:txBody>
            <a:bodyPr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Rectangle: Rounded Corners 39">
              <a:extLst>
                <a:ext uri="{FF2B5EF4-FFF2-40B4-BE49-F238E27FC236}">
                  <a16:creationId xmlns:a16="http://schemas.microsoft.com/office/drawing/2014/main" id="{7281D0D8-9E50-8BC9-DBAA-C1FE47458932}"/>
                </a:ext>
              </a:extLst>
            </p:cNvPr>
            <p:cNvSpPr/>
            <p:nvPr/>
          </p:nvSpPr>
          <p:spPr bwMode="auto">
            <a:xfrm>
              <a:off x="3192231" y="3003399"/>
              <a:ext cx="2200828" cy="1591025"/>
            </a:xfrm>
            <a:prstGeom prst="roundRect">
              <a:avLst/>
            </a:prstGeom>
            <a:solidFill>
              <a:schemeClr val="tx2"/>
            </a:solidFill>
            <a:ln w="0">
              <a:noFill/>
              <a:miter lim="800000"/>
              <a:headEnd/>
              <a:tailEnd/>
            </a:ln>
          </p:spPr>
          <p:txBody>
            <a:bodyPr rtlCol="0" anchor="ctr"/>
            <a:lstStyle/>
            <a:p>
              <a:pPr marL="0" marR="0" lvl="0" indent="0" defTabSz="914400" rtl="0" eaLnBrk="1" fontAlgn="base" latinLnBrk="0" hangingPunct="1">
                <a:lnSpc>
                  <a:spcPct val="100000"/>
                </a:lnSpc>
                <a:spcBef>
                  <a:spcPct val="35000"/>
                </a:spcBef>
                <a:spcAft>
                  <a:spcPct val="25000"/>
                </a:spcAft>
                <a:buClr>
                  <a:srgbClr val="000000"/>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ARV utility score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based on patient characteristics and anticipated efficacy and tolerability of selected ART combination</a:t>
              </a:r>
            </a:p>
            <a:p>
              <a:pPr marL="285750" marR="0" lvl="0" indent="-285750" defTabSz="914400" rtl="0" eaLnBrk="1" fontAlgn="base" latinLnBrk="0" hangingPunct="1">
                <a:lnSpc>
                  <a:spcPct val="100000"/>
                </a:lnSpc>
                <a:spcBef>
                  <a:spcPct val="35000"/>
                </a:spcBef>
                <a:spcAft>
                  <a:spcPct val="2500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Mutation information from Stanford HIV Drug Resistance Database</a:t>
              </a:r>
            </a:p>
            <a:p>
              <a:pPr marL="285750" marR="0" lvl="0" indent="-285750" defTabSz="914400" rtl="0" eaLnBrk="1" fontAlgn="base" latinLnBrk="0" hangingPunct="1">
                <a:lnSpc>
                  <a:spcPct val="100000"/>
                </a:lnSpc>
                <a:spcBef>
                  <a:spcPct val="35000"/>
                </a:spcBef>
                <a:spcAft>
                  <a:spcPct val="2500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Drug Interaction information from University of Liverpool HIV Drug </a:t>
              </a:r>
              <a:r>
                <a:rPr lang="en-US" sz="1100" b="0" dirty="0">
                  <a:solidFill>
                    <a:srgbClr val="000000"/>
                  </a:solidFill>
                  <a:latin typeface="Calibri" panose="020F0502020204030204" pitchFamily="34" charset="0"/>
                </a:rPr>
                <a:t>I</a:t>
              </a: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nteraction </a:t>
              </a:r>
              <a:r>
                <a:rPr lang="en-US" sz="1100" b="0" dirty="0">
                  <a:solidFill>
                    <a:srgbClr val="000000"/>
                  </a:solidFill>
                  <a:latin typeface="Calibri" panose="020F0502020204030204" pitchFamily="34" charset="0"/>
                </a:rPr>
                <a:t>C</a:t>
              </a: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hecker</a:t>
              </a:r>
            </a:p>
          </p:txBody>
        </p:sp>
        <p:sp>
          <p:nvSpPr>
            <p:cNvPr id="41" name="TextBox 40">
              <a:extLst>
                <a:ext uri="{FF2B5EF4-FFF2-40B4-BE49-F238E27FC236}">
                  <a16:creationId xmlns:a16="http://schemas.microsoft.com/office/drawing/2014/main" id="{BB227719-AA5F-A548-73C1-514438CF01E5}"/>
                </a:ext>
              </a:extLst>
            </p:cNvPr>
            <p:cNvSpPr txBox="1"/>
            <p:nvPr/>
          </p:nvSpPr>
          <p:spPr bwMode="auto">
            <a:xfrm>
              <a:off x="3256527" y="2692006"/>
              <a:ext cx="2072236" cy="584775"/>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Individual ARV </a:t>
              </a:r>
              <a:b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Utility Score</a:t>
              </a:r>
            </a:p>
          </p:txBody>
        </p:sp>
      </p:grpSp>
    </p:spTree>
    <p:custDataLst>
      <p:tags r:id="rId1"/>
    </p:custDataLst>
    <p:extLst>
      <p:ext uri="{BB962C8B-B14F-4D97-AF65-F5344CB8AC3E}">
        <p14:creationId xmlns:p14="http://schemas.microsoft.com/office/powerpoint/2010/main" val="2311903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F9AAF-6B7C-46AE-976F-E8B17789FD4F}"/>
              </a:ext>
            </a:extLst>
          </p:cNvPr>
          <p:cNvSpPr>
            <a:spLocks noGrp="1"/>
          </p:cNvSpPr>
          <p:nvPr>
            <p:ph type="title"/>
          </p:nvPr>
        </p:nvSpPr>
        <p:spPr>
          <a:xfrm>
            <a:off x="609758" y="238127"/>
            <a:ext cx="11134569" cy="1103313"/>
          </a:xfrm>
        </p:spPr>
        <p:txBody>
          <a:bodyPr/>
          <a:lstStyle/>
          <a:p>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Arial" panose="020B0604020202020204" pitchFamily="34" charset="0"/>
              </a:rPr>
              <a:t>HIV-ASSIST: Provides Individual ARV Utility Scores</a:t>
            </a:r>
            <a:endParaRPr lang="en-US" dirty="0"/>
          </a:p>
        </p:txBody>
      </p:sp>
      <p:sp>
        <p:nvSpPr>
          <p:cNvPr id="12" name="5 CuadroTexto">
            <a:extLst>
              <a:ext uri="{FF2B5EF4-FFF2-40B4-BE49-F238E27FC236}">
                <a16:creationId xmlns:a16="http://schemas.microsoft.com/office/drawing/2014/main" id="{97114F84-6CA1-4CAF-9AD9-68DD025176BD}"/>
              </a:ext>
            </a:extLst>
          </p:cNvPr>
          <p:cNvSpPr txBox="1"/>
          <p:nvPr/>
        </p:nvSpPr>
        <p:spPr>
          <a:xfrm>
            <a:off x="409075" y="6366396"/>
            <a:ext cx="2988500" cy="295461"/>
          </a:xfrm>
          <a:prstGeom prst="rect">
            <a:avLst/>
          </a:prstGeom>
          <a:noFill/>
        </p:spPr>
        <p:txBody>
          <a:bodyPr wrap="none" lIns="109723" tIns="54862" rIns="109723" bIns="54862"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Maddali. JAIDS. 2019;82:188. hivassist.com. </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45" name="Group 44">
            <a:extLst>
              <a:ext uri="{FF2B5EF4-FFF2-40B4-BE49-F238E27FC236}">
                <a16:creationId xmlns:a16="http://schemas.microsoft.com/office/drawing/2014/main" id="{16F4B42A-6039-4211-8355-60C47991493F}"/>
              </a:ext>
            </a:extLst>
          </p:cNvPr>
          <p:cNvGrpSpPr/>
          <p:nvPr/>
        </p:nvGrpSpPr>
        <p:grpSpPr>
          <a:xfrm>
            <a:off x="521978" y="1808576"/>
            <a:ext cx="1911436" cy="1416883"/>
            <a:chOff x="760680" y="1599857"/>
            <a:chExt cx="1911436" cy="1416883"/>
          </a:xfrm>
        </p:grpSpPr>
        <p:sp>
          <p:nvSpPr>
            <p:cNvPr id="4" name="Rectangle: Rounded Corners 3">
              <a:extLst>
                <a:ext uri="{FF2B5EF4-FFF2-40B4-BE49-F238E27FC236}">
                  <a16:creationId xmlns:a16="http://schemas.microsoft.com/office/drawing/2014/main" id="{6B61F1CE-B69E-485C-968E-C75DE59F2591}"/>
                </a:ext>
              </a:extLst>
            </p:cNvPr>
            <p:cNvSpPr/>
            <p:nvPr/>
          </p:nvSpPr>
          <p:spPr bwMode="auto">
            <a:xfrm>
              <a:off x="760680" y="1599857"/>
              <a:ext cx="1911436" cy="1416883"/>
            </a:xfrm>
            <a:prstGeom prst="roundRect">
              <a:avLst/>
            </a:prstGeom>
            <a:solidFill>
              <a:schemeClr val="accent1"/>
            </a:solidFill>
            <a:ln w="0">
              <a:solidFill>
                <a:schemeClr val="bg1"/>
              </a:solidFill>
              <a:miter lim="800000"/>
              <a:headEnd/>
              <a:tailEnd/>
            </a:ln>
          </p:spPr>
          <p:txBody>
            <a:bodyPr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 name="Rectangle: Rounded Corners 4">
              <a:extLst>
                <a:ext uri="{FF2B5EF4-FFF2-40B4-BE49-F238E27FC236}">
                  <a16:creationId xmlns:a16="http://schemas.microsoft.com/office/drawing/2014/main" id="{600C83B2-64FF-49DA-B7D5-96E7261B76F7}"/>
                </a:ext>
              </a:extLst>
            </p:cNvPr>
            <p:cNvSpPr/>
            <p:nvPr/>
          </p:nvSpPr>
          <p:spPr bwMode="auto">
            <a:xfrm>
              <a:off x="916298" y="1946174"/>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Viral load</a:t>
              </a:r>
            </a:p>
          </p:txBody>
        </p:sp>
        <p:sp>
          <p:nvSpPr>
            <p:cNvPr id="14" name="Rectangle: Rounded Corners 13">
              <a:extLst>
                <a:ext uri="{FF2B5EF4-FFF2-40B4-BE49-F238E27FC236}">
                  <a16:creationId xmlns:a16="http://schemas.microsoft.com/office/drawing/2014/main" id="{A931BC13-2690-4835-8A63-CE4F2AB811F1}"/>
                </a:ext>
              </a:extLst>
            </p:cNvPr>
            <p:cNvSpPr/>
            <p:nvPr/>
          </p:nvSpPr>
          <p:spPr bwMode="auto">
            <a:xfrm>
              <a:off x="916298" y="2199148"/>
              <a:ext cx="1600200" cy="433652"/>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Resistance mutations</a:t>
              </a:r>
            </a:p>
          </p:txBody>
        </p:sp>
        <p:sp>
          <p:nvSpPr>
            <p:cNvPr id="16" name="Rectangle: Rounded Corners 15">
              <a:extLst>
                <a:ext uri="{FF2B5EF4-FFF2-40B4-BE49-F238E27FC236}">
                  <a16:creationId xmlns:a16="http://schemas.microsoft.com/office/drawing/2014/main" id="{308F372B-C278-4D56-BFE6-B3F47157095C}"/>
                </a:ext>
              </a:extLst>
            </p:cNvPr>
            <p:cNvSpPr/>
            <p:nvPr/>
          </p:nvSpPr>
          <p:spPr bwMode="auto">
            <a:xfrm>
              <a:off x="916298" y="2680240"/>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Tropism</a:t>
              </a:r>
            </a:p>
          </p:txBody>
        </p:sp>
        <p:sp>
          <p:nvSpPr>
            <p:cNvPr id="6" name="TextBox 5">
              <a:extLst>
                <a:ext uri="{FF2B5EF4-FFF2-40B4-BE49-F238E27FC236}">
                  <a16:creationId xmlns:a16="http://schemas.microsoft.com/office/drawing/2014/main" id="{6B675981-1F8E-49DF-A290-F9143D69FA11}"/>
                </a:ext>
              </a:extLst>
            </p:cNvPr>
            <p:cNvSpPr txBox="1"/>
            <p:nvPr/>
          </p:nvSpPr>
          <p:spPr bwMode="auto">
            <a:xfrm>
              <a:off x="831816" y="1609454"/>
              <a:ext cx="17691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Viral Attributes</a:t>
              </a:r>
            </a:p>
          </p:txBody>
        </p:sp>
      </p:grpSp>
      <p:grpSp>
        <p:nvGrpSpPr>
          <p:cNvPr id="46" name="Group 45">
            <a:extLst>
              <a:ext uri="{FF2B5EF4-FFF2-40B4-BE49-F238E27FC236}">
                <a16:creationId xmlns:a16="http://schemas.microsoft.com/office/drawing/2014/main" id="{0045D059-485F-4C5C-AAFC-F515106D1BCE}"/>
              </a:ext>
            </a:extLst>
          </p:cNvPr>
          <p:cNvGrpSpPr/>
          <p:nvPr/>
        </p:nvGrpSpPr>
        <p:grpSpPr>
          <a:xfrm>
            <a:off x="387221" y="3780986"/>
            <a:ext cx="2200828" cy="2204650"/>
            <a:chOff x="522288" y="3572267"/>
            <a:chExt cx="2200828" cy="2204650"/>
          </a:xfrm>
        </p:grpSpPr>
        <p:sp>
          <p:nvSpPr>
            <p:cNvPr id="17" name="Rectangle: Rounded Corners 16">
              <a:extLst>
                <a:ext uri="{FF2B5EF4-FFF2-40B4-BE49-F238E27FC236}">
                  <a16:creationId xmlns:a16="http://schemas.microsoft.com/office/drawing/2014/main" id="{7C20BB07-810D-476B-AE14-7A7BA96E32ED}"/>
                </a:ext>
              </a:extLst>
            </p:cNvPr>
            <p:cNvSpPr/>
            <p:nvPr/>
          </p:nvSpPr>
          <p:spPr bwMode="auto">
            <a:xfrm>
              <a:off x="662087" y="3573355"/>
              <a:ext cx="1921231" cy="2203562"/>
            </a:xfrm>
            <a:prstGeom prst="roundRect">
              <a:avLst/>
            </a:prstGeom>
            <a:solidFill>
              <a:schemeClr val="accent1"/>
            </a:solidFill>
            <a:ln w="0">
              <a:solidFill>
                <a:schemeClr val="bg1"/>
              </a:solidFill>
              <a:miter lim="800000"/>
              <a:headEnd/>
              <a:tailEnd/>
            </a:ln>
          </p:spPr>
          <p:txBody>
            <a:bodyPr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Rectangle: Rounded Corners 17">
              <a:extLst>
                <a:ext uri="{FF2B5EF4-FFF2-40B4-BE49-F238E27FC236}">
                  <a16:creationId xmlns:a16="http://schemas.microsoft.com/office/drawing/2014/main" id="{D7EBF786-0706-4C3B-B27D-468EBD63B7C0}"/>
                </a:ext>
              </a:extLst>
            </p:cNvPr>
            <p:cNvSpPr/>
            <p:nvPr/>
          </p:nvSpPr>
          <p:spPr bwMode="auto">
            <a:xfrm>
              <a:off x="822602" y="4158208"/>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Comorbidities</a:t>
              </a:r>
            </a:p>
          </p:txBody>
        </p:sp>
        <p:sp>
          <p:nvSpPr>
            <p:cNvPr id="19" name="TextBox 18">
              <a:extLst>
                <a:ext uri="{FF2B5EF4-FFF2-40B4-BE49-F238E27FC236}">
                  <a16:creationId xmlns:a16="http://schemas.microsoft.com/office/drawing/2014/main" id="{38384B80-EA9B-4BCF-BF51-EB91E7248596}"/>
                </a:ext>
              </a:extLst>
            </p:cNvPr>
            <p:cNvSpPr txBox="1"/>
            <p:nvPr/>
          </p:nvSpPr>
          <p:spPr bwMode="auto">
            <a:xfrm>
              <a:off x="522288" y="3572267"/>
              <a:ext cx="22008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Patient </a:t>
              </a:r>
              <a:b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Characteristics</a:t>
              </a:r>
            </a:p>
          </p:txBody>
        </p:sp>
        <p:sp>
          <p:nvSpPr>
            <p:cNvPr id="20" name="Rectangle: Rounded Corners 19">
              <a:extLst>
                <a:ext uri="{FF2B5EF4-FFF2-40B4-BE49-F238E27FC236}">
                  <a16:creationId xmlns:a16="http://schemas.microsoft.com/office/drawing/2014/main" id="{0DAA879A-B443-4062-8970-183F0D231496}"/>
                </a:ext>
              </a:extLst>
            </p:cNvPr>
            <p:cNvSpPr/>
            <p:nvPr/>
          </p:nvSpPr>
          <p:spPr bwMode="auto">
            <a:xfrm>
              <a:off x="822602" y="4417391"/>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Comedications</a:t>
              </a:r>
            </a:p>
          </p:txBody>
        </p:sp>
        <p:sp>
          <p:nvSpPr>
            <p:cNvPr id="21" name="Rectangle: Rounded Corners 20">
              <a:extLst>
                <a:ext uri="{FF2B5EF4-FFF2-40B4-BE49-F238E27FC236}">
                  <a16:creationId xmlns:a16="http://schemas.microsoft.com/office/drawing/2014/main" id="{690018DF-C4E9-49B9-8FF9-E917E217E25B}"/>
                </a:ext>
              </a:extLst>
            </p:cNvPr>
            <p:cNvSpPr/>
            <p:nvPr/>
          </p:nvSpPr>
          <p:spPr bwMode="auto">
            <a:xfrm>
              <a:off x="822602" y="4676574"/>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Treatment history</a:t>
              </a:r>
            </a:p>
          </p:txBody>
        </p:sp>
        <p:sp>
          <p:nvSpPr>
            <p:cNvPr id="22" name="Rectangle: Rounded Corners 21">
              <a:extLst>
                <a:ext uri="{FF2B5EF4-FFF2-40B4-BE49-F238E27FC236}">
                  <a16:creationId xmlns:a16="http://schemas.microsoft.com/office/drawing/2014/main" id="{70A08D62-0B75-4948-9DB9-E2AF8583D210}"/>
                </a:ext>
              </a:extLst>
            </p:cNvPr>
            <p:cNvSpPr/>
            <p:nvPr/>
          </p:nvSpPr>
          <p:spPr bwMode="auto">
            <a:xfrm>
              <a:off x="822602" y="4935757"/>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CD4+ cell count</a:t>
              </a:r>
            </a:p>
          </p:txBody>
        </p:sp>
        <p:sp>
          <p:nvSpPr>
            <p:cNvPr id="23" name="Rectangle: Rounded Corners 22">
              <a:extLst>
                <a:ext uri="{FF2B5EF4-FFF2-40B4-BE49-F238E27FC236}">
                  <a16:creationId xmlns:a16="http://schemas.microsoft.com/office/drawing/2014/main" id="{440206A6-16AA-4612-9E32-CFE983363CDF}"/>
                </a:ext>
              </a:extLst>
            </p:cNvPr>
            <p:cNvSpPr/>
            <p:nvPr/>
          </p:nvSpPr>
          <p:spPr bwMode="auto">
            <a:xfrm>
              <a:off x="822602" y="5194940"/>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HLA-B*5701</a:t>
              </a:r>
            </a:p>
          </p:txBody>
        </p:sp>
        <p:sp>
          <p:nvSpPr>
            <p:cNvPr id="24" name="Rectangle: Rounded Corners 23">
              <a:extLst>
                <a:ext uri="{FF2B5EF4-FFF2-40B4-BE49-F238E27FC236}">
                  <a16:creationId xmlns:a16="http://schemas.microsoft.com/office/drawing/2014/main" id="{DEEFA367-9126-4A21-92CA-9BE3B5587713}"/>
                </a:ext>
              </a:extLst>
            </p:cNvPr>
            <p:cNvSpPr/>
            <p:nvPr/>
          </p:nvSpPr>
          <p:spPr bwMode="auto">
            <a:xfrm>
              <a:off x="822602" y="5454122"/>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Adherence</a:t>
              </a:r>
            </a:p>
          </p:txBody>
        </p:sp>
      </p:grpSp>
      <p:grpSp>
        <p:nvGrpSpPr>
          <p:cNvPr id="50" name="Group 49">
            <a:extLst>
              <a:ext uri="{FF2B5EF4-FFF2-40B4-BE49-F238E27FC236}">
                <a16:creationId xmlns:a16="http://schemas.microsoft.com/office/drawing/2014/main" id="{1FC3D925-DBA7-493A-B831-1CD4E8795E9C}"/>
              </a:ext>
            </a:extLst>
          </p:cNvPr>
          <p:cNvGrpSpPr/>
          <p:nvPr/>
        </p:nvGrpSpPr>
        <p:grpSpPr>
          <a:xfrm>
            <a:off x="2989686" y="1818173"/>
            <a:ext cx="2369946" cy="3663496"/>
            <a:chOff x="3107672" y="2682409"/>
            <a:chExt cx="2369946" cy="1994165"/>
          </a:xfrm>
        </p:grpSpPr>
        <p:sp>
          <p:nvSpPr>
            <p:cNvPr id="25" name="Rectangle: Rounded Corners 24">
              <a:extLst>
                <a:ext uri="{FF2B5EF4-FFF2-40B4-BE49-F238E27FC236}">
                  <a16:creationId xmlns:a16="http://schemas.microsoft.com/office/drawing/2014/main" id="{D835C482-AFB0-4E54-BEB4-1A78CC2321D7}"/>
                </a:ext>
              </a:extLst>
            </p:cNvPr>
            <p:cNvSpPr/>
            <p:nvPr/>
          </p:nvSpPr>
          <p:spPr bwMode="auto">
            <a:xfrm>
              <a:off x="3107672" y="2682409"/>
              <a:ext cx="2369946" cy="1994165"/>
            </a:xfrm>
            <a:prstGeom prst="roundRect">
              <a:avLst/>
            </a:prstGeom>
            <a:solidFill>
              <a:schemeClr val="accent1"/>
            </a:solidFill>
            <a:ln w="76200">
              <a:solidFill>
                <a:srgbClr val="FFFF00"/>
              </a:solidFill>
              <a:miter lim="800000"/>
              <a:headEnd/>
              <a:tailEnd/>
            </a:ln>
          </p:spPr>
          <p:txBody>
            <a:bodyPr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 name="Rectangle: Rounded Corners 25">
              <a:extLst>
                <a:ext uri="{FF2B5EF4-FFF2-40B4-BE49-F238E27FC236}">
                  <a16:creationId xmlns:a16="http://schemas.microsoft.com/office/drawing/2014/main" id="{B1CDB142-0BE4-4938-860C-E84B9C4D607A}"/>
                </a:ext>
              </a:extLst>
            </p:cNvPr>
            <p:cNvSpPr/>
            <p:nvPr/>
          </p:nvSpPr>
          <p:spPr bwMode="auto">
            <a:xfrm>
              <a:off x="3192231" y="3003399"/>
              <a:ext cx="2200828" cy="1591025"/>
            </a:xfrm>
            <a:prstGeom prst="roundRect">
              <a:avLst/>
            </a:prstGeom>
            <a:solidFill>
              <a:schemeClr val="tx2"/>
            </a:solidFill>
            <a:ln w="0">
              <a:solidFill>
                <a:schemeClr val="bg1"/>
              </a:solidFill>
              <a:miter lim="800000"/>
              <a:headEnd/>
              <a:tailEnd/>
            </a:ln>
          </p:spPr>
          <p:txBody>
            <a:bodyPr rtlCol="0" anchor="ctr"/>
            <a:lstStyle/>
            <a:p>
              <a:pPr marL="0" marR="0" lvl="0" indent="0" defTabSz="914400" rtl="0" eaLnBrk="1" fontAlgn="base" latinLnBrk="0" hangingPunct="1">
                <a:lnSpc>
                  <a:spcPct val="100000"/>
                </a:lnSpc>
                <a:spcBef>
                  <a:spcPct val="35000"/>
                </a:spcBef>
                <a:spcAft>
                  <a:spcPct val="25000"/>
                </a:spcAft>
                <a:buClr>
                  <a:srgbClr val="000000"/>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ARV utility score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based on patient characteristics and anticipated efficacy and tolerability of selected ART combination</a:t>
              </a:r>
            </a:p>
            <a:p>
              <a:pPr marL="285750" marR="0" lvl="0" indent="-285750" defTabSz="914400" rtl="0" eaLnBrk="1" fontAlgn="base" latinLnBrk="0" hangingPunct="1">
                <a:lnSpc>
                  <a:spcPct val="100000"/>
                </a:lnSpc>
                <a:spcBef>
                  <a:spcPct val="35000"/>
                </a:spcBef>
                <a:spcAft>
                  <a:spcPct val="2500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Mutation information from Stanford HIV Drug Resistance Database</a:t>
              </a:r>
            </a:p>
            <a:p>
              <a:pPr marL="285750" marR="0" lvl="0" indent="-285750" defTabSz="914400" rtl="0" eaLnBrk="1" fontAlgn="base" latinLnBrk="0" hangingPunct="1">
                <a:lnSpc>
                  <a:spcPct val="100000"/>
                </a:lnSpc>
                <a:spcBef>
                  <a:spcPct val="35000"/>
                </a:spcBef>
                <a:spcAft>
                  <a:spcPct val="2500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Drug Interaction information from University of Liverpool HIV Drug </a:t>
              </a:r>
              <a:r>
                <a:rPr lang="en-US" sz="1100" b="0" dirty="0">
                  <a:solidFill>
                    <a:srgbClr val="000000"/>
                  </a:solidFill>
                  <a:latin typeface="Calibri" panose="020F0502020204030204" pitchFamily="34" charset="0"/>
                </a:rPr>
                <a:t>I</a:t>
              </a: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nteraction </a:t>
              </a:r>
              <a:r>
                <a:rPr lang="en-US" sz="1100" b="0" dirty="0">
                  <a:solidFill>
                    <a:srgbClr val="000000"/>
                  </a:solidFill>
                  <a:latin typeface="Calibri" panose="020F0502020204030204" pitchFamily="34" charset="0"/>
                </a:rPr>
                <a:t>C</a:t>
              </a: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hecker</a:t>
              </a:r>
            </a:p>
          </p:txBody>
        </p:sp>
        <p:sp>
          <p:nvSpPr>
            <p:cNvPr id="27" name="TextBox 26">
              <a:extLst>
                <a:ext uri="{FF2B5EF4-FFF2-40B4-BE49-F238E27FC236}">
                  <a16:creationId xmlns:a16="http://schemas.microsoft.com/office/drawing/2014/main" id="{18F3CDE4-2CC5-47AB-B5BE-9EDF1C30B3A1}"/>
                </a:ext>
              </a:extLst>
            </p:cNvPr>
            <p:cNvSpPr txBox="1"/>
            <p:nvPr/>
          </p:nvSpPr>
          <p:spPr bwMode="auto">
            <a:xfrm>
              <a:off x="3256527" y="2692006"/>
              <a:ext cx="207223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Individual ARV </a:t>
              </a:r>
              <a:b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Utility Score</a:t>
              </a:r>
            </a:p>
          </p:txBody>
        </p:sp>
      </p:grpSp>
      <p:grpSp>
        <p:nvGrpSpPr>
          <p:cNvPr id="7" name="Group 6">
            <a:extLst>
              <a:ext uri="{FF2B5EF4-FFF2-40B4-BE49-F238E27FC236}">
                <a16:creationId xmlns:a16="http://schemas.microsoft.com/office/drawing/2014/main" id="{F942E77E-2EE2-41D2-9E10-67F675E70C99}"/>
              </a:ext>
            </a:extLst>
          </p:cNvPr>
          <p:cNvGrpSpPr/>
          <p:nvPr/>
        </p:nvGrpSpPr>
        <p:grpSpPr>
          <a:xfrm>
            <a:off x="5816348" y="1624914"/>
            <a:ext cx="2448483" cy="3968620"/>
            <a:chOff x="6254401" y="1887464"/>
            <a:chExt cx="2862981" cy="3968620"/>
          </a:xfrm>
        </p:grpSpPr>
        <p:sp>
          <p:nvSpPr>
            <p:cNvPr id="28" name="Rectangle: Rounded Corners 27">
              <a:extLst>
                <a:ext uri="{FF2B5EF4-FFF2-40B4-BE49-F238E27FC236}">
                  <a16:creationId xmlns:a16="http://schemas.microsoft.com/office/drawing/2014/main" id="{6676C7AA-3C79-4E0E-AECE-793DED2DA434}"/>
                </a:ext>
              </a:extLst>
            </p:cNvPr>
            <p:cNvSpPr/>
            <p:nvPr/>
          </p:nvSpPr>
          <p:spPr bwMode="auto">
            <a:xfrm>
              <a:off x="6254401" y="1896517"/>
              <a:ext cx="2862981" cy="3959567"/>
            </a:xfrm>
            <a:prstGeom prst="roundRect">
              <a:avLst/>
            </a:prstGeom>
            <a:solidFill>
              <a:schemeClr val="accent1"/>
            </a:solidFill>
            <a:ln w="0">
              <a:solidFill>
                <a:schemeClr val="bg1"/>
              </a:solidFill>
              <a:miter lim="800000"/>
              <a:headEnd/>
              <a:tailEnd/>
            </a:ln>
          </p:spPr>
          <p:txBody>
            <a:bodyPr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Rectangle: Rounded Corners 28">
              <a:extLst>
                <a:ext uri="{FF2B5EF4-FFF2-40B4-BE49-F238E27FC236}">
                  <a16:creationId xmlns:a16="http://schemas.microsoft.com/office/drawing/2014/main" id="{10CAC492-C272-4FCA-8E8C-7DBFFE5AA5A4}"/>
                </a:ext>
              </a:extLst>
            </p:cNvPr>
            <p:cNvSpPr/>
            <p:nvPr/>
          </p:nvSpPr>
          <p:spPr bwMode="auto">
            <a:xfrm>
              <a:off x="6345058" y="2727922"/>
              <a:ext cx="2681668" cy="1579264"/>
            </a:xfrm>
            <a:prstGeom prst="roundRect">
              <a:avLst/>
            </a:prstGeom>
            <a:solidFill>
              <a:schemeClr val="tx2"/>
            </a:solidFill>
            <a:ln w="0">
              <a:solidFill>
                <a:schemeClr val="bg1"/>
              </a:solid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00000"/>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Regimen activity or likelihood of viral suppression</a:t>
              </a:r>
            </a:p>
            <a:p>
              <a:pPr marL="285750" marR="0" lvl="0" indent="-28575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Number of fully or partially active ARVs in the regimen</a:t>
              </a:r>
            </a:p>
            <a:p>
              <a:pPr marL="285750" marR="0" lvl="0" indent="-28575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Efficacy, stratified by viral load, CD4+ cell count, and treatment experience</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TextBox 29">
              <a:extLst>
                <a:ext uri="{FF2B5EF4-FFF2-40B4-BE49-F238E27FC236}">
                  <a16:creationId xmlns:a16="http://schemas.microsoft.com/office/drawing/2014/main" id="{F74112FD-FE52-4E62-AD84-8305412D767E}"/>
                </a:ext>
              </a:extLst>
            </p:cNvPr>
            <p:cNvSpPr txBox="1"/>
            <p:nvPr/>
          </p:nvSpPr>
          <p:spPr bwMode="auto">
            <a:xfrm>
              <a:off x="6292461" y="1887464"/>
              <a:ext cx="27868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Multidrug Regimen Aggregate HIV-ASSIST Weighted Score</a:t>
              </a:r>
            </a:p>
          </p:txBody>
        </p:sp>
        <p:sp>
          <p:nvSpPr>
            <p:cNvPr id="31" name="Rectangle: Rounded Corners 30">
              <a:extLst>
                <a:ext uri="{FF2B5EF4-FFF2-40B4-BE49-F238E27FC236}">
                  <a16:creationId xmlns:a16="http://schemas.microsoft.com/office/drawing/2014/main" id="{34D7A08F-695F-49B8-A220-C4755B8442D4}"/>
                </a:ext>
              </a:extLst>
            </p:cNvPr>
            <p:cNvSpPr/>
            <p:nvPr/>
          </p:nvSpPr>
          <p:spPr bwMode="auto">
            <a:xfrm>
              <a:off x="6359594" y="4354267"/>
              <a:ext cx="2681668" cy="1389952"/>
            </a:xfrm>
            <a:prstGeom prst="roundRect">
              <a:avLst/>
            </a:prstGeom>
            <a:solidFill>
              <a:schemeClr val="tx2"/>
            </a:solidFill>
            <a:ln w="0">
              <a:solidFill>
                <a:schemeClr val="bg1"/>
              </a:solid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00000"/>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Tolerability/Preference</a:t>
              </a:r>
            </a:p>
            <a:p>
              <a:pPr marL="285750" marR="0" lvl="0" indent="-28575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Pill burden, dosing frequency</a:t>
              </a:r>
            </a:p>
            <a:p>
              <a:pPr marL="285750" marR="0" lvl="0" indent="-28575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Individual ARV utility score (drug interactions, comorbidity consideration)</a:t>
              </a:r>
            </a:p>
            <a:p>
              <a:pPr marL="285750" marR="0" lvl="0" indent="-28575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Adverse event profile</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47" name="Arrow: Down 46">
            <a:extLst>
              <a:ext uri="{FF2B5EF4-FFF2-40B4-BE49-F238E27FC236}">
                <a16:creationId xmlns:a16="http://schemas.microsoft.com/office/drawing/2014/main" id="{E3C57B42-F6F4-49D9-9D64-27A5F5D3EBCA}"/>
              </a:ext>
            </a:extLst>
          </p:cNvPr>
          <p:cNvSpPr/>
          <p:nvPr/>
        </p:nvSpPr>
        <p:spPr bwMode="auto">
          <a:xfrm rot="17416871">
            <a:off x="2498984" y="2832475"/>
            <a:ext cx="461710" cy="453502"/>
          </a:xfrm>
          <a:prstGeom prst="down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Arrow: Down 47">
            <a:extLst>
              <a:ext uri="{FF2B5EF4-FFF2-40B4-BE49-F238E27FC236}">
                <a16:creationId xmlns:a16="http://schemas.microsoft.com/office/drawing/2014/main" id="{748542B4-1FF2-4E8F-987C-E170BBEF7248}"/>
              </a:ext>
            </a:extLst>
          </p:cNvPr>
          <p:cNvSpPr/>
          <p:nvPr/>
        </p:nvSpPr>
        <p:spPr bwMode="auto">
          <a:xfrm rot="4183129" flipV="1">
            <a:off x="2504546" y="4248406"/>
            <a:ext cx="461710" cy="453502"/>
          </a:xfrm>
          <a:prstGeom prst="down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Arrow: Right 48">
            <a:extLst>
              <a:ext uri="{FF2B5EF4-FFF2-40B4-BE49-F238E27FC236}">
                <a16:creationId xmlns:a16="http://schemas.microsoft.com/office/drawing/2014/main" id="{09533741-A698-44B4-A128-55B80EAA1CEC}"/>
              </a:ext>
            </a:extLst>
          </p:cNvPr>
          <p:cNvSpPr/>
          <p:nvPr/>
        </p:nvSpPr>
        <p:spPr bwMode="auto">
          <a:xfrm>
            <a:off x="5399863" y="3544748"/>
            <a:ext cx="391352" cy="411586"/>
          </a:xfrm>
          <a:prstGeom prst="right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Arrow: Right 50">
            <a:extLst>
              <a:ext uri="{FF2B5EF4-FFF2-40B4-BE49-F238E27FC236}">
                <a16:creationId xmlns:a16="http://schemas.microsoft.com/office/drawing/2014/main" id="{33C2225F-ED20-4C18-9673-B7C46C1EC297}"/>
              </a:ext>
            </a:extLst>
          </p:cNvPr>
          <p:cNvSpPr/>
          <p:nvPr/>
        </p:nvSpPr>
        <p:spPr bwMode="auto">
          <a:xfrm>
            <a:off x="8301234" y="3553208"/>
            <a:ext cx="391352" cy="411586"/>
          </a:xfrm>
          <a:prstGeom prst="right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58" name="Straight Arrow Connector 57">
            <a:extLst>
              <a:ext uri="{FF2B5EF4-FFF2-40B4-BE49-F238E27FC236}">
                <a16:creationId xmlns:a16="http://schemas.microsoft.com/office/drawing/2014/main" id="{B19277C5-4AE3-4A4D-A237-845698966A76}"/>
              </a:ext>
            </a:extLst>
          </p:cNvPr>
          <p:cNvCxnSpPr>
            <a:cxnSpLocks/>
          </p:cNvCxnSpPr>
          <p:nvPr/>
        </p:nvCxnSpPr>
        <p:spPr bwMode="auto">
          <a:xfrm flipH="1">
            <a:off x="8474859" y="2154893"/>
            <a:ext cx="2173" cy="1242807"/>
          </a:xfrm>
          <a:prstGeom prst="straightConnector1">
            <a:avLst/>
          </a:prstGeom>
          <a:noFill/>
          <a:ln w="28575" cap="flat" cmpd="sng" algn="ctr">
            <a:solidFill>
              <a:schemeClr val="bg1"/>
            </a:solidFill>
            <a:prstDash val="solid"/>
            <a:miter lim="800000"/>
            <a:headEnd type="none" w="med" len="med"/>
            <a:tailEnd type="triangle"/>
          </a:ln>
          <a:effectLst/>
        </p:spPr>
      </p:cxnSp>
      <p:sp>
        <p:nvSpPr>
          <p:cNvPr id="60" name="TextBox 59">
            <a:extLst>
              <a:ext uri="{FF2B5EF4-FFF2-40B4-BE49-F238E27FC236}">
                <a16:creationId xmlns:a16="http://schemas.microsoft.com/office/drawing/2014/main" id="{4891D893-F2E5-48E8-A33B-8B53D9A4AB1D}"/>
              </a:ext>
            </a:extLst>
          </p:cNvPr>
          <p:cNvSpPr txBox="1"/>
          <p:nvPr/>
        </p:nvSpPr>
        <p:spPr bwMode="auto">
          <a:xfrm>
            <a:off x="273814" y="1442360"/>
            <a:ext cx="2407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User-Defined Attributes</a:t>
            </a:r>
          </a:p>
        </p:txBody>
      </p:sp>
      <p:grpSp>
        <p:nvGrpSpPr>
          <p:cNvPr id="9" name="Group 8">
            <a:extLst>
              <a:ext uri="{FF2B5EF4-FFF2-40B4-BE49-F238E27FC236}">
                <a16:creationId xmlns:a16="http://schemas.microsoft.com/office/drawing/2014/main" id="{A64A4370-FFC6-5484-1360-F970AE126056}"/>
              </a:ext>
            </a:extLst>
          </p:cNvPr>
          <p:cNvGrpSpPr/>
          <p:nvPr/>
        </p:nvGrpSpPr>
        <p:grpSpPr>
          <a:xfrm>
            <a:off x="8733614" y="2596116"/>
            <a:ext cx="3027128" cy="3066725"/>
            <a:chOff x="8721547" y="1998174"/>
            <a:chExt cx="3027128" cy="3066725"/>
          </a:xfrm>
        </p:grpSpPr>
        <p:sp>
          <p:nvSpPr>
            <p:cNvPr id="10" name="Rectangle: Rounded Corners 9">
              <a:extLst>
                <a:ext uri="{FF2B5EF4-FFF2-40B4-BE49-F238E27FC236}">
                  <a16:creationId xmlns:a16="http://schemas.microsoft.com/office/drawing/2014/main" id="{33797106-FD6B-A170-46FF-E4BE4E2C6273}"/>
                </a:ext>
              </a:extLst>
            </p:cNvPr>
            <p:cNvSpPr/>
            <p:nvPr/>
          </p:nvSpPr>
          <p:spPr bwMode="auto">
            <a:xfrm>
              <a:off x="8721547" y="1998174"/>
              <a:ext cx="3027128" cy="3066725"/>
            </a:xfrm>
            <a:prstGeom prst="roundRect">
              <a:avLst/>
            </a:prstGeom>
            <a:solidFill>
              <a:schemeClr val="accent2"/>
            </a:solidFill>
            <a:ln w="0">
              <a:solidFill>
                <a:schemeClr val="bg1"/>
              </a:solidFill>
              <a:miter lim="800000"/>
              <a:headEnd/>
              <a:tailEnd/>
            </a:ln>
          </p:spPr>
          <p:txBody>
            <a:bodyPr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B498FC07-F3E9-4B82-4285-5239A9976B60}"/>
                </a:ext>
              </a:extLst>
            </p:cNvPr>
            <p:cNvSpPr txBox="1"/>
            <p:nvPr/>
          </p:nvSpPr>
          <p:spPr bwMode="auto">
            <a:xfrm>
              <a:off x="8841681" y="2007608"/>
              <a:ext cx="278686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Suggested Interpretation of HIV-ASSIST Results</a:t>
              </a:r>
            </a:p>
          </p:txBody>
        </p:sp>
        <p:sp>
          <p:nvSpPr>
            <p:cNvPr id="13" name="Rectangle: Rounded Corners 12">
              <a:extLst>
                <a:ext uri="{FF2B5EF4-FFF2-40B4-BE49-F238E27FC236}">
                  <a16:creationId xmlns:a16="http://schemas.microsoft.com/office/drawing/2014/main" id="{64861DAF-5C16-0A9B-C02C-7532EFCEE3DC}"/>
                </a:ext>
              </a:extLst>
            </p:cNvPr>
            <p:cNvSpPr/>
            <p:nvPr/>
          </p:nvSpPr>
          <p:spPr bwMode="auto">
            <a:xfrm>
              <a:off x="8894277" y="2970952"/>
              <a:ext cx="2681668" cy="570870"/>
            </a:xfrm>
            <a:prstGeom prst="roundRect">
              <a:avLst/>
            </a:prstGeom>
            <a:solidFill>
              <a:schemeClr val="accent4"/>
            </a:solidFill>
            <a:ln w="0">
              <a:solidFill>
                <a:schemeClr val="bg1"/>
              </a:solid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00000"/>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Score 0-2: </a:t>
              </a:r>
              <a:b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Stronger evidence for composite objective of efficacy and tolerability</a:t>
              </a:r>
              <a:endParaRPr kumimoji="0" lang="en-US" sz="11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8EB7DE0C-24AF-1BCE-26C6-BCEC425AE17D}"/>
                </a:ext>
              </a:extLst>
            </p:cNvPr>
            <p:cNvSpPr txBox="1"/>
            <p:nvPr/>
          </p:nvSpPr>
          <p:spPr bwMode="auto">
            <a:xfrm>
              <a:off x="8803174" y="2510090"/>
              <a:ext cx="28638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Regiments ranked by </a:t>
              </a:r>
              <a:b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HIV-ASSIST weighted score</a:t>
              </a:r>
            </a:p>
          </p:txBody>
        </p:sp>
        <p:sp>
          <p:nvSpPr>
            <p:cNvPr id="32" name="Rectangle: Rounded Corners 31">
              <a:extLst>
                <a:ext uri="{FF2B5EF4-FFF2-40B4-BE49-F238E27FC236}">
                  <a16:creationId xmlns:a16="http://schemas.microsoft.com/office/drawing/2014/main" id="{B1155AB4-1143-17C1-6606-B7BCAB8A604E}"/>
                </a:ext>
              </a:extLst>
            </p:cNvPr>
            <p:cNvSpPr/>
            <p:nvPr/>
          </p:nvSpPr>
          <p:spPr bwMode="auto">
            <a:xfrm>
              <a:off x="8894277" y="3588782"/>
              <a:ext cx="2681668" cy="570870"/>
            </a:xfrm>
            <a:prstGeom prst="roundRect">
              <a:avLst/>
            </a:prstGeom>
            <a:solidFill>
              <a:schemeClr val="accent5"/>
            </a:solidFill>
            <a:ln w="0">
              <a:solidFill>
                <a:schemeClr val="bg1"/>
              </a:solid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00000"/>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Intermediate Score: </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Either reduced evidence for efficacy or reduced tolerability</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 name="Rectangle: Rounded Corners 32">
              <a:extLst>
                <a:ext uri="{FF2B5EF4-FFF2-40B4-BE49-F238E27FC236}">
                  <a16:creationId xmlns:a16="http://schemas.microsoft.com/office/drawing/2014/main" id="{D454DE9C-308A-6389-0146-B6F1FE3981FA}"/>
                </a:ext>
              </a:extLst>
            </p:cNvPr>
            <p:cNvSpPr/>
            <p:nvPr/>
          </p:nvSpPr>
          <p:spPr bwMode="auto">
            <a:xfrm>
              <a:off x="8894277" y="4206612"/>
              <a:ext cx="2681668" cy="570870"/>
            </a:xfrm>
            <a:prstGeom prst="roundRect">
              <a:avLst/>
            </a:prstGeom>
            <a:solidFill>
              <a:schemeClr val="accent3"/>
            </a:solidFill>
            <a:ln w="0">
              <a:solidFill>
                <a:schemeClr val="bg1"/>
              </a:solid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00000"/>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Score 10+: </a:t>
              </a:r>
              <a:b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Poor efficacy, poor tolerability, or limited evidence for usage</a:t>
              </a:r>
              <a:endParaRPr kumimoji="0" lang="en-US" sz="11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4" name="Straight Arrow Connector 33">
              <a:extLst>
                <a:ext uri="{FF2B5EF4-FFF2-40B4-BE49-F238E27FC236}">
                  <a16:creationId xmlns:a16="http://schemas.microsoft.com/office/drawing/2014/main" id="{4E4B643A-7DD9-2E4A-526F-D39AD03C7A49}"/>
                </a:ext>
              </a:extLst>
            </p:cNvPr>
            <p:cNvCxnSpPr>
              <a:cxnSpLocks/>
            </p:cNvCxnSpPr>
            <p:nvPr/>
          </p:nvCxnSpPr>
          <p:spPr bwMode="auto">
            <a:xfrm>
              <a:off x="8811569" y="2963900"/>
              <a:ext cx="0" cy="1813582"/>
            </a:xfrm>
            <a:prstGeom prst="straightConnector1">
              <a:avLst/>
            </a:prstGeom>
            <a:noFill/>
            <a:ln w="28575" cap="flat" cmpd="sng" algn="ctr">
              <a:solidFill>
                <a:schemeClr val="bg1"/>
              </a:solidFill>
              <a:prstDash val="solid"/>
              <a:miter lim="800000"/>
              <a:headEnd type="triangle" w="med" len="med"/>
              <a:tailEnd type="triangle"/>
            </a:ln>
            <a:effectLst/>
          </p:spPr>
        </p:cxnSp>
      </p:grpSp>
      <p:sp>
        <p:nvSpPr>
          <p:cNvPr id="3" name="TextBox 2">
            <a:extLst>
              <a:ext uri="{FF2B5EF4-FFF2-40B4-BE49-F238E27FC236}">
                <a16:creationId xmlns:a16="http://schemas.microsoft.com/office/drawing/2014/main" id="{A95426DC-C0D6-EE55-D2B7-BE70B632504A}"/>
              </a:ext>
            </a:extLst>
          </p:cNvPr>
          <p:cNvSpPr txBox="1"/>
          <p:nvPr/>
        </p:nvSpPr>
        <p:spPr bwMode="auto">
          <a:xfrm>
            <a:off x="8494402" y="1305662"/>
            <a:ext cx="3624147" cy="1569660"/>
          </a:xfrm>
          <a:prstGeom prst="rect">
            <a:avLst/>
          </a:prstGeom>
          <a:noFill/>
          <a:ln>
            <a:noFill/>
          </a:ln>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User options for additional prioritization:</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pill aversion (prioritize smaller pills)</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who prefer once-daily dosing</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intermittent adherence</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Increase prioritization of ≥3 active drugs</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Penalize regimens with IV/IM dosing</a:t>
            </a:r>
          </a:p>
          <a:p>
            <a:pPr marR="0" lvl="0" algn="l" defTabSz="914400" rtl="0" eaLnBrk="0" fontAlgn="base" latinLnBrk="0" hangingPunct="0">
              <a:lnSpc>
                <a:spcPct val="100000"/>
              </a:lnSpc>
              <a:spcBef>
                <a:spcPts val="0"/>
              </a:spcBef>
              <a:spcAft>
                <a:spcPct val="0"/>
              </a:spcAft>
              <a:buClrTx/>
              <a:buSzTx/>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custDataLst>
      <p:tags r:id="rId1"/>
    </p:custDataLst>
    <p:extLst>
      <p:ext uri="{BB962C8B-B14F-4D97-AF65-F5344CB8AC3E}">
        <p14:creationId xmlns:p14="http://schemas.microsoft.com/office/powerpoint/2010/main" val="30471359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F9AAF-6B7C-46AE-976F-E8B17789FD4F}"/>
              </a:ext>
            </a:extLst>
          </p:cNvPr>
          <p:cNvSpPr>
            <a:spLocks noGrp="1"/>
          </p:cNvSpPr>
          <p:nvPr>
            <p:ph type="title"/>
          </p:nvPr>
        </p:nvSpPr>
        <p:spPr/>
        <p:txBody>
          <a:bodyPr/>
          <a:lstStyle/>
          <a:p>
            <a:r>
              <a:rPr lang="en-US" dirty="0"/>
              <a:t>HIV-ASSIST: Multidrug Aggregate Score Informed by Guidelines and Scientific Advisory Panel</a:t>
            </a:r>
          </a:p>
        </p:txBody>
      </p:sp>
      <p:sp>
        <p:nvSpPr>
          <p:cNvPr id="12" name="5 CuadroTexto">
            <a:extLst>
              <a:ext uri="{FF2B5EF4-FFF2-40B4-BE49-F238E27FC236}">
                <a16:creationId xmlns:a16="http://schemas.microsoft.com/office/drawing/2014/main" id="{97114F84-6CA1-4CAF-9AD9-68DD025176BD}"/>
              </a:ext>
            </a:extLst>
          </p:cNvPr>
          <p:cNvSpPr txBox="1"/>
          <p:nvPr/>
        </p:nvSpPr>
        <p:spPr>
          <a:xfrm>
            <a:off x="409075" y="6366396"/>
            <a:ext cx="2988500" cy="295461"/>
          </a:xfrm>
          <a:prstGeom prst="rect">
            <a:avLst/>
          </a:prstGeom>
          <a:noFill/>
        </p:spPr>
        <p:txBody>
          <a:bodyPr wrap="none" lIns="109723" tIns="54862" rIns="109723" bIns="54862"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Maddali. JAIDS. 2019;82:188. hivassist.com. </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45" name="Group 44">
            <a:extLst>
              <a:ext uri="{FF2B5EF4-FFF2-40B4-BE49-F238E27FC236}">
                <a16:creationId xmlns:a16="http://schemas.microsoft.com/office/drawing/2014/main" id="{16F4B42A-6039-4211-8355-60C47991493F}"/>
              </a:ext>
            </a:extLst>
          </p:cNvPr>
          <p:cNvGrpSpPr/>
          <p:nvPr/>
        </p:nvGrpSpPr>
        <p:grpSpPr>
          <a:xfrm>
            <a:off x="521978" y="1808576"/>
            <a:ext cx="1911436" cy="1416883"/>
            <a:chOff x="760680" y="1599857"/>
            <a:chExt cx="1911436" cy="1416883"/>
          </a:xfrm>
        </p:grpSpPr>
        <p:sp>
          <p:nvSpPr>
            <p:cNvPr id="4" name="Rectangle: Rounded Corners 3">
              <a:extLst>
                <a:ext uri="{FF2B5EF4-FFF2-40B4-BE49-F238E27FC236}">
                  <a16:creationId xmlns:a16="http://schemas.microsoft.com/office/drawing/2014/main" id="{6B61F1CE-B69E-485C-968E-C75DE59F2591}"/>
                </a:ext>
              </a:extLst>
            </p:cNvPr>
            <p:cNvSpPr/>
            <p:nvPr/>
          </p:nvSpPr>
          <p:spPr bwMode="auto">
            <a:xfrm>
              <a:off x="760680" y="1599857"/>
              <a:ext cx="1911436" cy="1416883"/>
            </a:xfrm>
            <a:prstGeom prst="roundRect">
              <a:avLst/>
            </a:prstGeom>
            <a:solidFill>
              <a:schemeClr val="accent1"/>
            </a:solidFill>
            <a:ln w="0">
              <a:solidFill>
                <a:schemeClr val="bg1"/>
              </a:solidFill>
              <a:miter lim="800000"/>
              <a:headEnd/>
              <a:tailEnd/>
            </a:ln>
          </p:spPr>
          <p:txBody>
            <a:bodyPr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 name="Rectangle: Rounded Corners 4">
              <a:extLst>
                <a:ext uri="{FF2B5EF4-FFF2-40B4-BE49-F238E27FC236}">
                  <a16:creationId xmlns:a16="http://schemas.microsoft.com/office/drawing/2014/main" id="{600C83B2-64FF-49DA-B7D5-96E7261B76F7}"/>
                </a:ext>
              </a:extLst>
            </p:cNvPr>
            <p:cNvSpPr/>
            <p:nvPr/>
          </p:nvSpPr>
          <p:spPr bwMode="auto">
            <a:xfrm>
              <a:off x="916298" y="1946174"/>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Viral load</a:t>
              </a:r>
            </a:p>
          </p:txBody>
        </p:sp>
        <p:sp>
          <p:nvSpPr>
            <p:cNvPr id="14" name="Rectangle: Rounded Corners 13">
              <a:extLst>
                <a:ext uri="{FF2B5EF4-FFF2-40B4-BE49-F238E27FC236}">
                  <a16:creationId xmlns:a16="http://schemas.microsoft.com/office/drawing/2014/main" id="{A931BC13-2690-4835-8A63-CE4F2AB811F1}"/>
                </a:ext>
              </a:extLst>
            </p:cNvPr>
            <p:cNvSpPr/>
            <p:nvPr/>
          </p:nvSpPr>
          <p:spPr bwMode="auto">
            <a:xfrm>
              <a:off x="916298" y="2199148"/>
              <a:ext cx="1600200" cy="433652"/>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Resistance mutations</a:t>
              </a:r>
            </a:p>
          </p:txBody>
        </p:sp>
        <p:sp>
          <p:nvSpPr>
            <p:cNvPr id="16" name="Rectangle: Rounded Corners 15">
              <a:extLst>
                <a:ext uri="{FF2B5EF4-FFF2-40B4-BE49-F238E27FC236}">
                  <a16:creationId xmlns:a16="http://schemas.microsoft.com/office/drawing/2014/main" id="{308F372B-C278-4D56-BFE6-B3F47157095C}"/>
                </a:ext>
              </a:extLst>
            </p:cNvPr>
            <p:cNvSpPr/>
            <p:nvPr/>
          </p:nvSpPr>
          <p:spPr bwMode="auto">
            <a:xfrm>
              <a:off x="916298" y="2680240"/>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Tropism</a:t>
              </a:r>
            </a:p>
          </p:txBody>
        </p:sp>
        <p:sp>
          <p:nvSpPr>
            <p:cNvPr id="6" name="TextBox 5">
              <a:extLst>
                <a:ext uri="{FF2B5EF4-FFF2-40B4-BE49-F238E27FC236}">
                  <a16:creationId xmlns:a16="http://schemas.microsoft.com/office/drawing/2014/main" id="{6B675981-1F8E-49DF-A290-F9143D69FA11}"/>
                </a:ext>
              </a:extLst>
            </p:cNvPr>
            <p:cNvSpPr txBox="1"/>
            <p:nvPr/>
          </p:nvSpPr>
          <p:spPr bwMode="auto">
            <a:xfrm>
              <a:off x="831816" y="1609454"/>
              <a:ext cx="17691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Viral Attributes</a:t>
              </a:r>
            </a:p>
          </p:txBody>
        </p:sp>
      </p:grpSp>
      <p:grpSp>
        <p:nvGrpSpPr>
          <p:cNvPr id="46" name="Group 45">
            <a:extLst>
              <a:ext uri="{FF2B5EF4-FFF2-40B4-BE49-F238E27FC236}">
                <a16:creationId xmlns:a16="http://schemas.microsoft.com/office/drawing/2014/main" id="{0045D059-485F-4C5C-AAFC-F515106D1BCE}"/>
              </a:ext>
            </a:extLst>
          </p:cNvPr>
          <p:cNvGrpSpPr/>
          <p:nvPr/>
        </p:nvGrpSpPr>
        <p:grpSpPr>
          <a:xfrm>
            <a:off x="387221" y="3780986"/>
            <a:ext cx="2200828" cy="2204650"/>
            <a:chOff x="522288" y="3572267"/>
            <a:chExt cx="2200828" cy="2204650"/>
          </a:xfrm>
        </p:grpSpPr>
        <p:sp>
          <p:nvSpPr>
            <p:cNvPr id="17" name="Rectangle: Rounded Corners 16">
              <a:extLst>
                <a:ext uri="{FF2B5EF4-FFF2-40B4-BE49-F238E27FC236}">
                  <a16:creationId xmlns:a16="http://schemas.microsoft.com/office/drawing/2014/main" id="{7C20BB07-810D-476B-AE14-7A7BA96E32ED}"/>
                </a:ext>
              </a:extLst>
            </p:cNvPr>
            <p:cNvSpPr/>
            <p:nvPr/>
          </p:nvSpPr>
          <p:spPr bwMode="auto">
            <a:xfrm>
              <a:off x="662087" y="3573355"/>
              <a:ext cx="1921231" cy="2203562"/>
            </a:xfrm>
            <a:prstGeom prst="roundRect">
              <a:avLst/>
            </a:prstGeom>
            <a:solidFill>
              <a:schemeClr val="accent1"/>
            </a:solidFill>
            <a:ln w="0">
              <a:solidFill>
                <a:schemeClr val="bg1"/>
              </a:solidFill>
              <a:miter lim="800000"/>
              <a:headEnd/>
              <a:tailEnd/>
            </a:ln>
          </p:spPr>
          <p:txBody>
            <a:bodyPr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Rectangle: Rounded Corners 17">
              <a:extLst>
                <a:ext uri="{FF2B5EF4-FFF2-40B4-BE49-F238E27FC236}">
                  <a16:creationId xmlns:a16="http://schemas.microsoft.com/office/drawing/2014/main" id="{D7EBF786-0706-4C3B-B27D-468EBD63B7C0}"/>
                </a:ext>
              </a:extLst>
            </p:cNvPr>
            <p:cNvSpPr/>
            <p:nvPr/>
          </p:nvSpPr>
          <p:spPr bwMode="auto">
            <a:xfrm>
              <a:off x="822602" y="4158208"/>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Comorbidities</a:t>
              </a:r>
            </a:p>
          </p:txBody>
        </p:sp>
        <p:sp>
          <p:nvSpPr>
            <p:cNvPr id="19" name="TextBox 18">
              <a:extLst>
                <a:ext uri="{FF2B5EF4-FFF2-40B4-BE49-F238E27FC236}">
                  <a16:creationId xmlns:a16="http://schemas.microsoft.com/office/drawing/2014/main" id="{38384B80-EA9B-4BCF-BF51-EB91E7248596}"/>
                </a:ext>
              </a:extLst>
            </p:cNvPr>
            <p:cNvSpPr txBox="1"/>
            <p:nvPr/>
          </p:nvSpPr>
          <p:spPr bwMode="auto">
            <a:xfrm>
              <a:off x="522288" y="3572267"/>
              <a:ext cx="22008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Patient </a:t>
              </a:r>
              <a:b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Characteristics</a:t>
              </a:r>
            </a:p>
          </p:txBody>
        </p:sp>
        <p:sp>
          <p:nvSpPr>
            <p:cNvPr id="20" name="Rectangle: Rounded Corners 19">
              <a:extLst>
                <a:ext uri="{FF2B5EF4-FFF2-40B4-BE49-F238E27FC236}">
                  <a16:creationId xmlns:a16="http://schemas.microsoft.com/office/drawing/2014/main" id="{0DAA879A-B443-4062-8970-183F0D231496}"/>
                </a:ext>
              </a:extLst>
            </p:cNvPr>
            <p:cNvSpPr/>
            <p:nvPr/>
          </p:nvSpPr>
          <p:spPr bwMode="auto">
            <a:xfrm>
              <a:off x="822602" y="4417391"/>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Comedications</a:t>
              </a:r>
            </a:p>
          </p:txBody>
        </p:sp>
        <p:sp>
          <p:nvSpPr>
            <p:cNvPr id="21" name="Rectangle: Rounded Corners 20">
              <a:extLst>
                <a:ext uri="{FF2B5EF4-FFF2-40B4-BE49-F238E27FC236}">
                  <a16:creationId xmlns:a16="http://schemas.microsoft.com/office/drawing/2014/main" id="{690018DF-C4E9-49B9-8FF9-E917E217E25B}"/>
                </a:ext>
              </a:extLst>
            </p:cNvPr>
            <p:cNvSpPr/>
            <p:nvPr/>
          </p:nvSpPr>
          <p:spPr bwMode="auto">
            <a:xfrm>
              <a:off x="822602" y="4676574"/>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Treatment history</a:t>
              </a:r>
            </a:p>
          </p:txBody>
        </p:sp>
        <p:sp>
          <p:nvSpPr>
            <p:cNvPr id="22" name="Rectangle: Rounded Corners 21">
              <a:extLst>
                <a:ext uri="{FF2B5EF4-FFF2-40B4-BE49-F238E27FC236}">
                  <a16:creationId xmlns:a16="http://schemas.microsoft.com/office/drawing/2014/main" id="{70A08D62-0B75-4948-9DB9-E2AF8583D210}"/>
                </a:ext>
              </a:extLst>
            </p:cNvPr>
            <p:cNvSpPr/>
            <p:nvPr/>
          </p:nvSpPr>
          <p:spPr bwMode="auto">
            <a:xfrm>
              <a:off x="822602" y="4935757"/>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CD4+ cell count</a:t>
              </a:r>
            </a:p>
          </p:txBody>
        </p:sp>
        <p:sp>
          <p:nvSpPr>
            <p:cNvPr id="23" name="Rectangle: Rounded Corners 22">
              <a:extLst>
                <a:ext uri="{FF2B5EF4-FFF2-40B4-BE49-F238E27FC236}">
                  <a16:creationId xmlns:a16="http://schemas.microsoft.com/office/drawing/2014/main" id="{440206A6-16AA-4612-9E32-CFE983363CDF}"/>
                </a:ext>
              </a:extLst>
            </p:cNvPr>
            <p:cNvSpPr/>
            <p:nvPr/>
          </p:nvSpPr>
          <p:spPr bwMode="auto">
            <a:xfrm>
              <a:off x="822602" y="5194940"/>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HLA-B*5701</a:t>
              </a:r>
            </a:p>
          </p:txBody>
        </p:sp>
        <p:sp>
          <p:nvSpPr>
            <p:cNvPr id="24" name="Rectangle: Rounded Corners 23">
              <a:extLst>
                <a:ext uri="{FF2B5EF4-FFF2-40B4-BE49-F238E27FC236}">
                  <a16:creationId xmlns:a16="http://schemas.microsoft.com/office/drawing/2014/main" id="{DEEFA367-9126-4A21-92CA-9BE3B5587713}"/>
                </a:ext>
              </a:extLst>
            </p:cNvPr>
            <p:cNvSpPr/>
            <p:nvPr/>
          </p:nvSpPr>
          <p:spPr bwMode="auto">
            <a:xfrm>
              <a:off x="822602" y="5454122"/>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Adherence</a:t>
              </a:r>
            </a:p>
          </p:txBody>
        </p:sp>
      </p:grpSp>
      <p:grpSp>
        <p:nvGrpSpPr>
          <p:cNvPr id="7" name="Group 6">
            <a:extLst>
              <a:ext uri="{FF2B5EF4-FFF2-40B4-BE49-F238E27FC236}">
                <a16:creationId xmlns:a16="http://schemas.microsoft.com/office/drawing/2014/main" id="{F942E77E-2EE2-41D2-9E10-67F675E70C99}"/>
              </a:ext>
            </a:extLst>
          </p:cNvPr>
          <p:cNvGrpSpPr/>
          <p:nvPr/>
        </p:nvGrpSpPr>
        <p:grpSpPr>
          <a:xfrm>
            <a:off x="5816348" y="1624914"/>
            <a:ext cx="2448483" cy="3968620"/>
            <a:chOff x="6254401" y="1887464"/>
            <a:chExt cx="2862981" cy="3968620"/>
          </a:xfrm>
        </p:grpSpPr>
        <p:sp>
          <p:nvSpPr>
            <p:cNvPr id="28" name="Rectangle: Rounded Corners 27">
              <a:extLst>
                <a:ext uri="{FF2B5EF4-FFF2-40B4-BE49-F238E27FC236}">
                  <a16:creationId xmlns:a16="http://schemas.microsoft.com/office/drawing/2014/main" id="{6676C7AA-3C79-4E0E-AECE-793DED2DA434}"/>
                </a:ext>
              </a:extLst>
            </p:cNvPr>
            <p:cNvSpPr/>
            <p:nvPr/>
          </p:nvSpPr>
          <p:spPr bwMode="auto">
            <a:xfrm>
              <a:off x="6254401" y="1896517"/>
              <a:ext cx="2862981" cy="3959567"/>
            </a:xfrm>
            <a:prstGeom prst="roundRect">
              <a:avLst/>
            </a:prstGeom>
            <a:solidFill>
              <a:schemeClr val="accent1"/>
            </a:solidFill>
            <a:ln w="76200">
              <a:solidFill>
                <a:srgbClr val="FFFF00"/>
              </a:solidFill>
              <a:miter lim="800000"/>
              <a:headEnd/>
              <a:tailEnd/>
            </a:ln>
          </p:spPr>
          <p:txBody>
            <a:bodyPr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Rectangle: Rounded Corners 28">
              <a:extLst>
                <a:ext uri="{FF2B5EF4-FFF2-40B4-BE49-F238E27FC236}">
                  <a16:creationId xmlns:a16="http://schemas.microsoft.com/office/drawing/2014/main" id="{10CAC492-C272-4FCA-8E8C-7DBFFE5AA5A4}"/>
                </a:ext>
              </a:extLst>
            </p:cNvPr>
            <p:cNvSpPr/>
            <p:nvPr/>
          </p:nvSpPr>
          <p:spPr bwMode="auto">
            <a:xfrm>
              <a:off x="6345058" y="2727922"/>
              <a:ext cx="2681668" cy="1579264"/>
            </a:xfrm>
            <a:prstGeom prst="roundRect">
              <a:avLst/>
            </a:prstGeom>
            <a:solidFill>
              <a:schemeClr val="tx2"/>
            </a:solidFill>
            <a:ln w="0">
              <a:solidFill>
                <a:schemeClr val="bg1"/>
              </a:solid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00000"/>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Regimen activity or likelihood of viral suppression</a:t>
              </a:r>
            </a:p>
            <a:p>
              <a:pPr marL="285750" marR="0" lvl="0" indent="-28575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Number of fully or partially active ARVs in the regimen</a:t>
              </a:r>
            </a:p>
            <a:p>
              <a:pPr marL="285750" marR="0" lvl="0" indent="-28575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Efficacy, stratified by viral load, CD4+ cell count, and treatment experience</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TextBox 29">
              <a:extLst>
                <a:ext uri="{FF2B5EF4-FFF2-40B4-BE49-F238E27FC236}">
                  <a16:creationId xmlns:a16="http://schemas.microsoft.com/office/drawing/2014/main" id="{F74112FD-FE52-4E62-AD84-8305412D767E}"/>
                </a:ext>
              </a:extLst>
            </p:cNvPr>
            <p:cNvSpPr txBox="1"/>
            <p:nvPr/>
          </p:nvSpPr>
          <p:spPr bwMode="auto">
            <a:xfrm>
              <a:off x="6292461" y="1887464"/>
              <a:ext cx="27868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Multidrug Regimen Aggregate HIV-ASSIST Weighted Score</a:t>
              </a:r>
            </a:p>
          </p:txBody>
        </p:sp>
        <p:sp>
          <p:nvSpPr>
            <p:cNvPr id="31" name="Rectangle: Rounded Corners 30">
              <a:extLst>
                <a:ext uri="{FF2B5EF4-FFF2-40B4-BE49-F238E27FC236}">
                  <a16:creationId xmlns:a16="http://schemas.microsoft.com/office/drawing/2014/main" id="{34D7A08F-695F-49B8-A220-C4755B8442D4}"/>
                </a:ext>
              </a:extLst>
            </p:cNvPr>
            <p:cNvSpPr/>
            <p:nvPr/>
          </p:nvSpPr>
          <p:spPr bwMode="auto">
            <a:xfrm>
              <a:off x="6359594" y="4354267"/>
              <a:ext cx="2681668" cy="1389952"/>
            </a:xfrm>
            <a:prstGeom prst="roundRect">
              <a:avLst/>
            </a:prstGeom>
            <a:solidFill>
              <a:schemeClr val="tx2"/>
            </a:solidFill>
            <a:ln w="0">
              <a:solidFill>
                <a:schemeClr val="bg1"/>
              </a:solid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00000"/>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Tolerability/Preference</a:t>
              </a:r>
            </a:p>
            <a:p>
              <a:pPr marL="285750" marR="0" lvl="0" indent="-28575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Pill burden, dosing frequency</a:t>
              </a:r>
            </a:p>
            <a:p>
              <a:pPr marL="285750" marR="0" lvl="0" indent="-28575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Individual ARV utility score (drug interactions, comorbidity consideration)</a:t>
              </a:r>
            </a:p>
            <a:p>
              <a:pPr marL="285750" marR="0" lvl="0" indent="-28575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Adverse event profile</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47" name="Arrow: Down 46">
            <a:extLst>
              <a:ext uri="{FF2B5EF4-FFF2-40B4-BE49-F238E27FC236}">
                <a16:creationId xmlns:a16="http://schemas.microsoft.com/office/drawing/2014/main" id="{E3C57B42-F6F4-49D9-9D64-27A5F5D3EBCA}"/>
              </a:ext>
            </a:extLst>
          </p:cNvPr>
          <p:cNvSpPr/>
          <p:nvPr/>
        </p:nvSpPr>
        <p:spPr bwMode="auto">
          <a:xfrm rot="17416871">
            <a:off x="2498984" y="2832475"/>
            <a:ext cx="461710" cy="453502"/>
          </a:xfrm>
          <a:prstGeom prst="down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Arrow: Down 47">
            <a:extLst>
              <a:ext uri="{FF2B5EF4-FFF2-40B4-BE49-F238E27FC236}">
                <a16:creationId xmlns:a16="http://schemas.microsoft.com/office/drawing/2014/main" id="{748542B4-1FF2-4E8F-987C-E170BBEF7248}"/>
              </a:ext>
            </a:extLst>
          </p:cNvPr>
          <p:cNvSpPr/>
          <p:nvPr/>
        </p:nvSpPr>
        <p:spPr bwMode="auto">
          <a:xfrm rot="4183129" flipV="1">
            <a:off x="2504546" y="4248406"/>
            <a:ext cx="461710" cy="453502"/>
          </a:xfrm>
          <a:prstGeom prst="down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Arrow: Right 48">
            <a:extLst>
              <a:ext uri="{FF2B5EF4-FFF2-40B4-BE49-F238E27FC236}">
                <a16:creationId xmlns:a16="http://schemas.microsoft.com/office/drawing/2014/main" id="{09533741-A698-44B4-A128-55B80EAA1CEC}"/>
              </a:ext>
            </a:extLst>
          </p:cNvPr>
          <p:cNvSpPr/>
          <p:nvPr/>
        </p:nvSpPr>
        <p:spPr bwMode="auto">
          <a:xfrm>
            <a:off x="5399863" y="3544748"/>
            <a:ext cx="391352" cy="411586"/>
          </a:xfrm>
          <a:prstGeom prst="right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Arrow: Right 50">
            <a:extLst>
              <a:ext uri="{FF2B5EF4-FFF2-40B4-BE49-F238E27FC236}">
                <a16:creationId xmlns:a16="http://schemas.microsoft.com/office/drawing/2014/main" id="{33C2225F-ED20-4C18-9673-B7C46C1EC297}"/>
              </a:ext>
            </a:extLst>
          </p:cNvPr>
          <p:cNvSpPr/>
          <p:nvPr/>
        </p:nvSpPr>
        <p:spPr bwMode="auto">
          <a:xfrm>
            <a:off x="8301234" y="3553208"/>
            <a:ext cx="391352" cy="411586"/>
          </a:xfrm>
          <a:prstGeom prst="right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58" name="Straight Arrow Connector 57">
            <a:extLst>
              <a:ext uri="{FF2B5EF4-FFF2-40B4-BE49-F238E27FC236}">
                <a16:creationId xmlns:a16="http://schemas.microsoft.com/office/drawing/2014/main" id="{B19277C5-4AE3-4A4D-A237-845698966A76}"/>
              </a:ext>
            </a:extLst>
          </p:cNvPr>
          <p:cNvCxnSpPr>
            <a:cxnSpLocks/>
          </p:cNvCxnSpPr>
          <p:nvPr/>
        </p:nvCxnSpPr>
        <p:spPr bwMode="auto">
          <a:xfrm flipH="1">
            <a:off x="8474859" y="2154893"/>
            <a:ext cx="2173" cy="1242807"/>
          </a:xfrm>
          <a:prstGeom prst="straightConnector1">
            <a:avLst/>
          </a:prstGeom>
          <a:noFill/>
          <a:ln w="28575" cap="flat" cmpd="sng" algn="ctr">
            <a:solidFill>
              <a:schemeClr val="bg1"/>
            </a:solidFill>
            <a:prstDash val="solid"/>
            <a:miter lim="800000"/>
            <a:headEnd type="none" w="med" len="med"/>
            <a:tailEnd type="triangle"/>
          </a:ln>
          <a:effectLst/>
        </p:spPr>
      </p:cxnSp>
      <p:sp>
        <p:nvSpPr>
          <p:cNvPr id="60" name="TextBox 59">
            <a:extLst>
              <a:ext uri="{FF2B5EF4-FFF2-40B4-BE49-F238E27FC236}">
                <a16:creationId xmlns:a16="http://schemas.microsoft.com/office/drawing/2014/main" id="{4891D893-F2E5-48E8-A33B-8B53D9A4AB1D}"/>
              </a:ext>
            </a:extLst>
          </p:cNvPr>
          <p:cNvSpPr txBox="1"/>
          <p:nvPr/>
        </p:nvSpPr>
        <p:spPr bwMode="auto">
          <a:xfrm>
            <a:off x="273814" y="1442360"/>
            <a:ext cx="2407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User-Defined Attributes</a:t>
            </a:r>
          </a:p>
        </p:txBody>
      </p:sp>
      <p:grpSp>
        <p:nvGrpSpPr>
          <p:cNvPr id="9" name="Group 8">
            <a:extLst>
              <a:ext uri="{FF2B5EF4-FFF2-40B4-BE49-F238E27FC236}">
                <a16:creationId xmlns:a16="http://schemas.microsoft.com/office/drawing/2014/main" id="{7619C590-9488-20C3-9D80-DEC82828B32D}"/>
              </a:ext>
            </a:extLst>
          </p:cNvPr>
          <p:cNvGrpSpPr/>
          <p:nvPr/>
        </p:nvGrpSpPr>
        <p:grpSpPr>
          <a:xfrm>
            <a:off x="8733614" y="2596116"/>
            <a:ext cx="3027128" cy="3066725"/>
            <a:chOff x="8721547" y="1998174"/>
            <a:chExt cx="3027128" cy="3066725"/>
          </a:xfrm>
        </p:grpSpPr>
        <p:sp>
          <p:nvSpPr>
            <p:cNvPr id="10" name="Rectangle: Rounded Corners 9">
              <a:extLst>
                <a:ext uri="{FF2B5EF4-FFF2-40B4-BE49-F238E27FC236}">
                  <a16:creationId xmlns:a16="http://schemas.microsoft.com/office/drawing/2014/main" id="{82DD2A50-E5C7-3BD2-8BA2-0B3759CDF518}"/>
                </a:ext>
              </a:extLst>
            </p:cNvPr>
            <p:cNvSpPr/>
            <p:nvPr/>
          </p:nvSpPr>
          <p:spPr bwMode="auto">
            <a:xfrm>
              <a:off x="8721547" y="1998174"/>
              <a:ext cx="3027128" cy="3066725"/>
            </a:xfrm>
            <a:prstGeom prst="roundRect">
              <a:avLst/>
            </a:prstGeom>
            <a:solidFill>
              <a:schemeClr val="accent2"/>
            </a:solidFill>
            <a:ln w="0">
              <a:solidFill>
                <a:schemeClr val="bg1"/>
              </a:solidFill>
              <a:miter lim="800000"/>
              <a:headEnd/>
              <a:tailEnd/>
            </a:ln>
          </p:spPr>
          <p:txBody>
            <a:bodyPr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36268CED-A954-F40B-58C2-4CB9CDC22226}"/>
                </a:ext>
              </a:extLst>
            </p:cNvPr>
            <p:cNvSpPr txBox="1"/>
            <p:nvPr/>
          </p:nvSpPr>
          <p:spPr bwMode="auto">
            <a:xfrm>
              <a:off x="8841681" y="2007608"/>
              <a:ext cx="278686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Suggested Interpretation of HIV-ASSIST Results</a:t>
              </a:r>
            </a:p>
          </p:txBody>
        </p:sp>
        <p:sp>
          <p:nvSpPr>
            <p:cNvPr id="13" name="Rectangle: Rounded Corners 12">
              <a:extLst>
                <a:ext uri="{FF2B5EF4-FFF2-40B4-BE49-F238E27FC236}">
                  <a16:creationId xmlns:a16="http://schemas.microsoft.com/office/drawing/2014/main" id="{A83AFE94-3B32-59C6-F0DE-7611F7F880EC}"/>
                </a:ext>
              </a:extLst>
            </p:cNvPr>
            <p:cNvSpPr/>
            <p:nvPr/>
          </p:nvSpPr>
          <p:spPr bwMode="auto">
            <a:xfrm>
              <a:off x="8894277" y="2970952"/>
              <a:ext cx="2681668" cy="570870"/>
            </a:xfrm>
            <a:prstGeom prst="roundRect">
              <a:avLst/>
            </a:prstGeom>
            <a:solidFill>
              <a:schemeClr val="accent4"/>
            </a:solidFill>
            <a:ln w="0">
              <a:solidFill>
                <a:schemeClr val="bg1"/>
              </a:solid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00000"/>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Score 0-2: </a:t>
              </a:r>
              <a:b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Stronger evidence for composite objective of efficacy and tolerability</a:t>
              </a:r>
              <a:endParaRPr kumimoji="0" lang="en-US" sz="11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EB1C50F3-AE8A-3F74-BD06-C22FE18B5146}"/>
                </a:ext>
              </a:extLst>
            </p:cNvPr>
            <p:cNvSpPr txBox="1"/>
            <p:nvPr/>
          </p:nvSpPr>
          <p:spPr bwMode="auto">
            <a:xfrm>
              <a:off x="8803174" y="2510090"/>
              <a:ext cx="28638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Regiments ranked by </a:t>
              </a:r>
              <a:b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HIV-ASSIST weighted score</a:t>
              </a:r>
            </a:p>
          </p:txBody>
        </p:sp>
        <p:sp>
          <p:nvSpPr>
            <p:cNvPr id="32" name="Rectangle: Rounded Corners 31">
              <a:extLst>
                <a:ext uri="{FF2B5EF4-FFF2-40B4-BE49-F238E27FC236}">
                  <a16:creationId xmlns:a16="http://schemas.microsoft.com/office/drawing/2014/main" id="{E0A37EDE-63CB-0B98-3296-97938CA0D72D}"/>
                </a:ext>
              </a:extLst>
            </p:cNvPr>
            <p:cNvSpPr/>
            <p:nvPr/>
          </p:nvSpPr>
          <p:spPr bwMode="auto">
            <a:xfrm>
              <a:off x="8894277" y="3588782"/>
              <a:ext cx="2681668" cy="570870"/>
            </a:xfrm>
            <a:prstGeom prst="roundRect">
              <a:avLst/>
            </a:prstGeom>
            <a:solidFill>
              <a:schemeClr val="accent5"/>
            </a:solidFill>
            <a:ln w="0">
              <a:solidFill>
                <a:schemeClr val="bg1"/>
              </a:solid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00000"/>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Intermediate Score: </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Either reduced evidence for efficacy or reduced tolerability</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 name="Rectangle: Rounded Corners 32">
              <a:extLst>
                <a:ext uri="{FF2B5EF4-FFF2-40B4-BE49-F238E27FC236}">
                  <a16:creationId xmlns:a16="http://schemas.microsoft.com/office/drawing/2014/main" id="{6F7EDDE0-C0DA-8260-C3A5-9D157F0285B8}"/>
                </a:ext>
              </a:extLst>
            </p:cNvPr>
            <p:cNvSpPr/>
            <p:nvPr/>
          </p:nvSpPr>
          <p:spPr bwMode="auto">
            <a:xfrm>
              <a:off x="8894277" y="4206612"/>
              <a:ext cx="2681668" cy="570870"/>
            </a:xfrm>
            <a:prstGeom prst="roundRect">
              <a:avLst/>
            </a:prstGeom>
            <a:solidFill>
              <a:schemeClr val="accent3"/>
            </a:solidFill>
            <a:ln w="0">
              <a:solidFill>
                <a:schemeClr val="bg1"/>
              </a:solid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00000"/>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Score 10+: </a:t>
              </a:r>
              <a:b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Poor efficacy, poor tolerability, or limited evidence for usage</a:t>
              </a:r>
              <a:endParaRPr kumimoji="0" lang="en-US" sz="11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4" name="Straight Arrow Connector 33">
              <a:extLst>
                <a:ext uri="{FF2B5EF4-FFF2-40B4-BE49-F238E27FC236}">
                  <a16:creationId xmlns:a16="http://schemas.microsoft.com/office/drawing/2014/main" id="{48C05E0B-122E-F9B5-C0EE-AFC7CA907CC2}"/>
                </a:ext>
              </a:extLst>
            </p:cNvPr>
            <p:cNvCxnSpPr>
              <a:cxnSpLocks/>
            </p:cNvCxnSpPr>
            <p:nvPr/>
          </p:nvCxnSpPr>
          <p:spPr bwMode="auto">
            <a:xfrm>
              <a:off x="8811569" y="2963900"/>
              <a:ext cx="0" cy="1813582"/>
            </a:xfrm>
            <a:prstGeom prst="straightConnector1">
              <a:avLst/>
            </a:prstGeom>
            <a:noFill/>
            <a:ln w="28575" cap="flat" cmpd="sng" algn="ctr">
              <a:solidFill>
                <a:schemeClr val="bg1"/>
              </a:solidFill>
              <a:prstDash val="solid"/>
              <a:miter lim="800000"/>
              <a:headEnd type="triangle" w="med" len="med"/>
              <a:tailEnd type="triangle"/>
            </a:ln>
            <a:effectLst/>
          </p:spPr>
        </p:cxnSp>
      </p:grpSp>
      <p:sp>
        <p:nvSpPr>
          <p:cNvPr id="3" name="TextBox 2">
            <a:extLst>
              <a:ext uri="{FF2B5EF4-FFF2-40B4-BE49-F238E27FC236}">
                <a16:creationId xmlns:a16="http://schemas.microsoft.com/office/drawing/2014/main" id="{E0735657-1B10-5B79-9039-2B79A0EF6DEA}"/>
              </a:ext>
            </a:extLst>
          </p:cNvPr>
          <p:cNvSpPr txBox="1"/>
          <p:nvPr/>
        </p:nvSpPr>
        <p:spPr bwMode="auto">
          <a:xfrm>
            <a:off x="8494402" y="1305662"/>
            <a:ext cx="3624147" cy="1569660"/>
          </a:xfrm>
          <a:prstGeom prst="rect">
            <a:avLst/>
          </a:prstGeom>
          <a:noFill/>
          <a:ln>
            <a:noFill/>
          </a:ln>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User options for additional prioritization:</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pill aversion (prioritize smaller pills)</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who prefer once-daily dosing</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intermittent adherence</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Increase prioritization of ≥3 active drugs</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Penalize regimens with IV/IM dosing</a:t>
            </a:r>
          </a:p>
          <a:p>
            <a:pPr marR="0" lvl="0" algn="l" defTabSz="914400" rtl="0" eaLnBrk="0" fontAlgn="base" latinLnBrk="0" hangingPunct="0">
              <a:lnSpc>
                <a:spcPct val="100000"/>
              </a:lnSpc>
              <a:spcBef>
                <a:spcPts val="0"/>
              </a:spcBef>
              <a:spcAft>
                <a:spcPct val="0"/>
              </a:spcAft>
              <a:buClrTx/>
              <a:buSzTx/>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35" name="Group 34">
            <a:extLst>
              <a:ext uri="{FF2B5EF4-FFF2-40B4-BE49-F238E27FC236}">
                <a16:creationId xmlns:a16="http://schemas.microsoft.com/office/drawing/2014/main" id="{86D8610E-BAAA-8FD8-3F8C-22382110A776}"/>
              </a:ext>
            </a:extLst>
          </p:cNvPr>
          <p:cNvGrpSpPr/>
          <p:nvPr/>
        </p:nvGrpSpPr>
        <p:grpSpPr>
          <a:xfrm>
            <a:off x="2989686" y="1818173"/>
            <a:ext cx="2369946" cy="3663496"/>
            <a:chOff x="3107672" y="2682409"/>
            <a:chExt cx="2369946" cy="1994165"/>
          </a:xfrm>
        </p:grpSpPr>
        <p:sp>
          <p:nvSpPr>
            <p:cNvPr id="36" name="Rectangle: Rounded Corners 35">
              <a:extLst>
                <a:ext uri="{FF2B5EF4-FFF2-40B4-BE49-F238E27FC236}">
                  <a16:creationId xmlns:a16="http://schemas.microsoft.com/office/drawing/2014/main" id="{D3B18045-B2DD-3083-859B-8BD03A44AED1}"/>
                </a:ext>
              </a:extLst>
            </p:cNvPr>
            <p:cNvSpPr/>
            <p:nvPr/>
          </p:nvSpPr>
          <p:spPr bwMode="auto">
            <a:xfrm>
              <a:off x="3107672" y="2682409"/>
              <a:ext cx="2369946" cy="1994165"/>
            </a:xfrm>
            <a:prstGeom prst="roundRect">
              <a:avLst/>
            </a:prstGeom>
            <a:solidFill>
              <a:schemeClr val="accent1"/>
            </a:solidFill>
            <a:ln w="76200">
              <a:noFill/>
              <a:miter lim="800000"/>
              <a:headEnd/>
              <a:tailEnd/>
            </a:ln>
          </p:spPr>
          <p:txBody>
            <a:bodyPr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Rectangle: Rounded Corners 36">
              <a:extLst>
                <a:ext uri="{FF2B5EF4-FFF2-40B4-BE49-F238E27FC236}">
                  <a16:creationId xmlns:a16="http://schemas.microsoft.com/office/drawing/2014/main" id="{476D0EBD-BEB4-DD36-49AE-092EF4FE42A9}"/>
                </a:ext>
              </a:extLst>
            </p:cNvPr>
            <p:cNvSpPr/>
            <p:nvPr/>
          </p:nvSpPr>
          <p:spPr bwMode="auto">
            <a:xfrm>
              <a:off x="3192231" y="3003399"/>
              <a:ext cx="2200828" cy="1591025"/>
            </a:xfrm>
            <a:prstGeom prst="roundRect">
              <a:avLst/>
            </a:prstGeom>
            <a:solidFill>
              <a:schemeClr val="tx2"/>
            </a:solidFill>
            <a:ln w="0">
              <a:noFill/>
              <a:miter lim="800000"/>
              <a:headEnd/>
              <a:tailEnd/>
            </a:ln>
          </p:spPr>
          <p:txBody>
            <a:bodyPr rtlCol="0" anchor="ctr"/>
            <a:lstStyle/>
            <a:p>
              <a:pPr marL="0" marR="0" lvl="0" indent="0" defTabSz="914400" rtl="0" eaLnBrk="1" fontAlgn="base" latinLnBrk="0" hangingPunct="1">
                <a:lnSpc>
                  <a:spcPct val="100000"/>
                </a:lnSpc>
                <a:spcBef>
                  <a:spcPct val="35000"/>
                </a:spcBef>
                <a:spcAft>
                  <a:spcPct val="25000"/>
                </a:spcAft>
                <a:buClr>
                  <a:srgbClr val="000000"/>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ARV utility score </a:t>
              </a:r>
              <a:br>
                <a:rPr lang="en-US" sz="1400" b="0" dirty="0">
                  <a:solidFill>
                    <a:srgbClr val="000000"/>
                  </a:solidFill>
                  <a:latin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based on patient characteristics and anticipated efficacy and tolerability of selected ART combination</a:t>
              </a:r>
            </a:p>
            <a:p>
              <a:pPr marL="285750" marR="0" lvl="0" indent="-285750" defTabSz="914400" rtl="0" eaLnBrk="1" fontAlgn="base" latinLnBrk="0" hangingPunct="1">
                <a:lnSpc>
                  <a:spcPct val="100000"/>
                </a:lnSpc>
                <a:spcBef>
                  <a:spcPct val="35000"/>
                </a:spcBef>
                <a:spcAft>
                  <a:spcPct val="2500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Mutation information from Stanford HIV Drug Resistance Database</a:t>
              </a:r>
            </a:p>
            <a:p>
              <a:pPr marL="285750" marR="0" lvl="0" indent="-285750" defTabSz="914400" rtl="0" eaLnBrk="1" fontAlgn="base" latinLnBrk="0" hangingPunct="1">
                <a:lnSpc>
                  <a:spcPct val="100000"/>
                </a:lnSpc>
                <a:spcBef>
                  <a:spcPct val="35000"/>
                </a:spcBef>
                <a:spcAft>
                  <a:spcPct val="2500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Drug Interaction information from University of Liverpool HIV Drug </a:t>
              </a:r>
              <a:r>
                <a:rPr lang="en-US" sz="1100" b="0" dirty="0">
                  <a:solidFill>
                    <a:srgbClr val="000000"/>
                  </a:solidFill>
                  <a:latin typeface="Calibri" panose="020F0502020204030204" pitchFamily="34" charset="0"/>
                </a:rPr>
                <a:t>I</a:t>
              </a: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nteraction </a:t>
              </a:r>
              <a:r>
                <a:rPr lang="en-US" sz="1100" b="0" dirty="0">
                  <a:solidFill>
                    <a:srgbClr val="000000"/>
                  </a:solidFill>
                  <a:latin typeface="Calibri" panose="020F0502020204030204" pitchFamily="34" charset="0"/>
                </a:rPr>
                <a:t>C</a:t>
              </a: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hecker</a:t>
              </a:r>
            </a:p>
          </p:txBody>
        </p:sp>
        <p:sp>
          <p:nvSpPr>
            <p:cNvPr id="38" name="TextBox 37">
              <a:extLst>
                <a:ext uri="{FF2B5EF4-FFF2-40B4-BE49-F238E27FC236}">
                  <a16:creationId xmlns:a16="http://schemas.microsoft.com/office/drawing/2014/main" id="{867FCD89-3CA2-CE9A-2DCF-517548003DAF}"/>
                </a:ext>
              </a:extLst>
            </p:cNvPr>
            <p:cNvSpPr txBox="1"/>
            <p:nvPr/>
          </p:nvSpPr>
          <p:spPr bwMode="auto">
            <a:xfrm>
              <a:off x="3256527" y="2692006"/>
              <a:ext cx="2072236" cy="584775"/>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Individual ARV </a:t>
              </a:r>
              <a:b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Utility Score</a:t>
              </a:r>
            </a:p>
          </p:txBody>
        </p:sp>
      </p:grpSp>
    </p:spTree>
    <p:custDataLst>
      <p:tags r:id="rId1"/>
    </p:custDataLst>
    <p:extLst>
      <p:ext uri="{BB962C8B-B14F-4D97-AF65-F5344CB8AC3E}">
        <p14:creationId xmlns:p14="http://schemas.microsoft.com/office/powerpoint/2010/main" val="11055776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F9AAF-6B7C-46AE-976F-E8B17789FD4F}"/>
              </a:ext>
            </a:extLst>
          </p:cNvPr>
          <p:cNvSpPr>
            <a:spLocks noGrp="1"/>
          </p:cNvSpPr>
          <p:nvPr>
            <p:ph type="title"/>
          </p:nvPr>
        </p:nvSpPr>
        <p:spPr/>
        <p:txBody>
          <a:bodyPr/>
          <a:lstStyle/>
          <a:p>
            <a:r>
              <a:rPr lang="en-US" dirty="0"/>
              <a:t>HIV-ASSIST: Includes User Options for Additional Prioritization</a:t>
            </a:r>
          </a:p>
        </p:txBody>
      </p:sp>
      <p:sp>
        <p:nvSpPr>
          <p:cNvPr id="12" name="5 CuadroTexto">
            <a:extLst>
              <a:ext uri="{FF2B5EF4-FFF2-40B4-BE49-F238E27FC236}">
                <a16:creationId xmlns:a16="http://schemas.microsoft.com/office/drawing/2014/main" id="{97114F84-6CA1-4CAF-9AD9-68DD025176BD}"/>
              </a:ext>
            </a:extLst>
          </p:cNvPr>
          <p:cNvSpPr txBox="1"/>
          <p:nvPr/>
        </p:nvSpPr>
        <p:spPr>
          <a:xfrm>
            <a:off x="409075" y="6366396"/>
            <a:ext cx="2988500" cy="295461"/>
          </a:xfrm>
          <a:prstGeom prst="rect">
            <a:avLst/>
          </a:prstGeom>
          <a:noFill/>
        </p:spPr>
        <p:txBody>
          <a:bodyPr wrap="none" lIns="109723" tIns="54862" rIns="109723" bIns="54862"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Maddali. JAIDS. 2019;82:188. hivassist.com. </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45" name="Group 44">
            <a:extLst>
              <a:ext uri="{FF2B5EF4-FFF2-40B4-BE49-F238E27FC236}">
                <a16:creationId xmlns:a16="http://schemas.microsoft.com/office/drawing/2014/main" id="{16F4B42A-6039-4211-8355-60C47991493F}"/>
              </a:ext>
            </a:extLst>
          </p:cNvPr>
          <p:cNvGrpSpPr/>
          <p:nvPr/>
        </p:nvGrpSpPr>
        <p:grpSpPr>
          <a:xfrm>
            <a:off x="521978" y="1808576"/>
            <a:ext cx="1911436" cy="1416883"/>
            <a:chOff x="760680" y="1599857"/>
            <a:chExt cx="1911436" cy="1416883"/>
          </a:xfrm>
        </p:grpSpPr>
        <p:sp>
          <p:nvSpPr>
            <p:cNvPr id="4" name="Rectangle: Rounded Corners 3">
              <a:extLst>
                <a:ext uri="{FF2B5EF4-FFF2-40B4-BE49-F238E27FC236}">
                  <a16:creationId xmlns:a16="http://schemas.microsoft.com/office/drawing/2014/main" id="{6B61F1CE-B69E-485C-968E-C75DE59F2591}"/>
                </a:ext>
              </a:extLst>
            </p:cNvPr>
            <p:cNvSpPr/>
            <p:nvPr/>
          </p:nvSpPr>
          <p:spPr bwMode="auto">
            <a:xfrm>
              <a:off x="760680" y="1599857"/>
              <a:ext cx="1911436" cy="1416883"/>
            </a:xfrm>
            <a:prstGeom prst="roundRect">
              <a:avLst/>
            </a:prstGeom>
            <a:solidFill>
              <a:schemeClr val="accent1"/>
            </a:solidFill>
            <a:ln w="0">
              <a:solidFill>
                <a:schemeClr val="bg1"/>
              </a:solidFill>
              <a:miter lim="800000"/>
              <a:headEnd/>
              <a:tailEnd/>
            </a:ln>
          </p:spPr>
          <p:txBody>
            <a:bodyPr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 name="Rectangle: Rounded Corners 4">
              <a:extLst>
                <a:ext uri="{FF2B5EF4-FFF2-40B4-BE49-F238E27FC236}">
                  <a16:creationId xmlns:a16="http://schemas.microsoft.com/office/drawing/2014/main" id="{600C83B2-64FF-49DA-B7D5-96E7261B76F7}"/>
                </a:ext>
              </a:extLst>
            </p:cNvPr>
            <p:cNvSpPr/>
            <p:nvPr/>
          </p:nvSpPr>
          <p:spPr bwMode="auto">
            <a:xfrm>
              <a:off x="916298" y="1946174"/>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Viral load</a:t>
              </a:r>
            </a:p>
          </p:txBody>
        </p:sp>
        <p:sp>
          <p:nvSpPr>
            <p:cNvPr id="14" name="Rectangle: Rounded Corners 13">
              <a:extLst>
                <a:ext uri="{FF2B5EF4-FFF2-40B4-BE49-F238E27FC236}">
                  <a16:creationId xmlns:a16="http://schemas.microsoft.com/office/drawing/2014/main" id="{A931BC13-2690-4835-8A63-CE4F2AB811F1}"/>
                </a:ext>
              </a:extLst>
            </p:cNvPr>
            <p:cNvSpPr/>
            <p:nvPr/>
          </p:nvSpPr>
          <p:spPr bwMode="auto">
            <a:xfrm>
              <a:off x="916298" y="2199148"/>
              <a:ext cx="1600200" cy="433652"/>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Resistance mutations</a:t>
              </a:r>
            </a:p>
          </p:txBody>
        </p:sp>
        <p:sp>
          <p:nvSpPr>
            <p:cNvPr id="16" name="Rectangle: Rounded Corners 15">
              <a:extLst>
                <a:ext uri="{FF2B5EF4-FFF2-40B4-BE49-F238E27FC236}">
                  <a16:creationId xmlns:a16="http://schemas.microsoft.com/office/drawing/2014/main" id="{308F372B-C278-4D56-BFE6-B3F47157095C}"/>
                </a:ext>
              </a:extLst>
            </p:cNvPr>
            <p:cNvSpPr/>
            <p:nvPr/>
          </p:nvSpPr>
          <p:spPr bwMode="auto">
            <a:xfrm>
              <a:off x="916298" y="2680240"/>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Tropism</a:t>
              </a:r>
            </a:p>
          </p:txBody>
        </p:sp>
        <p:sp>
          <p:nvSpPr>
            <p:cNvPr id="6" name="TextBox 5">
              <a:extLst>
                <a:ext uri="{FF2B5EF4-FFF2-40B4-BE49-F238E27FC236}">
                  <a16:creationId xmlns:a16="http://schemas.microsoft.com/office/drawing/2014/main" id="{6B675981-1F8E-49DF-A290-F9143D69FA11}"/>
                </a:ext>
              </a:extLst>
            </p:cNvPr>
            <p:cNvSpPr txBox="1"/>
            <p:nvPr/>
          </p:nvSpPr>
          <p:spPr bwMode="auto">
            <a:xfrm>
              <a:off x="831816" y="1609454"/>
              <a:ext cx="17691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Viral Attributes</a:t>
              </a:r>
            </a:p>
          </p:txBody>
        </p:sp>
      </p:grpSp>
      <p:grpSp>
        <p:nvGrpSpPr>
          <p:cNvPr id="46" name="Group 45">
            <a:extLst>
              <a:ext uri="{FF2B5EF4-FFF2-40B4-BE49-F238E27FC236}">
                <a16:creationId xmlns:a16="http://schemas.microsoft.com/office/drawing/2014/main" id="{0045D059-485F-4C5C-AAFC-F515106D1BCE}"/>
              </a:ext>
            </a:extLst>
          </p:cNvPr>
          <p:cNvGrpSpPr/>
          <p:nvPr/>
        </p:nvGrpSpPr>
        <p:grpSpPr>
          <a:xfrm>
            <a:off x="387221" y="3780986"/>
            <a:ext cx="2200828" cy="2204650"/>
            <a:chOff x="522288" y="3572267"/>
            <a:chExt cx="2200828" cy="2204650"/>
          </a:xfrm>
        </p:grpSpPr>
        <p:sp>
          <p:nvSpPr>
            <p:cNvPr id="17" name="Rectangle: Rounded Corners 16">
              <a:extLst>
                <a:ext uri="{FF2B5EF4-FFF2-40B4-BE49-F238E27FC236}">
                  <a16:creationId xmlns:a16="http://schemas.microsoft.com/office/drawing/2014/main" id="{7C20BB07-810D-476B-AE14-7A7BA96E32ED}"/>
                </a:ext>
              </a:extLst>
            </p:cNvPr>
            <p:cNvSpPr/>
            <p:nvPr/>
          </p:nvSpPr>
          <p:spPr bwMode="auto">
            <a:xfrm>
              <a:off x="662087" y="3573355"/>
              <a:ext cx="1921231" cy="2203562"/>
            </a:xfrm>
            <a:prstGeom prst="roundRect">
              <a:avLst/>
            </a:prstGeom>
            <a:solidFill>
              <a:schemeClr val="accent1"/>
            </a:solidFill>
            <a:ln w="0">
              <a:solidFill>
                <a:schemeClr val="bg1"/>
              </a:solidFill>
              <a:miter lim="800000"/>
              <a:headEnd/>
              <a:tailEnd/>
            </a:ln>
          </p:spPr>
          <p:txBody>
            <a:bodyPr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Rectangle: Rounded Corners 17">
              <a:extLst>
                <a:ext uri="{FF2B5EF4-FFF2-40B4-BE49-F238E27FC236}">
                  <a16:creationId xmlns:a16="http://schemas.microsoft.com/office/drawing/2014/main" id="{D7EBF786-0706-4C3B-B27D-468EBD63B7C0}"/>
                </a:ext>
              </a:extLst>
            </p:cNvPr>
            <p:cNvSpPr/>
            <p:nvPr/>
          </p:nvSpPr>
          <p:spPr bwMode="auto">
            <a:xfrm>
              <a:off x="822602" y="4158208"/>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Comorbidities</a:t>
              </a:r>
            </a:p>
          </p:txBody>
        </p:sp>
        <p:sp>
          <p:nvSpPr>
            <p:cNvPr id="19" name="TextBox 18">
              <a:extLst>
                <a:ext uri="{FF2B5EF4-FFF2-40B4-BE49-F238E27FC236}">
                  <a16:creationId xmlns:a16="http://schemas.microsoft.com/office/drawing/2014/main" id="{38384B80-EA9B-4BCF-BF51-EB91E7248596}"/>
                </a:ext>
              </a:extLst>
            </p:cNvPr>
            <p:cNvSpPr txBox="1"/>
            <p:nvPr/>
          </p:nvSpPr>
          <p:spPr bwMode="auto">
            <a:xfrm>
              <a:off x="522288" y="3572267"/>
              <a:ext cx="22008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Patient </a:t>
              </a:r>
              <a:b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Characteristics</a:t>
              </a:r>
            </a:p>
          </p:txBody>
        </p:sp>
        <p:sp>
          <p:nvSpPr>
            <p:cNvPr id="20" name="Rectangle: Rounded Corners 19">
              <a:extLst>
                <a:ext uri="{FF2B5EF4-FFF2-40B4-BE49-F238E27FC236}">
                  <a16:creationId xmlns:a16="http://schemas.microsoft.com/office/drawing/2014/main" id="{0DAA879A-B443-4062-8970-183F0D231496}"/>
                </a:ext>
              </a:extLst>
            </p:cNvPr>
            <p:cNvSpPr/>
            <p:nvPr/>
          </p:nvSpPr>
          <p:spPr bwMode="auto">
            <a:xfrm>
              <a:off x="822602" y="4417391"/>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Comedications</a:t>
              </a:r>
            </a:p>
          </p:txBody>
        </p:sp>
        <p:sp>
          <p:nvSpPr>
            <p:cNvPr id="21" name="Rectangle: Rounded Corners 20">
              <a:extLst>
                <a:ext uri="{FF2B5EF4-FFF2-40B4-BE49-F238E27FC236}">
                  <a16:creationId xmlns:a16="http://schemas.microsoft.com/office/drawing/2014/main" id="{690018DF-C4E9-49B9-8FF9-E917E217E25B}"/>
                </a:ext>
              </a:extLst>
            </p:cNvPr>
            <p:cNvSpPr/>
            <p:nvPr/>
          </p:nvSpPr>
          <p:spPr bwMode="auto">
            <a:xfrm>
              <a:off x="822602" y="4676574"/>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Treatment history</a:t>
              </a:r>
            </a:p>
          </p:txBody>
        </p:sp>
        <p:sp>
          <p:nvSpPr>
            <p:cNvPr id="22" name="Rectangle: Rounded Corners 21">
              <a:extLst>
                <a:ext uri="{FF2B5EF4-FFF2-40B4-BE49-F238E27FC236}">
                  <a16:creationId xmlns:a16="http://schemas.microsoft.com/office/drawing/2014/main" id="{70A08D62-0B75-4948-9DB9-E2AF8583D210}"/>
                </a:ext>
              </a:extLst>
            </p:cNvPr>
            <p:cNvSpPr/>
            <p:nvPr/>
          </p:nvSpPr>
          <p:spPr bwMode="auto">
            <a:xfrm>
              <a:off x="822602" y="4935757"/>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CD4+ cell count</a:t>
              </a:r>
            </a:p>
          </p:txBody>
        </p:sp>
        <p:sp>
          <p:nvSpPr>
            <p:cNvPr id="23" name="Rectangle: Rounded Corners 22">
              <a:extLst>
                <a:ext uri="{FF2B5EF4-FFF2-40B4-BE49-F238E27FC236}">
                  <a16:creationId xmlns:a16="http://schemas.microsoft.com/office/drawing/2014/main" id="{440206A6-16AA-4612-9E32-CFE983363CDF}"/>
                </a:ext>
              </a:extLst>
            </p:cNvPr>
            <p:cNvSpPr/>
            <p:nvPr/>
          </p:nvSpPr>
          <p:spPr bwMode="auto">
            <a:xfrm>
              <a:off x="822602" y="5194940"/>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HLA-B*5701</a:t>
              </a:r>
            </a:p>
          </p:txBody>
        </p:sp>
        <p:sp>
          <p:nvSpPr>
            <p:cNvPr id="24" name="Rectangle: Rounded Corners 23">
              <a:extLst>
                <a:ext uri="{FF2B5EF4-FFF2-40B4-BE49-F238E27FC236}">
                  <a16:creationId xmlns:a16="http://schemas.microsoft.com/office/drawing/2014/main" id="{DEEFA367-9126-4A21-92CA-9BE3B5587713}"/>
                </a:ext>
              </a:extLst>
            </p:cNvPr>
            <p:cNvSpPr/>
            <p:nvPr/>
          </p:nvSpPr>
          <p:spPr bwMode="auto">
            <a:xfrm>
              <a:off x="822602" y="5454122"/>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Adherence</a:t>
              </a:r>
            </a:p>
          </p:txBody>
        </p:sp>
      </p:grpSp>
      <p:grpSp>
        <p:nvGrpSpPr>
          <p:cNvPr id="7" name="Group 6">
            <a:extLst>
              <a:ext uri="{FF2B5EF4-FFF2-40B4-BE49-F238E27FC236}">
                <a16:creationId xmlns:a16="http://schemas.microsoft.com/office/drawing/2014/main" id="{F942E77E-2EE2-41D2-9E10-67F675E70C99}"/>
              </a:ext>
            </a:extLst>
          </p:cNvPr>
          <p:cNvGrpSpPr/>
          <p:nvPr/>
        </p:nvGrpSpPr>
        <p:grpSpPr>
          <a:xfrm>
            <a:off x="5816348" y="1624914"/>
            <a:ext cx="2448483" cy="3968620"/>
            <a:chOff x="6254401" y="1887464"/>
            <a:chExt cx="2862981" cy="3968620"/>
          </a:xfrm>
        </p:grpSpPr>
        <p:sp>
          <p:nvSpPr>
            <p:cNvPr id="28" name="Rectangle: Rounded Corners 27">
              <a:extLst>
                <a:ext uri="{FF2B5EF4-FFF2-40B4-BE49-F238E27FC236}">
                  <a16:creationId xmlns:a16="http://schemas.microsoft.com/office/drawing/2014/main" id="{6676C7AA-3C79-4E0E-AECE-793DED2DA434}"/>
                </a:ext>
              </a:extLst>
            </p:cNvPr>
            <p:cNvSpPr/>
            <p:nvPr/>
          </p:nvSpPr>
          <p:spPr bwMode="auto">
            <a:xfrm>
              <a:off x="6254401" y="1896517"/>
              <a:ext cx="2862981" cy="3959567"/>
            </a:xfrm>
            <a:prstGeom prst="roundRect">
              <a:avLst/>
            </a:prstGeom>
            <a:solidFill>
              <a:schemeClr val="accent1"/>
            </a:solidFill>
            <a:ln w="0">
              <a:solidFill>
                <a:schemeClr val="bg1"/>
              </a:solidFill>
              <a:miter lim="800000"/>
              <a:headEnd/>
              <a:tailEnd/>
            </a:ln>
          </p:spPr>
          <p:txBody>
            <a:bodyPr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Rectangle: Rounded Corners 28">
              <a:extLst>
                <a:ext uri="{FF2B5EF4-FFF2-40B4-BE49-F238E27FC236}">
                  <a16:creationId xmlns:a16="http://schemas.microsoft.com/office/drawing/2014/main" id="{10CAC492-C272-4FCA-8E8C-7DBFFE5AA5A4}"/>
                </a:ext>
              </a:extLst>
            </p:cNvPr>
            <p:cNvSpPr/>
            <p:nvPr/>
          </p:nvSpPr>
          <p:spPr bwMode="auto">
            <a:xfrm>
              <a:off x="6345058" y="2727922"/>
              <a:ext cx="2681668" cy="1579264"/>
            </a:xfrm>
            <a:prstGeom prst="roundRect">
              <a:avLst/>
            </a:prstGeom>
            <a:solidFill>
              <a:schemeClr val="tx2"/>
            </a:solidFill>
            <a:ln w="0">
              <a:solidFill>
                <a:schemeClr val="bg1"/>
              </a:solid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00000"/>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Regimen activity or likelihood of viral suppression</a:t>
              </a:r>
            </a:p>
            <a:p>
              <a:pPr marL="285750" marR="0" lvl="0" indent="-28575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Number of fully or partially active ARVs in the regimen</a:t>
              </a:r>
            </a:p>
            <a:p>
              <a:pPr marL="285750" marR="0" lvl="0" indent="-28575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Efficacy, stratified by viral load, CD4+ cell count, and treatment experience</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TextBox 29">
              <a:extLst>
                <a:ext uri="{FF2B5EF4-FFF2-40B4-BE49-F238E27FC236}">
                  <a16:creationId xmlns:a16="http://schemas.microsoft.com/office/drawing/2014/main" id="{F74112FD-FE52-4E62-AD84-8305412D767E}"/>
                </a:ext>
              </a:extLst>
            </p:cNvPr>
            <p:cNvSpPr txBox="1"/>
            <p:nvPr/>
          </p:nvSpPr>
          <p:spPr bwMode="auto">
            <a:xfrm>
              <a:off x="6292461" y="1887464"/>
              <a:ext cx="27868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Multidrug Regimen Aggregate HIV-ASSIST Weighted Score</a:t>
              </a:r>
            </a:p>
          </p:txBody>
        </p:sp>
        <p:sp>
          <p:nvSpPr>
            <p:cNvPr id="31" name="Rectangle: Rounded Corners 30">
              <a:extLst>
                <a:ext uri="{FF2B5EF4-FFF2-40B4-BE49-F238E27FC236}">
                  <a16:creationId xmlns:a16="http://schemas.microsoft.com/office/drawing/2014/main" id="{34D7A08F-695F-49B8-A220-C4755B8442D4}"/>
                </a:ext>
              </a:extLst>
            </p:cNvPr>
            <p:cNvSpPr/>
            <p:nvPr/>
          </p:nvSpPr>
          <p:spPr bwMode="auto">
            <a:xfrm>
              <a:off x="6359594" y="4354267"/>
              <a:ext cx="2681668" cy="1389952"/>
            </a:xfrm>
            <a:prstGeom prst="roundRect">
              <a:avLst/>
            </a:prstGeom>
            <a:solidFill>
              <a:schemeClr val="tx2"/>
            </a:solidFill>
            <a:ln w="0">
              <a:solidFill>
                <a:schemeClr val="bg1"/>
              </a:solid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00000"/>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Tolerability/Preference</a:t>
              </a:r>
            </a:p>
            <a:p>
              <a:pPr marL="285750" marR="0" lvl="0" indent="-28575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Pill burden, dosing frequency</a:t>
              </a:r>
            </a:p>
            <a:p>
              <a:pPr marL="285750" marR="0" lvl="0" indent="-28575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Individual ARV utility score (drug interactions, comorbidity consideration)</a:t>
              </a:r>
            </a:p>
            <a:p>
              <a:pPr marL="285750" marR="0" lvl="0" indent="-28575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Adverse event profile</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47" name="Arrow: Down 46">
            <a:extLst>
              <a:ext uri="{FF2B5EF4-FFF2-40B4-BE49-F238E27FC236}">
                <a16:creationId xmlns:a16="http://schemas.microsoft.com/office/drawing/2014/main" id="{E3C57B42-F6F4-49D9-9D64-27A5F5D3EBCA}"/>
              </a:ext>
            </a:extLst>
          </p:cNvPr>
          <p:cNvSpPr/>
          <p:nvPr/>
        </p:nvSpPr>
        <p:spPr bwMode="auto">
          <a:xfrm rot="17416871">
            <a:off x="2498984" y="2832475"/>
            <a:ext cx="461710" cy="453502"/>
          </a:xfrm>
          <a:prstGeom prst="down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Arrow: Down 47">
            <a:extLst>
              <a:ext uri="{FF2B5EF4-FFF2-40B4-BE49-F238E27FC236}">
                <a16:creationId xmlns:a16="http://schemas.microsoft.com/office/drawing/2014/main" id="{748542B4-1FF2-4E8F-987C-E170BBEF7248}"/>
              </a:ext>
            </a:extLst>
          </p:cNvPr>
          <p:cNvSpPr/>
          <p:nvPr/>
        </p:nvSpPr>
        <p:spPr bwMode="auto">
          <a:xfrm rot="4183129" flipV="1">
            <a:off x="2504546" y="4248406"/>
            <a:ext cx="461710" cy="453502"/>
          </a:xfrm>
          <a:prstGeom prst="down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Arrow: Right 48">
            <a:extLst>
              <a:ext uri="{FF2B5EF4-FFF2-40B4-BE49-F238E27FC236}">
                <a16:creationId xmlns:a16="http://schemas.microsoft.com/office/drawing/2014/main" id="{09533741-A698-44B4-A128-55B80EAA1CEC}"/>
              </a:ext>
            </a:extLst>
          </p:cNvPr>
          <p:cNvSpPr/>
          <p:nvPr/>
        </p:nvSpPr>
        <p:spPr bwMode="auto">
          <a:xfrm>
            <a:off x="5399863" y="3544748"/>
            <a:ext cx="391352" cy="411586"/>
          </a:xfrm>
          <a:prstGeom prst="right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Arrow: Right 50">
            <a:extLst>
              <a:ext uri="{FF2B5EF4-FFF2-40B4-BE49-F238E27FC236}">
                <a16:creationId xmlns:a16="http://schemas.microsoft.com/office/drawing/2014/main" id="{33C2225F-ED20-4C18-9673-B7C46C1EC297}"/>
              </a:ext>
            </a:extLst>
          </p:cNvPr>
          <p:cNvSpPr/>
          <p:nvPr/>
        </p:nvSpPr>
        <p:spPr bwMode="auto">
          <a:xfrm>
            <a:off x="8301234" y="3553208"/>
            <a:ext cx="391352" cy="411586"/>
          </a:xfrm>
          <a:prstGeom prst="right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58" name="Straight Arrow Connector 57">
            <a:extLst>
              <a:ext uri="{FF2B5EF4-FFF2-40B4-BE49-F238E27FC236}">
                <a16:creationId xmlns:a16="http://schemas.microsoft.com/office/drawing/2014/main" id="{B19277C5-4AE3-4A4D-A237-845698966A76}"/>
              </a:ext>
            </a:extLst>
          </p:cNvPr>
          <p:cNvCxnSpPr>
            <a:cxnSpLocks/>
          </p:cNvCxnSpPr>
          <p:nvPr/>
        </p:nvCxnSpPr>
        <p:spPr bwMode="auto">
          <a:xfrm flipH="1">
            <a:off x="8474859" y="2154893"/>
            <a:ext cx="2173" cy="1242807"/>
          </a:xfrm>
          <a:prstGeom prst="straightConnector1">
            <a:avLst/>
          </a:prstGeom>
          <a:noFill/>
          <a:ln w="28575" cap="flat" cmpd="sng" algn="ctr">
            <a:solidFill>
              <a:schemeClr val="bg1"/>
            </a:solidFill>
            <a:prstDash val="solid"/>
            <a:miter lim="800000"/>
            <a:headEnd type="none" w="med" len="med"/>
            <a:tailEnd type="triangle"/>
          </a:ln>
          <a:effectLst/>
        </p:spPr>
      </p:cxnSp>
      <p:sp>
        <p:nvSpPr>
          <p:cNvPr id="60" name="TextBox 59">
            <a:extLst>
              <a:ext uri="{FF2B5EF4-FFF2-40B4-BE49-F238E27FC236}">
                <a16:creationId xmlns:a16="http://schemas.microsoft.com/office/drawing/2014/main" id="{4891D893-F2E5-48E8-A33B-8B53D9A4AB1D}"/>
              </a:ext>
            </a:extLst>
          </p:cNvPr>
          <p:cNvSpPr txBox="1"/>
          <p:nvPr/>
        </p:nvSpPr>
        <p:spPr bwMode="auto">
          <a:xfrm>
            <a:off x="273814" y="1442360"/>
            <a:ext cx="2407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User-Defined Attributes</a:t>
            </a:r>
          </a:p>
        </p:txBody>
      </p:sp>
      <p:grpSp>
        <p:nvGrpSpPr>
          <p:cNvPr id="9" name="Group 8">
            <a:extLst>
              <a:ext uri="{FF2B5EF4-FFF2-40B4-BE49-F238E27FC236}">
                <a16:creationId xmlns:a16="http://schemas.microsoft.com/office/drawing/2014/main" id="{5B27BB27-D47C-68B9-832A-90A9917EEDF6}"/>
              </a:ext>
            </a:extLst>
          </p:cNvPr>
          <p:cNvGrpSpPr/>
          <p:nvPr/>
        </p:nvGrpSpPr>
        <p:grpSpPr>
          <a:xfrm>
            <a:off x="8733614" y="2596116"/>
            <a:ext cx="3027128" cy="3066725"/>
            <a:chOff x="8721547" y="1998174"/>
            <a:chExt cx="3027128" cy="3066725"/>
          </a:xfrm>
        </p:grpSpPr>
        <p:sp>
          <p:nvSpPr>
            <p:cNvPr id="10" name="Rectangle: Rounded Corners 9">
              <a:extLst>
                <a:ext uri="{FF2B5EF4-FFF2-40B4-BE49-F238E27FC236}">
                  <a16:creationId xmlns:a16="http://schemas.microsoft.com/office/drawing/2014/main" id="{B8AD28AE-8272-2BFA-6DA0-062BE65D1212}"/>
                </a:ext>
              </a:extLst>
            </p:cNvPr>
            <p:cNvSpPr/>
            <p:nvPr/>
          </p:nvSpPr>
          <p:spPr bwMode="auto">
            <a:xfrm>
              <a:off x="8721547" y="1998174"/>
              <a:ext cx="3027128" cy="3066725"/>
            </a:xfrm>
            <a:prstGeom prst="roundRect">
              <a:avLst/>
            </a:prstGeom>
            <a:solidFill>
              <a:schemeClr val="accent2"/>
            </a:solidFill>
            <a:ln w="0">
              <a:solidFill>
                <a:schemeClr val="bg1"/>
              </a:solidFill>
              <a:miter lim="800000"/>
              <a:headEnd/>
              <a:tailEnd/>
            </a:ln>
          </p:spPr>
          <p:txBody>
            <a:bodyPr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E937913A-1EC3-8150-D946-45CF66882ED7}"/>
                </a:ext>
              </a:extLst>
            </p:cNvPr>
            <p:cNvSpPr txBox="1"/>
            <p:nvPr/>
          </p:nvSpPr>
          <p:spPr bwMode="auto">
            <a:xfrm>
              <a:off x="8841681" y="2007608"/>
              <a:ext cx="278686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Suggested Interpretation of HIV-ASSIST Results</a:t>
              </a:r>
            </a:p>
          </p:txBody>
        </p:sp>
        <p:sp>
          <p:nvSpPr>
            <p:cNvPr id="13" name="Rectangle: Rounded Corners 12">
              <a:extLst>
                <a:ext uri="{FF2B5EF4-FFF2-40B4-BE49-F238E27FC236}">
                  <a16:creationId xmlns:a16="http://schemas.microsoft.com/office/drawing/2014/main" id="{0E400BE4-0D96-1CDB-A0A1-24D855C680DA}"/>
                </a:ext>
              </a:extLst>
            </p:cNvPr>
            <p:cNvSpPr/>
            <p:nvPr/>
          </p:nvSpPr>
          <p:spPr bwMode="auto">
            <a:xfrm>
              <a:off x="8894277" y="2970952"/>
              <a:ext cx="2681668" cy="570870"/>
            </a:xfrm>
            <a:prstGeom prst="roundRect">
              <a:avLst/>
            </a:prstGeom>
            <a:solidFill>
              <a:schemeClr val="accent4"/>
            </a:solidFill>
            <a:ln w="0">
              <a:solidFill>
                <a:schemeClr val="bg1"/>
              </a:solid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00000"/>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Score 0-2: </a:t>
              </a:r>
              <a:b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Stronger evidence for composite objective of efficacy and tolerability</a:t>
              </a:r>
              <a:endParaRPr kumimoji="0" lang="en-US" sz="11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AA1564A1-9ECA-87EE-CBB1-9E3B48E097B6}"/>
                </a:ext>
              </a:extLst>
            </p:cNvPr>
            <p:cNvSpPr txBox="1"/>
            <p:nvPr/>
          </p:nvSpPr>
          <p:spPr bwMode="auto">
            <a:xfrm>
              <a:off x="8803174" y="2510090"/>
              <a:ext cx="28638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Regiments ranked by </a:t>
              </a:r>
              <a:b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HIV-ASSIST weighted score</a:t>
              </a:r>
            </a:p>
          </p:txBody>
        </p:sp>
        <p:sp>
          <p:nvSpPr>
            <p:cNvPr id="32" name="Rectangle: Rounded Corners 31">
              <a:extLst>
                <a:ext uri="{FF2B5EF4-FFF2-40B4-BE49-F238E27FC236}">
                  <a16:creationId xmlns:a16="http://schemas.microsoft.com/office/drawing/2014/main" id="{11CC19E2-AA19-DF8A-CA8D-1777920FAC7B}"/>
                </a:ext>
              </a:extLst>
            </p:cNvPr>
            <p:cNvSpPr/>
            <p:nvPr/>
          </p:nvSpPr>
          <p:spPr bwMode="auto">
            <a:xfrm>
              <a:off x="8894277" y="3588782"/>
              <a:ext cx="2681668" cy="570870"/>
            </a:xfrm>
            <a:prstGeom prst="roundRect">
              <a:avLst/>
            </a:prstGeom>
            <a:solidFill>
              <a:schemeClr val="accent5"/>
            </a:solidFill>
            <a:ln w="0">
              <a:solidFill>
                <a:schemeClr val="bg1"/>
              </a:solid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00000"/>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Intermediate Score: </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Either reduced evidence for efficacy or reduced tolerability</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 name="Rectangle: Rounded Corners 32">
              <a:extLst>
                <a:ext uri="{FF2B5EF4-FFF2-40B4-BE49-F238E27FC236}">
                  <a16:creationId xmlns:a16="http://schemas.microsoft.com/office/drawing/2014/main" id="{A0252B46-F3DD-5141-1046-47FDCA474B8B}"/>
                </a:ext>
              </a:extLst>
            </p:cNvPr>
            <p:cNvSpPr/>
            <p:nvPr/>
          </p:nvSpPr>
          <p:spPr bwMode="auto">
            <a:xfrm>
              <a:off x="8894277" y="4206612"/>
              <a:ext cx="2681668" cy="570870"/>
            </a:xfrm>
            <a:prstGeom prst="roundRect">
              <a:avLst/>
            </a:prstGeom>
            <a:solidFill>
              <a:schemeClr val="accent3"/>
            </a:solidFill>
            <a:ln w="0">
              <a:solidFill>
                <a:schemeClr val="bg1"/>
              </a:solid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00000"/>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Score 10+: </a:t>
              </a:r>
              <a:b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Poor efficacy, poor tolerability, or limited evidence for usage</a:t>
              </a:r>
              <a:endParaRPr kumimoji="0" lang="en-US" sz="11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4" name="Straight Arrow Connector 33">
              <a:extLst>
                <a:ext uri="{FF2B5EF4-FFF2-40B4-BE49-F238E27FC236}">
                  <a16:creationId xmlns:a16="http://schemas.microsoft.com/office/drawing/2014/main" id="{7250A035-E03F-DDCA-1CCA-2AE9142C07F8}"/>
                </a:ext>
              </a:extLst>
            </p:cNvPr>
            <p:cNvCxnSpPr>
              <a:cxnSpLocks/>
            </p:cNvCxnSpPr>
            <p:nvPr/>
          </p:nvCxnSpPr>
          <p:spPr bwMode="auto">
            <a:xfrm>
              <a:off x="8811569" y="2963900"/>
              <a:ext cx="0" cy="1813582"/>
            </a:xfrm>
            <a:prstGeom prst="straightConnector1">
              <a:avLst/>
            </a:prstGeom>
            <a:noFill/>
            <a:ln w="28575" cap="flat" cmpd="sng" algn="ctr">
              <a:solidFill>
                <a:schemeClr val="bg1"/>
              </a:solidFill>
              <a:prstDash val="solid"/>
              <a:miter lim="800000"/>
              <a:headEnd type="triangle" w="med" len="med"/>
              <a:tailEnd type="triangle"/>
            </a:ln>
            <a:effectLst/>
          </p:spPr>
        </p:cxnSp>
      </p:grpSp>
      <p:sp>
        <p:nvSpPr>
          <p:cNvPr id="3" name="TextBox 2">
            <a:extLst>
              <a:ext uri="{FF2B5EF4-FFF2-40B4-BE49-F238E27FC236}">
                <a16:creationId xmlns:a16="http://schemas.microsoft.com/office/drawing/2014/main" id="{3789FB4D-5042-4DA7-D93D-A5EF8CD9B1D5}"/>
              </a:ext>
            </a:extLst>
          </p:cNvPr>
          <p:cNvSpPr txBox="1"/>
          <p:nvPr/>
        </p:nvSpPr>
        <p:spPr bwMode="auto">
          <a:xfrm>
            <a:off x="8494402" y="1305662"/>
            <a:ext cx="3624147" cy="1569660"/>
          </a:xfrm>
          <a:prstGeom prst="rect">
            <a:avLst/>
          </a:prstGeom>
          <a:noFill/>
          <a:ln>
            <a:noFill/>
          </a:ln>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highlight>
                  <a:srgbClr val="FFFF00"/>
                </a:highlight>
                <a:uLnTx/>
                <a:uFillTx/>
                <a:latin typeface="Calibri" panose="020F0502020204030204" pitchFamily="34" charset="0"/>
                <a:ea typeface="+mn-ea"/>
                <a:cs typeface="Arial" panose="020B0604020202020204" pitchFamily="34" charset="0"/>
              </a:rPr>
              <a:t>User options for additional prioritization:</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highlight>
                  <a:srgbClr val="FFFF00"/>
                </a:highlight>
                <a:uLnTx/>
                <a:uFillTx/>
                <a:latin typeface="Calibri" panose="020F0502020204030204" pitchFamily="34" charset="0"/>
                <a:ea typeface="+mn-ea"/>
                <a:cs typeface="Arial" panose="020B0604020202020204" pitchFamily="34" charset="0"/>
              </a:rPr>
              <a:t>Patients with pill aversion (prioritize smaller pills)</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highlight>
                  <a:srgbClr val="FFFF00"/>
                </a:highlight>
                <a:uLnTx/>
                <a:uFillTx/>
                <a:latin typeface="Calibri" panose="020F0502020204030204" pitchFamily="34" charset="0"/>
                <a:ea typeface="+mn-ea"/>
                <a:cs typeface="Arial" panose="020B0604020202020204" pitchFamily="34" charset="0"/>
              </a:rPr>
              <a:t>Patients who prefer once-daily dosing</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highlight>
                  <a:srgbClr val="FFFF00"/>
                </a:highlight>
                <a:uLnTx/>
                <a:uFillTx/>
                <a:latin typeface="Calibri" panose="020F0502020204030204" pitchFamily="34" charset="0"/>
                <a:ea typeface="+mn-ea"/>
                <a:cs typeface="Arial" panose="020B0604020202020204" pitchFamily="34" charset="0"/>
              </a:rPr>
              <a:t>Patients with intermittent adherence</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highlight>
                  <a:srgbClr val="FFFF00"/>
                </a:highlight>
                <a:uLnTx/>
                <a:uFillTx/>
                <a:latin typeface="Calibri" panose="020F0502020204030204" pitchFamily="34" charset="0"/>
                <a:ea typeface="+mn-ea"/>
                <a:cs typeface="Arial" panose="020B0604020202020204" pitchFamily="34" charset="0"/>
              </a:rPr>
              <a:t>Increase prioritization of ≥3 active drugs</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highlight>
                  <a:srgbClr val="FFFF00"/>
                </a:highlight>
                <a:uLnTx/>
                <a:uFillTx/>
                <a:latin typeface="Calibri" panose="020F0502020204030204" pitchFamily="34" charset="0"/>
                <a:ea typeface="+mn-ea"/>
                <a:cs typeface="Arial" panose="020B0604020202020204" pitchFamily="34" charset="0"/>
              </a:rPr>
              <a:t>Penalize regimens with IV/IM dosing</a:t>
            </a:r>
          </a:p>
          <a:p>
            <a:pPr marR="0" lvl="0" algn="l" defTabSz="914400" rtl="0" eaLnBrk="0" fontAlgn="base" latinLnBrk="0" hangingPunct="0">
              <a:lnSpc>
                <a:spcPct val="100000"/>
              </a:lnSpc>
              <a:spcBef>
                <a:spcPts val="0"/>
              </a:spcBef>
              <a:spcAft>
                <a:spcPct val="0"/>
              </a:spcAft>
              <a:buClrTx/>
              <a:buSzTx/>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35" name="Group 34">
            <a:extLst>
              <a:ext uri="{FF2B5EF4-FFF2-40B4-BE49-F238E27FC236}">
                <a16:creationId xmlns:a16="http://schemas.microsoft.com/office/drawing/2014/main" id="{9231E531-449E-AFC1-C1F8-176AF8FAC062}"/>
              </a:ext>
            </a:extLst>
          </p:cNvPr>
          <p:cNvGrpSpPr/>
          <p:nvPr/>
        </p:nvGrpSpPr>
        <p:grpSpPr>
          <a:xfrm>
            <a:off x="2989686" y="1818173"/>
            <a:ext cx="2369946" cy="3663496"/>
            <a:chOff x="3107672" y="2682409"/>
            <a:chExt cx="2369946" cy="1994165"/>
          </a:xfrm>
        </p:grpSpPr>
        <p:sp>
          <p:nvSpPr>
            <p:cNvPr id="36" name="Rectangle: Rounded Corners 35">
              <a:extLst>
                <a:ext uri="{FF2B5EF4-FFF2-40B4-BE49-F238E27FC236}">
                  <a16:creationId xmlns:a16="http://schemas.microsoft.com/office/drawing/2014/main" id="{BDB591FA-2667-CAA2-289C-A3F2508E5851}"/>
                </a:ext>
              </a:extLst>
            </p:cNvPr>
            <p:cNvSpPr/>
            <p:nvPr/>
          </p:nvSpPr>
          <p:spPr bwMode="auto">
            <a:xfrm>
              <a:off x="3107672" y="2682409"/>
              <a:ext cx="2369946" cy="1994165"/>
            </a:xfrm>
            <a:prstGeom prst="roundRect">
              <a:avLst/>
            </a:prstGeom>
            <a:solidFill>
              <a:schemeClr val="accent1"/>
            </a:solidFill>
            <a:ln w="76200">
              <a:noFill/>
              <a:miter lim="800000"/>
              <a:headEnd/>
              <a:tailEnd/>
            </a:ln>
          </p:spPr>
          <p:txBody>
            <a:bodyPr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Rectangle: Rounded Corners 36">
              <a:extLst>
                <a:ext uri="{FF2B5EF4-FFF2-40B4-BE49-F238E27FC236}">
                  <a16:creationId xmlns:a16="http://schemas.microsoft.com/office/drawing/2014/main" id="{A003DFDC-BD1F-F80A-FAE3-73D0FF8FCE48}"/>
                </a:ext>
              </a:extLst>
            </p:cNvPr>
            <p:cNvSpPr/>
            <p:nvPr/>
          </p:nvSpPr>
          <p:spPr bwMode="auto">
            <a:xfrm>
              <a:off x="3192231" y="3003399"/>
              <a:ext cx="2200828" cy="1591025"/>
            </a:xfrm>
            <a:prstGeom prst="roundRect">
              <a:avLst/>
            </a:prstGeom>
            <a:solidFill>
              <a:schemeClr val="tx2"/>
            </a:solidFill>
            <a:ln w="0">
              <a:noFill/>
              <a:miter lim="800000"/>
              <a:headEnd/>
              <a:tailEnd/>
            </a:ln>
          </p:spPr>
          <p:txBody>
            <a:bodyPr rtlCol="0" anchor="ctr"/>
            <a:lstStyle/>
            <a:p>
              <a:pPr marL="0" marR="0" lvl="0" indent="0" defTabSz="914400" rtl="0" eaLnBrk="1" fontAlgn="base" latinLnBrk="0" hangingPunct="1">
                <a:lnSpc>
                  <a:spcPct val="100000"/>
                </a:lnSpc>
                <a:spcBef>
                  <a:spcPct val="35000"/>
                </a:spcBef>
                <a:spcAft>
                  <a:spcPct val="25000"/>
                </a:spcAft>
                <a:buClr>
                  <a:srgbClr val="000000"/>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ARV utility score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based on patient characteristics and anticipated efficacy and tolerability of selected ART combination</a:t>
              </a:r>
            </a:p>
            <a:p>
              <a:pPr marL="285750" marR="0" lvl="0" indent="-285750" defTabSz="914400" rtl="0" eaLnBrk="1" fontAlgn="base" latinLnBrk="0" hangingPunct="1">
                <a:lnSpc>
                  <a:spcPct val="100000"/>
                </a:lnSpc>
                <a:spcBef>
                  <a:spcPct val="35000"/>
                </a:spcBef>
                <a:spcAft>
                  <a:spcPct val="2500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Mutation information from Stanford HIV Drug Resistance Database</a:t>
              </a:r>
            </a:p>
            <a:p>
              <a:pPr marL="285750" marR="0" lvl="0" indent="-285750" defTabSz="914400" rtl="0" eaLnBrk="1" fontAlgn="base" latinLnBrk="0" hangingPunct="1">
                <a:lnSpc>
                  <a:spcPct val="100000"/>
                </a:lnSpc>
                <a:spcBef>
                  <a:spcPct val="35000"/>
                </a:spcBef>
                <a:spcAft>
                  <a:spcPct val="2500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Drug Interaction information from University of Liverpool HIV Drug </a:t>
              </a:r>
              <a:r>
                <a:rPr lang="en-US" sz="1100" b="0" dirty="0">
                  <a:solidFill>
                    <a:srgbClr val="000000"/>
                  </a:solidFill>
                  <a:latin typeface="Calibri" panose="020F0502020204030204" pitchFamily="34" charset="0"/>
                </a:rPr>
                <a:t>I</a:t>
              </a: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nteraction </a:t>
              </a:r>
              <a:r>
                <a:rPr lang="en-US" sz="1100" b="0" dirty="0">
                  <a:solidFill>
                    <a:srgbClr val="000000"/>
                  </a:solidFill>
                  <a:latin typeface="Calibri" panose="020F0502020204030204" pitchFamily="34" charset="0"/>
                </a:rPr>
                <a:t>C</a:t>
              </a: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hecker</a:t>
              </a:r>
            </a:p>
          </p:txBody>
        </p:sp>
        <p:sp>
          <p:nvSpPr>
            <p:cNvPr id="38" name="TextBox 37">
              <a:extLst>
                <a:ext uri="{FF2B5EF4-FFF2-40B4-BE49-F238E27FC236}">
                  <a16:creationId xmlns:a16="http://schemas.microsoft.com/office/drawing/2014/main" id="{E18DE5FD-7A03-F3F8-9A91-8FE8D72A6151}"/>
                </a:ext>
              </a:extLst>
            </p:cNvPr>
            <p:cNvSpPr txBox="1"/>
            <p:nvPr/>
          </p:nvSpPr>
          <p:spPr bwMode="auto">
            <a:xfrm>
              <a:off x="3256527" y="2692006"/>
              <a:ext cx="2072236" cy="584775"/>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Individual ARV </a:t>
              </a:r>
              <a:b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Utility Score</a:t>
              </a:r>
            </a:p>
          </p:txBody>
        </p:sp>
      </p:grpSp>
    </p:spTree>
    <p:custDataLst>
      <p:tags r:id="rId1"/>
    </p:custDataLst>
    <p:extLst>
      <p:ext uri="{BB962C8B-B14F-4D97-AF65-F5344CB8AC3E}">
        <p14:creationId xmlns:p14="http://schemas.microsoft.com/office/powerpoint/2010/main" val="32642252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F9AAF-6B7C-46AE-976F-E8B17789FD4F}"/>
              </a:ext>
            </a:extLst>
          </p:cNvPr>
          <p:cNvSpPr>
            <a:spLocks noGrp="1"/>
          </p:cNvSpPr>
          <p:nvPr>
            <p:ph type="title"/>
          </p:nvPr>
        </p:nvSpPr>
        <p:spPr/>
        <p:txBody>
          <a:bodyPr/>
          <a:lstStyle/>
          <a:p>
            <a:r>
              <a:rPr lang="en-US" dirty="0"/>
              <a:t>HIV-ASSIST: Score Is the Composite of Different Considerations, Not an Absolute Ranking</a:t>
            </a:r>
          </a:p>
        </p:txBody>
      </p:sp>
      <p:sp>
        <p:nvSpPr>
          <p:cNvPr id="12" name="5 CuadroTexto">
            <a:extLst>
              <a:ext uri="{FF2B5EF4-FFF2-40B4-BE49-F238E27FC236}">
                <a16:creationId xmlns:a16="http://schemas.microsoft.com/office/drawing/2014/main" id="{97114F84-6CA1-4CAF-9AD9-68DD025176BD}"/>
              </a:ext>
            </a:extLst>
          </p:cNvPr>
          <p:cNvSpPr txBox="1"/>
          <p:nvPr/>
        </p:nvSpPr>
        <p:spPr>
          <a:xfrm>
            <a:off x="409075" y="6366396"/>
            <a:ext cx="2988500" cy="295461"/>
          </a:xfrm>
          <a:prstGeom prst="rect">
            <a:avLst/>
          </a:prstGeom>
          <a:noFill/>
        </p:spPr>
        <p:txBody>
          <a:bodyPr wrap="none" lIns="109723" tIns="54862" rIns="109723" bIns="54862"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Maddali. JAIDS. 2019;82:188. hivassist.com. </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45" name="Group 44">
            <a:extLst>
              <a:ext uri="{FF2B5EF4-FFF2-40B4-BE49-F238E27FC236}">
                <a16:creationId xmlns:a16="http://schemas.microsoft.com/office/drawing/2014/main" id="{16F4B42A-6039-4211-8355-60C47991493F}"/>
              </a:ext>
            </a:extLst>
          </p:cNvPr>
          <p:cNvGrpSpPr/>
          <p:nvPr/>
        </p:nvGrpSpPr>
        <p:grpSpPr>
          <a:xfrm>
            <a:off x="521978" y="1808576"/>
            <a:ext cx="1911436" cy="1416883"/>
            <a:chOff x="760680" y="1599857"/>
            <a:chExt cx="1911436" cy="1416883"/>
          </a:xfrm>
        </p:grpSpPr>
        <p:sp>
          <p:nvSpPr>
            <p:cNvPr id="4" name="Rectangle: Rounded Corners 3">
              <a:extLst>
                <a:ext uri="{FF2B5EF4-FFF2-40B4-BE49-F238E27FC236}">
                  <a16:creationId xmlns:a16="http://schemas.microsoft.com/office/drawing/2014/main" id="{6B61F1CE-B69E-485C-968E-C75DE59F2591}"/>
                </a:ext>
              </a:extLst>
            </p:cNvPr>
            <p:cNvSpPr/>
            <p:nvPr/>
          </p:nvSpPr>
          <p:spPr bwMode="auto">
            <a:xfrm>
              <a:off x="760680" y="1599857"/>
              <a:ext cx="1911436" cy="1416883"/>
            </a:xfrm>
            <a:prstGeom prst="roundRect">
              <a:avLst/>
            </a:prstGeom>
            <a:solidFill>
              <a:schemeClr val="accent1"/>
            </a:solidFill>
            <a:ln w="0">
              <a:solidFill>
                <a:schemeClr val="bg1"/>
              </a:solidFill>
              <a:miter lim="800000"/>
              <a:headEnd/>
              <a:tailEnd/>
            </a:ln>
          </p:spPr>
          <p:txBody>
            <a:bodyPr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 name="Rectangle: Rounded Corners 4">
              <a:extLst>
                <a:ext uri="{FF2B5EF4-FFF2-40B4-BE49-F238E27FC236}">
                  <a16:creationId xmlns:a16="http://schemas.microsoft.com/office/drawing/2014/main" id="{600C83B2-64FF-49DA-B7D5-96E7261B76F7}"/>
                </a:ext>
              </a:extLst>
            </p:cNvPr>
            <p:cNvSpPr/>
            <p:nvPr/>
          </p:nvSpPr>
          <p:spPr bwMode="auto">
            <a:xfrm>
              <a:off x="916298" y="1946174"/>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Viral load</a:t>
              </a:r>
            </a:p>
          </p:txBody>
        </p:sp>
        <p:sp>
          <p:nvSpPr>
            <p:cNvPr id="14" name="Rectangle: Rounded Corners 13">
              <a:extLst>
                <a:ext uri="{FF2B5EF4-FFF2-40B4-BE49-F238E27FC236}">
                  <a16:creationId xmlns:a16="http://schemas.microsoft.com/office/drawing/2014/main" id="{A931BC13-2690-4835-8A63-CE4F2AB811F1}"/>
                </a:ext>
              </a:extLst>
            </p:cNvPr>
            <p:cNvSpPr/>
            <p:nvPr/>
          </p:nvSpPr>
          <p:spPr bwMode="auto">
            <a:xfrm>
              <a:off x="916298" y="2199148"/>
              <a:ext cx="1600200" cy="433652"/>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Resistance mutations</a:t>
              </a:r>
            </a:p>
          </p:txBody>
        </p:sp>
        <p:sp>
          <p:nvSpPr>
            <p:cNvPr id="16" name="Rectangle: Rounded Corners 15">
              <a:extLst>
                <a:ext uri="{FF2B5EF4-FFF2-40B4-BE49-F238E27FC236}">
                  <a16:creationId xmlns:a16="http://schemas.microsoft.com/office/drawing/2014/main" id="{308F372B-C278-4D56-BFE6-B3F47157095C}"/>
                </a:ext>
              </a:extLst>
            </p:cNvPr>
            <p:cNvSpPr/>
            <p:nvPr/>
          </p:nvSpPr>
          <p:spPr bwMode="auto">
            <a:xfrm>
              <a:off x="916298" y="2680240"/>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Tropism</a:t>
              </a:r>
            </a:p>
          </p:txBody>
        </p:sp>
        <p:sp>
          <p:nvSpPr>
            <p:cNvPr id="6" name="TextBox 5">
              <a:extLst>
                <a:ext uri="{FF2B5EF4-FFF2-40B4-BE49-F238E27FC236}">
                  <a16:creationId xmlns:a16="http://schemas.microsoft.com/office/drawing/2014/main" id="{6B675981-1F8E-49DF-A290-F9143D69FA11}"/>
                </a:ext>
              </a:extLst>
            </p:cNvPr>
            <p:cNvSpPr txBox="1"/>
            <p:nvPr/>
          </p:nvSpPr>
          <p:spPr bwMode="auto">
            <a:xfrm>
              <a:off x="831816" y="1609454"/>
              <a:ext cx="17691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Viral Attributes</a:t>
              </a:r>
            </a:p>
          </p:txBody>
        </p:sp>
      </p:grpSp>
      <p:grpSp>
        <p:nvGrpSpPr>
          <p:cNvPr id="46" name="Group 45">
            <a:extLst>
              <a:ext uri="{FF2B5EF4-FFF2-40B4-BE49-F238E27FC236}">
                <a16:creationId xmlns:a16="http://schemas.microsoft.com/office/drawing/2014/main" id="{0045D059-485F-4C5C-AAFC-F515106D1BCE}"/>
              </a:ext>
            </a:extLst>
          </p:cNvPr>
          <p:cNvGrpSpPr/>
          <p:nvPr/>
        </p:nvGrpSpPr>
        <p:grpSpPr>
          <a:xfrm>
            <a:off x="387221" y="3780986"/>
            <a:ext cx="2200828" cy="2204650"/>
            <a:chOff x="522288" y="3572267"/>
            <a:chExt cx="2200828" cy="2204650"/>
          </a:xfrm>
        </p:grpSpPr>
        <p:sp>
          <p:nvSpPr>
            <p:cNvPr id="17" name="Rectangle: Rounded Corners 16">
              <a:extLst>
                <a:ext uri="{FF2B5EF4-FFF2-40B4-BE49-F238E27FC236}">
                  <a16:creationId xmlns:a16="http://schemas.microsoft.com/office/drawing/2014/main" id="{7C20BB07-810D-476B-AE14-7A7BA96E32ED}"/>
                </a:ext>
              </a:extLst>
            </p:cNvPr>
            <p:cNvSpPr/>
            <p:nvPr/>
          </p:nvSpPr>
          <p:spPr bwMode="auto">
            <a:xfrm>
              <a:off x="662087" y="3573355"/>
              <a:ext cx="1921231" cy="2203562"/>
            </a:xfrm>
            <a:prstGeom prst="roundRect">
              <a:avLst/>
            </a:prstGeom>
            <a:solidFill>
              <a:schemeClr val="accent1"/>
            </a:solidFill>
            <a:ln w="0">
              <a:solidFill>
                <a:schemeClr val="bg1"/>
              </a:solidFill>
              <a:miter lim="800000"/>
              <a:headEnd/>
              <a:tailEnd/>
            </a:ln>
          </p:spPr>
          <p:txBody>
            <a:bodyPr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Rectangle: Rounded Corners 17">
              <a:extLst>
                <a:ext uri="{FF2B5EF4-FFF2-40B4-BE49-F238E27FC236}">
                  <a16:creationId xmlns:a16="http://schemas.microsoft.com/office/drawing/2014/main" id="{D7EBF786-0706-4C3B-B27D-468EBD63B7C0}"/>
                </a:ext>
              </a:extLst>
            </p:cNvPr>
            <p:cNvSpPr/>
            <p:nvPr/>
          </p:nvSpPr>
          <p:spPr bwMode="auto">
            <a:xfrm>
              <a:off x="822602" y="4158208"/>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Comorbidities</a:t>
              </a:r>
            </a:p>
          </p:txBody>
        </p:sp>
        <p:sp>
          <p:nvSpPr>
            <p:cNvPr id="19" name="TextBox 18">
              <a:extLst>
                <a:ext uri="{FF2B5EF4-FFF2-40B4-BE49-F238E27FC236}">
                  <a16:creationId xmlns:a16="http://schemas.microsoft.com/office/drawing/2014/main" id="{38384B80-EA9B-4BCF-BF51-EB91E7248596}"/>
                </a:ext>
              </a:extLst>
            </p:cNvPr>
            <p:cNvSpPr txBox="1"/>
            <p:nvPr/>
          </p:nvSpPr>
          <p:spPr bwMode="auto">
            <a:xfrm>
              <a:off x="522288" y="3572267"/>
              <a:ext cx="22008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Patient </a:t>
              </a:r>
              <a:b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Characteristics</a:t>
              </a:r>
            </a:p>
          </p:txBody>
        </p:sp>
        <p:sp>
          <p:nvSpPr>
            <p:cNvPr id="20" name="Rectangle: Rounded Corners 19">
              <a:extLst>
                <a:ext uri="{FF2B5EF4-FFF2-40B4-BE49-F238E27FC236}">
                  <a16:creationId xmlns:a16="http://schemas.microsoft.com/office/drawing/2014/main" id="{0DAA879A-B443-4062-8970-183F0D231496}"/>
                </a:ext>
              </a:extLst>
            </p:cNvPr>
            <p:cNvSpPr/>
            <p:nvPr/>
          </p:nvSpPr>
          <p:spPr bwMode="auto">
            <a:xfrm>
              <a:off x="822602" y="4417391"/>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Comedications</a:t>
              </a:r>
            </a:p>
          </p:txBody>
        </p:sp>
        <p:sp>
          <p:nvSpPr>
            <p:cNvPr id="21" name="Rectangle: Rounded Corners 20">
              <a:extLst>
                <a:ext uri="{FF2B5EF4-FFF2-40B4-BE49-F238E27FC236}">
                  <a16:creationId xmlns:a16="http://schemas.microsoft.com/office/drawing/2014/main" id="{690018DF-C4E9-49B9-8FF9-E917E217E25B}"/>
                </a:ext>
              </a:extLst>
            </p:cNvPr>
            <p:cNvSpPr/>
            <p:nvPr/>
          </p:nvSpPr>
          <p:spPr bwMode="auto">
            <a:xfrm>
              <a:off x="822602" y="4676574"/>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Treatment history</a:t>
              </a:r>
            </a:p>
          </p:txBody>
        </p:sp>
        <p:sp>
          <p:nvSpPr>
            <p:cNvPr id="22" name="Rectangle: Rounded Corners 21">
              <a:extLst>
                <a:ext uri="{FF2B5EF4-FFF2-40B4-BE49-F238E27FC236}">
                  <a16:creationId xmlns:a16="http://schemas.microsoft.com/office/drawing/2014/main" id="{70A08D62-0B75-4948-9DB9-E2AF8583D210}"/>
                </a:ext>
              </a:extLst>
            </p:cNvPr>
            <p:cNvSpPr/>
            <p:nvPr/>
          </p:nvSpPr>
          <p:spPr bwMode="auto">
            <a:xfrm>
              <a:off x="822602" y="4935757"/>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CD4+ cell count</a:t>
              </a:r>
            </a:p>
          </p:txBody>
        </p:sp>
        <p:sp>
          <p:nvSpPr>
            <p:cNvPr id="23" name="Rectangle: Rounded Corners 22">
              <a:extLst>
                <a:ext uri="{FF2B5EF4-FFF2-40B4-BE49-F238E27FC236}">
                  <a16:creationId xmlns:a16="http://schemas.microsoft.com/office/drawing/2014/main" id="{440206A6-16AA-4612-9E32-CFE983363CDF}"/>
                </a:ext>
              </a:extLst>
            </p:cNvPr>
            <p:cNvSpPr/>
            <p:nvPr/>
          </p:nvSpPr>
          <p:spPr bwMode="auto">
            <a:xfrm>
              <a:off x="822602" y="5194940"/>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HLA-B*5701</a:t>
              </a:r>
            </a:p>
          </p:txBody>
        </p:sp>
        <p:sp>
          <p:nvSpPr>
            <p:cNvPr id="24" name="Rectangle: Rounded Corners 23">
              <a:extLst>
                <a:ext uri="{FF2B5EF4-FFF2-40B4-BE49-F238E27FC236}">
                  <a16:creationId xmlns:a16="http://schemas.microsoft.com/office/drawing/2014/main" id="{DEEFA367-9126-4A21-92CA-9BE3B5587713}"/>
                </a:ext>
              </a:extLst>
            </p:cNvPr>
            <p:cNvSpPr/>
            <p:nvPr/>
          </p:nvSpPr>
          <p:spPr bwMode="auto">
            <a:xfrm>
              <a:off x="822602" y="5454122"/>
              <a:ext cx="1600200" cy="212326"/>
            </a:xfrm>
            <a:prstGeom prst="roundRect">
              <a:avLst/>
            </a:prstGeom>
            <a:solidFill>
              <a:schemeClr val="tx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Adherence</a:t>
              </a:r>
            </a:p>
          </p:txBody>
        </p:sp>
      </p:grpSp>
      <p:grpSp>
        <p:nvGrpSpPr>
          <p:cNvPr id="7" name="Group 6">
            <a:extLst>
              <a:ext uri="{FF2B5EF4-FFF2-40B4-BE49-F238E27FC236}">
                <a16:creationId xmlns:a16="http://schemas.microsoft.com/office/drawing/2014/main" id="{F942E77E-2EE2-41D2-9E10-67F675E70C99}"/>
              </a:ext>
            </a:extLst>
          </p:cNvPr>
          <p:cNvGrpSpPr/>
          <p:nvPr/>
        </p:nvGrpSpPr>
        <p:grpSpPr>
          <a:xfrm>
            <a:off x="5816348" y="1624914"/>
            <a:ext cx="2448483" cy="3968620"/>
            <a:chOff x="6254401" y="1887464"/>
            <a:chExt cx="2862981" cy="3968620"/>
          </a:xfrm>
        </p:grpSpPr>
        <p:sp>
          <p:nvSpPr>
            <p:cNvPr id="28" name="Rectangle: Rounded Corners 27">
              <a:extLst>
                <a:ext uri="{FF2B5EF4-FFF2-40B4-BE49-F238E27FC236}">
                  <a16:creationId xmlns:a16="http://schemas.microsoft.com/office/drawing/2014/main" id="{6676C7AA-3C79-4E0E-AECE-793DED2DA434}"/>
                </a:ext>
              </a:extLst>
            </p:cNvPr>
            <p:cNvSpPr/>
            <p:nvPr/>
          </p:nvSpPr>
          <p:spPr bwMode="auto">
            <a:xfrm>
              <a:off x="6254401" y="1896517"/>
              <a:ext cx="2862981" cy="3959567"/>
            </a:xfrm>
            <a:prstGeom prst="roundRect">
              <a:avLst/>
            </a:prstGeom>
            <a:solidFill>
              <a:schemeClr val="accent1"/>
            </a:solidFill>
            <a:ln w="0">
              <a:solidFill>
                <a:schemeClr val="bg1"/>
              </a:solidFill>
              <a:miter lim="800000"/>
              <a:headEnd/>
              <a:tailEnd/>
            </a:ln>
          </p:spPr>
          <p:txBody>
            <a:bodyPr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Rectangle: Rounded Corners 28">
              <a:extLst>
                <a:ext uri="{FF2B5EF4-FFF2-40B4-BE49-F238E27FC236}">
                  <a16:creationId xmlns:a16="http://schemas.microsoft.com/office/drawing/2014/main" id="{10CAC492-C272-4FCA-8E8C-7DBFFE5AA5A4}"/>
                </a:ext>
              </a:extLst>
            </p:cNvPr>
            <p:cNvSpPr/>
            <p:nvPr/>
          </p:nvSpPr>
          <p:spPr bwMode="auto">
            <a:xfrm>
              <a:off x="6345058" y="2727922"/>
              <a:ext cx="2681668" cy="1579264"/>
            </a:xfrm>
            <a:prstGeom prst="roundRect">
              <a:avLst/>
            </a:prstGeom>
            <a:solidFill>
              <a:schemeClr val="tx2"/>
            </a:solidFill>
            <a:ln w="0">
              <a:solidFill>
                <a:schemeClr val="bg1"/>
              </a:solid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00000"/>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Regimen activity or likelihood of viral suppression</a:t>
              </a:r>
            </a:p>
            <a:p>
              <a:pPr marL="285750" marR="0" lvl="0" indent="-28575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Number of fully or partially active ARVs in the regimen</a:t>
              </a:r>
            </a:p>
            <a:p>
              <a:pPr marL="285750" marR="0" lvl="0" indent="-28575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Efficacy, stratified by viral load, CD4+ cell count, and treatment experience</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TextBox 29">
              <a:extLst>
                <a:ext uri="{FF2B5EF4-FFF2-40B4-BE49-F238E27FC236}">
                  <a16:creationId xmlns:a16="http://schemas.microsoft.com/office/drawing/2014/main" id="{F74112FD-FE52-4E62-AD84-8305412D767E}"/>
                </a:ext>
              </a:extLst>
            </p:cNvPr>
            <p:cNvSpPr txBox="1"/>
            <p:nvPr/>
          </p:nvSpPr>
          <p:spPr bwMode="auto">
            <a:xfrm>
              <a:off x="6292461" y="1887464"/>
              <a:ext cx="27868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Multidrug Regimen Aggregate HIV-ASSIST Weighted Score</a:t>
              </a:r>
            </a:p>
          </p:txBody>
        </p:sp>
        <p:sp>
          <p:nvSpPr>
            <p:cNvPr id="31" name="Rectangle: Rounded Corners 30">
              <a:extLst>
                <a:ext uri="{FF2B5EF4-FFF2-40B4-BE49-F238E27FC236}">
                  <a16:creationId xmlns:a16="http://schemas.microsoft.com/office/drawing/2014/main" id="{34D7A08F-695F-49B8-A220-C4755B8442D4}"/>
                </a:ext>
              </a:extLst>
            </p:cNvPr>
            <p:cNvSpPr/>
            <p:nvPr/>
          </p:nvSpPr>
          <p:spPr bwMode="auto">
            <a:xfrm>
              <a:off x="6359594" y="4354267"/>
              <a:ext cx="2681668" cy="1389952"/>
            </a:xfrm>
            <a:prstGeom prst="roundRect">
              <a:avLst/>
            </a:prstGeom>
            <a:solidFill>
              <a:schemeClr val="tx2"/>
            </a:solidFill>
            <a:ln w="0">
              <a:solidFill>
                <a:schemeClr val="bg1"/>
              </a:solid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00000"/>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Tolerability/Preference</a:t>
              </a:r>
            </a:p>
            <a:p>
              <a:pPr marL="285750" marR="0" lvl="0" indent="-28575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Pill burden, dosing frequency</a:t>
              </a:r>
            </a:p>
            <a:p>
              <a:pPr marL="285750" marR="0" lvl="0" indent="-28575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Individual ARV utility score (drug interactions, comorbidity consideration)</a:t>
              </a:r>
            </a:p>
            <a:p>
              <a:pPr marL="285750" marR="0" lvl="0" indent="-28575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Adverse event profile</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47" name="Arrow: Down 46">
            <a:extLst>
              <a:ext uri="{FF2B5EF4-FFF2-40B4-BE49-F238E27FC236}">
                <a16:creationId xmlns:a16="http://schemas.microsoft.com/office/drawing/2014/main" id="{E3C57B42-F6F4-49D9-9D64-27A5F5D3EBCA}"/>
              </a:ext>
            </a:extLst>
          </p:cNvPr>
          <p:cNvSpPr/>
          <p:nvPr/>
        </p:nvSpPr>
        <p:spPr bwMode="auto">
          <a:xfrm rot="17416871">
            <a:off x="2498984" y="2832475"/>
            <a:ext cx="461710" cy="453502"/>
          </a:xfrm>
          <a:prstGeom prst="down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Arrow: Down 47">
            <a:extLst>
              <a:ext uri="{FF2B5EF4-FFF2-40B4-BE49-F238E27FC236}">
                <a16:creationId xmlns:a16="http://schemas.microsoft.com/office/drawing/2014/main" id="{748542B4-1FF2-4E8F-987C-E170BBEF7248}"/>
              </a:ext>
            </a:extLst>
          </p:cNvPr>
          <p:cNvSpPr/>
          <p:nvPr/>
        </p:nvSpPr>
        <p:spPr bwMode="auto">
          <a:xfrm rot="4183129" flipV="1">
            <a:off x="2504546" y="4248406"/>
            <a:ext cx="461710" cy="453502"/>
          </a:xfrm>
          <a:prstGeom prst="down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Arrow: Right 48">
            <a:extLst>
              <a:ext uri="{FF2B5EF4-FFF2-40B4-BE49-F238E27FC236}">
                <a16:creationId xmlns:a16="http://schemas.microsoft.com/office/drawing/2014/main" id="{09533741-A698-44B4-A128-55B80EAA1CEC}"/>
              </a:ext>
            </a:extLst>
          </p:cNvPr>
          <p:cNvSpPr/>
          <p:nvPr/>
        </p:nvSpPr>
        <p:spPr bwMode="auto">
          <a:xfrm>
            <a:off x="5399863" y="3544748"/>
            <a:ext cx="391352" cy="411586"/>
          </a:xfrm>
          <a:prstGeom prst="right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Arrow: Right 50">
            <a:extLst>
              <a:ext uri="{FF2B5EF4-FFF2-40B4-BE49-F238E27FC236}">
                <a16:creationId xmlns:a16="http://schemas.microsoft.com/office/drawing/2014/main" id="{33C2225F-ED20-4C18-9673-B7C46C1EC297}"/>
              </a:ext>
            </a:extLst>
          </p:cNvPr>
          <p:cNvSpPr/>
          <p:nvPr/>
        </p:nvSpPr>
        <p:spPr bwMode="auto">
          <a:xfrm>
            <a:off x="8301234" y="3553208"/>
            <a:ext cx="391352" cy="411586"/>
          </a:xfrm>
          <a:prstGeom prst="right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58" name="Straight Arrow Connector 57">
            <a:extLst>
              <a:ext uri="{FF2B5EF4-FFF2-40B4-BE49-F238E27FC236}">
                <a16:creationId xmlns:a16="http://schemas.microsoft.com/office/drawing/2014/main" id="{B19277C5-4AE3-4A4D-A237-845698966A76}"/>
              </a:ext>
            </a:extLst>
          </p:cNvPr>
          <p:cNvCxnSpPr>
            <a:cxnSpLocks/>
          </p:cNvCxnSpPr>
          <p:nvPr/>
        </p:nvCxnSpPr>
        <p:spPr bwMode="auto">
          <a:xfrm flipH="1">
            <a:off x="8474859" y="2154893"/>
            <a:ext cx="2173" cy="1242807"/>
          </a:xfrm>
          <a:prstGeom prst="straightConnector1">
            <a:avLst/>
          </a:prstGeom>
          <a:noFill/>
          <a:ln w="28575" cap="flat" cmpd="sng" algn="ctr">
            <a:solidFill>
              <a:schemeClr val="bg1"/>
            </a:solidFill>
            <a:prstDash val="solid"/>
            <a:miter lim="800000"/>
            <a:headEnd type="none" w="med" len="med"/>
            <a:tailEnd type="triangle"/>
          </a:ln>
          <a:effectLst/>
        </p:spPr>
      </p:cxnSp>
      <p:sp>
        <p:nvSpPr>
          <p:cNvPr id="60" name="TextBox 59">
            <a:extLst>
              <a:ext uri="{FF2B5EF4-FFF2-40B4-BE49-F238E27FC236}">
                <a16:creationId xmlns:a16="http://schemas.microsoft.com/office/drawing/2014/main" id="{4891D893-F2E5-48E8-A33B-8B53D9A4AB1D}"/>
              </a:ext>
            </a:extLst>
          </p:cNvPr>
          <p:cNvSpPr txBox="1"/>
          <p:nvPr/>
        </p:nvSpPr>
        <p:spPr bwMode="auto">
          <a:xfrm>
            <a:off x="273814" y="1442360"/>
            <a:ext cx="2407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User-Defined Attributes</a:t>
            </a:r>
          </a:p>
        </p:txBody>
      </p:sp>
      <p:grpSp>
        <p:nvGrpSpPr>
          <p:cNvPr id="10" name="Group 9">
            <a:extLst>
              <a:ext uri="{FF2B5EF4-FFF2-40B4-BE49-F238E27FC236}">
                <a16:creationId xmlns:a16="http://schemas.microsoft.com/office/drawing/2014/main" id="{B589CAE2-1C4E-F7B2-8EAC-477FE4FE8957}"/>
              </a:ext>
            </a:extLst>
          </p:cNvPr>
          <p:cNvGrpSpPr/>
          <p:nvPr/>
        </p:nvGrpSpPr>
        <p:grpSpPr>
          <a:xfrm>
            <a:off x="8733614" y="2596116"/>
            <a:ext cx="3027128" cy="3066725"/>
            <a:chOff x="8721547" y="1998174"/>
            <a:chExt cx="3027128" cy="3066725"/>
          </a:xfrm>
        </p:grpSpPr>
        <p:sp>
          <p:nvSpPr>
            <p:cNvPr id="11" name="Rectangle: Rounded Corners 10">
              <a:extLst>
                <a:ext uri="{FF2B5EF4-FFF2-40B4-BE49-F238E27FC236}">
                  <a16:creationId xmlns:a16="http://schemas.microsoft.com/office/drawing/2014/main" id="{6CFF910D-BCCD-1377-93BD-0184B70B4B17}"/>
                </a:ext>
              </a:extLst>
            </p:cNvPr>
            <p:cNvSpPr/>
            <p:nvPr/>
          </p:nvSpPr>
          <p:spPr bwMode="auto">
            <a:xfrm>
              <a:off x="8721547" y="1998174"/>
              <a:ext cx="3027128" cy="3066725"/>
            </a:xfrm>
            <a:prstGeom prst="roundRect">
              <a:avLst/>
            </a:prstGeom>
            <a:solidFill>
              <a:schemeClr val="accent2"/>
            </a:solidFill>
            <a:ln w="76200">
              <a:solidFill>
                <a:srgbClr val="FFFF00"/>
              </a:solidFill>
              <a:miter lim="800000"/>
              <a:headEnd/>
              <a:tailEnd/>
            </a:ln>
          </p:spPr>
          <p:txBody>
            <a:bodyPr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40BC4B58-C434-CC1E-D3E8-FCD8EB869DA9}"/>
                </a:ext>
              </a:extLst>
            </p:cNvPr>
            <p:cNvSpPr txBox="1"/>
            <p:nvPr/>
          </p:nvSpPr>
          <p:spPr bwMode="auto">
            <a:xfrm>
              <a:off x="8841681" y="2007608"/>
              <a:ext cx="278686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Suggested Interpretation of HIV-ASSIST Results</a:t>
              </a:r>
            </a:p>
          </p:txBody>
        </p:sp>
        <p:sp>
          <p:nvSpPr>
            <p:cNvPr id="15" name="Rectangle: Rounded Corners 14">
              <a:extLst>
                <a:ext uri="{FF2B5EF4-FFF2-40B4-BE49-F238E27FC236}">
                  <a16:creationId xmlns:a16="http://schemas.microsoft.com/office/drawing/2014/main" id="{AD155AAB-3A9C-1EB7-92AF-61877532161F}"/>
                </a:ext>
              </a:extLst>
            </p:cNvPr>
            <p:cNvSpPr/>
            <p:nvPr/>
          </p:nvSpPr>
          <p:spPr bwMode="auto">
            <a:xfrm>
              <a:off x="8894277" y="2970952"/>
              <a:ext cx="2681668" cy="570870"/>
            </a:xfrm>
            <a:prstGeom prst="roundRect">
              <a:avLst/>
            </a:prstGeom>
            <a:solidFill>
              <a:schemeClr val="accent4"/>
            </a:solidFill>
            <a:ln w="0">
              <a:solidFill>
                <a:schemeClr val="bg1"/>
              </a:solid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00000"/>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Score 0-2: </a:t>
              </a:r>
              <a:b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Stronger evidence for composite objective of efficacy and tolerability</a:t>
              </a:r>
              <a:endParaRPr kumimoji="0" lang="en-US" sz="11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 name="TextBox 31">
              <a:extLst>
                <a:ext uri="{FF2B5EF4-FFF2-40B4-BE49-F238E27FC236}">
                  <a16:creationId xmlns:a16="http://schemas.microsoft.com/office/drawing/2014/main" id="{D6ADA6BB-8BDA-F79A-C4E3-1799FFA29199}"/>
                </a:ext>
              </a:extLst>
            </p:cNvPr>
            <p:cNvSpPr txBox="1"/>
            <p:nvPr/>
          </p:nvSpPr>
          <p:spPr bwMode="auto">
            <a:xfrm>
              <a:off x="8803174" y="2510090"/>
              <a:ext cx="28638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Regiments ranked by </a:t>
              </a:r>
              <a:b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HIV-ASSIST weighted score</a:t>
              </a:r>
            </a:p>
          </p:txBody>
        </p:sp>
        <p:sp>
          <p:nvSpPr>
            <p:cNvPr id="33" name="Rectangle: Rounded Corners 32">
              <a:extLst>
                <a:ext uri="{FF2B5EF4-FFF2-40B4-BE49-F238E27FC236}">
                  <a16:creationId xmlns:a16="http://schemas.microsoft.com/office/drawing/2014/main" id="{B3D2C06D-7148-6B4A-0D8E-D191BA286434}"/>
                </a:ext>
              </a:extLst>
            </p:cNvPr>
            <p:cNvSpPr/>
            <p:nvPr/>
          </p:nvSpPr>
          <p:spPr bwMode="auto">
            <a:xfrm>
              <a:off x="8894277" y="3588782"/>
              <a:ext cx="2681668" cy="570870"/>
            </a:xfrm>
            <a:prstGeom prst="roundRect">
              <a:avLst/>
            </a:prstGeom>
            <a:solidFill>
              <a:schemeClr val="accent5"/>
            </a:solidFill>
            <a:ln w="0">
              <a:solidFill>
                <a:schemeClr val="bg1"/>
              </a:solid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00000"/>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Intermediate Score: </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Either reduced evidence for efficacy or reduced tolerability</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4" name="Rectangle: Rounded Corners 33">
              <a:extLst>
                <a:ext uri="{FF2B5EF4-FFF2-40B4-BE49-F238E27FC236}">
                  <a16:creationId xmlns:a16="http://schemas.microsoft.com/office/drawing/2014/main" id="{F4B8855B-9206-41E5-5630-573D6B7AAA90}"/>
                </a:ext>
              </a:extLst>
            </p:cNvPr>
            <p:cNvSpPr/>
            <p:nvPr/>
          </p:nvSpPr>
          <p:spPr bwMode="auto">
            <a:xfrm>
              <a:off x="8894277" y="4206612"/>
              <a:ext cx="2681668" cy="570870"/>
            </a:xfrm>
            <a:prstGeom prst="roundRect">
              <a:avLst/>
            </a:prstGeom>
            <a:solidFill>
              <a:schemeClr val="accent3"/>
            </a:solidFill>
            <a:ln w="0">
              <a:solidFill>
                <a:schemeClr val="bg1"/>
              </a:solid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00000"/>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Score 10+: </a:t>
              </a:r>
              <a:b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Poor efficacy, poor tolerability, or limited evidence for usage</a:t>
              </a:r>
              <a:endParaRPr kumimoji="0" lang="en-US" sz="11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6" name="Straight Arrow Connector 35">
              <a:extLst>
                <a:ext uri="{FF2B5EF4-FFF2-40B4-BE49-F238E27FC236}">
                  <a16:creationId xmlns:a16="http://schemas.microsoft.com/office/drawing/2014/main" id="{350B1705-A39D-B808-E7F5-2769D1A160B3}"/>
                </a:ext>
              </a:extLst>
            </p:cNvPr>
            <p:cNvCxnSpPr>
              <a:cxnSpLocks/>
            </p:cNvCxnSpPr>
            <p:nvPr/>
          </p:nvCxnSpPr>
          <p:spPr bwMode="auto">
            <a:xfrm>
              <a:off x="8811569" y="2963900"/>
              <a:ext cx="0" cy="1813582"/>
            </a:xfrm>
            <a:prstGeom prst="straightConnector1">
              <a:avLst/>
            </a:prstGeom>
            <a:noFill/>
            <a:ln w="28575" cap="flat" cmpd="sng" algn="ctr">
              <a:solidFill>
                <a:schemeClr val="bg1"/>
              </a:solidFill>
              <a:prstDash val="solid"/>
              <a:miter lim="800000"/>
              <a:headEnd type="triangle" w="med" len="med"/>
              <a:tailEnd type="triangle"/>
            </a:ln>
            <a:effectLst/>
          </p:spPr>
        </p:cxnSp>
      </p:grpSp>
      <p:sp>
        <p:nvSpPr>
          <p:cNvPr id="3" name="TextBox 2">
            <a:extLst>
              <a:ext uri="{FF2B5EF4-FFF2-40B4-BE49-F238E27FC236}">
                <a16:creationId xmlns:a16="http://schemas.microsoft.com/office/drawing/2014/main" id="{E4CCC4DF-E8EF-8C29-6EDD-E0FDDFEAB334}"/>
              </a:ext>
            </a:extLst>
          </p:cNvPr>
          <p:cNvSpPr txBox="1"/>
          <p:nvPr/>
        </p:nvSpPr>
        <p:spPr bwMode="auto">
          <a:xfrm>
            <a:off x="8494402" y="1305662"/>
            <a:ext cx="3624147" cy="1569660"/>
          </a:xfrm>
          <a:prstGeom prst="rect">
            <a:avLst/>
          </a:prstGeom>
          <a:noFill/>
          <a:ln>
            <a:noFill/>
          </a:ln>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User options for additional prioritization:</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pill aversion (prioritize smaller pills)</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who prefer once-daily dosing</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intermittent adherence</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Increase prioritization of ≥3 active drugs</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Penalize regimens with IV/IM dosing</a:t>
            </a:r>
          </a:p>
          <a:p>
            <a:pPr marR="0" lvl="0" algn="l" defTabSz="914400" rtl="0" eaLnBrk="0" fontAlgn="base" latinLnBrk="0" hangingPunct="0">
              <a:lnSpc>
                <a:spcPct val="100000"/>
              </a:lnSpc>
              <a:spcBef>
                <a:spcPts val="0"/>
              </a:spcBef>
              <a:spcAft>
                <a:spcPct val="0"/>
              </a:spcAft>
              <a:buClrTx/>
              <a:buSzTx/>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8" name="Group 7">
            <a:extLst>
              <a:ext uri="{FF2B5EF4-FFF2-40B4-BE49-F238E27FC236}">
                <a16:creationId xmlns:a16="http://schemas.microsoft.com/office/drawing/2014/main" id="{D0BEB3E0-A74F-62EF-1764-56BB7336512A}"/>
              </a:ext>
            </a:extLst>
          </p:cNvPr>
          <p:cNvGrpSpPr/>
          <p:nvPr/>
        </p:nvGrpSpPr>
        <p:grpSpPr>
          <a:xfrm>
            <a:off x="2989686" y="1818173"/>
            <a:ext cx="2369946" cy="3663496"/>
            <a:chOff x="3107672" y="2682409"/>
            <a:chExt cx="2369946" cy="1994165"/>
          </a:xfrm>
        </p:grpSpPr>
        <p:sp>
          <p:nvSpPr>
            <p:cNvPr id="35" name="Rectangle: Rounded Corners 34">
              <a:extLst>
                <a:ext uri="{FF2B5EF4-FFF2-40B4-BE49-F238E27FC236}">
                  <a16:creationId xmlns:a16="http://schemas.microsoft.com/office/drawing/2014/main" id="{91279DE4-C116-A53D-ADB6-ABB80F5D9BB7}"/>
                </a:ext>
              </a:extLst>
            </p:cNvPr>
            <p:cNvSpPr/>
            <p:nvPr/>
          </p:nvSpPr>
          <p:spPr bwMode="auto">
            <a:xfrm>
              <a:off x="3107672" y="2682409"/>
              <a:ext cx="2369946" cy="1994165"/>
            </a:xfrm>
            <a:prstGeom prst="roundRect">
              <a:avLst/>
            </a:prstGeom>
            <a:solidFill>
              <a:schemeClr val="accent1"/>
            </a:solidFill>
            <a:ln w="76200">
              <a:noFill/>
              <a:miter lim="800000"/>
              <a:headEnd/>
              <a:tailEnd/>
            </a:ln>
          </p:spPr>
          <p:txBody>
            <a:bodyPr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Rectangle: Rounded Corners 36">
              <a:extLst>
                <a:ext uri="{FF2B5EF4-FFF2-40B4-BE49-F238E27FC236}">
                  <a16:creationId xmlns:a16="http://schemas.microsoft.com/office/drawing/2014/main" id="{537EF951-CACB-555E-BD44-37348AA9F5D3}"/>
                </a:ext>
              </a:extLst>
            </p:cNvPr>
            <p:cNvSpPr/>
            <p:nvPr/>
          </p:nvSpPr>
          <p:spPr bwMode="auto">
            <a:xfrm>
              <a:off x="3192231" y="3003399"/>
              <a:ext cx="2200828" cy="1591025"/>
            </a:xfrm>
            <a:prstGeom prst="roundRect">
              <a:avLst/>
            </a:prstGeom>
            <a:solidFill>
              <a:schemeClr val="tx2"/>
            </a:solidFill>
            <a:ln w="0">
              <a:noFill/>
              <a:miter lim="800000"/>
              <a:headEnd/>
              <a:tailEnd/>
            </a:ln>
          </p:spPr>
          <p:txBody>
            <a:bodyPr rtlCol="0" anchor="ctr"/>
            <a:lstStyle/>
            <a:p>
              <a:pPr marL="0" marR="0" lvl="0" indent="0" defTabSz="914400" rtl="0" eaLnBrk="1" fontAlgn="base" latinLnBrk="0" hangingPunct="1">
                <a:lnSpc>
                  <a:spcPct val="100000"/>
                </a:lnSpc>
                <a:spcBef>
                  <a:spcPct val="35000"/>
                </a:spcBef>
                <a:spcAft>
                  <a:spcPct val="25000"/>
                </a:spcAft>
                <a:buClr>
                  <a:srgbClr val="000000"/>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ARV utility score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based on patient characteristics and anticipated efficacy and tolerability of selected ART combination</a:t>
              </a:r>
            </a:p>
            <a:p>
              <a:pPr marL="285750" marR="0" lvl="0" indent="-285750" defTabSz="914400" rtl="0" eaLnBrk="1" fontAlgn="base" latinLnBrk="0" hangingPunct="1">
                <a:lnSpc>
                  <a:spcPct val="100000"/>
                </a:lnSpc>
                <a:spcBef>
                  <a:spcPct val="35000"/>
                </a:spcBef>
                <a:spcAft>
                  <a:spcPct val="2500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Mutation information from Stanford HIV Drug Resistance Database</a:t>
              </a:r>
            </a:p>
            <a:p>
              <a:pPr marL="285750" marR="0" lvl="0" indent="-285750" defTabSz="914400" rtl="0" eaLnBrk="1" fontAlgn="base" latinLnBrk="0" hangingPunct="1">
                <a:lnSpc>
                  <a:spcPct val="100000"/>
                </a:lnSpc>
                <a:spcBef>
                  <a:spcPct val="35000"/>
                </a:spcBef>
                <a:spcAft>
                  <a:spcPct val="25000"/>
                </a:spcAft>
                <a:buClr>
                  <a:srgbClr val="000000"/>
                </a:buClr>
                <a:buSzTx/>
                <a:buFont typeface="Wingdings" panose="05000000000000000000" pitchFamily="2" charset="2"/>
                <a:buChar char="§"/>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Drug Interaction information from University of Liverpool HIV Drug </a:t>
              </a:r>
              <a:r>
                <a:rPr lang="en-US" sz="1100" b="0" dirty="0">
                  <a:solidFill>
                    <a:srgbClr val="000000"/>
                  </a:solidFill>
                  <a:latin typeface="Calibri" panose="020F0502020204030204" pitchFamily="34" charset="0"/>
                </a:rPr>
                <a:t>I</a:t>
              </a: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nteraction </a:t>
              </a:r>
              <a:r>
                <a:rPr lang="en-US" sz="1100" b="0" dirty="0">
                  <a:solidFill>
                    <a:srgbClr val="000000"/>
                  </a:solidFill>
                  <a:latin typeface="Calibri" panose="020F0502020204030204" pitchFamily="34" charset="0"/>
                </a:rPr>
                <a:t>C</a:t>
              </a: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hecker</a:t>
              </a:r>
            </a:p>
          </p:txBody>
        </p:sp>
        <p:sp>
          <p:nvSpPr>
            <p:cNvPr id="38" name="TextBox 37">
              <a:extLst>
                <a:ext uri="{FF2B5EF4-FFF2-40B4-BE49-F238E27FC236}">
                  <a16:creationId xmlns:a16="http://schemas.microsoft.com/office/drawing/2014/main" id="{21C7504A-52E7-481E-258E-148543C7889C}"/>
                </a:ext>
              </a:extLst>
            </p:cNvPr>
            <p:cNvSpPr txBox="1"/>
            <p:nvPr/>
          </p:nvSpPr>
          <p:spPr bwMode="auto">
            <a:xfrm>
              <a:off x="3256527" y="2692006"/>
              <a:ext cx="2072236" cy="584775"/>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Individual ARV </a:t>
              </a:r>
              <a:b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600" b="0" i="0" u="sng"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Utility Score</a:t>
              </a:r>
            </a:p>
          </p:txBody>
        </p:sp>
      </p:grpSp>
    </p:spTree>
    <p:custDataLst>
      <p:tags r:id="rId1"/>
    </p:custDataLst>
    <p:extLst>
      <p:ext uri="{BB962C8B-B14F-4D97-AF65-F5344CB8AC3E}">
        <p14:creationId xmlns:p14="http://schemas.microsoft.com/office/powerpoint/2010/main" val="8912313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80B81BB-6CA2-41F8-8470-C553558A4BD4}"/>
              </a:ext>
            </a:extLst>
          </p:cNvPr>
          <p:cNvPicPr>
            <a:picLocks noChangeAspect="1"/>
          </p:cNvPicPr>
          <p:nvPr/>
        </p:nvPicPr>
        <p:blipFill>
          <a:blip r:embed="rId4"/>
          <a:stretch>
            <a:fillRect/>
          </a:stretch>
        </p:blipFill>
        <p:spPr>
          <a:xfrm>
            <a:off x="1988288" y="1364234"/>
            <a:ext cx="6751675" cy="5255639"/>
          </a:xfrm>
          <a:prstGeom prst="rect">
            <a:avLst/>
          </a:prstGeom>
        </p:spPr>
      </p:pic>
      <p:sp>
        <p:nvSpPr>
          <p:cNvPr id="2" name="Title 1">
            <a:extLst>
              <a:ext uri="{FF2B5EF4-FFF2-40B4-BE49-F238E27FC236}">
                <a16:creationId xmlns:a16="http://schemas.microsoft.com/office/drawing/2014/main" id="{060E6DF4-A4BF-4D39-A896-DB55D6FF9603}"/>
              </a:ext>
            </a:extLst>
          </p:cNvPr>
          <p:cNvSpPr>
            <a:spLocks noGrp="1"/>
          </p:cNvSpPr>
          <p:nvPr>
            <p:ph type="title"/>
          </p:nvPr>
        </p:nvSpPr>
        <p:spPr/>
        <p:txBody>
          <a:bodyPr/>
          <a:lstStyle/>
          <a:p>
            <a:r>
              <a:rPr lang="en-US" dirty="0"/>
              <a:t>HIV-ASSIST Output: Potential Regimens </a:t>
            </a:r>
            <a:br>
              <a:rPr lang="en-US" dirty="0"/>
            </a:br>
            <a:r>
              <a:rPr lang="en-US" dirty="0"/>
              <a:t>With Color-Coding and Weighted Scores</a:t>
            </a:r>
          </a:p>
        </p:txBody>
      </p:sp>
      <p:sp>
        <p:nvSpPr>
          <p:cNvPr id="7" name="Oval 6">
            <a:extLst>
              <a:ext uri="{FF2B5EF4-FFF2-40B4-BE49-F238E27FC236}">
                <a16:creationId xmlns:a16="http://schemas.microsoft.com/office/drawing/2014/main" id="{48A646F6-BE77-49F7-9BF1-32C0E6C2A10F}"/>
              </a:ext>
            </a:extLst>
          </p:cNvPr>
          <p:cNvSpPr/>
          <p:nvPr/>
        </p:nvSpPr>
        <p:spPr bwMode="auto">
          <a:xfrm>
            <a:off x="1576277" y="3520622"/>
            <a:ext cx="7386970" cy="471431"/>
          </a:xfrm>
          <a:prstGeom prst="ellipse">
            <a:avLst/>
          </a:prstGeom>
          <a:noFill/>
          <a:ln w="381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 name="5 CuadroTexto">
            <a:extLst>
              <a:ext uri="{FF2B5EF4-FFF2-40B4-BE49-F238E27FC236}">
                <a16:creationId xmlns:a16="http://schemas.microsoft.com/office/drawing/2014/main" id="{23108CF4-F3E7-42A0-970B-78227542D601}"/>
              </a:ext>
            </a:extLst>
          </p:cNvPr>
          <p:cNvSpPr txBox="1"/>
          <p:nvPr/>
        </p:nvSpPr>
        <p:spPr>
          <a:xfrm>
            <a:off x="410979" y="6368258"/>
            <a:ext cx="1162103" cy="295461"/>
          </a:xfrm>
          <a:prstGeom prst="rect">
            <a:avLst/>
          </a:prstGeom>
          <a:noFill/>
        </p:spPr>
        <p:txBody>
          <a:bodyPr wrap="none" lIns="109723" tIns="54862" rIns="109723" bIns="5486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hivassist.com.  </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custDataLst>
      <p:tags r:id="rId1"/>
    </p:custDataLst>
    <p:extLst>
      <p:ext uri="{BB962C8B-B14F-4D97-AF65-F5344CB8AC3E}">
        <p14:creationId xmlns:p14="http://schemas.microsoft.com/office/powerpoint/2010/main" val="29218068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38FDD06-50DB-4981-9226-E6ABE2F4A60F}"/>
              </a:ext>
            </a:extLst>
          </p:cNvPr>
          <p:cNvPicPr>
            <a:picLocks noChangeAspect="1"/>
          </p:cNvPicPr>
          <p:nvPr/>
        </p:nvPicPr>
        <p:blipFill rotWithShape="1">
          <a:blip r:embed="rId4"/>
          <a:srcRect t="13799" r="2973" b="31473"/>
          <a:stretch/>
        </p:blipFill>
        <p:spPr>
          <a:xfrm>
            <a:off x="1046228" y="1584798"/>
            <a:ext cx="10340208" cy="4540102"/>
          </a:xfrm>
          <a:prstGeom prst="rect">
            <a:avLst/>
          </a:prstGeom>
        </p:spPr>
      </p:pic>
      <p:sp>
        <p:nvSpPr>
          <p:cNvPr id="2" name="Title 1">
            <a:extLst>
              <a:ext uri="{FF2B5EF4-FFF2-40B4-BE49-F238E27FC236}">
                <a16:creationId xmlns:a16="http://schemas.microsoft.com/office/drawing/2014/main" id="{060E6DF4-A4BF-4D39-A896-DB55D6FF9603}"/>
              </a:ext>
            </a:extLst>
          </p:cNvPr>
          <p:cNvSpPr>
            <a:spLocks noGrp="1"/>
          </p:cNvSpPr>
          <p:nvPr>
            <p:ph type="title"/>
          </p:nvPr>
        </p:nvSpPr>
        <p:spPr/>
        <p:txBody>
          <a:bodyPr/>
          <a:lstStyle/>
          <a:p>
            <a:r>
              <a:rPr lang="en-US" dirty="0"/>
              <a:t>HIV-ASSIST Output: Expand </a:t>
            </a:r>
            <a:r>
              <a:rPr lang="en-US" i="1" dirty="0"/>
              <a:t>Instructions</a:t>
            </a:r>
            <a:r>
              <a:rPr lang="en-US" dirty="0"/>
              <a:t> Link to Access Explanation of Weighted Scoring and Color-Coding</a:t>
            </a:r>
          </a:p>
        </p:txBody>
      </p:sp>
      <p:sp>
        <p:nvSpPr>
          <p:cNvPr id="11" name="5 CuadroTexto">
            <a:extLst>
              <a:ext uri="{FF2B5EF4-FFF2-40B4-BE49-F238E27FC236}">
                <a16:creationId xmlns:a16="http://schemas.microsoft.com/office/drawing/2014/main" id="{23108CF4-F3E7-42A0-970B-78227542D601}"/>
              </a:ext>
            </a:extLst>
          </p:cNvPr>
          <p:cNvSpPr txBox="1"/>
          <p:nvPr/>
        </p:nvSpPr>
        <p:spPr>
          <a:xfrm>
            <a:off x="410979" y="6368258"/>
            <a:ext cx="1162103" cy="295461"/>
          </a:xfrm>
          <a:prstGeom prst="rect">
            <a:avLst/>
          </a:prstGeom>
          <a:noFill/>
        </p:spPr>
        <p:txBody>
          <a:bodyPr wrap="none" lIns="109723" tIns="54862" rIns="109723" bIns="5486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hivassist.com.  </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pic>
        <p:nvPicPr>
          <p:cNvPr id="12" name="Graphic 11" descr="Cursor with solid fill">
            <a:extLst>
              <a:ext uri="{FF2B5EF4-FFF2-40B4-BE49-F238E27FC236}">
                <a16:creationId xmlns:a16="http://schemas.microsoft.com/office/drawing/2014/main" id="{DC0D6709-761F-4A51-85C9-570FF5B36B4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103186" y="1845161"/>
            <a:ext cx="646730" cy="646730"/>
          </a:xfrm>
          <a:prstGeom prst="rect">
            <a:avLst/>
          </a:prstGeom>
        </p:spPr>
      </p:pic>
      <p:sp>
        <p:nvSpPr>
          <p:cNvPr id="13" name="Oval 12">
            <a:extLst>
              <a:ext uri="{FF2B5EF4-FFF2-40B4-BE49-F238E27FC236}">
                <a16:creationId xmlns:a16="http://schemas.microsoft.com/office/drawing/2014/main" id="{A91FCF32-FC72-4BF1-80A0-6AB64DB99B11}"/>
              </a:ext>
            </a:extLst>
          </p:cNvPr>
          <p:cNvSpPr/>
          <p:nvPr/>
        </p:nvSpPr>
        <p:spPr bwMode="auto">
          <a:xfrm flipV="1">
            <a:off x="893014" y="1622839"/>
            <a:ext cx="2533537" cy="507646"/>
          </a:xfrm>
          <a:prstGeom prst="ellipse">
            <a:avLst/>
          </a:prstGeom>
          <a:noFill/>
          <a:ln w="381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Tree>
    <p:custDataLst>
      <p:tags r:id="rId1"/>
    </p:custDataLst>
    <p:extLst>
      <p:ext uri="{BB962C8B-B14F-4D97-AF65-F5344CB8AC3E}">
        <p14:creationId xmlns:p14="http://schemas.microsoft.com/office/powerpoint/2010/main" val="28266542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9156570-BCD0-E5F2-5296-1E453B2E2E9F}"/>
              </a:ext>
            </a:extLst>
          </p:cNvPr>
          <p:cNvPicPr>
            <a:picLocks noChangeAspect="1"/>
          </p:cNvPicPr>
          <p:nvPr/>
        </p:nvPicPr>
        <p:blipFill>
          <a:blip r:embed="rId4"/>
          <a:stretch>
            <a:fillRect/>
          </a:stretch>
        </p:blipFill>
        <p:spPr>
          <a:xfrm>
            <a:off x="2110430" y="1445628"/>
            <a:ext cx="8971597" cy="4785891"/>
          </a:xfrm>
          <a:prstGeom prst="rect">
            <a:avLst/>
          </a:prstGeom>
          <a:ln w="57150">
            <a:solidFill>
              <a:schemeClr val="accent2"/>
            </a:solidFill>
          </a:ln>
        </p:spPr>
      </p:pic>
      <p:sp>
        <p:nvSpPr>
          <p:cNvPr id="2" name="Title 1">
            <a:extLst>
              <a:ext uri="{FF2B5EF4-FFF2-40B4-BE49-F238E27FC236}">
                <a16:creationId xmlns:a16="http://schemas.microsoft.com/office/drawing/2014/main" id="{060E6DF4-A4BF-4D39-A896-DB55D6FF9603}"/>
              </a:ext>
            </a:extLst>
          </p:cNvPr>
          <p:cNvSpPr>
            <a:spLocks noGrp="1"/>
          </p:cNvSpPr>
          <p:nvPr>
            <p:ph type="title"/>
          </p:nvPr>
        </p:nvSpPr>
        <p:spPr/>
        <p:txBody>
          <a:bodyPr/>
          <a:lstStyle/>
          <a:p>
            <a:r>
              <a:rPr lang="en-US" dirty="0"/>
              <a:t>HIV-ASSIST Output: Lowest Scores Represent </a:t>
            </a:r>
            <a:br>
              <a:rPr lang="en-US" dirty="0"/>
            </a:br>
            <a:r>
              <a:rPr lang="en-US" dirty="0"/>
              <a:t>Preferred Regimens Backed by Strong Clinical Evidence</a:t>
            </a:r>
          </a:p>
        </p:txBody>
      </p:sp>
      <p:sp>
        <p:nvSpPr>
          <p:cNvPr id="11" name="5 CuadroTexto">
            <a:extLst>
              <a:ext uri="{FF2B5EF4-FFF2-40B4-BE49-F238E27FC236}">
                <a16:creationId xmlns:a16="http://schemas.microsoft.com/office/drawing/2014/main" id="{23108CF4-F3E7-42A0-970B-78227542D601}"/>
              </a:ext>
            </a:extLst>
          </p:cNvPr>
          <p:cNvSpPr txBox="1"/>
          <p:nvPr/>
        </p:nvSpPr>
        <p:spPr>
          <a:xfrm>
            <a:off x="410979" y="6368258"/>
            <a:ext cx="1162103" cy="295461"/>
          </a:xfrm>
          <a:prstGeom prst="rect">
            <a:avLst/>
          </a:prstGeom>
          <a:noFill/>
        </p:spPr>
        <p:txBody>
          <a:bodyPr wrap="none" lIns="109723" tIns="54862" rIns="109723" bIns="5486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hivassist.com.  </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3" name="TextBox 2">
            <a:extLst>
              <a:ext uri="{FF2B5EF4-FFF2-40B4-BE49-F238E27FC236}">
                <a16:creationId xmlns:a16="http://schemas.microsoft.com/office/drawing/2014/main" id="{40C7DC3D-C9CD-40CC-978C-C39B8CCEA805}"/>
              </a:ext>
            </a:extLst>
          </p:cNvPr>
          <p:cNvSpPr txBox="1"/>
          <p:nvPr/>
        </p:nvSpPr>
        <p:spPr bwMode="auto">
          <a:xfrm>
            <a:off x="455223" y="3494569"/>
            <a:ext cx="1396716"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Clicking on </a:t>
            </a: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Instructions</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opened this explanation of how to interpret weighted scores and color-coding</a:t>
            </a:r>
          </a:p>
        </p:txBody>
      </p:sp>
      <p:sp>
        <p:nvSpPr>
          <p:cNvPr id="14" name="Left Brace 13">
            <a:extLst>
              <a:ext uri="{FF2B5EF4-FFF2-40B4-BE49-F238E27FC236}">
                <a16:creationId xmlns:a16="http://schemas.microsoft.com/office/drawing/2014/main" id="{90376E0B-21E7-4064-8E70-02076CA6E385}"/>
              </a:ext>
            </a:extLst>
          </p:cNvPr>
          <p:cNvSpPr/>
          <p:nvPr/>
        </p:nvSpPr>
        <p:spPr bwMode="auto">
          <a:xfrm>
            <a:off x="1703070" y="3639401"/>
            <a:ext cx="297623" cy="2585323"/>
          </a:xfrm>
          <a:prstGeom prst="leftBrace">
            <a:avLst/>
          </a:prstGeom>
          <a:noFill/>
          <a:ln w="38100" cap="flat" cmpd="sng" algn="ctr">
            <a:solidFill>
              <a:schemeClr val="accent3"/>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8" name="TextBox 17">
            <a:extLst>
              <a:ext uri="{FF2B5EF4-FFF2-40B4-BE49-F238E27FC236}">
                <a16:creationId xmlns:a16="http://schemas.microsoft.com/office/drawing/2014/main" id="{2FAA5E6E-3511-4C94-BA3A-27618AC11D42}"/>
              </a:ext>
            </a:extLst>
          </p:cNvPr>
          <p:cNvSpPr txBox="1"/>
          <p:nvPr/>
        </p:nvSpPr>
        <p:spPr bwMode="auto">
          <a:xfrm>
            <a:off x="5320723" y="5578393"/>
            <a:ext cx="55427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ct val="35000"/>
              </a:spcBef>
              <a:spcAft>
                <a:spcPts val="0"/>
              </a:spcAft>
              <a:buClr>
                <a:srgbClr val="015873"/>
              </a:buClr>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Regimens for which there is evidence against use           will </a:t>
            </a: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not</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appear on list of individualized ART options</a:t>
            </a:r>
            <a:endParaRPr kumimoji="0" lang="en-US" sz="1800" b="0" i="1"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 name="Right Brace 18">
            <a:extLst>
              <a:ext uri="{FF2B5EF4-FFF2-40B4-BE49-F238E27FC236}">
                <a16:creationId xmlns:a16="http://schemas.microsoft.com/office/drawing/2014/main" id="{6762B514-AC8B-453A-907D-0BCFA7E682C6}"/>
              </a:ext>
            </a:extLst>
          </p:cNvPr>
          <p:cNvSpPr/>
          <p:nvPr/>
        </p:nvSpPr>
        <p:spPr bwMode="auto">
          <a:xfrm>
            <a:off x="5165404" y="5806229"/>
            <a:ext cx="134504" cy="338554"/>
          </a:xfrm>
          <a:prstGeom prst="rightBrace">
            <a:avLst/>
          </a:prstGeom>
          <a:noFill/>
          <a:ln w="38100" cap="flat" cmpd="sng" algn="ctr">
            <a:solidFill>
              <a:schemeClr val="accent3"/>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Tree>
    <p:custDataLst>
      <p:tags r:id="rId1"/>
    </p:custDataLst>
    <p:extLst>
      <p:ext uri="{BB962C8B-B14F-4D97-AF65-F5344CB8AC3E}">
        <p14:creationId xmlns:p14="http://schemas.microsoft.com/office/powerpoint/2010/main" val="2350132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F9AAF-6B7C-46AE-976F-E8B17789FD4F}"/>
              </a:ext>
            </a:extLst>
          </p:cNvPr>
          <p:cNvSpPr>
            <a:spLocks noGrp="1"/>
          </p:cNvSpPr>
          <p:nvPr>
            <p:ph type="title"/>
          </p:nvPr>
        </p:nvSpPr>
        <p:spPr/>
        <p:txBody>
          <a:bodyPr/>
          <a:lstStyle/>
          <a:p>
            <a:r>
              <a:rPr lang="en-US" dirty="0"/>
              <a:t>HIV-ASSIST Outputs Rational Choices: Provider Weighs the Pros and Cons</a:t>
            </a:r>
          </a:p>
        </p:txBody>
      </p:sp>
      <p:sp>
        <p:nvSpPr>
          <p:cNvPr id="3" name="Content Placeholder 2">
            <a:extLst>
              <a:ext uri="{FF2B5EF4-FFF2-40B4-BE49-F238E27FC236}">
                <a16:creationId xmlns:a16="http://schemas.microsoft.com/office/drawing/2014/main" id="{E2B17671-10D3-1595-F058-50E2F7399573}"/>
              </a:ext>
            </a:extLst>
          </p:cNvPr>
          <p:cNvSpPr>
            <a:spLocks noGrp="1"/>
          </p:cNvSpPr>
          <p:nvPr>
            <p:ph idx="1"/>
          </p:nvPr>
        </p:nvSpPr>
        <p:spPr/>
        <p:txBody>
          <a:bodyPr/>
          <a:lstStyle/>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 single independent composite score for each ART option</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Lower weighted scores (&lt;2) are “better”: likelihood of viral suppression and ‘well-tolerated’</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Higher scores (≥2) indicate presence of inherent “trade-offs” </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Provides rationale so provider can evaluate “prioritizations” and “penalties”</a:t>
            </a:r>
          </a:p>
          <a:p>
            <a:endParaRPr lang="en-US" dirty="0"/>
          </a:p>
        </p:txBody>
      </p:sp>
      <p:sp>
        <p:nvSpPr>
          <p:cNvPr id="12" name="5 CuadroTexto">
            <a:extLst>
              <a:ext uri="{FF2B5EF4-FFF2-40B4-BE49-F238E27FC236}">
                <a16:creationId xmlns:a16="http://schemas.microsoft.com/office/drawing/2014/main" id="{97114F84-6CA1-4CAF-9AD9-68DD025176BD}"/>
              </a:ext>
            </a:extLst>
          </p:cNvPr>
          <p:cNvSpPr txBox="1"/>
          <p:nvPr/>
        </p:nvSpPr>
        <p:spPr>
          <a:xfrm>
            <a:off x="423493" y="6377948"/>
            <a:ext cx="1162103" cy="295461"/>
          </a:xfrm>
          <a:prstGeom prst="rect">
            <a:avLst/>
          </a:prstGeom>
          <a:noFill/>
        </p:spPr>
        <p:txBody>
          <a:bodyPr wrap="none" lIns="109723" tIns="54862" rIns="109723" bIns="54862"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hivassist.com.  </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3" name="Picture 12">
            <a:extLst>
              <a:ext uri="{FF2B5EF4-FFF2-40B4-BE49-F238E27FC236}">
                <a16:creationId xmlns:a16="http://schemas.microsoft.com/office/drawing/2014/main" id="{78C633BE-BFE4-41D3-A3E5-892F3B4A2521}"/>
              </a:ext>
            </a:extLst>
          </p:cNvPr>
          <p:cNvPicPr/>
          <p:nvPr/>
        </p:nvPicPr>
        <p:blipFill rotWithShape="1">
          <a:blip r:embed="rId4"/>
          <a:srcRect l="60779" t="46998" r="13718" b="21468"/>
          <a:stretch/>
        </p:blipFill>
        <p:spPr bwMode="auto">
          <a:xfrm>
            <a:off x="1796902" y="3575621"/>
            <a:ext cx="7325833" cy="2759719"/>
          </a:xfrm>
          <a:prstGeom prst="rect">
            <a:avLst/>
          </a:prstGeom>
          <a:ln w="57150">
            <a:solidFill>
              <a:schemeClr val="accent2"/>
            </a:solidFill>
          </a:ln>
          <a:extLst>
            <a:ext uri="{53640926-AAD7-44D8-BBD7-CCE9431645EC}">
              <a14:shadowObscured xmlns:a14="http://schemas.microsoft.com/office/drawing/2010/main"/>
            </a:ext>
          </a:extLst>
        </p:spPr>
      </p:pic>
      <p:pic>
        <p:nvPicPr>
          <p:cNvPr id="14" name="Picture 13">
            <a:extLst>
              <a:ext uri="{FF2B5EF4-FFF2-40B4-BE49-F238E27FC236}">
                <a16:creationId xmlns:a16="http://schemas.microsoft.com/office/drawing/2014/main" id="{D95804F2-9F6C-42C7-B751-4F1411F5B096}"/>
              </a:ext>
            </a:extLst>
          </p:cNvPr>
          <p:cNvPicPr/>
          <p:nvPr/>
        </p:nvPicPr>
        <p:blipFill rotWithShape="1">
          <a:blip r:embed="rId5">
            <a:extLst>
              <a:ext uri="{28A0092B-C50C-407E-A947-70E740481C1C}">
                <a14:useLocalDpi xmlns:a14="http://schemas.microsoft.com/office/drawing/2010/main" val="0"/>
              </a:ext>
            </a:extLst>
          </a:blip>
          <a:srcRect l="2237" t="11667" r="80165" b="11667"/>
          <a:stretch/>
        </p:blipFill>
        <p:spPr bwMode="auto">
          <a:xfrm>
            <a:off x="9410205" y="5640277"/>
            <a:ext cx="1784529" cy="523456"/>
          </a:xfrm>
          <a:prstGeom prst="rect">
            <a:avLst/>
          </a:prstGeom>
          <a:noFill/>
          <a:ln>
            <a:noFill/>
          </a:ln>
          <a:extLst>
            <a:ext uri="{53640926-AAD7-44D8-BBD7-CCE9431645EC}">
              <a14:shadowObscured xmlns:a14="http://schemas.microsoft.com/office/drawing/2010/main"/>
            </a:ext>
          </a:extLst>
        </p:spPr>
      </p:pic>
    </p:spTree>
    <p:custDataLst>
      <p:tags r:id="rId1"/>
    </p:custDataLst>
    <p:extLst>
      <p:ext uri="{BB962C8B-B14F-4D97-AF65-F5344CB8AC3E}">
        <p14:creationId xmlns:p14="http://schemas.microsoft.com/office/powerpoint/2010/main" val="18429028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AE126D8-7E58-08EF-77F0-8AAF56A90899}"/>
              </a:ext>
            </a:extLst>
          </p:cNvPr>
          <p:cNvSpPr>
            <a:spLocks noGrp="1"/>
          </p:cNvSpPr>
          <p:nvPr>
            <p:ph type="title"/>
          </p:nvPr>
        </p:nvSpPr>
        <p:spPr/>
        <p:txBody>
          <a:bodyPr/>
          <a:lstStyle/>
          <a:p>
            <a:r>
              <a:rPr lang="en-US" dirty="0"/>
              <a:t>Case 1:</a:t>
            </a:r>
            <a:br>
              <a:rPr lang="en-US" dirty="0"/>
            </a:br>
            <a:r>
              <a:rPr lang="en-US" dirty="0"/>
              <a:t>Choosing Initial ART</a:t>
            </a:r>
          </a:p>
        </p:txBody>
      </p:sp>
    </p:spTree>
    <p:custDataLst>
      <p:tags r:id="rId1"/>
    </p:custDataLst>
    <p:extLst>
      <p:ext uri="{BB962C8B-B14F-4D97-AF65-F5344CB8AC3E}">
        <p14:creationId xmlns:p14="http://schemas.microsoft.com/office/powerpoint/2010/main" val="21157049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dirty="0"/>
              <a:t>Case 1: Choosing Initial ART</a:t>
            </a:r>
          </a:p>
        </p:txBody>
      </p:sp>
      <p:sp>
        <p:nvSpPr>
          <p:cNvPr id="7" name="Content Placeholder 2"/>
          <p:cNvSpPr>
            <a:spLocks noGrp="1"/>
          </p:cNvSpPr>
          <p:nvPr>
            <p:ph idx="1"/>
          </p:nvPr>
        </p:nvSpPr>
        <p:spPr>
          <a:xfrm>
            <a:off x="609759" y="1501228"/>
            <a:ext cx="4180114" cy="4351338"/>
          </a:xfrm>
        </p:spPr>
        <p:txBody>
          <a:bodyPr>
            <a:normAutofit/>
          </a:bodyPr>
          <a:lstStyle/>
          <a:p>
            <a:r>
              <a:rPr lang="en-US" dirty="0"/>
              <a:t>52</a:t>
            </a:r>
            <a:r>
              <a:rPr lang="en-US" sz="2800" dirty="0"/>
              <a:t>-yr-old man with no comorbidities or medications</a:t>
            </a:r>
          </a:p>
          <a:p>
            <a:r>
              <a:rPr lang="en-US" dirty="0"/>
              <a:t>Just </a:t>
            </a:r>
            <a:r>
              <a:rPr lang="en-US" sz="2800" b="1" dirty="0">
                <a:solidFill>
                  <a:schemeClr val="accent3"/>
                </a:solidFill>
              </a:rPr>
              <a:t>tested positive for HIV for the first time </a:t>
            </a:r>
          </a:p>
          <a:p>
            <a:endParaRPr lang="en-US" sz="2800" dirty="0"/>
          </a:p>
          <a:p>
            <a:endParaRPr lang="en-US" sz="2800" dirty="0"/>
          </a:p>
        </p:txBody>
      </p:sp>
      <p:graphicFrame>
        <p:nvGraphicFramePr>
          <p:cNvPr id="2" name="Table 4">
            <a:extLst>
              <a:ext uri="{FF2B5EF4-FFF2-40B4-BE49-F238E27FC236}">
                <a16:creationId xmlns:a16="http://schemas.microsoft.com/office/drawing/2014/main" id="{4B66AE70-2775-67FE-9A4A-EAE072534723}"/>
              </a:ext>
            </a:extLst>
          </p:cNvPr>
          <p:cNvGraphicFramePr>
            <a:graphicFrameLocks/>
          </p:cNvGraphicFramePr>
          <p:nvPr>
            <p:extLst>
              <p:ext uri="{D42A27DB-BD31-4B8C-83A1-F6EECF244321}">
                <p14:modId xmlns:p14="http://schemas.microsoft.com/office/powerpoint/2010/main" val="199339384"/>
              </p:ext>
            </p:extLst>
          </p:nvPr>
        </p:nvGraphicFramePr>
        <p:xfrm>
          <a:off x="5100684" y="1600200"/>
          <a:ext cx="6381519" cy="3962560"/>
        </p:xfrm>
        <a:graphic>
          <a:graphicData uri="http://schemas.openxmlformats.org/drawingml/2006/table">
            <a:tbl>
              <a:tblPr firstRow="1" bandRow="1">
                <a:tableStyleId>{5C22544A-7EE6-4342-B048-85BDC9FD1C3A}</a:tableStyleId>
              </a:tblPr>
              <a:tblGrid>
                <a:gridCol w="3337206">
                  <a:extLst>
                    <a:ext uri="{9D8B030D-6E8A-4147-A177-3AD203B41FA5}">
                      <a16:colId xmlns:a16="http://schemas.microsoft.com/office/drawing/2014/main" val="3690016274"/>
                    </a:ext>
                  </a:extLst>
                </a:gridCol>
                <a:gridCol w="3044313">
                  <a:extLst>
                    <a:ext uri="{9D8B030D-6E8A-4147-A177-3AD203B41FA5}">
                      <a16:colId xmlns:a16="http://schemas.microsoft.com/office/drawing/2014/main" val="1757453265"/>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u="none" strike="noStrike" cap="none" normalizeH="0" baseline="0" dirty="0">
                          <a:ln>
                            <a:noFill/>
                          </a:ln>
                          <a:solidFill>
                            <a:schemeClr val="tx1"/>
                          </a:solidFill>
                          <a:effectLst/>
                        </a:rPr>
                        <a:t>Parameter </a:t>
                      </a:r>
                      <a:endParaRPr kumimoji="0" lang="en-GB"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u="none" strike="noStrike" cap="none" normalizeH="0" baseline="0" dirty="0">
                          <a:ln>
                            <a:noFill/>
                          </a:ln>
                          <a:solidFill>
                            <a:schemeClr val="tx1"/>
                          </a:solidFill>
                          <a:effectLst/>
                        </a:rPr>
                        <a:t>Value</a:t>
                      </a:r>
                      <a:endPar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131987748"/>
                  </a:ext>
                </a:extLst>
              </a:tr>
              <a:tr h="2165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u="none" strike="noStrike" cap="none" normalizeH="0" baseline="0" dirty="0">
                          <a:ln>
                            <a:noFill/>
                          </a:ln>
                          <a:solidFill>
                            <a:schemeClr val="bg1"/>
                          </a:solidFill>
                          <a:effectLst/>
                        </a:rPr>
                        <a:t>CD4+ cell count, </a:t>
                      </a:r>
                      <a:r>
                        <a:rPr kumimoji="0" lang="fr-FR" sz="2000" b="0" u="none" strike="noStrike" cap="none" normalizeH="0" baseline="0" dirty="0">
                          <a:ln>
                            <a:noFill/>
                          </a:ln>
                          <a:solidFill>
                            <a:schemeClr val="bg1"/>
                          </a:solidFill>
                          <a:effectLst/>
                        </a:rPr>
                        <a:t>cells/mm</a:t>
                      </a:r>
                      <a:r>
                        <a:rPr kumimoji="0" lang="fr-FR" sz="2000" b="0" u="none" strike="noStrike" cap="none" normalizeH="0" baseline="30000" dirty="0">
                          <a:ln>
                            <a:noFill/>
                          </a:ln>
                          <a:solidFill>
                            <a:schemeClr val="bg1"/>
                          </a:solidFill>
                          <a:effectLst/>
                        </a:rPr>
                        <a:t>3</a:t>
                      </a:r>
                      <a:endParaRPr kumimoji="0" lang="fr-FR"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fr-FR" sz="2000" b="0" u="none" strike="noStrike" cap="none" normalizeH="0" baseline="0" dirty="0">
                          <a:ln>
                            <a:noFill/>
                          </a:ln>
                          <a:solidFill>
                            <a:schemeClr val="bg1"/>
                          </a:solidFill>
                          <a:effectLst/>
                        </a:rPr>
                        <a:t>450</a:t>
                      </a:r>
                      <a:endParaRPr kumimoji="0" lang="fr-FR"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45485843"/>
                  </a:ext>
                </a:extLst>
              </a:tr>
              <a:tr h="1676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u="none" strike="noStrike" cap="none" normalizeH="0" baseline="0" dirty="0">
                          <a:ln>
                            <a:noFill/>
                          </a:ln>
                          <a:solidFill>
                            <a:schemeClr val="bg1"/>
                          </a:solidFill>
                          <a:effectLst/>
                        </a:rPr>
                        <a:t>HIV-1 RNA, copies/mL</a:t>
                      </a:r>
                      <a:endPar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u="none" strike="noStrike" cap="none" normalizeH="0" baseline="0" dirty="0">
                          <a:ln>
                            <a:noFill/>
                          </a:ln>
                          <a:solidFill>
                            <a:schemeClr val="bg1"/>
                          </a:solidFill>
                          <a:effectLst/>
                        </a:rPr>
                        <a:t>557,000</a:t>
                      </a:r>
                      <a:endPar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03669157"/>
                  </a:ext>
                </a:extLst>
              </a:tr>
              <a:tr h="2165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u="none" strike="noStrike" cap="none" normalizeH="0" baseline="0" dirty="0">
                          <a:ln>
                            <a:noFill/>
                          </a:ln>
                          <a:solidFill>
                            <a:schemeClr val="bg1"/>
                          </a:solidFill>
                          <a:effectLst/>
                        </a:rPr>
                        <a:t>HIV-1 genotype</a:t>
                      </a:r>
                      <a:endPar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u="none" strike="noStrike" cap="none" normalizeH="0" baseline="0" dirty="0">
                          <a:ln>
                            <a:noFill/>
                          </a:ln>
                          <a:solidFill>
                            <a:schemeClr val="bg1"/>
                          </a:solidFill>
                          <a:effectLst/>
                        </a:rPr>
                        <a:t>No resistance</a:t>
                      </a:r>
                      <a:endPar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58220079"/>
                  </a:ext>
                </a:extLst>
              </a:tr>
              <a:tr h="2165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u="none" strike="noStrike" cap="none" normalizeH="0" baseline="0" dirty="0">
                          <a:ln>
                            <a:noFill/>
                          </a:ln>
                          <a:solidFill>
                            <a:schemeClr val="bg1"/>
                          </a:solidFill>
                          <a:effectLst/>
                        </a:rPr>
                        <a:t>BMI, kg/m</a:t>
                      </a:r>
                      <a:r>
                        <a:rPr kumimoji="0" lang="en-US" sz="2000" b="0" u="none" strike="noStrike" cap="none" normalizeH="0" baseline="30000" dirty="0">
                          <a:ln>
                            <a:noFill/>
                          </a:ln>
                          <a:solidFill>
                            <a:schemeClr val="bg1"/>
                          </a:solidFill>
                          <a:effectLst/>
                        </a:rPr>
                        <a:t>2</a:t>
                      </a:r>
                      <a:endParaRPr kumimoji="0" lang="en-US" sz="2000" b="0" i="0" u="none" strike="noStrike" cap="none" normalizeH="0" baseline="3000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u="none" strike="noStrike" cap="none" normalizeH="0" baseline="0" dirty="0">
                          <a:ln>
                            <a:noFill/>
                          </a:ln>
                          <a:solidFill>
                            <a:schemeClr val="bg1"/>
                          </a:solidFill>
                          <a:effectLst/>
                        </a:rPr>
                        <a:t>25</a:t>
                      </a:r>
                      <a:endPar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192966825"/>
                  </a:ext>
                </a:extLst>
              </a:tr>
              <a:tr h="2165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u="none" strike="noStrike" cap="none" normalizeH="0" baseline="0" dirty="0">
                          <a:ln>
                            <a:noFill/>
                          </a:ln>
                          <a:solidFill>
                            <a:schemeClr val="bg1"/>
                          </a:solidFill>
                          <a:effectLst/>
                        </a:rPr>
                        <a:t>CBC</a:t>
                      </a:r>
                      <a:endPar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u="none" strike="noStrike" cap="none" normalizeH="0" baseline="0" dirty="0">
                          <a:ln>
                            <a:noFill/>
                          </a:ln>
                          <a:solidFill>
                            <a:schemeClr val="bg1"/>
                          </a:solidFill>
                          <a:effectLst/>
                        </a:rPr>
                        <a:t>Normal</a:t>
                      </a:r>
                      <a:endPar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25818247"/>
                  </a:ext>
                </a:extLst>
              </a:tr>
              <a:tr h="2165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u="none" strike="noStrike" cap="none" normalizeH="0" baseline="0" dirty="0">
                          <a:ln>
                            <a:noFill/>
                          </a:ln>
                          <a:solidFill>
                            <a:schemeClr val="bg1"/>
                          </a:solidFill>
                          <a:effectLst/>
                        </a:rPr>
                        <a:t>SCr, mg/dL</a:t>
                      </a:r>
                      <a:endPar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u="none" strike="noStrike" cap="none" normalizeH="0" baseline="0" dirty="0">
                          <a:ln>
                            <a:noFill/>
                          </a:ln>
                          <a:solidFill>
                            <a:schemeClr val="bg1"/>
                          </a:solidFill>
                          <a:effectLst/>
                        </a:rPr>
                        <a:t>1.1</a:t>
                      </a:r>
                      <a:endPar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955281989"/>
                  </a:ext>
                </a:extLst>
              </a:tr>
              <a:tr h="2165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u="none" strike="noStrike" cap="none" normalizeH="0" baseline="0" dirty="0">
                          <a:ln>
                            <a:noFill/>
                          </a:ln>
                          <a:solidFill>
                            <a:schemeClr val="bg1"/>
                          </a:solidFill>
                          <a:effectLst/>
                        </a:rPr>
                        <a:t>CrCl, mL/min</a:t>
                      </a:r>
                      <a:endPar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u="none" strike="noStrike" cap="none" normalizeH="0" baseline="0" dirty="0">
                          <a:ln>
                            <a:noFill/>
                          </a:ln>
                          <a:solidFill>
                            <a:schemeClr val="bg1"/>
                          </a:solidFill>
                          <a:effectLst/>
                        </a:rPr>
                        <a:t>84</a:t>
                      </a:r>
                      <a:endPar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77666175"/>
                  </a:ext>
                </a:extLst>
              </a:tr>
              <a:tr h="2165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u="none" strike="noStrike" cap="none" normalizeH="0" baseline="0" dirty="0">
                          <a:ln>
                            <a:noFill/>
                          </a:ln>
                          <a:solidFill>
                            <a:schemeClr val="bg1"/>
                          </a:solidFill>
                          <a:effectLst/>
                        </a:rPr>
                        <a:t>HBV and HCV status</a:t>
                      </a:r>
                      <a:endPar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u="none" strike="noStrike" cap="none" normalizeH="0" baseline="0" dirty="0">
                          <a:ln>
                            <a:noFill/>
                          </a:ln>
                          <a:solidFill>
                            <a:schemeClr val="bg1"/>
                          </a:solidFill>
                          <a:effectLst/>
                        </a:rPr>
                        <a:t>Negative</a:t>
                      </a:r>
                      <a:endPar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457246984"/>
                  </a:ext>
                </a:extLst>
              </a:tr>
              <a:tr h="2165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2000" dirty="0">
                          <a:solidFill>
                            <a:schemeClr val="bg1"/>
                          </a:solidFill>
                        </a:rPr>
                        <a:t>HLA-B*5701</a:t>
                      </a:r>
                      <a:endPar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u="none" strike="noStrike" cap="none" normalizeH="0" baseline="0" dirty="0">
                          <a:ln>
                            <a:noFill/>
                          </a:ln>
                          <a:solidFill>
                            <a:schemeClr val="bg1"/>
                          </a:solidFill>
                          <a:effectLst/>
                        </a:rPr>
                        <a:t>Unknown</a:t>
                      </a:r>
                      <a:endPar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62329074"/>
                  </a:ext>
                </a:extLst>
              </a:tr>
            </a:tbl>
          </a:graphicData>
        </a:graphic>
      </p:graphicFrame>
    </p:spTree>
    <p:custDataLst>
      <p:tags r:id="rId1"/>
    </p:custDataLst>
    <p:extLst>
      <p:ext uri="{BB962C8B-B14F-4D97-AF65-F5344CB8AC3E}">
        <p14:creationId xmlns:p14="http://schemas.microsoft.com/office/powerpoint/2010/main" val="41240984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E6DF4-A4BF-4D39-A896-DB55D6FF9603}"/>
              </a:ext>
            </a:extLst>
          </p:cNvPr>
          <p:cNvSpPr>
            <a:spLocks noGrp="1"/>
          </p:cNvSpPr>
          <p:nvPr>
            <p:ph type="title"/>
          </p:nvPr>
        </p:nvSpPr>
        <p:spPr/>
        <p:txBody>
          <a:bodyPr/>
          <a:lstStyle/>
          <a:p>
            <a:r>
              <a:rPr lang="en-US" dirty="0"/>
              <a:t>HIV-ASSIST: Input Key Viral and Patient-Specific Factors</a:t>
            </a:r>
          </a:p>
        </p:txBody>
      </p:sp>
      <p:sp>
        <p:nvSpPr>
          <p:cNvPr id="11" name="5 CuadroTexto">
            <a:extLst>
              <a:ext uri="{FF2B5EF4-FFF2-40B4-BE49-F238E27FC236}">
                <a16:creationId xmlns:a16="http://schemas.microsoft.com/office/drawing/2014/main" id="{8F02D43C-2111-4A76-A6D6-EBD902021222}"/>
              </a:ext>
            </a:extLst>
          </p:cNvPr>
          <p:cNvSpPr txBox="1"/>
          <p:nvPr/>
        </p:nvSpPr>
        <p:spPr>
          <a:xfrm>
            <a:off x="410979" y="6368258"/>
            <a:ext cx="1091571" cy="295461"/>
          </a:xfrm>
          <a:prstGeom prst="rect">
            <a:avLst/>
          </a:prstGeom>
          <a:noFill/>
        </p:spPr>
        <p:txBody>
          <a:bodyPr wrap="none" lIns="109723" tIns="54862" rIns="109723" bIns="5486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hivassist.com.</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3" name="Graphic 2" descr="Cursor with solid fill">
            <a:extLst>
              <a:ext uri="{FF2B5EF4-FFF2-40B4-BE49-F238E27FC236}">
                <a16:creationId xmlns:a16="http://schemas.microsoft.com/office/drawing/2014/main" id="{4C5CF018-C57F-4BE7-069A-0376540E44F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5400000">
            <a:off x="4815610" y="5124616"/>
            <a:ext cx="436879" cy="436879"/>
          </a:xfrm>
          <a:prstGeom prst="rect">
            <a:avLst/>
          </a:prstGeom>
        </p:spPr>
      </p:pic>
      <p:pic>
        <p:nvPicPr>
          <p:cNvPr id="14" name="Picture 13">
            <a:extLst>
              <a:ext uri="{FF2B5EF4-FFF2-40B4-BE49-F238E27FC236}">
                <a16:creationId xmlns:a16="http://schemas.microsoft.com/office/drawing/2014/main" id="{42EE19DC-56D5-2CA3-AF80-70A4AF9BECC2}"/>
              </a:ext>
            </a:extLst>
          </p:cNvPr>
          <p:cNvPicPr>
            <a:picLocks noChangeAspect="1"/>
          </p:cNvPicPr>
          <p:nvPr/>
        </p:nvPicPr>
        <p:blipFill>
          <a:blip r:embed="rId6"/>
          <a:stretch>
            <a:fillRect/>
          </a:stretch>
        </p:blipFill>
        <p:spPr>
          <a:xfrm>
            <a:off x="609759" y="1296505"/>
            <a:ext cx="8491858" cy="4942249"/>
          </a:xfrm>
          <a:prstGeom prst="rect">
            <a:avLst/>
          </a:prstGeom>
          <a:ln w="19050">
            <a:solidFill>
              <a:srgbClr val="00B0F0"/>
            </a:solidFill>
          </a:ln>
        </p:spPr>
      </p:pic>
      <p:pic>
        <p:nvPicPr>
          <p:cNvPr id="6" name="Graphic 5" descr="Cursor with solid fill">
            <a:extLst>
              <a:ext uri="{FF2B5EF4-FFF2-40B4-BE49-F238E27FC236}">
                <a16:creationId xmlns:a16="http://schemas.microsoft.com/office/drawing/2014/main" id="{006F7AA8-68F1-7347-1C94-0830AA90539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5400000">
            <a:off x="420434" y="4230002"/>
            <a:ext cx="436879" cy="436879"/>
          </a:xfrm>
          <a:prstGeom prst="rect">
            <a:avLst/>
          </a:prstGeom>
        </p:spPr>
      </p:pic>
      <p:pic>
        <p:nvPicPr>
          <p:cNvPr id="9" name="Graphic 8" descr="Cursor with solid fill">
            <a:extLst>
              <a:ext uri="{FF2B5EF4-FFF2-40B4-BE49-F238E27FC236}">
                <a16:creationId xmlns:a16="http://schemas.microsoft.com/office/drawing/2014/main" id="{0158E805-5F89-1D81-C052-006ED29649B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5400000">
            <a:off x="2449311" y="3731084"/>
            <a:ext cx="436879" cy="436879"/>
          </a:xfrm>
          <a:prstGeom prst="rect">
            <a:avLst/>
          </a:prstGeom>
        </p:spPr>
      </p:pic>
      <p:pic>
        <p:nvPicPr>
          <p:cNvPr id="10" name="Graphic 9" descr="Cursor with solid fill">
            <a:extLst>
              <a:ext uri="{FF2B5EF4-FFF2-40B4-BE49-F238E27FC236}">
                <a16:creationId xmlns:a16="http://schemas.microsoft.com/office/drawing/2014/main" id="{39E39DE8-CFE1-4BB1-02E9-09D5F16E458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5400000">
            <a:off x="4496157" y="3210560"/>
            <a:ext cx="436879" cy="436879"/>
          </a:xfrm>
          <a:prstGeom prst="rect">
            <a:avLst/>
          </a:prstGeom>
        </p:spPr>
      </p:pic>
      <p:pic>
        <p:nvPicPr>
          <p:cNvPr id="12" name="Graphic 11" descr="Cursor with solid fill">
            <a:extLst>
              <a:ext uri="{FF2B5EF4-FFF2-40B4-BE49-F238E27FC236}">
                <a16:creationId xmlns:a16="http://schemas.microsoft.com/office/drawing/2014/main" id="{B679E0CC-E62F-D90E-BEB3-EB2FBB454CE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5400000">
            <a:off x="6684276" y="3710948"/>
            <a:ext cx="436879" cy="436879"/>
          </a:xfrm>
          <a:prstGeom prst="rect">
            <a:avLst/>
          </a:prstGeom>
        </p:spPr>
      </p:pic>
    </p:spTree>
    <p:custDataLst>
      <p:tags r:id="rId1"/>
    </p:custDataLst>
    <p:extLst>
      <p:ext uri="{BB962C8B-B14F-4D97-AF65-F5344CB8AC3E}">
        <p14:creationId xmlns:p14="http://schemas.microsoft.com/office/powerpoint/2010/main" val="40850058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FFC8A-6BF4-0C31-4FD2-75EAFFF20E9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DC6FA59-03BD-7DA7-5EC5-8C27F819EA8D}"/>
              </a:ext>
            </a:extLst>
          </p:cNvPr>
          <p:cNvPicPr>
            <a:picLocks noChangeAspect="1"/>
          </p:cNvPicPr>
          <p:nvPr/>
        </p:nvPicPr>
        <p:blipFill rotWithShape="1">
          <a:blip r:embed="rId4"/>
          <a:srcRect l="6417" t="25976" r="83387" b="46623"/>
          <a:stretch/>
        </p:blipFill>
        <p:spPr>
          <a:xfrm>
            <a:off x="210578" y="1641795"/>
            <a:ext cx="11019307" cy="4627140"/>
          </a:xfrm>
          <a:prstGeom prst="rect">
            <a:avLst/>
          </a:prstGeom>
        </p:spPr>
      </p:pic>
      <p:sp>
        <p:nvSpPr>
          <p:cNvPr id="2" name="Title 1">
            <a:extLst>
              <a:ext uri="{FF2B5EF4-FFF2-40B4-BE49-F238E27FC236}">
                <a16:creationId xmlns:a16="http://schemas.microsoft.com/office/drawing/2014/main" id="{6744D264-4AD3-B1F1-B32F-A02A07B1882D}"/>
              </a:ext>
            </a:extLst>
          </p:cNvPr>
          <p:cNvSpPr>
            <a:spLocks noGrp="1"/>
          </p:cNvSpPr>
          <p:nvPr>
            <p:ph type="title"/>
          </p:nvPr>
        </p:nvSpPr>
        <p:spPr/>
        <p:txBody>
          <a:bodyPr/>
          <a:lstStyle/>
          <a:p>
            <a:r>
              <a:rPr lang="en-US" dirty="0"/>
              <a:t>Tailoring to Local ARV Availability: Check Boxes to Exclude Any Drugs Unavailable in Your Region</a:t>
            </a:r>
          </a:p>
        </p:txBody>
      </p:sp>
      <p:sp>
        <p:nvSpPr>
          <p:cNvPr id="13" name="Oval 12">
            <a:extLst>
              <a:ext uri="{FF2B5EF4-FFF2-40B4-BE49-F238E27FC236}">
                <a16:creationId xmlns:a16="http://schemas.microsoft.com/office/drawing/2014/main" id="{FCDB8C9C-AD43-CD28-55C2-0F9B605490DD}"/>
              </a:ext>
            </a:extLst>
          </p:cNvPr>
          <p:cNvSpPr/>
          <p:nvPr/>
        </p:nvSpPr>
        <p:spPr bwMode="auto">
          <a:xfrm>
            <a:off x="210578" y="1636687"/>
            <a:ext cx="2547620" cy="369332"/>
          </a:xfrm>
          <a:prstGeom prst="ellipse">
            <a:avLst/>
          </a:prstGeom>
          <a:noFill/>
          <a:ln w="381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 name="5 CuadroTexto">
            <a:extLst>
              <a:ext uri="{FF2B5EF4-FFF2-40B4-BE49-F238E27FC236}">
                <a16:creationId xmlns:a16="http://schemas.microsoft.com/office/drawing/2014/main" id="{C556884F-D5A6-8F09-32CA-C607FD1AA9BC}"/>
              </a:ext>
            </a:extLst>
          </p:cNvPr>
          <p:cNvSpPr txBox="1"/>
          <p:nvPr/>
        </p:nvSpPr>
        <p:spPr>
          <a:xfrm>
            <a:off x="410979" y="6368258"/>
            <a:ext cx="1162103" cy="295461"/>
          </a:xfrm>
          <a:prstGeom prst="rect">
            <a:avLst/>
          </a:prstGeom>
          <a:noFill/>
        </p:spPr>
        <p:txBody>
          <a:bodyPr wrap="none" lIns="109723" tIns="54862" rIns="109723" bIns="5486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hivassist.com.  </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3" name="Arrow: Right 2">
            <a:extLst>
              <a:ext uri="{FF2B5EF4-FFF2-40B4-BE49-F238E27FC236}">
                <a16:creationId xmlns:a16="http://schemas.microsoft.com/office/drawing/2014/main" id="{A6277B1A-19A7-E939-D9A2-88A8B48F71FC}"/>
              </a:ext>
            </a:extLst>
          </p:cNvPr>
          <p:cNvSpPr/>
          <p:nvPr/>
        </p:nvSpPr>
        <p:spPr bwMode="auto">
          <a:xfrm rot="10800000">
            <a:off x="8850384" y="5676024"/>
            <a:ext cx="1568741" cy="462120"/>
          </a:xfrm>
          <a:prstGeom prst="rightArrow">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TextBox 5">
            <a:extLst>
              <a:ext uri="{FF2B5EF4-FFF2-40B4-BE49-F238E27FC236}">
                <a16:creationId xmlns:a16="http://schemas.microsoft.com/office/drawing/2014/main" id="{7697F65B-39FB-E28B-B0CB-71828ACEB9B8}"/>
              </a:ext>
            </a:extLst>
          </p:cNvPr>
          <p:cNvSpPr txBox="1"/>
          <p:nvPr/>
        </p:nvSpPr>
        <p:spPr bwMode="auto">
          <a:xfrm>
            <a:off x="9370031" y="2741054"/>
            <a:ext cx="2360555" cy="2308324"/>
          </a:xfrm>
          <a:prstGeom prst="rect">
            <a:avLst/>
          </a:prstGeom>
          <a:noFill/>
          <a:ln w="952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r>
              <a:rPr lang="en-US" b="0" i="1" dirty="0">
                <a:solidFill>
                  <a:schemeClr val="bg1"/>
                </a:solidFill>
                <a:latin typeface="Calibri" panose="020F0502020204030204" pitchFamily="34" charset="0"/>
              </a:rPr>
              <a:t>Note: </a:t>
            </a:r>
            <a:r>
              <a:rPr lang="en-US" b="0" dirty="0">
                <a:solidFill>
                  <a:schemeClr val="bg1"/>
                </a:solidFill>
                <a:latin typeface="Calibri" panose="020F0502020204030204" pitchFamily="34" charset="0"/>
              </a:rPr>
              <a:t>TLD is excluded by default because it is unavailable in US markets.  For Asian markets, remove the checkbox in order to include it in the recommendations</a:t>
            </a:r>
          </a:p>
        </p:txBody>
      </p:sp>
    </p:spTree>
    <p:custDataLst>
      <p:tags r:id="rId1"/>
    </p:custDataLst>
    <p:extLst>
      <p:ext uri="{BB962C8B-B14F-4D97-AF65-F5344CB8AC3E}">
        <p14:creationId xmlns:p14="http://schemas.microsoft.com/office/powerpoint/2010/main" val="12893198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37A8A-0DF3-69A5-BB5B-F1A6135EE9D7}"/>
              </a:ext>
            </a:extLst>
          </p:cNvPr>
          <p:cNvSpPr>
            <a:spLocks noGrp="1"/>
          </p:cNvSpPr>
          <p:nvPr>
            <p:ph type="title"/>
          </p:nvPr>
        </p:nvSpPr>
        <p:spPr/>
        <p:txBody>
          <a:bodyPr/>
          <a:lstStyle/>
          <a:p>
            <a:r>
              <a:rPr lang="en-US" dirty="0"/>
              <a:t>Tailor to Availability and Preferences</a:t>
            </a:r>
          </a:p>
        </p:txBody>
      </p:sp>
      <p:pic>
        <p:nvPicPr>
          <p:cNvPr id="4" name="Picture 3" descr="A screenshot of a computer&#10;&#10;AI-generated content may be incorrect.">
            <a:extLst>
              <a:ext uri="{FF2B5EF4-FFF2-40B4-BE49-F238E27FC236}">
                <a16:creationId xmlns:a16="http://schemas.microsoft.com/office/drawing/2014/main" id="{3F427BC0-D0F4-EB2F-4831-77C538FE5902}"/>
              </a:ext>
            </a:extLst>
          </p:cNvPr>
          <p:cNvPicPr>
            <a:picLocks noChangeAspect="1"/>
          </p:cNvPicPr>
          <p:nvPr/>
        </p:nvPicPr>
        <p:blipFill>
          <a:blip r:embed="rId4">
            <a:extLst>
              <a:ext uri="{28A0092B-C50C-407E-A947-70E740481C1C}">
                <a14:useLocalDpi xmlns:a14="http://schemas.microsoft.com/office/drawing/2010/main" val="0"/>
              </a:ext>
            </a:extLst>
          </a:blip>
          <a:srcRect l="8430" t="13312" r="30701" b="39235"/>
          <a:stretch/>
        </p:blipFill>
        <p:spPr>
          <a:xfrm>
            <a:off x="272324" y="1431520"/>
            <a:ext cx="9266205" cy="4697993"/>
          </a:xfrm>
          <a:prstGeom prst="rect">
            <a:avLst/>
          </a:prstGeom>
          <a:ln w="38100">
            <a:solidFill>
              <a:srgbClr val="00B0F0"/>
            </a:solidFill>
          </a:ln>
        </p:spPr>
      </p:pic>
      <p:sp>
        <p:nvSpPr>
          <p:cNvPr id="5" name="Arrow: Right 2">
            <a:extLst>
              <a:ext uri="{FF2B5EF4-FFF2-40B4-BE49-F238E27FC236}">
                <a16:creationId xmlns:a16="http://schemas.microsoft.com/office/drawing/2014/main" id="{96912816-DDB9-3E5F-FDE2-C827FE4D67AC}"/>
              </a:ext>
            </a:extLst>
          </p:cNvPr>
          <p:cNvSpPr/>
          <p:nvPr/>
        </p:nvSpPr>
        <p:spPr bwMode="auto">
          <a:xfrm rot="10800000">
            <a:off x="8787928" y="4868642"/>
            <a:ext cx="1086332" cy="462120"/>
          </a:xfrm>
          <a:prstGeom prst="rightArrow">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Content Placeholder 4">
            <a:extLst>
              <a:ext uri="{FF2B5EF4-FFF2-40B4-BE49-F238E27FC236}">
                <a16:creationId xmlns:a16="http://schemas.microsoft.com/office/drawing/2014/main" id="{EC92BD55-BEA2-4864-BDDF-868536143A90}"/>
              </a:ext>
            </a:extLst>
          </p:cNvPr>
          <p:cNvSpPr txBox="1">
            <a:spLocks/>
          </p:cNvSpPr>
          <p:nvPr/>
        </p:nvSpPr>
        <p:spPr>
          <a:xfrm>
            <a:off x="9874261" y="1431520"/>
            <a:ext cx="2045415" cy="4658734"/>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0" hangingPunct="0">
              <a:lnSpc>
                <a:spcPct val="100000"/>
              </a:lnSpc>
              <a:spcBef>
                <a:spcPct val="50000"/>
              </a:spcBef>
              <a:spcAft>
                <a:spcPct val="0"/>
              </a:spcAft>
              <a:buClrTx/>
              <a:defRPr/>
            </a:pPr>
            <a:r>
              <a:rPr lang="en-US" sz="1800" b="0" kern="1200" dirty="0">
                <a:solidFill>
                  <a:srgbClr val="000000"/>
                </a:solidFill>
                <a:cs typeface="Arial" panose="020B0604020202020204" pitchFamily="34" charset="0"/>
              </a:rPr>
              <a:t>TDF and TDF combinations default to excluded to reduce the number of outputs, but can be unchecked based on local preference</a:t>
            </a:r>
          </a:p>
          <a:p>
            <a:pPr eaLnBrk="0" hangingPunct="0">
              <a:lnSpc>
                <a:spcPct val="100000"/>
              </a:lnSpc>
              <a:spcBef>
                <a:spcPct val="50000"/>
              </a:spcBef>
              <a:spcAft>
                <a:spcPct val="0"/>
              </a:spcAft>
              <a:buClrTx/>
              <a:defRPr/>
            </a:pPr>
            <a:r>
              <a:rPr lang="en-US" sz="1800" b="0" kern="0" dirty="0">
                <a:solidFill>
                  <a:srgbClr val="000000"/>
                </a:solidFill>
              </a:rPr>
              <a:t>Combination products can be excluded or included based on availability</a:t>
            </a:r>
          </a:p>
        </p:txBody>
      </p:sp>
      <p:sp>
        <p:nvSpPr>
          <p:cNvPr id="3" name="5 CuadroTexto">
            <a:extLst>
              <a:ext uri="{FF2B5EF4-FFF2-40B4-BE49-F238E27FC236}">
                <a16:creationId xmlns:a16="http://schemas.microsoft.com/office/drawing/2014/main" id="{F3FD738D-F240-4322-EC75-64D3811BDF93}"/>
              </a:ext>
            </a:extLst>
          </p:cNvPr>
          <p:cNvSpPr txBox="1"/>
          <p:nvPr/>
        </p:nvSpPr>
        <p:spPr>
          <a:xfrm>
            <a:off x="410979" y="6368258"/>
            <a:ext cx="1162103" cy="295461"/>
          </a:xfrm>
          <a:prstGeom prst="rect">
            <a:avLst/>
          </a:prstGeom>
          <a:noFill/>
        </p:spPr>
        <p:txBody>
          <a:bodyPr wrap="none" lIns="109723" tIns="54862" rIns="109723" bIns="5486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hivassist.com.  </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custDataLst>
      <p:tags r:id="rId1"/>
    </p:custDataLst>
    <p:extLst>
      <p:ext uri="{BB962C8B-B14F-4D97-AF65-F5344CB8AC3E}">
        <p14:creationId xmlns:p14="http://schemas.microsoft.com/office/powerpoint/2010/main" val="6504637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EB908362-DE24-498E-B5CF-BEF6B1BDC830}"/>
              </a:ext>
            </a:extLst>
          </p:cNvPr>
          <p:cNvPicPr>
            <a:picLocks noChangeAspect="1"/>
          </p:cNvPicPr>
          <p:nvPr/>
        </p:nvPicPr>
        <p:blipFill>
          <a:blip r:embed="rId4"/>
          <a:stretch>
            <a:fillRect/>
          </a:stretch>
        </p:blipFill>
        <p:spPr>
          <a:xfrm>
            <a:off x="1572694" y="1259703"/>
            <a:ext cx="10701986" cy="1779085"/>
          </a:xfrm>
          <a:prstGeom prst="rect">
            <a:avLst/>
          </a:prstGeom>
        </p:spPr>
      </p:pic>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r>
              <a:rPr lang="en-US" dirty="0"/>
              <a:t>HIV-ASSIST Decision Support Is Guideline-Based</a:t>
            </a:r>
            <a:endParaRPr lang="en-US" alt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nvGraphicFramePr>
        <p:xfrm>
          <a:off x="1630607" y="3389266"/>
          <a:ext cx="9875592" cy="2011712"/>
        </p:xfrm>
        <a:graphic>
          <a:graphicData uri="http://schemas.openxmlformats.org/drawingml/2006/table">
            <a:tbl>
              <a:tblPr/>
              <a:tblGrid>
                <a:gridCol w="3059180">
                  <a:extLst>
                    <a:ext uri="{9D8B030D-6E8A-4147-A177-3AD203B41FA5}">
                      <a16:colId xmlns:a16="http://schemas.microsoft.com/office/drawing/2014/main" val="20001"/>
                    </a:ext>
                  </a:extLst>
                </a:gridCol>
                <a:gridCol w="3603607">
                  <a:extLst>
                    <a:ext uri="{9D8B030D-6E8A-4147-A177-3AD203B41FA5}">
                      <a16:colId xmlns:a16="http://schemas.microsoft.com/office/drawing/2014/main" val="20002"/>
                    </a:ext>
                  </a:extLst>
                </a:gridCol>
                <a:gridCol w="3212805">
                  <a:extLst>
                    <a:ext uri="{9D8B030D-6E8A-4147-A177-3AD203B41FA5}">
                      <a16:colId xmlns:a16="http://schemas.microsoft.com/office/drawing/2014/main" val="3953701064"/>
                    </a:ext>
                  </a:extLst>
                </a:gridCol>
              </a:tblGrid>
              <a:tr h="123651">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DHHS</a:t>
                      </a:r>
                      <a:r>
                        <a:rPr kumimoji="0" lang="en-US" sz="2000" b="1" i="0" u="none" strike="noStrike" cap="none" normalizeH="0" baseline="30000" dirty="0">
                          <a:ln>
                            <a:noFill/>
                          </a:ln>
                          <a:solidFill>
                            <a:schemeClr val="tx1"/>
                          </a:solidFill>
                          <a:effectLst/>
                          <a:latin typeface="Calibri" panose="020F0502020204030204" pitchFamily="34" charset="0"/>
                        </a:rPr>
                        <a:t>1</a:t>
                      </a: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WHO</a:t>
                      </a:r>
                      <a:r>
                        <a:rPr kumimoji="0" lang="en-US" sz="2000" b="1" i="0" u="none" strike="noStrike" cap="none" normalizeH="0" baseline="30000" dirty="0">
                          <a:ln>
                            <a:noFill/>
                          </a:ln>
                          <a:solidFill>
                            <a:schemeClr val="tx1"/>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b="1"/>
                        <a:t>NACO</a:t>
                      </a:r>
                      <a:r>
                        <a:rPr lang="en-US" b="1" baseline="30000"/>
                        <a:t>3</a:t>
                      </a:r>
                      <a:endParaRPr lang="en-US" b="1" baseline="30000"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979662">
                <a:tc>
                  <a:txBody>
                    <a:bodyPr/>
                    <a:lstStyle/>
                    <a:p>
                      <a:pPr marL="342900" marR="0" lvl="0" indent="-23018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BIC/FTC/TAF</a:t>
                      </a:r>
                    </a:p>
                    <a:p>
                      <a:pPr marL="342900" marR="0" lvl="0" indent="-23018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DTG + XTC/TXF</a:t>
                      </a:r>
                    </a:p>
                    <a:p>
                      <a:pPr marL="342900" marR="0" lvl="0" indent="-23018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DTG/ABC/3TC if HLAB701 neg</a:t>
                      </a:r>
                    </a:p>
                    <a:p>
                      <a:pPr marL="342900" marR="0" lvl="0" indent="-23018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DTG/3TC</a:t>
                      </a:r>
                      <a:r>
                        <a:rPr kumimoji="0" lang="en-US" sz="2000" b="1"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23018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DTG + NRTI backbone</a:t>
                      </a:r>
                    </a:p>
                    <a:p>
                      <a:pPr marL="342900" marR="0" lvl="0" indent="-23018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Low-dose EFV + NRTI backbone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342900" indent="-342900">
                        <a:buFont typeface="Wingdings" panose="05000000000000000000" pitchFamily="2" charset="2"/>
                        <a:buChar char="§"/>
                      </a:pPr>
                      <a:r>
                        <a:rPr lang="en-US" sz="2000">
                          <a:solidFill>
                            <a:schemeClr val="bg1"/>
                          </a:solidFill>
                        </a:rPr>
                        <a:t>NRTI backbone (Tenofovir + Lamivudine) + one INSTI (prefer DTG</a:t>
                      </a:r>
                      <a:r>
                        <a:rPr lang="en-US">
                          <a:solidFill>
                            <a:schemeClr val="bg1"/>
                          </a:solidFill>
                        </a:rPr>
                        <a:t>)</a:t>
                      </a:r>
                      <a:endParaRPr lang="en-US" dirty="0">
                        <a:solidFill>
                          <a:schemeClr val="bg1"/>
                        </a:solidFill>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bl>
          </a:graphicData>
        </a:graphic>
      </p:graphicFrame>
      <p:sp>
        <p:nvSpPr>
          <p:cNvPr id="12" name="Text Box 15">
            <a:extLst>
              <a:ext uri="{FF2B5EF4-FFF2-40B4-BE49-F238E27FC236}">
                <a16:creationId xmlns:a16="http://schemas.microsoft.com/office/drawing/2014/main" id="{F3A173FE-C744-4042-B235-B792D2C6161F}"/>
              </a:ext>
            </a:extLst>
          </p:cNvPr>
          <p:cNvSpPr txBox="1">
            <a:spLocks noChangeArrowheads="1"/>
          </p:cNvSpPr>
          <p:nvPr/>
        </p:nvSpPr>
        <p:spPr bwMode="auto">
          <a:xfrm>
            <a:off x="431800" y="6190644"/>
            <a:ext cx="10289329"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DHHS ART Guidelines. September 2024. 2. who.int/publications/i/item/9789240031593.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rPr>
              <a:t>3</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NACO. National Guidelines for HIV Care and Treatment, 2021. </a:t>
            </a:r>
          </a:p>
        </p:txBody>
      </p:sp>
      <p:sp>
        <p:nvSpPr>
          <p:cNvPr id="3" name="TextBox 2">
            <a:extLst>
              <a:ext uri="{FF2B5EF4-FFF2-40B4-BE49-F238E27FC236}">
                <a16:creationId xmlns:a16="http://schemas.microsoft.com/office/drawing/2014/main" id="{5987D4F7-A181-44BB-9347-F14D32343BBF}"/>
              </a:ext>
            </a:extLst>
          </p:cNvPr>
          <p:cNvSpPr txBox="1"/>
          <p:nvPr/>
        </p:nvSpPr>
        <p:spPr bwMode="auto">
          <a:xfrm>
            <a:off x="140593" y="1691918"/>
            <a:ext cx="133510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Top-ranked regimens</a:t>
            </a:r>
            <a:b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from</a:t>
            </a:r>
            <a:b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HIV-ASSIST</a:t>
            </a:r>
          </a:p>
        </p:txBody>
      </p:sp>
      <p:sp>
        <p:nvSpPr>
          <p:cNvPr id="4" name="Left Brace 3">
            <a:extLst>
              <a:ext uri="{FF2B5EF4-FFF2-40B4-BE49-F238E27FC236}">
                <a16:creationId xmlns:a16="http://schemas.microsoft.com/office/drawing/2014/main" id="{A765F26C-3A3D-45A7-8E96-4E832E32D36D}"/>
              </a:ext>
            </a:extLst>
          </p:cNvPr>
          <p:cNvSpPr/>
          <p:nvPr/>
        </p:nvSpPr>
        <p:spPr bwMode="auto">
          <a:xfrm>
            <a:off x="1310904" y="1594480"/>
            <a:ext cx="213770" cy="1444308"/>
          </a:xfrm>
          <a:prstGeom prst="leftBrace">
            <a:avLst/>
          </a:prstGeom>
          <a:noFill/>
          <a:ln w="38100" cap="flat" cmpd="sng" algn="ctr">
            <a:solidFill>
              <a:schemeClr val="accent3"/>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6" name="TextBox 5">
            <a:extLst>
              <a:ext uri="{FF2B5EF4-FFF2-40B4-BE49-F238E27FC236}">
                <a16:creationId xmlns:a16="http://schemas.microsoft.com/office/drawing/2014/main" id="{43EC0603-28B2-D597-1C9D-9ECDDB22DEA7}"/>
              </a:ext>
            </a:extLst>
          </p:cNvPr>
          <p:cNvSpPr txBox="1"/>
          <p:nvPr/>
        </p:nvSpPr>
        <p:spPr bwMode="auto">
          <a:xfrm>
            <a:off x="154905" y="3670359"/>
            <a:ext cx="1213735"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Regimens</a:t>
            </a:r>
            <a:b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from</a:t>
            </a:r>
            <a:b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guidelines ART initiation</a:t>
            </a:r>
          </a:p>
        </p:txBody>
      </p:sp>
      <p:sp>
        <p:nvSpPr>
          <p:cNvPr id="7" name="Left Brace 6">
            <a:extLst>
              <a:ext uri="{FF2B5EF4-FFF2-40B4-BE49-F238E27FC236}">
                <a16:creationId xmlns:a16="http://schemas.microsoft.com/office/drawing/2014/main" id="{B47E7DDD-CDDF-BD4F-CB08-164E1BBF95F6}"/>
              </a:ext>
            </a:extLst>
          </p:cNvPr>
          <p:cNvSpPr/>
          <p:nvPr/>
        </p:nvSpPr>
        <p:spPr bwMode="auto">
          <a:xfrm>
            <a:off x="1277818" y="3409276"/>
            <a:ext cx="294876" cy="2276492"/>
          </a:xfrm>
          <a:prstGeom prst="leftBrace">
            <a:avLst/>
          </a:prstGeom>
          <a:noFill/>
          <a:ln w="38100" cap="flat" cmpd="sng" algn="ctr">
            <a:solidFill>
              <a:schemeClr val="accent3"/>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 name="TextBox 9">
            <a:extLst>
              <a:ext uri="{FF2B5EF4-FFF2-40B4-BE49-F238E27FC236}">
                <a16:creationId xmlns:a16="http://schemas.microsoft.com/office/drawing/2014/main" id="{E421C80A-2D38-4C5D-91AC-5E5F54A7F046}"/>
              </a:ext>
            </a:extLst>
          </p:cNvPr>
          <p:cNvSpPr txBox="1"/>
          <p:nvPr/>
        </p:nvSpPr>
        <p:spPr bwMode="auto">
          <a:xfrm>
            <a:off x="1572694" y="5699587"/>
            <a:ext cx="104162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Except for individuals with HIV-1 RNA &gt; 500,000 copies/mL, with HBV, or for whom results of HIV genotypic resistance testing or HBV testing are not yet available. </a:t>
            </a:r>
            <a:endPar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pic>
        <p:nvPicPr>
          <p:cNvPr id="14" name="Graphic 13" descr="Cursor with solid fill">
            <a:extLst>
              <a:ext uri="{FF2B5EF4-FFF2-40B4-BE49-F238E27FC236}">
                <a16:creationId xmlns:a16="http://schemas.microsoft.com/office/drawing/2014/main" id="{B47164B8-B472-45BA-8C0C-19BFDA725EB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5400000">
            <a:off x="1730104" y="4636021"/>
            <a:ext cx="436879" cy="436879"/>
          </a:xfrm>
          <a:prstGeom prst="rect">
            <a:avLst/>
          </a:prstGeom>
        </p:spPr>
      </p:pic>
      <p:sp>
        <p:nvSpPr>
          <p:cNvPr id="9" name="Arrow: Right 8">
            <a:extLst>
              <a:ext uri="{FF2B5EF4-FFF2-40B4-BE49-F238E27FC236}">
                <a16:creationId xmlns:a16="http://schemas.microsoft.com/office/drawing/2014/main" id="{71BE7D88-4615-4E49-8181-C0F0A899F5B6}"/>
              </a:ext>
            </a:extLst>
          </p:cNvPr>
          <p:cNvSpPr/>
          <p:nvPr/>
        </p:nvSpPr>
        <p:spPr bwMode="auto">
          <a:xfrm rot="8753939">
            <a:off x="2662361" y="1751135"/>
            <a:ext cx="687897" cy="269294"/>
          </a:xfrm>
          <a:prstGeom prst="rightArrow">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pic>
        <p:nvPicPr>
          <p:cNvPr id="18" name="Graphic 17" descr="Cursor with solid fill">
            <a:extLst>
              <a:ext uri="{FF2B5EF4-FFF2-40B4-BE49-F238E27FC236}">
                <a16:creationId xmlns:a16="http://schemas.microsoft.com/office/drawing/2014/main" id="{9C5122E2-5534-4DA0-9ADC-83272FD901F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5400000">
            <a:off x="1781208" y="5247838"/>
            <a:ext cx="436879" cy="436879"/>
          </a:xfrm>
          <a:prstGeom prst="rect">
            <a:avLst/>
          </a:prstGeom>
        </p:spPr>
      </p:pic>
    </p:spTree>
    <p:custDataLst>
      <p:tags r:id="rId1"/>
    </p:custDataLst>
    <p:extLst>
      <p:ext uri="{BB962C8B-B14F-4D97-AF65-F5344CB8AC3E}">
        <p14:creationId xmlns:p14="http://schemas.microsoft.com/office/powerpoint/2010/main" val="637978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5EC9B-3DFF-4ECF-92FA-F45BD6EAF5C6}"/>
              </a:ext>
            </a:extLst>
          </p:cNvPr>
          <p:cNvSpPr>
            <a:spLocks noGrp="1"/>
          </p:cNvSpPr>
          <p:nvPr>
            <p:ph type="title"/>
          </p:nvPr>
        </p:nvSpPr>
        <p:spPr/>
        <p:txBody>
          <a:bodyPr/>
          <a:lstStyle/>
          <a:p>
            <a:r>
              <a:rPr lang="en-US" dirty="0"/>
              <a:t>HIV-ASSIST: Updated Resources in One Place</a:t>
            </a:r>
          </a:p>
        </p:txBody>
      </p:sp>
      <p:sp>
        <p:nvSpPr>
          <p:cNvPr id="3" name="Content Placeholder 2">
            <a:extLst>
              <a:ext uri="{FF2B5EF4-FFF2-40B4-BE49-F238E27FC236}">
                <a16:creationId xmlns:a16="http://schemas.microsoft.com/office/drawing/2014/main" id="{0B038D91-3ED6-48F5-BB23-0912E2B763A7}"/>
              </a:ext>
            </a:extLst>
          </p:cNvPr>
          <p:cNvSpPr>
            <a:spLocks noGrp="1"/>
          </p:cNvSpPr>
          <p:nvPr>
            <p:ph idx="1"/>
          </p:nvPr>
        </p:nvSpPr>
        <p:spPr/>
        <p:txBody>
          <a:bodyPr/>
          <a:lstStyle/>
          <a:p>
            <a:r>
              <a:rPr lang="en-US" b="1" dirty="0">
                <a:solidFill>
                  <a:schemeClr val="accent3"/>
                </a:solidFill>
              </a:rPr>
              <a:t>A novel method of clinical guideline delivery</a:t>
            </a:r>
          </a:p>
          <a:p>
            <a:pPr lvl="1"/>
            <a:r>
              <a:rPr lang="en-US" dirty="0"/>
              <a:t>Evaluates all ART options against outcomes of interest for individualized patient circumstances in a transparent manner</a:t>
            </a:r>
          </a:p>
          <a:p>
            <a:pPr lvl="1"/>
            <a:r>
              <a:rPr lang="en-US" dirty="0"/>
              <a:t>Assists providers in making individualized, patient-centered ART selection</a:t>
            </a:r>
          </a:p>
          <a:p>
            <a:r>
              <a:rPr lang="en-US" b="1" dirty="0">
                <a:solidFill>
                  <a:schemeClr val="accent3"/>
                </a:solidFill>
              </a:rPr>
              <a:t>A consolidated provider resource center </a:t>
            </a:r>
          </a:p>
          <a:p>
            <a:pPr lvl="1"/>
            <a:r>
              <a:rPr lang="en-US" dirty="0"/>
              <a:t>Clinical trials data</a:t>
            </a:r>
          </a:p>
          <a:p>
            <a:pPr lvl="1"/>
            <a:r>
              <a:rPr lang="en-US" dirty="0"/>
              <a:t>ARV-resistance mutations: Stanford HIV Drug Resistance Database</a:t>
            </a:r>
          </a:p>
          <a:p>
            <a:pPr lvl="1"/>
            <a:r>
              <a:rPr lang="en-US" dirty="0"/>
              <a:t>Medication attributes and interactions: University of Liverpool HIV Drug Interaction Checker</a:t>
            </a:r>
          </a:p>
          <a:p>
            <a:pPr lvl="2"/>
            <a:endParaRPr lang="en-US" dirty="0"/>
          </a:p>
        </p:txBody>
      </p:sp>
      <p:sp>
        <p:nvSpPr>
          <p:cNvPr id="4" name="5 CuadroTexto">
            <a:extLst>
              <a:ext uri="{FF2B5EF4-FFF2-40B4-BE49-F238E27FC236}">
                <a16:creationId xmlns:a16="http://schemas.microsoft.com/office/drawing/2014/main" id="{F58E9344-010A-4810-6292-765EAFDF8F2D}"/>
              </a:ext>
            </a:extLst>
          </p:cNvPr>
          <p:cNvSpPr txBox="1"/>
          <p:nvPr/>
        </p:nvSpPr>
        <p:spPr>
          <a:xfrm>
            <a:off x="410979" y="6366166"/>
            <a:ext cx="1162103" cy="295461"/>
          </a:xfrm>
          <a:prstGeom prst="rect">
            <a:avLst/>
          </a:prstGeom>
          <a:noFill/>
        </p:spPr>
        <p:txBody>
          <a:bodyPr wrap="none" lIns="109723" tIns="54862" rIns="109723" bIns="5486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hivassist.com.  </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ustDataLst>
      <p:tags r:id="rId1"/>
    </p:custDataLst>
    <p:extLst>
      <p:ext uri="{BB962C8B-B14F-4D97-AF65-F5344CB8AC3E}">
        <p14:creationId xmlns:p14="http://schemas.microsoft.com/office/powerpoint/2010/main" val="41493540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A57CFCF-7C70-4407-A409-8AA18141357A}"/>
              </a:ext>
            </a:extLst>
          </p:cNvPr>
          <p:cNvPicPr>
            <a:picLocks noChangeAspect="1"/>
          </p:cNvPicPr>
          <p:nvPr/>
        </p:nvPicPr>
        <p:blipFill>
          <a:blip r:embed="rId4"/>
          <a:stretch>
            <a:fillRect/>
          </a:stretch>
        </p:blipFill>
        <p:spPr>
          <a:xfrm>
            <a:off x="609759" y="1443037"/>
            <a:ext cx="9877425" cy="4981575"/>
          </a:xfrm>
          <a:prstGeom prst="rect">
            <a:avLst/>
          </a:prstGeom>
        </p:spPr>
      </p:pic>
      <p:sp>
        <p:nvSpPr>
          <p:cNvPr id="2" name="Title 1">
            <a:extLst>
              <a:ext uri="{FF2B5EF4-FFF2-40B4-BE49-F238E27FC236}">
                <a16:creationId xmlns:a16="http://schemas.microsoft.com/office/drawing/2014/main" id="{060E6DF4-A4BF-4D39-A896-DB55D6FF9603}"/>
              </a:ext>
            </a:extLst>
          </p:cNvPr>
          <p:cNvSpPr>
            <a:spLocks noGrp="1"/>
          </p:cNvSpPr>
          <p:nvPr>
            <p:ph type="title"/>
          </p:nvPr>
        </p:nvSpPr>
        <p:spPr/>
        <p:txBody>
          <a:bodyPr/>
          <a:lstStyle/>
          <a:p>
            <a:r>
              <a:rPr lang="en-US" dirty="0"/>
              <a:t>HIV-ASSIST Output: Clicking on Any Regimen Opens Relevant Education Sheets</a:t>
            </a:r>
          </a:p>
        </p:txBody>
      </p:sp>
      <p:sp>
        <p:nvSpPr>
          <p:cNvPr id="11" name="5 CuadroTexto">
            <a:extLst>
              <a:ext uri="{FF2B5EF4-FFF2-40B4-BE49-F238E27FC236}">
                <a16:creationId xmlns:a16="http://schemas.microsoft.com/office/drawing/2014/main" id="{EDA133D9-4DA2-499E-96A2-44BF35066F7B}"/>
              </a:ext>
            </a:extLst>
          </p:cNvPr>
          <p:cNvSpPr txBox="1"/>
          <p:nvPr/>
        </p:nvSpPr>
        <p:spPr>
          <a:xfrm>
            <a:off x="410979" y="6368258"/>
            <a:ext cx="1162103" cy="295461"/>
          </a:xfrm>
          <a:prstGeom prst="rect">
            <a:avLst/>
          </a:prstGeom>
          <a:noFill/>
        </p:spPr>
        <p:txBody>
          <a:bodyPr wrap="none" lIns="109723" tIns="54862" rIns="109723" bIns="5486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hivassist.com.  </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pic>
        <p:nvPicPr>
          <p:cNvPr id="7" name="Graphic 6" descr="Cursor with solid fill">
            <a:extLst>
              <a:ext uri="{FF2B5EF4-FFF2-40B4-BE49-F238E27FC236}">
                <a16:creationId xmlns:a16="http://schemas.microsoft.com/office/drawing/2014/main" id="{4E7216D3-040F-476C-8BB4-A4DE2606683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6457471">
            <a:off x="1497724" y="5046361"/>
            <a:ext cx="737203" cy="737203"/>
          </a:xfrm>
          <a:prstGeom prst="rect">
            <a:avLst/>
          </a:prstGeom>
        </p:spPr>
      </p:pic>
      <p:sp>
        <p:nvSpPr>
          <p:cNvPr id="8" name="Rectangle 7">
            <a:extLst>
              <a:ext uri="{FF2B5EF4-FFF2-40B4-BE49-F238E27FC236}">
                <a16:creationId xmlns:a16="http://schemas.microsoft.com/office/drawing/2014/main" id="{CC99FB41-D78A-44AC-B991-0BF5B7F04720}"/>
              </a:ext>
            </a:extLst>
          </p:cNvPr>
          <p:cNvSpPr/>
          <p:nvPr/>
        </p:nvSpPr>
        <p:spPr bwMode="auto">
          <a:xfrm>
            <a:off x="2261474" y="4657060"/>
            <a:ext cx="2725196" cy="61668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Click to see more information</a:t>
            </a:r>
          </a:p>
        </p:txBody>
      </p:sp>
    </p:spTree>
    <p:custDataLst>
      <p:tags r:id="rId1"/>
    </p:custDataLst>
    <p:extLst>
      <p:ext uri="{BB962C8B-B14F-4D97-AF65-F5344CB8AC3E}">
        <p14:creationId xmlns:p14="http://schemas.microsoft.com/office/powerpoint/2010/main" val="202232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A57CFCF-7C70-4407-A409-8AA18141357A}"/>
              </a:ext>
            </a:extLst>
          </p:cNvPr>
          <p:cNvPicPr>
            <a:picLocks noChangeAspect="1"/>
          </p:cNvPicPr>
          <p:nvPr/>
        </p:nvPicPr>
        <p:blipFill>
          <a:blip r:embed="rId4"/>
          <a:stretch>
            <a:fillRect/>
          </a:stretch>
        </p:blipFill>
        <p:spPr>
          <a:xfrm>
            <a:off x="609759" y="1443037"/>
            <a:ext cx="9877425" cy="4981575"/>
          </a:xfrm>
          <a:prstGeom prst="rect">
            <a:avLst/>
          </a:prstGeom>
        </p:spPr>
      </p:pic>
      <p:sp>
        <p:nvSpPr>
          <p:cNvPr id="2" name="Title 1">
            <a:extLst>
              <a:ext uri="{FF2B5EF4-FFF2-40B4-BE49-F238E27FC236}">
                <a16:creationId xmlns:a16="http://schemas.microsoft.com/office/drawing/2014/main" id="{060E6DF4-A4BF-4D39-A896-DB55D6FF9603}"/>
              </a:ext>
            </a:extLst>
          </p:cNvPr>
          <p:cNvSpPr>
            <a:spLocks noGrp="1"/>
          </p:cNvSpPr>
          <p:nvPr>
            <p:ph type="title"/>
          </p:nvPr>
        </p:nvSpPr>
        <p:spPr/>
        <p:txBody>
          <a:bodyPr/>
          <a:lstStyle/>
          <a:p>
            <a:r>
              <a:rPr lang="en-US" dirty="0"/>
              <a:t>HIV-ASSIST Output: Clicking on Any Regimen Opens Relevant Education Sheets</a:t>
            </a:r>
          </a:p>
        </p:txBody>
      </p:sp>
      <p:sp>
        <p:nvSpPr>
          <p:cNvPr id="11" name="5 CuadroTexto">
            <a:extLst>
              <a:ext uri="{FF2B5EF4-FFF2-40B4-BE49-F238E27FC236}">
                <a16:creationId xmlns:a16="http://schemas.microsoft.com/office/drawing/2014/main" id="{EDA133D9-4DA2-499E-96A2-44BF35066F7B}"/>
              </a:ext>
            </a:extLst>
          </p:cNvPr>
          <p:cNvSpPr txBox="1"/>
          <p:nvPr/>
        </p:nvSpPr>
        <p:spPr>
          <a:xfrm>
            <a:off x="410979" y="6368258"/>
            <a:ext cx="1162103" cy="295461"/>
          </a:xfrm>
          <a:prstGeom prst="rect">
            <a:avLst/>
          </a:prstGeom>
          <a:noFill/>
        </p:spPr>
        <p:txBody>
          <a:bodyPr wrap="none" lIns="109723" tIns="54862" rIns="109723" bIns="5486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hivassist.com.  </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pic>
        <p:nvPicPr>
          <p:cNvPr id="9" name="Picture 8">
            <a:extLst>
              <a:ext uri="{FF2B5EF4-FFF2-40B4-BE49-F238E27FC236}">
                <a16:creationId xmlns:a16="http://schemas.microsoft.com/office/drawing/2014/main" id="{55FF2363-2CFE-4F40-8430-58BBD70845B2}"/>
              </a:ext>
            </a:extLst>
          </p:cNvPr>
          <p:cNvPicPr>
            <a:picLocks noChangeAspect="1"/>
          </p:cNvPicPr>
          <p:nvPr/>
        </p:nvPicPr>
        <p:blipFill>
          <a:blip r:embed="rId5"/>
          <a:stretch>
            <a:fillRect/>
          </a:stretch>
        </p:blipFill>
        <p:spPr>
          <a:xfrm>
            <a:off x="1838325" y="904875"/>
            <a:ext cx="8515350" cy="5048250"/>
          </a:xfrm>
          <a:prstGeom prst="rect">
            <a:avLst/>
          </a:prstGeom>
          <a:ln w="57150">
            <a:solidFill>
              <a:srgbClr val="00B0F0"/>
            </a:solidFill>
          </a:ln>
        </p:spPr>
      </p:pic>
      <p:sp>
        <p:nvSpPr>
          <p:cNvPr id="3" name="Rectangle 2">
            <a:extLst>
              <a:ext uri="{FF2B5EF4-FFF2-40B4-BE49-F238E27FC236}">
                <a16:creationId xmlns:a16="http://schemas.microsoft.com/office/drawing/2014/main" id="{A270AC62-6FA6-4009-9075-BABAC66EC829}"/>
              </a:ext>
            </a:extLst>
          </p:cNvPr>
          <p:cNvSpPr/>
          <p:nvPr/>
        </p:nvSpPr>
        <p:spPr bwMode="auto">
          <a:xfrm>
            <a:off x="1896184" y="1443037"/>
            <a:ext cx="1038402" cy="565151"/>
          </a:xfrm>
          <a:prstGeom prst="rect">
            <a:avLst/>
          </a:prstGeom>
          <a:noFill/>
          <a:ln w="57150">
            <a:solidFill>
              <a:srgbClr val="00B0F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pic>
        <p:nvPicPr>
          <p:cNvPr id="7" name="Graphic 6" descr="Cursor with solid fill">
            <a:extLst>
              <a:ext uri="{FF2B5EF4-FFF2-40B4-BE49-F238E27FC236}">
                <a16:creationId xmlns:a16="http://schemas.microsoft.com/office/drawing/2014/main" id="{4E7216D3-040F-476C-8BB4-A4DE2606683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6457471">
            <a:off x="1497724" y="5046361"/>
            <a:ext cx="737203" cy="737203"/>
          </a:xfrm>
          <a:prstGeom prst="rect">
            <a:avLst/>
          </a:prstGeom>
        </p:spPr>
      </p:pic>
    </p:spTree>
    <p:custDataLst>
      <p:tags r:id="rId1"/>
    </p:custDataLst>
    <p:extLst>
      <p:ext uri="{BB962C8B-B14F-4D97-AF65-F5344CB8AC3E}">
        <p14:creationId xmlns:p14="http://schemas.microsoft.com/office/powerpoint/2010/main" val="2897042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8DC2985-9723-042A-5AE4-9E2083344E8B}"/>
              </a:ext>
            </a:extLst>
          </p:cNvPr>
          <p:cNvPicPr>
            <a:picLocks noChangeAspect="1"/>
          </p:cNvPicPr>
          <p:nvPr/>
        </p:nvPicPr>
        <p:blipFill rotWithShape="1">
          <a:blip r:embed="rId4"/>
          <a:srcRect b="17334"/>
          <a:stretch/>
        </p:blipFill>
        <p:spPr>
          <a:xfrm>
            <a:off x="410979" y="1573345"/>
            <a:ext cx="5961345" cy="4084506"/>
          </a:xfrm>
          <a:prstGeom prst="rect">
            <a:avLst/>
          </a:prstGeom>
          <a:ln w="57150">
            <a:solidFill>
              <a:schemeClr val="accent2"/>
            </a:solidFill>
          </a:ln>
        </p:spPr>
      </p:pic>
      <p:sp>
        <p:nvSpPr>
          <p:cNvPr id="4" name="Title 3">
            <a:extLst>
              <a:ext uri="{FF2B5EF4-FFF2-40B4-BE49-F238E27FC236}">
                <a16:creationId xmlns:a16="http://schemas.microsoft.com/office/drawing/2014/main" id="{A185E141-3116-4A22-8617-F92CC0D157E2}"/>
              </a:ext>
            </a:extLst>
          </p:cNvPr>
          <p:cNvSpPr>
            <a:spLocks noGrp="1"/>
          </p:cNvSpPr>
          <p:nvPr>
            <p:ph type="title"/>
          </p:nvPr>
        </p:nvSpPr>
        <p:spPr/>
        <p:txBody>
          <a:bodyPr/>
          <a:lstStyle/>
          <a:p>
            <a:r>
              <a:rPr lang="en-US" dirty="0"/>
              <a:t>HIV-ASSIST Output: Education Sheets Include Summaries of Evidence From the Primary Literature</a:t>
            </a:r>
          </a:p>
        </p:txBody>
      </p:sp>
      <p:sp>
        <p:nvSpPr>
          <p:cNvPr id="10" name="5 CuadroTexto">
            <a:extLst>
              <a:ext uri="{FF2B5EF4-FFF2-40B4-BE49-F238E27FC236}">
                <a16:creationId xmlns:a16="http://schemas.microsoft.com/office/drawing/2014/main" id="{32D59887-8C2E-4B64-A824-64F8ACD9CBC3}"/>
              </a:ext>
            </a:extLst>
          </p:cNvPr>
          <p:cNvSpPr txBox="1"/>
          <p:nvPr/>
        </p:nvSpPr>
        <p:spPr>
          <a:xfrm>
            <a:off x="410979" y="6368258"/>
            <a:ext cx="1091571" cy="295461"/>
          </a:xfrm>
          <a:prstGeom prst="rect">
            <a:avLst/>
          </a:prstGeom>
          <a:noFill/>
        </p:spPr>
        <p:txBody>
          <a:bodyPr wrap="none" lIns="109723" tIns="54862" rIns="109723" bIns="5486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hivassist.com.</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21" name="Oval 20">
            <a:extLst>
              <a:ext uri="{FF2B5EF4-FFF2-40B4-BE49-F238E27FC236}">
                <a16:creationId xmlns:a16="http://schemas.microsoft.com/office/drawing/2014/main" id="{9B9D3D83-7173-40FE-B57F-E9E2F703C527}"/>
              </a:ext>
            </a:extLst>
          </p:cNvPr>
          <p:cNvSpPr/>
          <p:nvPr/>
        </p:nvSpPr>
        <p:spPr bwMode="auto">
          <a:xfrm>
            <a:off x="83022" y="1454104"/>
            <a:ext cx="2304521" cy="923335"/>
          </a:xfrm>
          <a:prstGeom prst="ellipse">
            <a:avLst/>
          </a:prstGeom>
          <a:noFill/>
          <a:ln w="381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pic>
        <p:nvPicPr>
          <p:cNvPr id="7" name="Picture 6">
            <a:extLst>
              <a:ext uri="{FF2B5EF4-FFF2-40B4-BE49-F238E27FC236}">
                <a16:creationId xmlns:a16="http://schemas.microsoft.com/office/drawing/2014/main" id="{1E96884D-96D0-BD08-1DCB-79D5542494F5}"/>
              </a:ext>
            </a:extLst>
          </p:cNvPr>
          <p:cNvPicPr>
            <a:picLocks noChangeAspect="1"/>
          </p:cNvPicPr>
          <p:nvPr/>
        </p:nvPicPr>
        <p:blipFill>
          <a:blip r:embed="rId5"/>
          <a:stretch>
            <a:fillRect/>
          </a:stretch>
        </p:blipFill>
        <p:spPr>
          <a:xfrm>
            <a:off x="5806440" y="2252586"/>
            <a:ext cx="6158206" cy="3704879"/>
          </a:xfrm>
          <a:prstGeom prst="rect">
            <a:avLst/>
          </a:prstGeom>
          <a:ln w="57150">
            <a:solidFill>
              <a:schemeClr val="accent2"/>
            </a:solidFill>
          </a:ln>
        </p:spPr>
      </p:pic>
      <p:sp>
        <p:nvSpPr>
          <p:cNvPr id="8" name="TextBox 7">
            <a:extLst>
              <a:ext uri="{FF2B5EF4-FFF2-40B4-BE49-F238E27FC236}">
                <a16:creationId xmlns:a16="http://schemas.microsoft.com/office/drawing/2014/main" id="{F27F4FDB-C0BE-95D3-8178-31040A26B6A3}"/>
              </a:ext>
            </a:extLst>
          </p:cNvPr>
          <p:cNvSpPr txBox="1"/>
          <p:nvPr/>
        </p:nvSpPr>
        <p:spPr bwMode="auto">
          <a:xfrm>
            <a:off x="6526530" y="1714500"/>
            <a:ext cx="543811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200" b="0" i="1" dirty="0">
                <a:solidFill>
                  <a:schemeClr val="bg1"/>
                </a:solidFill>
                <a:latin typeface="Calibri" panose="020F0502020204030204" pitchFamily="34" charset="0"/>
              </a:rPr>
              <a:t>Continued down the page...</a:t>
            </a:r>
          </a:p>
        </p:txBody>
      </p:sp>
    </p:spTree>
    <p:custDataLst>
      <p:tags r:id="rId1"/>
    </p:custDataLst>
    <p:extLst>
      <p:ext uri="{BB962C8B-B14F-4D97-AF65-F5344CB8AC3E}">
        <p14:creationId xmlns:p14="http://schemas.microsoft.com/office/powerpoint/2010/main" val="9180393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ADC497E-FD05-7362-2EFC-123EDCA67D49}"/>
              </a:ext>
            </a:extLst>
          </p:cNvPr>
          <p:cNvSpPr>
            <a:spLocks noGrp="1"/>
          </p:cNvSpPr>
          <p:nvPr>
            <p:ph type="title"/>
          </p:nvPr>
        </p:nvSpPr>
        <p:spPr/>
        <p:txBody>
          <a:bodyPr/>
          <a:lstStyle/>
          <a:p>
            <a:r>
              <a:rPr lang="en-US" dirty="0"/>
              <a:t>Case 2: </a:t>
            </a:r>
            <a:br>
              <a:rPr lang="en-US" dirty="0"/>
            </a:br>
            <a:r>
              <a:rPr lang="en-US" dirty="0"/>
              <a:t>HIV-ASSIST Provides:</a:t>
            </a:r>
            <a:br>
              <a:rPr lang="en-US" dirty="0"/>
            </a:br>
            <a:r>
              <a:rPr lang="en-US" dirty="0"/>
              <a:t> Dosing Information,</a:t>
            </a:r>
            <a:br>
              <a:rPr lang="en-US" dirty="0"/>
            </a:br>
            <a:r>
              <a:rPr lang="en-US" dirty="0"/>
              <a:t>Drug-Drug Interactions, and</a:t>
            </a:r>
            <a:br>
              <a:rPr lang="en-US" dirty="0"/>
            </a:br>
            <a:r>
              <a:rPr lang="en-US" dirty="0"/>
              <a:t>Assessment of Comorbidities</a:t>
            </a:r>
          </a:p>
        </p:txBody>
      </p:sp>
    </p:spTree>
    <p:custDataLst>
      <p:tags r:id="rId1"/>
    </p:custDataLst>
    <p:extLst>
      <p:ext uri="{BB962C8B-B14F-4D97-AF65-F5344CB8AC3E}">
        <p14:creationId xmlns:p14="http://schemas.microsoft.com/office/powerpoint/2010/main" val="19542508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dirty="0"/>
              <a:t>Patient Case 2: Navigating Drug Interactions and Comorbidities</a:t>
            </a:r>
          </a:p>
        </p:txBody>
      </p:sp>
      <p:sp>
        <p:nvSpPr>
          <p:cNvPr id="7" name="Content Placeholder 2"/>
          <p:cNvSpPr>
            <a:spLocks noGrp="1"/>
          </p:cNvSpPr>
          <p:nvPr>
            <p:ph idx="1"/>
          </p:nvPr>
        </p:nvSpPr>
        <p:spPr/>
        <p:txBody>
          <a:bodyPr/>
          <a:lstStyle/>
          <a:p>
            <a:r>
              <a:rPr lang="en-US" dirty="0"/>
              <a:t>52</a:t>
            </a:r>
            <a:r>
              <a:rPr lang="en-US" sz="2800" dirty="0"/>
              <a:t>-yr-old man with hyperlipidemia, </a:t>
            </a:r>
            <a:r>
              <a:rPr lang="en-US" dirty="0"/>
              <a:t>pulmonary tuberculosis </a:t>
            </a:r>
            <a:r>
              <a:rPr lang="en-US" sz="2800" dirty="0"/>
              <a:t>and newly diagnosed HIV </a:t>
            </a:r>
          </a:p>
          <a:p>
            <a:r>
              <a:rPr lang="en-US" dirty="0"/>
              <a:t>PMH: </a:t>
            </a:r>
          </a:p>
          <a:p>
            <a:pPr lvl="1"/>
            <a:r>
              <a:rPr lang="en-US" b="1" dirty="0">
                <a:solidFill>
                  <a:schemeClr val="accent3"/>
                </a:solidFill>
              </a:rPr>
              <a:t>Hyperlipidemia: on atorvastatin</a:t>
            </a:r>
          </a:p>
          <a:p>
            <a:pPr lvl="1"/>
            <a:r>
              <a:rPr lang="en-US" b="1" dirty="0">
                <a:solidFill>
                  <a:schemeClr val="accent3"/>
                </a:solidFill>
              </a:rPr>
              <a:t>Tuberculosis: on Rifampin, isoniazid, pyrazinamide, ethambutol</a:t>
            </a:r>
          </a:p>
          <a:p>
            <a:r>
              <a:rPr lang="en-US" dirty="0"/>
              <a:t>Just </a:t>
            </a:r>
            <a:r>
              <a:rPr lang="en-US" sz="2800" b="1" dirty="0">
                <a:solidFill>
                  <a:schemeClr val="accent3"/>
                </a:solidFill>
              </a:rPr>
              <a:t>tested positive for HIV for the first time </a:t>
            </a:r>
          </a:p>
          <a:p>
            <a:r>
              <a:rPr lang="en-US" dirty="0"/>
              <a:t>Team is ready to start ART for HIV </a:t>
            </a:r>
          </a:p>
          <a:p>
            <a:r>
              <a:rPr lang="en-US" sz="2800" dirty="0"/>
              <a:t>Viral load, CD4, and other information is unknown or unavailable</a:t>
            </a:r>
          </a:p>
        </p:txBody>
      </p:sp>
    </p:spTree>
    <p:custDataLst>
      <p:tags r:id="rId1"/>
    </p:custDataLst>
    <p:extLst>
      <p:ext uri="{BB962C8B-B14F-4D97-AF65-F5344CB8AC3E}">
        <p14:creationId xmlns:p14="http://schemas.microsoft.com/office/powerpoint/2010/main" val="16216736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73FA4A5C-0559-480F-9FCA-1A7131907DB9}"/>
              </a:ext>
            </a:extLst>
          </p:cNvPr>
          <p:cNvPicPr>
            <a:picLocks noChangeAspect="1"/>
          </p:cNvPicPr>
          <p:nvPr/>
        </p:nvPicPr>
        <p:blipFill>
          <a:blip r:embed="rId4"/>
          <a:stretch>
            <a:fillRect/>
          </a:stretch>
        </p:blipFill>
        <p:spPr>
          <a:xfrm>
            <a:off x="516969" y="1682790"/>
            <a:ext cx="7554207" cy="4551631"/>
          </a:xfrm>
          <a:prstGeom prst="rect">
            <a:avLst/>
          </a:prstGeom>
        </p:spPr>
      </p:pic>
      <p:sp>
        <p:nvSpPr>
          <p:cNvPr id="2" name="Title 1">
            <a:extLst>
              <a:ext uri="{FF2B5EF4-FFF2-40B4-BE49-F238E27FC236}">
                <a16:creationId xmlns:a16="http://schemas.microsoft.com/office/drawing/2014/main" id="{060E6DF4-A4BF-4D39-A896-DB55D6FF9603}"/>
              </a:ext>
            </a:extLst>
          </p:cNvPr>
          <p:cNvSpPr>
            <a:spLocks noGrp="1"/>
          </p:cNvSpPr>
          <p:nvPr>
            <p:ph type="title"/>
          </p:nvPr>
        </p:nvSpPr>
        <p:spPr/>
        <p:txBody>
          <a:bodyPr/>
          <a:lstStyle/>
          <a:p>
            <a:r>
              <a:rPr lang="en-US" dirty="0"/>
              <a:t>HIV-ASSIST Input: Comorbidities and Comedications</a:t>
            </a:r>
          </a:p>
        </p:txBody>
      </p:sp>
      <p:sp>
        <p:nvSpPr>
          <p:cNvPr id="4" name="Content Placeholder 3">
            <a:extLst>
              <a:ext uri="{FF2B5EF4-FFF2-40B4-BE49-F238E27FC236}">
                <a16:creationId xmlns:a16="http://schemas.microsoft.com/office/drawing/2014/main" id="{0CDEEBC8-B73C-B9C1-406D-4B0E49714891}"/>
              </a:ext>
            </a:extLst>
          </p:cNvPr>
          <p:cNvSpPr>
            <a:spLocks noGrp="1"/>
          </p:cNvSpPr>
          <p:nvPr>
            <p:ph idx="1"/>
          </p:nvPr>
        </p:nvSpPr>
        <p:spPr>
          <a:xfrm>
            <a:off x="7361462" y="1513047"/>
            <a:ext cx="4210149" cy="4650686"/>
          </a:xfrm>
        </p:spPr>
        <p:txBody>
          <a:bodyPr/>
          <a:lstStyle/>
          <a:p>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Pulls in drug–drug interaction information from </a:t>
            </a:r>
            <a:b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the University of Liverpool HIV Drug Interactions </a:t>
            </a:r>
            <a:b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(hiv-druginteractions.org)</a:t>
            </a:r>
          </a:p>
        </p:txBody>
      </p:sp>
      <p:sp>
        <p:nvSpPr>
          <p:cNvPr id="11" name="5 CuadroTexto">
            <a:extLst>
              <a:ext uri="{FF2B5EF4-FFF2-40B4-BE49-F238E27FC236}">
                <a16:creationId xmlns:a16="http://schemas.microsoft.com/office/drawing/2014/main" id="{8F02D43C-2111-4A76-A6D6-EBD902021222}"/>
              </a:ext>
            </a:extLst>
          </p:cNvPr>
          <p:cNvSpPr txBox="1"/>
          <p:nvPr/>
        </p:nvSpPr>
        <p:spPr>
          <a:xfrm>
            <a:off x="410979" y="6368258"/>
            <a:ext cx="2772800" cy="295461"/>
          </a:xfrm>
          <a:prstGeom prst="rect">
            <a:avLst/>
          </a:prstGeom>
          <a:noFill/>
        </p:spPr>
        <p:txBody>
          <a:bodyPr wrap="none" lIns="109723" tIns="54862" rIns="109723" bIns="5486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hivassist.com. hiv-druginteractions.org.  </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3" name="Graphic 2" descr="Cursor with solid fill">
            <a:extLst>
              <a:ext uri="{FF2B5EF4-FFF2-40B4-BE49-F238E27FC236}">
                <a16:creationId xmlns:a16="http://schemas.microsoft.com/office/drawing/2014/main" id="{4C5CF018-C57F-4BE7-069A-0376540E44F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5400000">
            <a:off x="390868" y="5079160"/>
            <a:ext cx="437782" cy="436879"/>
          </a:xfrm>
          <a:prstGeom prst="rect">
            <a:avLst/>
          </a:prstGeom>
        </p:spPr>
      </p:pic>
      <p:pic>
        <p:nvPicPr>
          <p:cNvPr id="7" name="Graphic 6" descr="Cursor with solid fill">
            <a:extLst>
              <a:ext uri="{FF2B5EF4-FFF2-40B4-BE49-F238E27FC236}">
                <a16:creationId xmlns:a16="http://schemas.microsoft.com/office/drawing/2014/main" id="{50B4B349-7AB7-12A8-FDBE-0B20D387C08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5400000">
            <a:off x="4393661" y="5078708"/>
            <a:ext cx="436879" cy="436879"/>
          </a:xfrm>
          <a:prstGeom prst="rect">
            <a:avLst/>
          </a:prstGeom>
        </p:spPr>
      </p:pic>
      <p:pic>
        <p:nvPicPr>
          <p:cNvPr id="12" name="Graphic 11" descr="Cursor with solid fill">
            <a:extLst>
              <a:ext uri="{FF2B5EF4-FFF2-40B4-BE49-F238E27FC236}">
                <a16:creationId xmlns:a16="http://schemas.microsoft.com/office/drawing/2014/main" id="{F352B3D3-7549-4212-9D14-224C6270D9F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5400000">
            <a:off x="2291959" y="3958606"/>
            <a:ext cx="436879" cy="436879"/>
          </a:xfrm>
          <a:prstGeom prst="rect">
            <a:avLst/>
          </a:prstGeom>
        </p:spPr>
      </p:pic>
      <p:pic>
        <p:nvPicPr>
          <p:cNvPr id="13" name="Graphic 12" descr="Cursor with solid fill">
            <a:extLst>
              <a:ext uri="{FF2B5EF4-FFF2-40B4-BE49-F238E27FC236}">
                <a16:creationId xmlns:a16="http://schemas.microsoft.com/office/drawing/2014/main" id="{65804604-BF33-4BC9-956E-C4E51FEA657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5400000">
            <a:off x="252641" y="4363360"/>
            <a:ext cx="436879" cy="436879"/>
          </a:xfrm>
          <a:prstGeom prst="rect">
            <a:avLst/>
          </a:prstGeom>
        </p:spPr>
      </p:pic>
      <p:pic>
        <p:nvPicPr>
          <p:cNvPr id="14" name="Graphic 13" descr="Cursor with solid fill">
            <a:extLst>
              <a:ext uri="{FF2B5EF4-FFF2-40B4-BE49-F238E27FC236}">
                <a16:creationId xmlns:a16="http://schemas.microsoft.com/office/drawing/2014/main" id="{1E0A96D4-AB92-4D51-AA97-6067BE4B14F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5400000">
            <a:off x="4490298" y="3370521"/>
            <a:ext cx="436879" cy="436879"/>
          </a:xfrm>
          <a:prstGeom prst="rect">
            <a:avLst/>
          </a:prstGeom>
        </p:spPr>
      </p:pic>
    </p:spTree>
    <p:custDataLst>
      <p:tags r:id="rId1"/>
    </p:custDataLst>
    <p:extLst>
      <p:ext uri="{BB962C8B-B14F-4D97-AF65-F5344CB8AC3E}">
        <p14:creationId xmlns:p14="http://schemas.microsoft.com/office/powerpoint/2010/main" val="31328216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0E4B5-F3CA-3860-892B-56120450F829}"/>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EB9494A6-30E9-446C-B72E-26B0B79D3274}"/>
              </a:ext>
            </a:extLst>
          </p:cNvPr>
          <p:cNvPicPr>
            <a:picLocks noChangeAspect="1"/>
          </p:cNvPicPr>
          <p:nvPr/>
        </p:nvPicPr>
        <p:blipFill rotWithShape="1">
          <a:blip r:embed="rId4"/>
          <a:srcRect b="10438"/>
          <a:stretch/>
        </p:blipFill>
        <p:spPr>
          <a:xfrm>
            <a:off x="410978" y="1520069"/>
            <a:ext cx="10067925" cy="1569660"/>
          </a:xfrm>
          <a:prstGeom prst="rect">
            <a:avLst/>
          </a:prstGeom>
        </p:spPr>
      </p:pic>
      <p:sp>
        <p:nvSpPr>
          <p:cNvPr id="2" name="Title 1">
            <a:extLst>
              <a:ext uri="{FF2B5EF4-FFF2-40B4-BE49-F238E27FC236}">
                <a16:creationId xmlns:a16="http://schemas.microsoft.com/office/drawing/2014/main" id="{0B0E701B-93E9-8619-A55D-D6B05B4281A0}"/>
              </a:ext>
            </a:extLst>
          </p:cNvPr>
          <p:cNvSpPr>
            <a:spLocks noGrp="1"/>
          </p:cNvSpPr>
          <p:nvPr>
            <p:ph type="title"/>
          </p:nvPr>
        </p:nvSpPr>
        <p:spPr/>
        <p:txBody>
          <a:bodyPr/>
          <a:lstStyle/>
          <a:p>
            <a:r>
              <a:rPr lang="en-US" dirty="0"/>
              <a:t>HIV-ASSIST Output: Potential Regimens </a:t>
            </a:r>
            <a:br>
              <a:rPr lang="en-US" dirty="0"/>
            </a:br>
            <a:r>
              <a:rPr lang="en-US" dirty="0"/>
              <a:t>With Color-Coding and Weighted Scores</a:t>
            </a:r>
          </a:p>
        </p:txBody>
      </p:sp>
      <p:sp>
        <p:nvSpPr>
          <p:cNvPr id="11" name="5 CuadroTexto">
            <a:extLst>
              <a:ext uri="{FF2B5EF4-FFF2-40B4-BE49-F238E27FC236}">
                <a16:creationId xmlns:a16="http://schemas.microsoft.com/office/drawing/2014/main" id="{0F9DC0D1-9E67-5FA1-6D60-8F73DB2A41FE}"/>
              </a:ext>
            </a:extLst>
          </p:cNvPr>
          <p:cNvSpPr txBox="1"/>
          <p:nvPr/>
        </p:nvSpPr>
        <p:spPr>
          <a:xfrm>
            <a:off x="410979" y="6368258"/>
            <a:ext cx="1162103" cy="295461"/>
          </a:xfrm>
          <a:prstGeom prst="rect">
            <a:avLst/>
          </a:prstGeom>
          <a:noFill/>
        </p:spPr>
        <p:txBody>
          <a:bodyPr wrap="none" lIns="109723" tIns="54862" rIns="109723" bIns="5486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hivassist.com.  </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8" name="Oval 7">
            <a:extLst>
              <a:ext uri="{FF2B5EF4-FFF2-40B4-BE49-F238E27FC236}">
                <a16:creationId xmlns:a16="http://schemas.microsoft.com/office/drawing/2014/main" id="{F804B0F3-500D-71A8-1263-BCEC8344A36F}"/>
              </a:ext>
            </a:extLst>
          </p:cNvPr>
          <p:cNvSpPr/>
          <p:nvPr/>
        </p:nvSpPr>
        <p:spPr bwMode="auto">
          <a:xfrm>
            <a:off x="2221432" y="1776031"/>
            <a:ext cx="1236529" cy="1333346"/>
          </a:xfrm>
          <a:prstGeom prst="ellipse">
            <a:avLst/>
          </a:prstGeom>
          <a:noFill/>
          <a:ln w="381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pic>
        <p:nvPicPr>
          <p:cNvPr id="14" name="Picture 13">
            <a:extLst>
              <a:ext uri="{FF2B5EF4-FFF2-40B4-BE49-F238E27FC236}">
                <a16:creationId xmlns:a16="http://schemas.microsoft.com/office/drawing/2014/main" id="{DB74DBA8-A8B6-4A3D-985D-2B5CA997172F}"/>
              </a:ext>
            </a:extLst>
          </p:cNvPr>
          <p:cNvPicPr>
            <a:picLocks noChangeAspect="1"/>
          </p:cNvPicPr>
          <p:nvPr/>
        </p:nvPicPr>
        <p:blipFill>
          <a:blip r:embed="rId5"/>
          <a:srcRect l="10444" t="24110" r="11807" b="17163"/>
          <a:stretch/>
        </p:blipFill>
        <p:spPr>
          <a:xfrm>
            <a:off x="5181439" y="3429000"/>
            <a:ext cx="6599582" cy="3241900"/>
          </a:xfrm>
          <a:prstGeom prst="rect">
            <a:avLst/>
          </a:prstGeom>
          <a:ln w="38100">
            <a:solidFill>
              <a:srgbClr val="00B0F0"/>
            </a:solidFill>
          </a:ln>
        </p:spPr>
      </p:pic>
      <p:sp>
        <p:nvSpPr>
          <p:cNvPr id="4" name="TextBox 3">
            <a:extLst>
              <a:ext uri="{FF2B5EF4-FFF2-40B4-BE49-F238E27FC236}">
                <a16:creationId xmlns:a16="http://schemas.microsoft.com/office/drawing/2014/main" id="{DAFFBD5E-DCCF-4D65-B3A8-E9EA59569D06}"/>
              </a:ext>
            </a:extLst>
          </p:cNvPr>
          <p:cNvSpPr txBox="1"/>
          <p:nvPr/>
        </p:nvSpPr>
        <p:spPr bwMode="auto">
          <a:xfrm>
            <a:off x="540028" y="3605987"/>
            <a:ext cx="450109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indent="-342900" algn="l">
              <a:lnSpc>
                <a:spcPct val="100000"/>
              </a:lnSpc>
              <a:spcBef>
                <a:spcPct val="50000"/>
              </a:spcBef>
              <a:spcAft>
                <a:spcPct val="0"/>
              </a:spcAft>
              <a:buClrTx/>
              <a:buFont typeface="Wingdings" panose="05000000000000000000" pitchFamily="2" charset="2"/>
              <a:buChar char="§"/>
            </a:pPr>
            <a:r>
              <a:rPr lang="en-US" sz="2400" b="0" dirty="0">
                <a:solidFill>
                  <a:schemeClr val="bg1"/>
                </a:solidFill>
                <a:latin typeface="Calibri" panose="020F0502020204030204" pitchFamily="34" charset="0"/>
              </a:rPr>
              <a:t>Note: scores reflect the trade-offs with drug-drug interactions (increased dosing frequency) for some ART such as DTG</a:t>
            </a:r>
          </a:p>
        </p:txBody>
      </p:sp>
    </p:spTree>
    <p:custDataLst>
      <p:tags r:id="rId1"/>
    </p:custDataLst>
    <p:extLst>
      <p:ext uri="{BB962C8B-B14F-4D97-AF65-F5344CB8AC3E}">
        <p14:creationId xmlns:p14="http://schemas.microsoft.com/office/powerpoint/2010/main" val="2496244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0E4B5-F3CA-3860-892B-56120450F829}"/>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EB9494A6-30E9-446C-B72E-26B0B79D3274}"/>
              </a:ext>
            </a:extLst>
          </p:cNvPr>
          <p:cNvPicPr>
            <a:picLocks noChangeAspect="1"/>
          </p:cNvPicPr>
          <p:nvPr/>
        </p:nvPicPr>
        <p:blipFill rotWithShape="1">
          <a:blip r:embed="rId4"/>
          <a:srcRect b="10438"/>
          <a:stretch/>
        </p:blipFill>
        <p:spPr>
          <a:xfrm>
            <a:off x="389712" y="1916968"/>
            <a:ext cx="10067925" cy="1569660"/>
          </a:xfrm>
          <a:prstGeom prst="rect">
            <a:avLst/>
          </a:prstGeom>
        </p:spPr>
      </p:pic>
      <p:sp>
        <p:nvSpPr>
          <p:cNvPr id="2" name="Title 1">
            <a:extLst>
              <a:ext uri="{FF2B5EF4-FFF2-40B4-BE49-F238E27FC236}">
                <a16:creationId xmlns:a16="http://schemas.microsoft.com/office/drawing/2014/main" id="{0B0E701B-93E9-8619-A55D-D6B05B4281A0}"/>
              </a:ext>
            </a:extLst>
          </p:cNvPr>
          <p:cNvSpPr>
            <a:spLocks noGrp="1"/>
          </p:cNvSpPr>
          <p:nvPr>
            <p:ph type="title"/>
          </p:nvPr>
        </p:nvSpPr>
        <p:spPr/>
        <p:txBody>
          <a:bodyPr/>
          <a:lstStyle/>
          <a:p>
            <a:r>
              <a:rPr lang="en-US" dirty="0"/>
              <a:t>HIV-ASSIST Output: Potential Regimens </a:t>
            </a:r>
            <a:br>
              <a:rPr lang="en-US" dirty="0"/>
            </a:br>
            <a:r>
              <a:rPr lang="en-US" dirty="0"/>
              <a:t>With Color-Coding and Weighted Scores</a:t>
            </a:r>
          </a:p>
        </p:txBody>
      </p:sp>
      <p:sp>
        <p:nvSpPr>
          <p:cNvPr id="11" name="5 CuadroTexto">
            <a:extLst>
              <a:ext uri="{FF2B5EF4-FFF2-40B4-BE49-F238E27FC236}">
                <a16:creationId xmlns:a16="http://schemas.microsoft.com/office/drawing/2014/main" id="{0F9DC0D1-9E67-5FA1-6D60-8F73DB2A41FE}"/>
              </a:ext>
            </a:extLst>
          </p:cNvPr>
          <p:cNvSpPr txBox="1"/>
          <p:nvPr/>
        </p:nvSpPr>
        <p:spPr>
          <a:xfrm>
            <a:off x="410979" y="6368258"/>
            <a:ext cx="1162103" cy="295461"/>
          </a:xfrm>
          <a:prstGeom prst="rect">
            <a:avLst/>
          </a:prstGeom>
          <a:noFill/>
        </p:spPr>
        <p:txBody>
          <a:bodyPr wrap="none" lIns="109723" tIns="54862" rIns="109723" bIns="5486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hivassist.com.  </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pic>
        <p:nvPicPr>
          <p:cNvPr id="6" name="Graphic 5" descr="Cursor with solid fill">
            <a:extLst>
              <a:ext uri="{FF2B5EF4-FFF2-40B4-BE49-F238E27FC236}">
                <a16:creationId xmlns:a16="http://schemas.microsoft.com/office/drawing/2014/main" id="{C8A649C6-E4DB-78F1-377C-4AFA6000E41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6457471">
            <a:off x="1240268" y="1829816"/>
            <a:ext cx="737203" cy="737203"/>
          </a:xfrm>
          <a:prstGeom prst="rect">
            <a:avLst/>
          </a:prstGeom>
        </p:spPr>
      </p:pic>
      <p:pic>
        <p:nvPicPr>
          <p:cNvPr id="13" name="Graphic 12" descr="Cursor with solid fill">
            <a:extLst>
              <a:ext uri="{FF2B5EF4-FFF2-40B4-BE49-F238E27FC236}">
                <a16:creationId xmlns:a16="http://schemas.microsoft.com/office/drawing/2014/main" id="{5E3E45FC-41A3-EFA4-C632-BA22A152ADF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6457471">
            <a:off x="8387790" y="1850077"/>
            <a:ext cx="737203" cy="737203"/>
          </a:xfrm>
          <a:prstGeom prst="rect">
            <a:avLst/>
          </a:prstGeom>
        </p:spPr>
      </p:pic>
      <p:pic>
        <p:nvPicPr>
          <p:cNvPr id="14" name="Picture 13">
            <a:extLst>
              <a:ext uri="{FF2B5EF4-FFF2-40B4-BE49-F238E27FC236}">
                <a16:creationId xmlns:a16="http://schemas.microsoft.com/office/drawing/2014/main" id="{DB74DBA8-A8B6-4A3D-985D-2B5CA997172F}"/>
              </a:ext>
            </a:extLst>
          </p:cNvPr>
          <p:cNvPicPr>
            <a:picLocks noChangeAspect="1"/>
          </p:cNvPicPr>
          <p:nvPr/>
        </p:nvPicPr>
        <p:blipFill>
          <a:blip r:embed="rId7"/>
          <a:srcRect l="10444" t="24110" r="11807" b="17163"/>
          <a:stretch/>
        </p:blipFill>
        <p:spPr>
          <a:xfrm>
            <a:off x="5167778" y="3486628"/>
            <a:ext cx="6599582" cy="3241900"/>
          </a:xfrm>
          <a:prstGeom prst="rect">
            <a:avLst/>
          </a:prstGeom>
          <a:ln w="38100">
            <a:solidFill>
              <a:srgbClr val="00B0F0"/>
            </a:solidFill>
          </a:ln>
        </p:spPr>
      </p:pic>
      <p:sp>
        <p:nvSpPr>
          <p:cNvPr id="4" name="TextBox 3">
            <a:extLst>
              <a:ext uri="{FF2B5EF4-FFF2-40B4-BE49-F238E27FC236}">
                <a16:creationId xmlns:a16="http://schemas.microsoft.com/office/drawing/2014/main" id="{DAFFBD5E-DCCF-4D65-B3A8-E9EA59569D06}"/>
              </a:ext>
            </a:extLst>
          </p:cNvPr>
          <p:cNvSpPr txBox="1"/>
          <p:nvPr/>
        </p:nvSpPr>
        <p:spPr bwMode="auto">
          <a:xfrm>
            <a:off x="528196" y="4243200"/>
            <a:ext cx="450109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indent="-342900" algn="l">
              <a:lnSpc>
                <a:spcPct val="100000"/>
              </a:lnSpc>
              <a:spcBef>
                <a:spcPct val="50000"/>
              </a:spcBef>
              <a:spcAft>
                <a:spcPct val="0"/>
              </a:spcAft>
              <a:buClrTx/>
              <a:buFont typeface="Wingdings" panose="05000000000000000000" pitchFamily="2" charset="2"/>
              <a:buChar char="§"/>
            </a:pPr>
            <a:r>
              <a:rPr lang="en-US" sz="2400" b="0" dirty="0">
                <a:solidFill>
                  <a:schemeClr val="bg1"/>
                </a:solidFill>
                <a:latin typeface="Calibri" panose="020F0502020204030204" pitchFamily="34" charset="0"/>
              </a:rPr>
              <a:t>Note: scores reflect the trade-offs with drug-drug interactions (increased dosing frequency) for some ART such as DTG</a:t>
            </a:r>
          </a:p>
        </p:txBody>
      </p:sp>
      <p:sp>
        <p:nvSpPr>
          <p:cNvPr id="15" name="Rectangle 14">
            <a:extLst>
              <a:ext uri="{FF2B5EF4-FFF2-40B4-BE49-F238E27FC236}">
                <a16:creationId xmlns:a16="http://schemas.microsoft.com/office/drawing/2014/main" id="{65EA2435-B179-464F-83C5-4716561509DA}"/>
              </a:ext>
            </a:extLst>
          </p:cNvPr>
          <p:cNvSpPr/>
          <p:nvPr/>
        </p:nvSpPr>
        <p:spPr bwMode="auto">
          <a:xfrm>
            <a:off x="2004019" y="1334917"/>
            <a:ext cx="2929488" cy="94095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Click for dosing information and rationale leading to the HIV-ASSIST score</a:t>
            </a:r>
          </a:p>
        </p:txBody>
      </p:sp>
    </p:spTree>
    <p:custDataLst>
      <p:tags r:id="rId1"/>
    </p:custDataLst>
    <p:extLst>
      <p:ext uri="{BB962C8B-B14F-4D97-AF65-F5344CB8AC3E}">
        <p14:creationId xmlns:p14="http://schemas.microsoft.com/office/powerpoint/2010/main" val="30690511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B07A0-939D-40CC-99AB-D99E47C52A3A}"/>
              </a:ext>
            </a:extLst>
          </p:cNvPr>
          <p:cNvSpPr>
            <a:spLocks noGrp="1"/>
          </p:cNvSpPr>
          <p:nvPr>
            <p:ph type="title"/>
          </p:nvPr>
        </p:nvSpPr>
        <p:spPr/>
        <p:txBody>
          <a:bodyPr/>
          <a:lstStyle/>
          <a:p>
            <a:r>
              <a:rPr lang="en-US" dirty="0"/>
              <a:t>HIV-ASSIST Provides Transparent Explanations of All Rules Leading Final Score and Ranking (Rationale Tab)</a:t>
            </a:r>
          </a:p>
        </p:txBody>
      </p:sp>
      <p:pic>
        <p:nvPicPr>
          <p:cNvPr id="5" name="Picture 4">
            <a:extLst>
              <a:ext uri="{FF2B5EF4-FFF2-40B4-BE49-F238E27FC236}">
                <a16:creationId xmlns:a16="http://schemas.microsoft.com/office/drawing/2014/main" id="{57054859-10C5-4002-BEF8-ADE10F9F5B1E}"/>
              </a:ext>
            </a:extLst>
          </p:cNvPr>
          <p:cNvPicPr>
            <a:picLocks noChangeAspect="1"/>
          </p:cNvPicPr>
          <p:nvPr/>
        </p:nvPicPr>
        <p:blipFill>
          <a:blip r:embed="rId4"/>
          <a:stretch>
            <a:fillRect/>
          </a:stretch>
        </p:blipFill>
        <p:spPr>
          <a:xfrm>
            <a:off x="709796" y="1658408"/>
            <a:ext cx="8953500" cy="4505325"/>
          </a:xfrm>
          <a:prstGeom prst="rect">
            <a:avLst/>
          </a:prstGeom>
          <a:ln w="38100">
            <a:solidFill>
              <a:schemeClr val="accent1">
                <a:lumMod val="60000"/>
                <a:lumOff val="40000"/>
              </a:schemeClr>
            </a:solidFill>
            <a:prstDash val="solid"/>
          </a:ln>
        </p:spPr>
      </p:pic>
      <p:sp>
        <p:nvSpPr>
          <p:cNvPr id="6" name="Rectangle 5">
            <a:extLst>
              <a:ext uri="{FF2B5EF4-FFF2-40B4-BE49-F238E27FC236}">
                <a16:creationId xmlns:a16="http://schemas.microsoft.com/office/drawing/2014/main" id="{B34B0384-057E-49F9-BDEE-EA174A61A17A}"/>
              </a:ext>
            </a:extLst>
          </p:cNvPr>
          <p:cNvSpPr/>
          <p:nvPr/>
        </p:nvSpPr>
        <p:spPr bwMode="auto">
          <a:xfrm>
            <a:off x="3944678" y="2232838"/>
            <a:ext cx="754912" cy="361507"/>
          </a:xfrm>
          <a:prstGeom prst="rect">
            <a:avLst/>
          </a:prstGeom>
          <a:noFill/>
          <a:ln w="76200">
            <a:solidFill>
              <a:srgbClr val="00B0F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pic>
        <p:nvPicPr>
          <p:cNvPr id="7" name="Graphic 6" descr="Cursor with solid fill">
            <a:extLst>
              <a:ext uri="{FF2B5EF4-FFF2-40B4-BE49-F238E27FC236}">
                <a16:creationId xmlns:a16="http://schemas.microsoft.com/office/drawing/2014/main" id="{C36A8E42-C0D1-4EAC-800A-5A20F31B481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6457471">
            <a:off x="2890758" y="3104791"/>
            <a:ext cx="737203" cy="737203"/>
          </a:xfrm>
          <a:prstGeom prst="rect">
            <a:avLst/>
          </a:prstGeom>
        </p:spPr>
      </p:pic>
      <p:pic>
        <p:nvPicPr>
          <p:cNvPr id="8" name="Graphic 7" descr="Cursor with solid fill">
            <a:extLst>
              <a:ext uri="{FF2B5EF4-FFF2-40B4-BE49-F238E27FC236}">
                <a16:creationId xmlns:a16="http://schemas.microsoft.com/office/drawing/2014/main" id="{C33B2AA5-60EB-4970-BD3A-B6BC06880CB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6457471">
            <a:off x="5333995" y="3310355"/>
            <a:ext cx="737203" cy="737203"/>
          </a:xfrm>
          <a:prstGeom prst="rect">
            <a:avLst/>
          </a:prstGeom>
        </p:spPr>
      </p:pic>
      <p:pic>
        <p:nvPicPr>
          <p:cNvPr id="9" name="Graphic 8" descr="Cursor with solid fill">
            <a:extLst>
              <a:ext uri="{FF2B5EF4-FFF2-40B4-BE49-F238E27FC236}">
                <a16:creationId xmlns:a16="http://schemas.microsoft.com/office/drawing/2014/main" id="{DFAB5D85-4342-4A53-8398-2E1F94B92CB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6457471">
            <a:off x="8508293" y="4581203"/>
            <a:ext cx="737203" cy="737203"/>
          </a:xfrm>
          <a:prstGeom prst="rect">
            <a:avLst/>
          </a:prstGeom>
        </p:spPr>
      </p:pic>
      <p:sp>
        <p:nvSpPr>
          <p:cNvPr id="10" name="TextBox 9">
            <a:extLst>
              <a:ext uri="{FF2B5EF4-FFF2-40B4-BE49-F238E27FC236}">
                <a16:creationId xmlns:a16="http://schemas.microsoft.com/office/drawing/2014/main" id="{3F7B20A1-92B8-4ABB-9376-3D324F551F92}"/>
              </a:ext>
            </a:extLst>
          </p:cNvPr>
          <p:cNvSpPr txBox="1"/>
          <p:nvPr/>
        </p:nvSpPr>
        <p:spPr bwMode="auto">
          <a:xfrm>
            <a:off x="9768418" y="1972914"/>
            <a:ext cx="218257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pPr>
            <a:r>
              <a:rPr lang="en-US" b="0" dirty="0">
                <a:solidFill>
                  <a:schemeClr val="bg1"/>
                </a:solidFill>
                <a:latin typeface="Calibri" panose="020F0502020204030204" pitchFamily="34" charset="0"/>
              </a:rPr>
              <a:t>Final score is modified due to</a:t>
            </a:r>
          </a:p>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Drug interaction</a:t>
            </a:r>
          </a:p>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Dosing frequency</a:t>
            </a:r>
          </a:p>
        </p:txBody>
      </p:sp>
      <p:sp>
        <p:nvSpPr>
          <p:cNvPr id="4" name="5 CuadroTexto">
            <a:extLst>
              <a:ext uri="{FF2B5EF4-FFF2-40B4-BE49-F238E27FC236}">
                <a16:creationId xmlns:a16="http://schemas.microsoft.com/office/drawing/2014/main" id="{4D037A9F-6BE6-23A8-3439-CAC171E31C5B}"/>
              </a:ext>
            </a:extLst>
          </p:cNvPr>
          <p:cNvSpPr txBox="1"/>
          <p:nvPr/>
        </p:nvSpPr>
        <p:spPr>
          <a:xfrm>
            <a:off x="410979" y="6368258"/>
            <a:ext cx="1162103" cy="295461"/>
          </a:xfrm>
          <a:prstGeom prst="rect">
            <a:avLst/>
          </a:prstGeom>
          <a:noFill/>
        </p:spPr>
        <p:txBody>
          <a:bodyPr wrap="none" lIns="109723" tIns="54862" rIns="109723" bIns="5486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hivassist.com.  </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custDataLst>
      <p:tags r:id="rId1"/>
    </p:custDataLst>
    <p:extLst>
      <p:ext uri="{BB962C8B-B14F-4D97-AF65-F5344CB8AC3E}">
        <p14:creationId xmlns:p14="http://schemas.microsoft.com/office/powerpoint/2010/main" val="12633631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104A1EE-AF87-4269-8B8F-CFFC9097169C}"/>
              </a:ext>
            </a:extLst>
          </p:cNvPr>
          <p:cNvPicPr>
            <a:picLocks noChangeAspect="1"/>
          </p:cNvPicPr>
          <p:nvPr/>
        </p:nvPicPr>
        <p:blipFill>
          <a:blip r:embed="rId4"/>
          <a:stretch>
            <a:fillRect/>
          </a:stretch>
        </p:blipFill>
        <p:spPr>
          <a:xfrm>
            <a:off x="1013722" y="1483337"/>
            <a:ext cx="7371736" cy="4770409"/>
          </a:xfrm>
          <a:prstGeom prst="rect">
            <a:avLst/>
          </a:prstGeom>
        </p:spPr>
      </p:pic>
      <p:sp>
        <p:nvSpPr>
          <p:cNvPr id="2" name="Title 1">
            <a:extLst>
              <a:ext uri="{FF2B5EF4-FFF2-40B4-BE49-F238E27FC236}">
                <a16:creationId xmlns:a16="http://schemas.microsoft.com/office/drawing/2014/main" id="{5D6B07A0-939D-40CC-99AB-D99E47C52A3A}"/>
              </a:ext>
            </a:extLst>
          </p:cNvPr>
          <p:cNvSpPr>
            <a:spLocks noGrp="1"/>
          </p:cNvSpPr>
          <p:nvPr>
            <p:ph type="title"/>
          </p:nvPr>
        </p:nvSpPr>
        <p:spPr/>
        <p:txBody>
          <a:bodyPr/>
          <a:lstStyle/>
          <a:p>
            <a:r>
              <a:rPr lang="en-US" dirty="0"/>
              <a:t>HIV-ASSIST Provides Dosing Information in the Dosing Tab after Clicking on the Regimen</a:t>
            </a:r>
          </a:p>
        </p:txBody>
      </p:sp>
      <p:sp>
        <p:nvSpPr>
          <p:cNvPr id="6" name="Rectangle 5">
            <a:extLst>
              <a:ext uri="{FF2B5EF4-FFF2-40B4-BE49-F238E27FC236}">
                <a16:creationId xmlns:a16="http://schemas.microsoft.com/office/drawing/2014/main" id="{B34B0384-057E-49F9-BDEE-EA174A61A17A}"/>
              </a:ext>
            </a:extLst>
          </p:cNvPr>
          <p:cNvSpPr/>
          <p:nvPr/>
        </p:nvSpPr>
        <p:spPr bwMode="auto">
          <a:xfrm>
            <a:off x="2864210" y="1919283"/>
            <a:ext cx="754912" cy="361507"/>
          </a:xfrm>
          <a:prstGeom prst="rect">
            <a:avLst/>
          </a:prstGeom>
          <a:noFill/>
          <a:ln w="76200">
            <a:solidFill>
              <a:srgbClr val="00B0F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pic>
        <p:nvPicPr>
          <p:cNvPr id="7" name="Graphic 6" descr="Cursor with solid fill">
            <a:extLst>
              <a:ext uri="{FF2B5EF4-FFF2-40B4-BE49-F238E27FC236}">
                <a16:creationId xmlns:a16="http://schemas.microsoft.com/office/drawing/2014/main" id="{C36A8E42-C0D1-4EAC-800A-5A20F31B481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6457471">
            <a:off x="4726138" y="2030920"/>
            <a:ext cx="737203" cy="737203"/>
          </a:xfrm>
          <a:prstGeom prst="rect">
            <a:avLst/>
          </a:prstGeom>
        </p:spPr>
      </p:pic>
      <p:pic>
        <p:nvPicPr>
          <p:cNvPr id="8" name="Graphic 7" descr="Cursor with solid fill">
            <a:extLst>
              <a:ext uri="{FF2B5EF4-FFF2-40B4-BE49-F238E27FC236}">
                <a16:creationId xmlns:a16="http://schemas.microsoft.com/office/drawing/2014/main" id="{C33B2AA5-60EB-4970-BD3A-B6BC06880CB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6457471">
            <a:off x="6035744" y="2062910"/>
            <a:ext cx="737203" cy="737203"/>
          </a:xfrm>
          <a:prstGeom prst="rect">
            <a:avLst/>
          </a:prstGeom>
        </p:spPr>
      </p:pic>
      <p:pic>
        <p:nvPicPr>
          <p:cNvPr id="9" name="Graphic 8" descr="Cursor with solid fill">
            <a:extLst>
              <a:ext uri="{FF2B5EF4-FFF2-40B4-BE49-F238E27FC236}">
                <a16:creationId xmlns:a16="http://schemas.microsoft.com/office/drawing/2014/main" id="{DFAB5D85-4342-4A53-8398-2E1F94B92CB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6457471">
            <a:off x="3149485" y="4100654"/>
            <a:ext cx="737203" cy="737203"/>
          </a:xfrm>
          <a:prstGeom prst="rect">
            <a:avLst/>
          </a:prstGeom>
        </p:spPr>
      </p:pic>
      <p:sp>
        <p:nvSpPr>
          <p:cNvPr id="12" name="TextBox 11">
            <a:extLst>
              <a:ext uri="{FF2B5EF4-FFF2-40B4-BE49-F238E27FC236}">
                <a16:creationId xmlns:a16="http://schemas.microsoft.com/office/drawing/2014/main" id="{1FB55863-57AF-4396-A5C8-FE8A1B502A42}"/>
              </a:ext>
            </a:extLst>
          </p:cNvPr>
          <p:cNvSpPr txBox="1"/>
          <p:nvPr/>
        </p:nvSpPr>
        <p:spPr bwMode="auto">
          <a:xfrm>
            <a:off x="8541174" y="3105834"/>
            <a:ext cx="32644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Due to drug interaction, DTG must be given BID</a:t>
            </a:r>
          </a:p>
        </p:txBody>
      </p:sp>
      <p:sp>
        <p:nvSpPr>
          <p:cNvPr id="3" name="5 CuadroTexto">
            <a:extLst>
              <a:ext uri="{FF2B5EF4-FFF2-40B4-BE49-F238E27FC236}">
                <a16:creationId xmlns:a16="http://schemas.microsoft.com/office/drawing/2014/main" id="{077E06C9-4CBB-6583-AC99-65DF9E7F55C0}"/>
              </a:ext>
            </a:extLst>
          </p:cNvPr>
          <p:cNvSpPr txBox="1"/>
          <p:nvPr/>
        </p:nvSpPr>
        <p:spPr>
          <a:xfrm>
            <a:off x="410979" y="6368258"/>
            <a:ext cx="1162103" cy="295461"/>
          </a:xfrm>
          <a:prstGeom prst="rect">
            <a:avLst/>
          </a:prstGeom>
          <a:noFill/>
        </p:spPr>
        <p:txBody>
          <a:bodyPr wrap="none" lIns="109723" tIns="54862" rIns="109723" bIns="5486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hivassist.com.  </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custDataLst>
      <p:tags r:id="rId1"/>
    </p:custDataLst>
    <p:extLst>
      <p:ext uri="{BB962C8B-B14F-4D97-AF65-F5344CB8AC3E}">
        <p14:creationId xmlns:p14="http://schemas.microsoft.com/office/powerpoint/2010/main" val="15883594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3909372-B9EB-4E6A-8F22-9F8BFD2908EE}"/>
              </a:ext>
            </a:extLst>
          </p:cNvPr>
          <p:cNvPicPr>
            <a:picLocks noChangeAspect="1"/>
          </p:cNvPicPr>
          <p:nvPr/>
        </p:nvPicPr>
        <p:blipFill>
          <a:blip r:embed="rId4"/>
          <a:stretch>
            <a:fillRect/>
          </a:stretch>
        </p:blipFill>
        <p:spPr>
          <a:xfrm>
            <a:off x="7017026" y="1814538"/>
            <a:ext cx="5324475" cy="2933700"/>
          </a:xfrm>
          <a:prstGeom prst="rect">
            <a:avLst/>
          </a:prstGeom>
        </p:spPr>
      </p:pic>
      <p:sp>
        <p:nvSpPr>
          <p:cNvPr id="2" name="Title 1">
            <a:extLst>
              <a:ext uri="{FF2B5EF4-FFF2-40B4-BE49-F238E27FC236}">
                <a16:creationId xmlns:a16="http://schemas.microsoft.com/office/drawing/2014/main" id="{060E6DF4-A4BF-4D39-A896-DB55D6FF9603}"/>
              </a:ext>
            </a:extLst>
          </p:cNvPr>
          <p:cNvSpPr>
            <a:spLocks noGrp="1"/>
          </p:cNvSpPr>
          <p:nvPr>
            <p:ph type="title"/>
          </p:nvPr>
        </p:nvSpPr>
        <p:spPr/>
        <p:txBody>
          <a:bodyPr/>
          <a:lstStyle/>
          <a:p>
            <a:r>
              <a:rPr lang="en-US" dirty="0"/>
              <a:t>HIV-ASSIST Output: Dosing Information by Clicking on the Regimen</a:t>
            </a:r>
          </a:p>
        </p:txBody>
      </p:sp>
      <p:sp>
        <p:nvSpPr>
          <p:cNvPr id="11" name="5 CuadroTexto">
            <a:extLst>
              <a:ext uri="{FF2B5EF4-FFF2-40B4-BE49-F238E27FC236}">
                <a16:creationId xmlns:a16="http://schemas.microsoft.com/office/drawing/2014/main" id="{23108CF4-F3E7-42A0-970B-78227542D601}"/>
              </a:ext>
            </a:extLst>
          </p:cNvPr>
          <p:cNvSpPr txBox="1"/>
          <p:nvPr/>
        </p:nvSpPr>
        <p:spPr>
          <a:xfrm>
            <a:off x="410979" y="6368258"/>
            <a:ext cx="4048149" cy="295461"/>
          </a:xfrm>
          <a:prstGeom prst="rect">
            <a:avLst/>
          </a:prstGeom>
          <a:noFill/>
        </p:spPr>
        <p:txBody>
          <a:bodyPr wrap="none" lIns="109723" tIns="54862" rIns="109723" bIns="5486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hivassist.com.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who.int/publications/</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i</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/item/9789240031593.</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pic>
        <p:nvPicPr>
          <p:cNvPr id="5" name="Picture 4">
            <a:extLst>
              <a:ext uri="{FF2B5EF4-FFF2-40B4-BE49-F238E27FC236}">
                <a16:creationId xmlns:a16="http://schemas.microsoft.com/office/drawing/2014/main" id="{1E80340B-A5DD-47EF-A4B2-14FD921AED80}"/>
              </a:ext>
            </a:extLst>
          </p:cNvPr>
          <p:cNvPicPr>
            <a:picLocks noChangeAspect="1"/>
          </p:cNvPicPr>
          <p:nvPr/>
        </p:nvPicPr>
        <p:blipFill rotWithShape="1">
          <a:blip r:embed="rId5"/>
          <a:srcRect l="72554" t="11739" r="6740" b="13913"/>
          <a:stretch/>
        </p:blipFill>
        <p:spPr>
          <a:xfrm>
            <a:off x="242210" y="1707825"/>
            <a:ext cx="6378290" cy="4294047"/>
          </a:xfrm>
          <a:prstGeom prst="rect">
            <a:avLst/>
          </a:prstGeom>
        </p:spPr>
      </p:pic>
      <p:pic>
        <p:nvPicPr>
          <p:cNvPr id="13" name="Graphic 12" descr="Cursor with solid fill">
            <a:extLst>
              <a:ext uri="{FF2B5EF4-FFF2-40B4-BE49-F238E27FC236}">
                <a16:creationId xmlns:a16="http://schemas.microsoft.com/office/drawing/2014/main" id="{ADDF52CC-17C3-43E1-862D-08DF04D617B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6457471">
            <a:off x="1969557" y="2072799"/>
            <a:ext cx="737203" cy="737203"/>
          </a:xfrm>
          <a:prstGeom prst="rect">
            <a:avLst/>
          </a:prstGeom>
        </p:spPr>
      </p:pic>
      <p:pic>
        <p:nvPicPr>
          <p:cNvPr id="15" name="Graphic 14" descr="Cursor with solid fill">
            <a:extLst>
              <a:ext uri="{FF2B5EF4-FFF2-40B4-BE49-F238E27FC236}">
                <a16:creationId xmlns:a16="http://schemas.microsoft.com/office/drawing/2014/main" id="{F0C66703-5E7A-42D3-8AC9-CA262E2956B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6457471">
            <a:off x="3062754" y="2118869"/>
            <a:ext cx="737203" cy="737203"/>
          </a:xfrm>
          <a:prstGeom prst="rect">
            <a:avLst/>
          </a:prstGeom>
        </p:spPr>
      </p:pic>
      <p:sp>
        <p:nvSpPr>
          <p:cNvPr id="18" name="TextBox 17">
            <a:extLst>
              <a:ext uri="{FF2B5EF4-FFF2-40B4-BE49-F238E27FC236}">
                <a16:creationId xmlns:a16="http://schemas.microsoft.com/office/drawing/2014/main" id="{7CDAACB9-C496-4B87-A881-D593A0B6EE37}"/>
              </a:ext>
            </a:extLst>
          </p:cNvPr>
          <p:cNvSpPr txBox="1"/>
          <p:nvPr/>
        </p:nvSpPr>
        <p:spPr bwMode="auto">
          <a:xfrm>
            <a:off x="7097486" y="5085390"/>
            <a:ext cx="446517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indent="-342900" algn="l">
              <a:lnSpc>
                <a:spcPct val="100000"/>
              </a:lnSpc>
              <a:spcBef>
                <a:spcPct val="50000"/>
              </a:spcBef>
              <a:spcAft>
                <a:spcPct val="0"/>
              </a:spcAft>
              <a:buClrTx/>
              <a:buFont typeface="Arial" panose="020B0604020202020204" pitchFamily="34" charset="0"/>
              <a:buChar char="•"/>
            </a:pPr>
            <a:r>
              <a:rPr lang="en-US" sz="2400" b="0">
                <a:solidFill>
                  <a:schemeClr val="bg1"/>
                </a:solidFill>
                <a:latin typeface="Calibri" panose="020F0502020204030204" pitchFamily="34" charset="0"/>
              </a:rPr>
              <a:t>HIV-ASSIST </a:t>
            </a:r>
            <a:r>
              <a:rPr lang="en-US" sz="2400" b="0" dirty="0">
                <a:solidFill>
                  <a:schemeClr val="bg1"/>
                </a:solidFill>
                <a:latin typeface="Calibri" panose="020F0502020204030204" pitchFamily="34" charset="0"/>
              </a:rPr>
              <a:t>is consistent with WHO guidance on DTG dosing </a:t>
            </a:r>
          </a:p>
        </p:txBody>
      </p:sp>
      <p:sp>
        <p:nvSpPr>
          <p:cNvPr id="19" name="Rectangle 18">
            <a:extLst>
              <a:ext uri="{FF2B5EF4-FFF2-40B4-BE49-F238E27FC236}">
                <a16:creationId xmlns:a16="http://schemas.microsoft.com/office/drawing/2014/main" id="{E3BA7178-3FAC-45F4-9051-F4FE9BFB1058}"/>
              </a:ext>
            </a:extLst>
          </p:cNvPr>
          <p:cNvSpPr/>
          <p:nvPr/>
        </p:nvSpPr>
        <p:spPr bwMode="auto">
          <a:xfrm>
            <a:off x="7097486" y="2982687"/>
            <a:ext cx="4982678" cy="587828"/>
          </a:xfrm>
          <a:prstGeom prst="rect">
            <a:avLst/>
          </a:prstGeom>
          <a:noFill/>
          <a:ln w="76200">
            <a:solidFill>
              <a:schemeClr val="accent1">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pic>
        <p:nvPicPr>
          <p:cNvPr id="20" name="Graphic 19" descr="Cursor with solid fill">
            <a:extLst>
              <a:ext uri="{FF2B5EF4-FFF2-40B4-BE49-F238E27FC236}">
                <a16:creationId xmlns:a16="http://schemas.microsoft.com/office/drawing/2014/main" id="{66690E1E-0A11-4184-A176-AF6D6FA4124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6457471">
            <a:off x="8163172" y="1354056"/>
            <a:ext cx="737203" cy="737203"/>
          </a:xfrm>
          <a:prstGeom prst="rect">
            <a:avLst/>
          </a:prstGeom>
        </p:spPr>
      </p:pic>
      <p:sp>
        <p:nvSpPr>
          <p:cNvPr id="21" name="TextBox 20">
            <a:extLst>
              <a:ext uri="{FF2B5EF4-FFF2-40B4-BE49-F238E27FC236}">
                <a16:creationId xmlns:a16="http://schemas.microsoft.com/office/drawing/2014/main" id="{C614524D-28EB-4A9C-AAAB-8B19839DDCE8}"/>
              </a:ext>
            </a:extLst>
          </p:cNvPr>
          <p:cNvSpPr txBox="1"/>
          <p:nvPr/>
        </p:nvSpPr>
        <p:spPr bwMode="auto">
          <a:xfrm>
            <a:off x="8730035" y="1237804"/>
            <a:ext cx="21932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400" b="0" dirty="0">
                <a:solidFill>
                  <a:schemeClr val="bg1"/>
                </a:solidFill>
                <a:latin typeface="Calibri" panose="020F0502020204030204" pitchFamily="34" charset="0"/>
              </a:rPr>
              <a:t>WHO guidelines</a:t>
            </a:r>
          </a:p>
        </p:txBody>
      </p:sp>
      <p:pic>
        <p:nvPicPr>
          <p:cNvPr id="12" name="Graphic 11" descr="Cursor with solid fill">
            <a:extLst>
              <a:ext uri="{FF2B5EF4-FFF2-40B4-BE49-F238E27FC236}">
                <a16:creationId xmlns:a16="http://schemas.microsoft.com/office/drawing/2014/main" id="{1E281E2E-E492-4D66-8202-7236B349027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6457471">
            <a:off x="1969556" y="1525363"/>
            <a:ext cx="737203" cy="737203"/>
          </a:xfrm>
          <a:prstGeom prst="rect">
            <a:avLst/>
          </a:prstGeom>
        </p:spPr>
      </p:pic>
    </p:spTree>
    <p:custDataLst>
      <p:tags r:id="rId1"/>
    </p:custDataLst>
    <p:extLst>
      <p:ext uri="{BB962C8B-B14F-4D97-AF65-F5344CB8AC3E}">
        <p14:creationId xmlns:p14="http://schemas.microsoft.com/office/powerpoint/2010/main" val="116912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21"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E4F1ED-8607-4290-BE95-8F92925CF5BB}"/>
              </a:ext>
            </a:extLst>
          </p:cNvPr>
          <p:cNvPicPr>
            <a:picLocks noChangeAspect="1"/>
          </p:cNvPicPr>
          <p:nvPr/>
        </p:nvPicPr>
        <p:blipFill>
          <a:blip r:embed="rId4"/>
          <a:stretch>
            <a:fillRect/>
          </a:stretch>
        </p:blipFill>
        <p:spPr>
          <a:xfrm>
            <a:off x="724454" y="1566191"/>
            <a:ext cx="10296525" cy="4343400"/>
          </a:xfrm>
          <a:prstGeom prst="rect">
            <a:avLst/>
          </a:prstGeom>
        </p:spPr>
      </p:pic>
      <p:sp>
        <p:nvSpPr>
          <p:cNvPr id="2" name="Title 1">
            <a:extLst>
              <a:ext uri="{FF2B5EF4-FFF2-40B4-BE49-F238E27FC236}">
                <a16:creationId xmlns:a16="http://schemas.microsoft.com/office/drawing/2014/main" id="{D1E6AD12-8F96-4C58-8575-0C1CCFF93BAF}"/>
              </a:ext>
            </a:extLst>
          </p:cNvPr>
          <p:cNvSpPr>
            <a:spLocks noGrp="1"/>
          </p:cNvSpPr>
          <p:nvPr>
            <p:ph type="title"/>
          </p:nvPr>
        </p:nvSpPr>
        <p:spPr/>
        <p:txBody>
          <a:bodyPr/>
          <a:lstStyle/>
          <a:p>
            <a:r>
              <a:rPr lang="en-US" sz="3200" dirty="0"/>
              <a:t>HIV-ASSIST: </a:t>
            </a:r>
            <a:r>
              <a:rPr lang="en-US" sz="3200" i="1" dirty="0"/>
              <a:t>Additional Information </a:t>
            </a:r>
            <a:r>
              <a:rPr lang="en-US" sz="3200" dirty="0"/>
              <a:t>Tab Provides Information on Mutations, Comorbidities, Drug Interactions</a:t>
            </a:r>
          </a:p>
        </p:txBody>
      </p:sp>
      <p:sp>
        <p:nvSpPr>
          <p:cNvPr id="13" name="5 CuadroTexto">
            <a:extLst>
              <a:ext uri="{FF2B5EF4-FFF2-40B4-BE49-F238E27FC236}">
                <a16:creationId xmlns:a16="http://schemas.microsoft.com/office/drawing/2014/main" id="{63CECAC9-52A3-4972-8AF3-A84F50579C62}"/>
              </a:ext>
            </a:extLst>
          </p:cNvPr>
          <p:cNvSpPr txBox="1"/>
          <p:nvPr/>
        </p:nvSpPr>
        <p:spPr>
          <a:xfrm>
            <a:off x="410979" y="6368258"/>
            <a:ext cx="1162103" cy="295461"/>
          </a:xfrm>
          <a:prstGeom prst="rect">
            <a:avLst/>
          </a:prstGeom>
          <a:noFill/>
        </p:spPr>
        <p:txBody>
          <a:bodyPr wrap="none" lIns="109723" tIns="54862" rIns="109723" bIns="5486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hivassist.com.  </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4" name="Graphic 13" descr="Cursor with solid fill">
            <a:extLst>
              <a:ext uri="{FF2B5EF4-FFF2-40B4-BE49-F238E27FC236}">
                <a16:creationId xmlns:a16="http://schemas.microsoft.com/office/drawing/2014/main" id="{6826518B-1BF6-481D-95DE-666A5F9D359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679591">
            <a:off x="4671599" y="3714344"/>
            <a:ext cx="784879" cy="784879"/>
          </a:xfrm>
          <a:prstGeom prst="rect">
            <a:avLst/>
          </a:prstGeom>
        </p:spPr>
      </p:pic>
    </p:spTree>
    <p:custDataLst>
      <p:tags r:id="rId1"/>
    </p:custDataLst>
    <p:extLst>
      <p:ext uri="{BB962C8B-B14F-4D97-AF65-F5344CB8AC3E}">
        <p14:creationId xmlns:p14="http://schemas.microsoft.com/office/powerpoint/2010/main" val="16750354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3CCC698-9860-83AA-35FE-8A051FF8BBB9}"/>
              </a:ext>
            </a:extLst>
          </p:cNvPr>
          <p:cNvPicPr>
            <a:picLocks noChangeAspect="1"/>
          </p:cNvPicPr>
          <p:nvPr/>
        </p:nvPicPr>
        <p:blipFill>
          <a:blip r:embed="rId4"/>
          <a:stretch>
            <a:fillRect/>
          </a:stretch>
        </p:blipFill>
        <p:spPr>
          <a:xfrm>
            <a:off x="537979" y="1524427"/>
            <a:ext cx="9669816" cy="4813868"/>
          </a:xfrm>
          <a:prstGeom prst="rect">
            <a:avLst/>
          </a:prstGeom>
          <a:ln w="57150">
            <a:solidFill>
              <a:schemeClr val="accent2"/>
            </a:solidFill>
          </a:ln>
        </p:spPr>
      </p:pic>
      <p:sp>
        <p:nvSpPr>
          <p:cNvPr id="2" name="Title 1">
            <a:extLst>
              <a:ext uri="{FF2B5EF4-FFF2-40B4-BE49-F238E27FC236}">
                <a16:creationId xmlns:a16="http://schemas.microsoft.com/office/drawing/2014/main" id="{867B33F5-5B6C-4F68-AFA1-0D5E9084B263}"/>
              </a:ext>
            </a:extLst>
          </p:cNvPr>
          <p:cNvSpPr>
            <a:spLocks noGrp="1"/>
          </p:cNvSpPr>
          <p:nvPr>
            <p:ph type="title"/>
          </p:nvPr>
        </p:nvSpPr>
        <p:spPr/>
        <p:txBody>
          <a:bodyPr/>
          <a:lstStyle/>
          <a:p>
            <a:r>
              <a:rPr lang="en-US" dirty="0"/>
              <a:t>HIV-ASSIST: </a:t>
            </a:r>
            <a:r>
              <a:rPr lang="en-US" i="1" dirty="0"/>
              <a:t>Additional Information </a:t>
            </a:r>
            <a:r>
              <a:rPr lang="en-US" dirty="0"/>
              <a:t>Tab Explains Drug Interactions</a:t>
            </a:r>
          </a:p>
        </p:txBody>
      </p:sp>
      <p:sp>
        <p:nvSpPr>
          <p:cNvPr id="21" name="5 CuadroTexto">
            <a:extLst>
              <a:ext uri="{FF2B5EF4-FFF2-40B4-BE49-F238E27FC236}">
                <a16:creationId xmlns:a16="http://schemas.microsoft.com/office/drawing/2014/main" id="{25156CFA-D8BC-4C61-9BDC-25350BCB64CD}"/>
              </a:ext>
            </a:extLst>
          </p:cNvPr>
          <p:cNvSpPr txBox="1"/>
          <p:nvPr/>
        </p:nvSpPr>
        <p:spPr>
          <a:xfrm>
            <a:off x="410979" y="6368258"/>
            <a:ext cx="1162103" cy="295461"/>
          </a:xfrm>
          <a:prstGeom prst="rect">
            <a:avLst/>
          </a:prstGeom>
          <a:noFill/>
        </p:spPr>
        <p:txBody>
          <a:bodyPr wrap="none" lIns="109723" tIns="54862" rIns="109723" bIns="5486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hivassist.com.  </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9" name="Graphic 8" descr="Cursor with solid fill">
            <a:extLst>
              <a:ext uri="{FF2B5EF4-FFF2-40B4-BE49-F238E27FC236}">
                <a16:creationId xmlns:a16="http://schemas.microsoft.com/office/drawing/2014/main" id="{B4307A0E-3D73-6755-133D-90D64CCA8E1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1196947">
            <a:off x="9815354" y="3804776"/>
            <a:ext cx="784879" cy="784879"/>
          </a:xfrm>
          <a:prstGeom prst="rect">
            <a:avLst/>
          </a:prstGeom>
        </p:spPr>
      </p:pic>
      <p:sp>
        <p:nvSpPr>
          <p:cNvPr id="10" name="TextBox 9">
            <a:extLst>
              <a:ext uri="{FF2B5EF4-FFF2-40B4-BE49-F238E27FC236}">
                <a16:creationId xmlns:a16="http://schemas.microsoft.com/office/drawing/2014/main" id="{AA891966-EB1B-FAED-2609-9687F132CABF}"/>
              </a:ext>
            </a:extLst>
          </p:cNvPr>
          <p:cNvSpPr txBox="1"/>
          <p:nvPr/>
        </p:nvSpPr>
        <p:spPr bwMode="auto">
          <a:xfrm>
            <a:off x="10465920" y="3340205"/>
            <a:ext cx="1570136"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Clicking the down arrow for individual ARVs shows an explanation of the interaction and penalty</a:t>
            </a:r>
          </a:p>
        </p:txBody>
      </p:sp>
      <p:sp>
        <p:nvSpPr>
          <p:cNvPr id="11" name="Oval 10">
            <a:extLst>
              <a:ext uri="{FF2B5EF4-FFF2-40B4-BE49-F238E27FC236}">
                <a16:creationId xmlns:a16="http://schemas.microsoft.com/office/drawing/2014/main" id="{0A74E47A-3EFE-AA23-E28B-F299768AC901}"/>
              </a:ext>
            </a:extLst>
          </p:cNvPr>
          <p:cNvSpPr/>
          <p:nvPr/>
        </p:nvSpPr>
        <p:spPr>
          <a:xfrm>
            <a:off x="218326" y="1880171"/>
            <a:ext cx="3963257" cy="529901"/>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8" name="Graphic 7" descr="Cursor with solid fill">
            <a:extLst>
              <a:ext uri="{FF2B5EF4-FFF2-40B4-BE49-F238E27FC236}">
                <a16:creationId xmlns:a16="http://schemas.microsoft.com/office/drawing/2014/main" id="{D629C940-367F-419C-85DC-DC73796D5B1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1196947">
            <a:off x="4224794" y="1581981"/>
            <a:ext cx="784879" cy="784879"/>
          </a:xfrm>
          <a:prstGeom prst="rect">
            <a:avLst/>
          </a:prstGeom>
        </p:spPr>
      </p:pic>
    </p:spTree>
    <p:custDataLst>
      <p:tags r:id="rId1"/>
    </p:custDataLst>
    <p:extLst>
      <p:ext uri="{BB962C8B-B14F-4D97-AF65-F5344CB8AC3E}">
        <p14:creationId xmlns:p14="http://schemas.microsoft.com/office/powerpoint/2010/main" val="5613800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C80B304-25B8-4CE9-9B9F-9E517B6E26F4}"/>
              </a:ext>
            </a:extLst>
          </p:cNvPr>
          <p:cNvPicPr>
            <a:picLocks noChangeAspect="1"/>
          </p:cNvPicPr>
          <p:nvPr/>
        </p:nvPicPr>
        <p:blipFill rotWithShape="1">
          <a:blip r:embed="rId4"/>
          <a:srcRect l="72718" t="15217" r="6412" b="3349"/>
          <a:stretch/>
        </p:blipFill>
        <p:spPr>
          <a:xfrm>
            <a:off x="858748" y="1542419"/>
            <a:ext cx="6321288" cy="4624860"/>
          </a:xfrm>
          <a:prstGeom prst="rect">
            <a:avLst/>
          </a:prstGeom>
          <a:ln w="76200">
            <a:solidFill>
              <a:srgbClr val="00B0F0"/>
            </a:solidFill>
          </a:ln>
        </p:spPr>
      </p:pic>
      <p:sp>
        <p:nvSpPr>
          <p:cNvPr id="2" name="Title 1">
            <a:extLst>
              <a:ext uri="{FF2B5EF4-FFF2-40B4-BE49-F238E27FC236}">
                <a16:creationId xmlns:a16="http://schemas.microsoft.com/office/drawing/2014/main" id="{867B33F5-5B6C-4F68-AFA1-0D5E9084B263}"/>
              </a:ext>
            </a:extLst>
          </p:cNvPr>
          <p:cNvSpPr>
            <a:spLocks noGrp="1"/>
          </p:cNvSpPr>
          <p:nvPr>
            <p:ph type="title"/>
          </p:nvPr>
        </p:nvSpPr>
        <p:spPr/>
        <p:txBody>
          <a:bodyPr/>
          <a:lstStyle/>
          <a:p>
            <a:r>
              <a:rPr lang="en-US" dirty="0"/>
              <a:t>HIV-ASSIST: </a:t>
            </a:r>
            <a:r>
              <a:rPr lang="en-US" i="1" dirty="0"/>
              <a:t>Additional Information </a:t>
            </a:r>
            <a:r>
              <a:rPr lang="en-US" dirty="0"/>
              <a:t>Tab Explains Drug Interactions and Their Impact on Scores</a:t>
            </a:r>
          </a:p>
        </p:txBody>
      </p:sp>
      <p:sp>
        <p:nvSpPr>
          <p:cNvPr id="21" name="5 CuadroTexto">
            <a:extLst>
              <a:ext uri="{FF2B5EF4-FFF2-40B4-BE49-F238E27FC236}">
                <a16:creationId xmlns:a16="http://schemas.microsoft.com/office/drawing/2014/main" id="{25156CFA-D8BC-4C61-9BDC-25350BCB64CD}"/>
              </a:ext>
            </a:extLst>
          </p:cNvPr>
          <p:cNvSpPr txBox="1"/>
          <p:nvPr/>
        </p:nvSpPr>
        <p:spPr>
          <a:xfrm>
            <a:off x="410979" y="6368258"/>
            <a:ext cx="1162103" cy="295461"/>
          </a:xfrm>
          <a:prstGeom prst="rect">
            <a:avLst/>
          </a:prstGeom>
          <a:noFill/>
        </p:spPr>
        <p:txBody>
          <a:bodyPr wrap="none" lIns="109723" tIns="54862" rIns="109723" bIns="5486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hivassist.com.  </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AA891966-EB1B-FAED-2609-9687F132CABF}"/>
              </a:ext>
            </a:extLst>
          </p:cNvPr>
          <p:cNvSpPr txBox="1"/>
          <p:nvPr/>
        </p:nvSpPr>
        <p:spPr bwMode="auto">
          <a:xfrm>
            <a:off x="7352935" y="2279899"/>
            <a:ext cx="412926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Clicking the down arrow for individual ARVs shows an explanation of the interaction and penalty</a:t>
            </a:r>
          </a:p>
        </p:txBody>
      </p:sp>
      <p:pic>
        <p:nvPicPr>
          <p:cNvPr id="8" name="Graphic 7" descr="Cursor with solid fill">
            <a:extLst>
              <a:ext uri="{FF2B5EF4-FFF2-40B4-BE49-F238E27FC236}">
                <a16:creationId xmlns:a16="http://schemas.microsoft.com/office/drawing/2014/main" id="{7247C7FD-FE2C-41C2-8872-9DC57B29F5C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1196947">
            <a:off x="6524845" y="1866884"/>
            <a:ext cx="784879" cy="784879"/>
          </a:xfrm>
          <a:prstGeom prst="rect">
            <a:avLst/>
          </a:prstGeom>
        </p:spPr>
      </p:pic>
      <p:sp>
        <p:nvSpPr>
          <p:cNvPr id="6" name="Rectangle 5">
            <a:extLst>
              <a:ext uri="{FF2B5EF4-FFF2-40B4-BE49-F238E27FC236}">
                <a16:creationId xmlns:a16="http://schemas.microsoft.com/office/drawing/2014/main" id="{34AD5F87-1588-4B25-B351-BDB93C08CF98}"/>
              </a:ext>
            </a:extLst>
          </p:cNvPr>
          <p:cNvSpPr/>
          <p:nvPr/>
        </p:nvSpPr>
        <p:spPr bwMode="auto">
          <a:xfrm>
            <a:off x="934277" y="1779802"/>
            <a:ext cx="6042993" cy="379032"/>
          </a:xfrm>
          <a:prstGeom prst="rect">
            <a:avLst/>
          </a:prstGeom>
          <a:noFill/>
          <a:ln w="57150">
            <a:solidFill>
              <a:srgbClr val="00B0F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 name="TextBox 2">
            <a:extLst>
              <a:ext uri="{FF2B5EF4-FFF2-40B4-BE49-F238E27FC236}">
                <a16:creationId xmlns:a16="http://schemas.microsoft.com/office/drawing/2014/main" id="{8EE47316-AC60-4C77-87EB-AEA924C515AA}"/>
              </a:ext>
            </a:extLst>
          </p:cNvPr>
          <p:cNvSpPr txBox="1"/>
          <p:nvPr/>
        </p:nvSpPr>
        <p:spPr bwMode="auto">
          <a:xfrm>
            <a:off x="7517219" y="4752753"/>
            <a:ext cx="4486939" cy="923330"/>
          </a:xfrm>
          <a:prstGeom prst="rect">
            <a:avLst/>
          </a:prstGeom>
          <a:noFill/>
          <a:ln w="76200" algn="ctr">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HIV-ASSIST identifies the interaction between rifampin and dolutegravir with detailed explanations of available data</a:t>
            </a:r>
          </a:p>
        </p:txBody>
      </p:sp>
    </p:spTree>
    <p:custDataLst>
      <p:tags r:id="rId1"/>
    </p:custDataLst>
    <p:extLst>
      <p:ext uri="{BB962C8B-B14F-4D97-AF65-F5344CB8AC3E}">
        <p14:creationId xmlns:p14="http://schemas.microsoft.com/office/powerpoint/2010/main" val="3641239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5D12F2-097F-2AF8-5DCC-04C8563A77B0}"/>
              </a:ext>
            </a:extLst>
          </p:cNvPr>
          <p:cNvPicPr>
            <a:picLocks noChangeAspect="1"/>
          </p:cNvPicPr>
          <p:nvPr/>
        </p:nvPicPr>
        <p:blipFill>
          <a:blip r:embed="rId4"/>
          <a:stretch>
            <a:fillRect/>
          </a:stretch>
        </p:blipFill>
        <p:spPr>
          <a:xfrm>
            <a:off x="380055" y="1677211"/>
            <a:ext cx="9659026" cy="4691047"/>
          </a:xfrm>
          <a:prstGeom prst="rect">
            <a:avLst/>
          </a:prstGeom>
          <a:ln w="57150">
            <a:solidFill>
              <a:schemeClr val="accent2"/>
            </a:solidFill>
          </a:ln>
        </p:spPr>
      </p:pic>
      <p:sp>
        <p:nvSpPr>
          <p:cNvPr id="2" name="Title 1">
            <a:extLst>
              <a:ext uri="{FF2B5EF4-FFF2-40B4-BE49-F238E27FC236}">
                <a16:creationId xmlns:a16="http://schemas.microsoft.com/office/drawing/2014/main" id="{867B33F5-5B6C-4F68-AFA1-0D5E9084B263}"/>
              </a:ext>
            </a:extLst>
          </p:cNvPr>
          <p:cNvSpPr>
            <a:spLocks noGrp="1"/>
          </p:cNvSpPr>
          <p:nvPr>
            <p:ph type="title"/>
          </p:nvPr>
        </p:nvSpPr>
        <p:spPr/>
        <p:txBody>
          <a:bodyPr/>
          <a:lstStyle/>
          <a:p>
            <a:r>
              <a:rPr lang="en-US" dirty="0"/>
              <a:t>HIV-ASSIST: </a:t>
            </a:r>
            <a:r>
              <a:rPr lang="en-US" i="1" dirty="0"/>
              <a:t>Additional Information </a:t>
            </a:r>
            <a:r>
              <a:rPr lang="en-US" dirty="0"/>
              <a:t>Tab Explains </a:t>
            </a:r>
            <a:br>
              <a:rPr lang="en-US" dirty="0"/>
            </a:br>
            <a:r>
              <a:rPr lang="en-US" dirty="0"/>
              <a:t>Scoring for Individual ARVs Based on Comorbidities </a:t>
            </a:r>
          </a:p>
        </p:txBody>
      </p:sp>
      <p:sp>
        <p:nvSpPr>
          <p:cNvPr id="21" name="5 CuadroTexto">
            <a:extLst>
              <a:ext uri="{FF2B5EF4-FFF2-40B4-BE49-F238E27FC236}">
                <a16:creationId xmlns:a16="http://schemas.microsoft.com/office/drawing/2014/main" id="{25156CFA-D8BC-4C61-9BDC-25350BCB64CD}"/>
              </a:ext>
            </a:extLst>
          </p:cNvPr>
          <p:cNvSpPr txBox="1"/>
          <p:nvPr/>
        </p:nvSpPr>
        <p:spPr>
          <a:xfrm>
            <a:off x="410979" y="6368258"/>
            <a:ext cx="1162103" cy="295461"/>
          </a:xfrm>
          <a:prstGeom prst="rect">
            <a:avLst/>
          </a:prstGeom>
          <a:noFill/>
        </p:spPr>
        <p:txBody>
          <a:bodyPr wrap="none" lIns="109723" tIns="54862" rIns="109723" bIns="5486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hivassist.com.  </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AA891966-EB1B-FAED-2609-9687F132CABF}"/>
              </a:ext>
            </a:extLst>
          </p:cNvPr>
          <p:cNvSpPr txBox="1"/>
          <p:nvPr/>
        </p:nvSpPr>
        <p:spPr bwMode="auto">
          <a:xfrm>
            <a:off x="10336195" y="4510809"/>
            <a:ext cx="1566728"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Clicking the down arrow for individual ARVs shows an explanation of the penalty</a:t>
            </a:r>
          </a:p>
        </p:txBody>
      </p:sp>
      <p:sp>
        <p:nvSpPr>
          <p:cNvPr id="11" name="Oval 10">
            <a:extLst>
              <a:ext uri="{FF2B5EF4-FFF2-40B4-BE49-F238E27FC236}">
                <a16:creationId xmlns:a16="http://schemas.microsoft.com/office/drawing/2014/main" id="{0A74E47A-3EFE-AA23-E28B-F299768AC901}"/>
              </a:ext>
            </a:extLst>
          </p:cNvPr>
          <p:cNvSpPr/>
          <p:nvPr/>
        </p:nvSpPr>
        <p:spPr>
          <a:xfrm>
            <a:off x="125732" y="1906391"/>
            <a:ext cx="2027188" cy="585627"/>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14" name="Graphic 13" descr="Cursor with solid fill">
            <a:extLst>
              <a:ext uri="{FF2B5EF4-FFF2-40B4-BE49-F238E27FC236}">
                <a16:creationId xmlns:a16="http://schemas.microsoft.com/office/drawing/2014/main" id="{C8D881F4-0868-4F71-ABD7-DF290378B94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1196947">
            <a:off x="2165206" y="6029909"/>
            <a:ext cx="784879" cy="784879"/>
          </a:xfrm>
          <a:prstGeom prst="rect">
            <a:avLst/>
          </a:prstGeom>
        </p:spPr>
      </p:pic>
      <p:pic>
        <p:nvPicPr>
          <p:cNvPr id="9" name="Graphic 8" descr="Cursor with solid fill">
            <a:extLst>
              <a:ext uri="{FF2B5EF4-FFF2-40B4-BE49-F238E27FC236}">
                <a16:creationId xmlns:a16="http://schemas.microsoft.com/office/drawing/2014/main" id="{B4307A0E-3D73-6755-133D-90D64CCA8E1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1196947">
            <a:off x="9646642" y="4936738"/>
            <a:ext cx="784879" cy="784879"/>
          </a:xfrm>
          <a:prstGeom prst="rect">
            <a:avLst/>
          </a:prstGeom>
        </p:spPr>
      </p:pic>
      <p:pic>
        <p:nvPicPr>
          <p:cNvPr id="12" name="Graphic 11" descr="Cursor with solid fill">
            <a:extLst>
              <a:ext uri="{FF2B5EF4-FFF2-40B4-BE49-F238E27FC236}">
                <a16:creationId xmlns:a16="http://schemas.microsoft.com/office/drawing/2014/main" id="{70206B04-AACD-458F-8E82-B17E3442770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1196947">
            <a:off x="3976285" y="1513951"/>
            <a:ext cx="784879" cy="784879"/>
          </a:xfrm>
          <a:prstGeom prst="rect">
            <a:avLst/>
          </a:prstGeom>
        </p:spPr>
      </p:pic>
    </p:spTree>
    <p:custDataLst>
      <p:tags r:id="rId1"/>
    </p:custDataLst>
    <p:extLst>
      <p:ext uri="{BB962C8B-B14F-4D97-AF65-F5344CB8AC3E}">
        <p14:creationId xmlns:p14="http://schemas.microsoft.com/office/powerpoint/2010/main" val="26701735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5D12F2-097F-2AF8-5DCC-04C8563A77B0}"/>
              </a:ext>
            </a:extLst>
          </p:cNvPr>
          <p:cNvPicPr>
            <a:picLocks noChangeAspect="1"/>
          </p:cNvPicPr>
          <p:nvPr/>
        </p:nvPicPr>
        <p:blipFill>
          <a:blip r:embed="rId4"/>
          <a:stretch>
            <a:fillRect/>
          </a:stretch>
        </p:blipFill>
        <p:spPr>
          <a:xfrm>
            <a:off x="410980" y="1651161"/>
            <a:ext cx="9659026" cy="4691047"/>
          </a:xfrm>
          <a:prstGeom prst="rect">
            <a:avLst/>
          </a:prstGeom>
          <a:ln w="57150">
            <a:solidFill>
              <a:schemeClr val="accent2"/>
            </a:solidFill>
          </a:ln>
        </p:spPr>
      </p:pic>
      <p:sp>
        <p:nvSpPr>
          <p:cNvPr id="2" name="Title 1">
            <a:extLst>
              <a:ext uri="{FF2B5EF4-FFF2-40B4-BE49-F238E27FC236}">
                <a16:creationId xmlns:a16="http://schemas.microsoft.com/office/drawing/2014/main" id="{867B33F5-5B6C-4F68-AFA1-0D5E9084B263}"/>
              </a:ext>
            </a:extLst>
          </p:cNvPr>
          <p:cNvSpPr>
            <a:spLocks noGrp="1"/>
          </p:cNvSpPr>
          <p:nvPr>
            <p:ph type="title"/>
          </p:nvPr>
        </p:nvSpPr>
        <p:spPr/>
        <p:txBody>
          <a:bodyPr/>
          <a:lstStyle/>
          <a:p>
            <a:r>
              <a:rPr lang="en-US" dirty="0"/>
              <a:t>HIV-ASSIST: </a:t>
            </a:r>
            <a:r>
              <a:rPr lang="en-US" i="1" dirty="0"/>
              <a:t>Additional Information </a:t>
            </a:r>
            <a:r>
              <a:rPr lang="en-US" dirty="0"/>
              <a:t>Tab Explains </a:t>
            </a:r>
            <a:br>
              <a:rPr lang="en-US" dirty="0"/>
            </a:br>
            <a:r>
              <a:rPr lang="en-US" dirty="0"/>
              <a:t>Scoring for Individual ARVs Based on Comorbidities </a:t>
            </a:r>
          </a:p>
        </p:txBody>
      </p:sp>
      <p:sp>
        <p:nvSpPr>
          <p:cNvPr id="21" name="5 CuadroTexto">
            <a:extLst>
              <a:ext uri="{FF2B5EF4-FFF2-40B4-BE49-F238E27FC236}">
                <a16:creationId xmlns:a16="http://schemas.microsoft.com/office/drawing/2014/main" id="{25156CFA-D8BC-4C61-9BDC-25350BCB64CD}"/>
              </a:ext>
            </a:extLst>
          </p:cNvPr>
          <p:cNvSpPr txBox="1"/>
          <p:nvPr/>
        </p:nvSpPr>
        <p:spPr>
          <a:xfrm>
            <a:off x="410979" y="6368258"/>
            <a:ext cx="1162103" cy="295461"/>
          </a:xfrm>
          <a:prstGeom prst="rect">
            <a:avLst/>
          </a:prstGeom>
          <a:noFill/>
        </p:spPr>
        <p:txBody>
          <a:bodyPr wrap="none" lIns="109723" tIns="54862" rIns="109723" bIns="5486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hivassist.com.  </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AA891966-EB1B-FAED-2609-9687F132CABF}"/>
              </a:ext>
            </a:extLst>
          </p:cNvPr>
          <p:cNvSpPr txBox="1"/>
          <p:nvPr/>
        </p:nvSpPr>
        <p:spPr bwMode="auto">
          <a:xfrm>
            <a:off x="10373634" y="4298422"/>
            <a:ext cx="1566728"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Clicking the down arrow for individual ARVs shows an explanation of the penalty</a:t>
            </a:r>
          </a:p>
        </p:txBody>
      </p:sp>
      <p:sp>
        <p:nvSpPr>
          <p:cNvPr id="11" name="Oval 10">
            <a:extLst>
              <a:ext uri="{FF2B5EF4-FFF2-40B4-BE49-F238E27FC236}">
                <a16:creationId xmlns:a16="http://schemas.microsoft.com/office/drawing/2014/main" id="{0A74E47A-3EFE-AA23-E28B-F299768AC901}"/>
              </a:ext>
            </a:extLst>
          </p:cNvPr>
          <p:cNvSpPr/>
          <p:nvPr/>
        </p:nvSpPr>
        <p:spPr>
          <a:xfrm>
            <a:off x="125731" y="1906391"/>
            <a:ext cx="7269481" cy="585627"/>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14" name="Graphic 13" descr="Cursor with solid fill">
            <a:extLst>
              <a:ext uri="{FF2B5EF4-FFF2-40B4-BE49-F238E27FC236}">
                <a16:creationId xmlns:a16="http://schemas.microsoft.com/office/drawing/2014/main" id="{C8D881F4-0868-4F71-ABD7-DF290378B94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1196947">
            <a:off x="2165206" y="6029909"/>
            <a:ext cx="784879" cy="784879"/>
          </a:xfrm>
          <a:prstGeom prst="rect">
            <a:avLst/>
          </a:prstGeom>
        </p:spPr>
      </p:pic>
      <p:pic>
        <p:nvPicPr>
          <p:cNvPr id="8" name="Picture 7">
            <a:extLst>
              <a:ext uri="{FF2B5EF4-FFF2-40B4-BE49-F238E27FC236}">
                <a16:creationId xmlns:a16="http://schemas.microsoft.com/office/drawing/2014/main" id="{12AB5542-A6F2-4A29-AA2E-FC9F8420E31D}"/>
              </a:ext>
            </a:extLst>
          </p:cNvPr>
          <p:cNvPicPr>
            <a:picLocks noChangeAspect="1"/>
          </p:cNvPicPr>
          <p:nvPr/>
        </p:nvPicPr>
        <p:blipFill>
          <a:blip r:embed="rId7"/>
          <a:stretch>
            <a:fillRect/>
          </a:stretch>
        </p:blipFill>
        <p:spPr>
          <a:xfrm>
            <a:off x="3180625" y="3429000"/>
            <a:ext cx="6703664" cy="2866699"/>
          </a:xfrm>
          <a:prstGeom prst="rect">
            <a:avLst/>
          </a:prstGeom>
          <a:ln w="57150">
            <a:solidFill>
              <a:schemeClr val="accent1">
                <a:lumMod val="60000"/>
                <a:lumOff val="40000"/>
              </a:schemeClr>
            </a:solidFill>
          </a:ln>
        </p:spPr>
      </p:pic>
      <p:pic>
        <p:nvPicPr>
          <p:cNvPr id="9" name="Graphic 8" descr="Cursor with solid fill">
            <a:extLst>
              <a:ext uri="{FF2B5EF4-FFF2-40B4-BE49-F238E27FC236}">
                <a16:creationId xmlns:a16="http://schemas.microsoft.com/office/drawing/2014/main" id="{B4307A0E-3D73-6755-133D-90D64CCA8E1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1196947">
            <a:off x="9393729" y="3604244"/>
            <a:ext cx="784879" cy="784879"/>
          </a:xfrm>
          <a:prstGeom prst="rect">
            <a:avLst/>
          </a:prstGeom>
        </p:spPr>
      </p:pic>
      <p:pic>
        <p:nvPicPr>
          <p:cNvPr id="12" name="Graphic 11" descr="Cursor with solid fill">
            <a:extLst>
              <a:ext uri="{FF2B5EF4-FFF2-40B4-BE49-F238E27FC236}">
                <a16:creationId xmlns:a16="http://schemas.microsoft.com/office/drawing/2014/main" id="{70206B04-AACD-458F-8E82-B17E3442770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1196947">
            <a:off x="3976285" y="1513951"/>
            <a:ext cx="784879" cy="784879"/>
          </a:xfrm>
          <a:prstGeom prst="rect">
            <a:avLst/>
          </a:prstGeom>
        </p:spPr>
      </p:pic>
    </p:spTree>
    <p:custDataLst>
      <p:tags r:id="rId1"/>
    </p:custDataLst>
    <p:extLst>
      <p:ext uri="{BB962C8B-B14F-4D97-AF65-F5344CB8AC3E}">
        <p14:creationId xmlns:p14="http://schemas.microsoft.com/office/powerpoint/2010/main" val="2200614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5D12F2-097F-2AF8-5DCC-04C8563A77B0}"/>
              </a:ext>
            </a:extLst>
          </p:cNvPr>
          <p:cNvPicPr>
            <a:picLocks noChangeAspect="1"/>
          </p:cNvPicPr>
          <p:nvPr/>
        </p:nvPicPr>
        <p:blipFill rotWithShape="1">
          <a:blip r:embed="rId4"/>
          <a:srcRect b="63677"/>
          <a:stretch/>
        </p:blipFill>
        <p:spPr>
          <a:xfrm>
            <a:off x="410980" y="1651162"/>
            <a:ext cx="9659026" cy="1703928"/>
          </a:xfrm>
          <a:prstGeom prst="rect">
            <a:avLst/>
          </a:prstGeom>
          <a:ln w="57150">
            <a:solidFill>
              <a:schemeClr val="accent2"/>
            </a:solidFill>
          </a:ln>
        </p:spPr>
      </p:pic>
      <p:sp>
        <p:nvSpPr>
          <p:cNvPr id="2" name="Title 1">
            <a:extLst>
              <a:ext uri="{FF2B5EF4-FFF2-40B4-BE49-F238E27FC236}">
                <a16:creationId xmlns:a16="http://schemas.microsoft.com/office/drawing/2014/main" id="{867B33F5-5B6C-4F68-AFA1-0D5E9084B263}"/>
              </a:ext>
            </a:extLst>
          </p:cNvPr>
          <p:cNvSpPr>
            <a:spLocks noGrp="1"/>
          </p:cNvSpPr>
          <p:nvPr>
            <p:ph type="title"/>
          </p:nvPr>
        </p:nvSpPr>
        <p:spPr/>
        <p:txBody>
          <a:bodyPr/>
          <a:lstStyle/>
          <a:p>
            <a:r>
              <a:rPr lang="en-US" dirty="0"/>
              <a:t>HIV-ASSIST: </a:t>
            </a:r>
            <a:r>
              <a:rPr lang="en-US" i="1" dirty="0"/>
              <a:t>Additional Information </a:t>
            </a:r>
            <a:r>
              <a:rPr lang="en-US" dirty="0"/>
              <a:t>Tab Explains </a:t>
            </a:r>
            <a:br>
              <a:rPr lang="en-US" dirty="0"/>
            </a:br>
            <a:r>
              <a:rPr lang="en-US" dirty="0"/>
              <a:t>Scoring for Individual ARVs Based on Comorbidities </a:t>
            </a:r>
          </a:p>
        </p:txBody>
      </p:sp>
      <p:sp>
        <p:nvSpPr>
          <p:cNvPr id="21" name="5 CuadroTexto">
            <a:extLst>
              <a:ext uri="{FF2B5EF4-FFF2-40B4-BE49-F238E27FC236}">
                <a16:creationId xmlns:a16="http://schemas.microsoft.com/office/drawing/2014/main" id="{25156CFA-D8BC-4C61-9BDC-25350BCB64CD}"/>
              </a:ext>
            </a:extLst>
          </p:cNvPr>
          <p:cNvSpPr txBox="1"/>
          <p:nvPr/>
        </p:nvSpPr>
        <p:spPr>
          <a:xfrm>
            <a:off x="410979" y="6368258"/>
            <a:ext cx="1162103" cy="295461"/>
          </a:xfrm>
          <a:prstGeom prst="rect">
            <a:avLst/>
          </a:prstGeom>
          <a:noFill/>
        </p:spPr>
        <p:txBody>
          <a:bodyPr wrap="none" lIns="109723" tIns="54862" rIns="109723" bIns="5486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hivassist.com.  </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AA891966-EB1B-FAED-2609-9687F132CABF}"/>
              </a:ext>
            </a:extLst>
          </p:cNvPr>
          <p:cNvSpPr txBox="1"/>
          <p:nvPr/>
        </p:nvSpPr>
        <p:spPr bwMode="auto">
          <a:xfrm>
            <a:off x="10595520" y="4177041"/>
            <a:ext cx="1587993"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Clicking the down arrow for individual ARVs shows an explanation of the penalty</a:t>
            </a:r>
          </a:p>
        </p:txBody>
      </p:sp>
      <p:sp>
        <p:nvSpPr>
          <p:cNvPr id="11" name="Oval 10">
            <a:extLst>
              <a:ext uri="{FF2B5EF4-FFF2-40B4-BE49-F238E27FC236}">
                <a16:creationId xmlns:a16="http://schemas.microsoft.com/office/drawing/2014/main" id="{0A74E47A-3EFE-AA23-E28B-F299768AC901}"/>
              </a:ext>
            </a:extLst>
          </p:cNvPr>
          <p:cNvSpPr/>
          <p:nvPr/>
        </p:nvSpPr>
        <p:spPr>
          <a:xfrm>
            <a:off x="125731" y="1906391"/>
            <a:ext cx="7269481" cy="585627"/>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5" name="Picture 4">
            <a:extLst>
              <a:ext uri="{FF2B5EF4-FFF2-40B4-BE49-F238E27FC236}">
                <a16:creationId xmlns:a16="http://schemas.microsoft.com/office/drawing/2014/main" id="{5FB4EDD1-99ED-F3D4-B926-DAC7340CB73D}"/>
              </a:ext>
            </a:extLst>
          </p:cNvPr>
          <p:cNvPicPr>
            <a:picLocks noChangeAspect="1"/>
          </p:cNvPicPr>
          <p:nvPr/>
        </p:nvPicPr>
        <p:blipFill rotWithShape="1">
          <a:blip r:embed="rId5"/>
          <a:srcRect b="11269"/>
          <a:stretch/>
        </p:blipFill>
        <p:spPr>
          <a:xfrm>
            <a:off x="410980" y="3355089"/>
            <a:ext cx="9659026" cy="2896856"/>
          </a:xfrm>
          <a:prstGeom prst="rect">
            <a:avLst/>
          </a:prstGeom>
          <a:ln w="57150">
            <a:solidFill>
              <a:schemeClr val="accent2"/>
            </a:solidFill>
          </a:ln>
        </p:spPr>
      </p:pic>
      <p:pic>
        <p:nvPicPr>
          <p:cNvPr id="9" name="Graphic 8" descr="Cursor with solid fill">
            <a:extLst>
              <a:ext uri="{FF2B5EF4-FFF2-40B4-BE49-F238E27FC236}">
                <a16:creationId xmlns:a16="http://schemas.microsoft.com/office/drawing/2014/main" id="{B4307A0E-3D73-6755-133D-90D64CCA8E1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1196947">
            <a:off x="9677567" y="4953536"/>
            <a:ext cx="784879" cy="784879"/>
          </a:xfrm>
          <a:prstGeom prst="rect">
            <a:avLst/>
          </a:prstGeom>
        </p:spPr>
      </p:pic>
      <p:pic>
        <p:nvPicPr>
          <p:cNvPr id="12" name="Graphic 11" descr="Cursor with solid fill">
            <a:extLst>
              <a:ext uri="{FF2B5EF4-FFF2-40B4-BE49-F238E27FC236}">
                <a16:creationId xmlns:a16="http://schemas.microsoft.com/office/drawing/2014/main" id="{0F69EA57-7B87-46C1-A25B-FD966BE21C9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1196947">
            <a:off x="2044784" y="5285323"/>
            <a:ext cx="784879" cy="784879"/>
          </a:xfrm>
          <a:prstGeom prst="rect">
            <a:avLst/>
          </a:prstGeom>
        </p:spPr>
      </p:pic>
      <p:pic>
        <p:nvPicPr>
          <p:cNvPr id="8" name="Picture 7">
            <a:extLst>
              <a:ext uri="{FF2B5EF4-FFF2-40B4-BE49-F238E27FC236}">
                <a16:creationId xmlns:a16="http://schemas.microsoft.com/office/drawing/2014/main" id="{A04B7302-0F5C-49EF-9671-49AD4933507F}"/>
              </a:ext>
            </a:extLst>
          </p:cNvPr>
          <p:cNvPicPr>
            <a:picLocks noChangeAspect="1"/>
          </p:cNvPicPr>
          <p:nvPr/>
        </p:nvPicPr>
        <p:blipFill>
          <a:blip r:embed="rId8"/>
          <a:stretch>
            <a:fillRect/>
          </a:stretch>
        </p:blipFill>
        <p:spPr>
          <a:xfrm>
            <a:off x="5168544" y="441656"/>
            <a:ext cx="5369668" cy="5826868"/>
          </a:xfrm>
          <a:prstGeom prst="rect">
            <a:avLst/>
          </a:prstGeom>
          <a:ln w="76200">
            <a:solidFill>
              <a:schemeClr val="accent1">
                <a:lumMod val="60000"/>
                <a:lumOff val="40000"/>
              </a:schemeClr>
            </a:solidFill>
          </a:ln>
        </p:spPr>
      </p:pic>
      <p:pic>
        <p:nvPicPr>
          <p:cNvPr id="14" name="Graphic 13" descr="Cursor with solid fill">
            <a:extLst>
              <a:ext uri="{FF2B5EF4-FFF2-40B4-BE49-F238E27FC236}">
                <a16:creationId xmlns:a16="http://schemas.microsoft.com/office/drawing/2014/main" id="{C8B8925E-7762-474A-8824-5B25EC2371A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1196947">
            <a:off x="7862274" y="4846728"/>
            <a:ext cx="784879" cy="784879"/>
          </a:xfrm>
          <a:prstGeom prst="rect">
            <a:avLst/>
          </a:prstGeom>
        </p:spPr>
      </p:pic>
    </p:spTree>
    <p:custDataLst>
      <p:tags r:id="rId1"/>
    </p:custDataLst>
    <p:extLst>
      <p:ext uri="{BB962C8B-B14F-4D97-AF65-F5344CB8AC3E}">
        <p14:creationId xmlns:p14="http://schemas.microsoft.com/office/powerpoint/2010/main" val="3562303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E4F1ED-8607-4290-BE95-8F92925CF5BB}"/>
              </a:ext>
            </a:extLst>
          </p:cNvPr>
          <p:cNvPicPr>
            <a:picLocks noChangeAspect="1"/>
          </p:cNvPicPr>
          <p:nvPr/>
        </p:nvPicPr>
        <p:blipFill>
          <a:blip r:embed="rId4"/>
          <a:stretch>
            <a:fillRect/>
          </a:stretch>
        </p:blipFill>
        <p:spPr>
          <a:xfrm>
            <a:off x="724454" y="1566191"/>
            <a:ext cx="10296525" cy="4343400"/>
          </a:xfrm>
          <a:prstGeom prst="rect">
            <a:avLst/>
          </a:prstGeom>
        </p:spPr>
      </p:pic>
      <p:sp>
        <p:nvSpPr>
          <p:cNvPr id="2" name="Title 1">
            <a:extLst>
              <a:ext uri="{FF2B5EF4-FFF2-40B4-BE49-F238E27FC236}">
                <a16:creationId xmlns:a16="http://schemas.microsoft.com/office/drawing/2014/main" id="{D1E6AD12-8F96-4C58-8575-0C1CCFF93BAF}"/>
              </a:ext>
            </a:extLst>
          </p:cNvPr>
          <p:cNvSpPr>
            <a:spLocks noGrp="1"/>
          </p:cNvSpPr>
          <p:nvPr>
            <p:ph type="title"/>
          </p:nvPr>
        </p:nvSpPr>
        <p:spPr/>
        <p:txBody>
          <a:bodyPr/>
          <a:lstStyle/>
          <a:p>
            <a:r>
              <a:rPr lang="en-US" dirty="0"/>
              <a:t>HIV-ASSIST: </a:t>
            </a:r>
            <a:r>
              <a:rPr lang="en-US" i="1" dirty="0"/>
              <a:t>Additional Information </a:t>
            </a:r>
            <a:r>
              <a:rPr lang="en-US" dirty="0"/>
              <a:t>Tab Also Provides Mutation and Resistance Information, if Present</a:t>
            </a:r>
          </a:p>
        </p:txBody>
      </p:sp>
      <p:sp>
        <p:nvSpPr>
          <p:cNvPr id="13" name="5 CuadroTexto">
            <a:extLst>
              <a:ext uri="{FF2B5EF4-FFF2-40B4-BE49-F238E27FC236}">
                <a16:creationId xmlns:a16="http://schemas.microsoft.com/office/drawing/2014/main" id="{63CECAC9-52A3-4972-8AF3-A84F50579C62}"/>
              </a:ext>
            </a:extLst>
          </p:cNvPr>
          <p:cNvSpPr txBox="1"/>
          <p:nvPr/>
        </p:nvSpPr>
        <p:spPr>
          <a:xfrm>
            <a:off x="410979" y="6368258"/>
            <a:ext cx="1162103" cy="295461"/>
          </a:xfrm>
          <a:prstGeom prst="rect">
            <a:avLst/>
          </a:prstGeom>
          <a:noFill/>
        </p:spPr>
        <p:txBody>
          <a:bodyPr wrap="none" lIns="109723" tIns="54862" rIns="109723" bIns="54862"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hivassist.com.  </a:t>
            </a:r>
            <a:endParaRPr kumimoji="0" lang="es-ES_trad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4" name="Graphic 13" descr="Cursor with solid fill">
            <a:extLst>
              <a:ext uri="{FF2B5EF4-FFF2-40B4-BE49-F238E27FC236}">
                <a16:creationId xmlns:a16="http://schemas.microsoft.com/office/drawing/2014/main" id="{6826518B-1BF6-481D-95DE-666A5F9D359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679591">
            <a:off x="4671599" y="3714344"/>
            <a:ext cx="784879" cy="784879"/>
          </a:xfrm>
          <a:prstGeom prst="rect">
            <a:avLst/>
          </a:prstGeom>
        </p:spPr>
      </p:pic>
      <p:pic>
        <p:nvPicPr>
          <p:cNvPr id="6" name="Graphic 5" descr="Cursor with solid fill">
            <a:extLst>
              <a:ext uri="{FF2B5EF4-FFF2-40B4-BE49-F238E27FC236}">
                <a16:creationId xmlns:a16="http://schemas.microsoft.com/office/drawing/2014/main" id="{6165620D-9AC1-405B-9FCC-1DE63C1F864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679591">
            <a:off x="4005292" y="4260149"/>
            <a:ext cx="784879" cy="784879"/>
          </a:xfrm>
          <a:prstGeom prst="rect">
            <a:avLst/>
          </a:prstGeom>
        </p:spPr>
      </p:pic>
    </p:spTree>
    <p:custDataLst>
      <p:tags r:id="rId1"/>
    </p:custDataLst>
    <p:extLst>
      <p:ext uri="{BB962C8B-B14F-4D97-AF65-F5344CB8AC3E}">
        <p14:creationId xmlns:p14="http://schemas.microsoft.com/office/powerpoint/2010/main" val="24818016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A4A04-49DA-4D98-A21C-6E9270EFD72D}"/>
              </a:ext>
            </a:extLst>
          </p:cNvPr>
          <p:cNvSpPr>
            <a:spLocks noGrp="1"/>
          </p:cNvSpPr>
          <p:nvPr>
            <p:ph type="title"/>
          </p:nvPr>
        </p:nvSpPr>
        <p:spPr/>
        <p:txBody>
          <a:bodyPr/>
          <a:lstStyle/>
          <a:p>
            <a:r>
              <a:rPr lang="en-US" dirty="0"/>
              <a:t>HIV-ASSIST Helps HCPs…</a:t>
            </a:r>
          </a:p>
        </p:txBody>
      </p:sp>
      <p:sp>
        <p:nvSpPr>
          <p:cNvPr id="3" name="Content Placeholder 2">
            <a:extLst>
              <a:ext uri="{FF2B5EF4-FFF2-40B4-BE49-F238E27FC236}">
                <a16:creationId xmlns:a16="http://schemas.microsoft.com/office/drawing/2014/main" id="{7F18E25A-161F-4A7E-A33C-3CE4DC6F77F7}"/>
              </a:ext>
            </a:extLst>
          </p:cNvPr>
          <p:cNvSpPr>
            <a:spLocks noGrp="1"/>
          </p:cNvSpPr>
          <p:nvPr>
            <p:ph idx="1"/>
          </p:nvPr>
        </p:nvSpPr>
        <p:spPr/>
        <p:txBody>
          <a:bodyPr/>
          <a:lstStyle/>
          <a:p>
            <a:r>
              <a:rPr lang="en-US" sz="2400" dirty="0"/>
              <a:t>Select individualized ART regimens by providing free, online, guideline-based support </a:t>
            </a:r>
          </a:p>
          <a:p>
            <a:r>
              <a:rPr lang="en-US" sz="2400" dirty="0"/>
              <a:t>Make informed decisions by citing the primary literature underpinning the clinical guidelines</a:t>
            </a:r>
          </a:p>
          <a:p>
            <a:r>
              <a:rPr lang="en-US" sz="2400" dirty="0"/>
              <a:t>Take into consideration resistance mutations, comorbidities, and comedications when choosing ART regimens</a:t>
            </a:r>
          </a:p>
          <a:p>
            <a:r>
              <a:rPr lang="en-US" sz="2400" dirty="0"/>
              <a:t>Quickly identify clinical evidence for various options</a:t>
            </a:r>
          </a:p>
          <a:p>
            <a:pPr lvl="1"/>
            <a:r>
              <a:rPr lang="en-US" sz="2200" dirty="0"/>
              <a:t>Although evidence-based efficacy is primary, the HIV-ASSIST algorithm also weighs tolerability factors, including patient preferences and adherence patterns, among others </a:t>
            </a:r>
          </a:p>
        </p:txBody>
      </p:sp>
    </p:spTree>
    <p:custDataLst>
      <p:tags r:id="rId1"/>
    </p:custDataLst>
    <p:extLst>
      <p:ext uri="{BB962C8B-B14F-4D97-AF65-F5344CB8AC3E}">
        <p14:creationId xmlns:p14="http://schemas.microsoft.com/office/powerpoint/2010/main" val="6204880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a:solidFill>
                  <a:srgbClr val="00823B"/>
                </a:solidFill>
                <a:hlinkClick r:id="rId3"/>
              </a:rPr>
              <a:t>clinicaloptions.com</a:t>
            </a:r>
            <a:endParaRPr lang="en-US" sz="2400" b="1" u="sng">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HIV!</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Downloadable slides </a:t>
            </a:r>
            <a:r>
              <a:rPr lang="en-US" sz="2200" b="0" dirty="0"/>
              <a:t>for self study or to share with colleagues</a:t>
            </a:r>
          </a:p>
          <a:p>
            <a:pPr eaLnBrk="1" hangingPunct="1">
              <a:buClr>
                <a:schemeClr val="accent6"/>
              </a:buClr>
              <a:defRPr/>
            </a:pPr>
            <a:r>
              <a:rPr lang="en-US" sz="2200" dirty="0">
                <a:solidFill>
                  <a:srgbClr val="E1471D"/>
                </a:solidFill>
              </a:rPr>
              <a:t>On-demand mixed-media modules </a:t>
            </a:r>
            <a:r>
              <a:rPr lang="en-US" sz="2200" b="0" dirty="0"/>
              <a:t>featuring expert-led discussion</a:t>
            </a:r>
          </a:p>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200" b="1" i="0" u="none" strike="noStrike" kern="0" cap="none" spc="0" normalizeH="0" baseline="0" noProof="0" dirty="0" err="1">
                <a:ln>
                  <a:noFill/>
                </a:ln>
                <a:solidFill>
                  <a:srgbClr val="E1471D"/>
                </a:solidFill>
                <a:effectLst/>
                <a:uLnTx/>
                <a:uFillTx/>
                <a:latin typeface="Calibri" panose="020F0502020204030204" pitchFamily="34" charset="0"/>
                <a:ea typeface="+mn-ea"/>
                <a:cs typeface="+mn-cs"/>
              </a:rPr>
              <a:t>ClinicalThought</a:t>
            </a:r>
            <a:r>
              <a:rPr kumimoji="0" 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 commentaries </a:t>
            </a:r>
            <a:r>
              <a:rPr kumimoji="0" lang="en-US" sz="22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with expert perspectives on HIV care</a:t>
            </a:r>
            <a:endParaRPr lang="en-US" sz="2200" b="0"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5C55DC299B03D408B23D31EC57831E6" ma:contentTypeVersion="12" ma:contentTypeDescription="Create a new document." ma:contentTypeScope="" ma:versionID="d06c382e2af42ed280263cec74764719">
  <xsd:schema xmlns:xsd="http://www.w3.org/2001/XMLSchema" xmlns:xs="http://www.w3.org/2001/XMLSchema" xmlns:p="http://schemas.microsoft.com/office/2006/metadata/properties" xmlns:ns2="f9a08fe2-92c3-4aa8-8824-3897aa67b418" xmlns:ns3="22fd6914-46d4-4c7e-bbad-46e82841b69d" targetNamespace="http://schemas.microsoft.com/office/2006/metadata/properties" ma:root="true" ma:fieldsID="5bd20f29d837f48f395a4282094f8f9f" ns2:_="" ns3:_="">
    <xsd:import namespace="f9a08fe2-92c3-4aa8-8824-3897aa67b418"/>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9a08fe2-92c3-4aa8-8824-3897aa67b41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LongProperties xmlns="http://schemas.microsoft.com/office/2006/metadata/longProperti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f9a08fe2-92c3-4aa8-8824-3897aa67b418">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3BF782A5-9934-401E-AF88-B20EBA0377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9a08fe2-92c3-4aa8-8824-3897aa67b418"/>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5BA55BC3-5A03-47C2-8EC3-D964C3B5E779}">
  <ds:schemaRefs>
    <ds:schemaRef ds:uri="http://schemas.microsoft.com/office/2006/documentManagement/types"/>
    <ds:schemaRef ds:uri="http://purl.org/dc/elements/1.1/"/>
    <ds:schemaRef ds:uri="http://purl.org/dc/terms/"/>
    <ds:schemaRef ds:uri="http://purl.org/dc/dcmitype/"/>
    <ds:schemaRef ds:uri="http://schemas.microsoft.com/office/infopath/2007/PartnerControls"/>
    <ds:schemaRef ds:uri="http://schemas.openxmlformats.org/package/2006/metadata/core-properties"/>
    <ds:schemaRef ds:uri="22fd6914-46d4-4c7e-bbad-46e82841b69d"/>
    <ds:schemaRef ds:uri="f9a08fe2-92c3-4aa8-8824-3897aa67b418"/>
    <ds:schemaRef ds:uri="http://schemas.microsoft.com/office/2006/metadata/properties"/>
    <ds:schemaRef ds:uri="http://www.w3.org/XML/1998/namespace"/>
  </ds:schemaRefs>
</ds:datastoreItem>
</file>

<file path=docMetadata/LabelInfo.xml><?xml version="1.0" encoding="utf-8"?>
<clbl:labelList xmlns:clbl="http://schemas.microsoft.com/office/2020/mipLabelMetadata">
  <clbl:label id="{be2fd2f7-a818-4e66-8956-c8223012702a}" enabled="0" method="" siteId="{be2fd2f7-a818-4e66-8956-c8223012702a}" removed="1"/>
</clbl:labelList>
</file>

<file path=docProps/app.xml><?xml version="1.0" encoding="utf-8"?>
<Properties xmlns="http://schemas.openxmlformats.org/officeDocument/2006/extended-properties" xmlns:vt="http://schemas.openxmlformats.org/officeDocument/2006/docPropsVTypes">
  <Template/>
  <TotalTime>426</TotalTime>
  <Words>5467</Words>
  <Application>Microsoft Office PowerPoint</Application>
  <PresentationFormat>Widescreen</PresentationFormat>
  <Paragraphs>736</Paragraphs>
  <Slides>61</Slides>
  <Notes>56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61</vt:i4>
      </vt:variant>
    </vt:vector>
  </HeadingPairs>
  <TitlesOfParts>
    <vt:vector size="67" baseType="lpstr">
      <vt:lpstr>Arial</vt:lpstr>
      <vt:lpstr>Calibri</vt:lpstr>
      <vt:lpstr>Times</vt:lpstr>
      <vt:lpstr>Wingdings</vt:lpstr>
      <vt:lpstr>2022_CCO_Template</vt:lpstr>
      <vt:lpstr>2017_HTAA_Diabetes</vt:lpstr>
      <vt:lpstr>Making Individualized ART Choices in Asia:  How HIV-ASSIST Can Help</vt:lpstr>
      <vt:lpstr>About These Slides</vt:lpstr>
      <vt:lpstr>Faculty and Disclosures </vt:lpstr>
      <vt:lpstr>Learning Objectives </vt:lpstr>
      <vt:lpstr>Individualization of ART is Important for Optimization</vt:lpstr>
      <vt:lpstr>ART Selection Is Increasingly Complex</vt:lpstr>
      <vt:lpstr>HIV Expert Guidelines and ART: Inherent Challenges</vt:lpstr>
      <vt:lpstr>Can Multiple Criteria Decision Analysis Help?</vt:lpstr>
      <vt:lpstr>HIV-ASSIST: Multiple Criteria Analysis–Based Decision Support for ART</vt:lpstr>
      <vt:lpstr>HIV-ASSIST: Updated Resources in One Place</vt:lpstr>
      <vt:lpstr>HIV-ASSIST Team: Update Algorithms and Content Iteratively and Routinely</vt:lpstr>
      <vt:lpstr>HIV-ASSIST Team: Update Algorithms and Content Iteratively and Routinely</vt:lpstr>
      <vt:lpstr>HIV-ASSIST Endorsements in Asia</vt:lpstr>
      <vt:lpstr>Validation of HIV-ASSIST: Prospective Analysis of  Tool Concordance With Experienced HIV Providers</vt:lpstr>
      <vt:lpstr>Concordance With HIV-Experienced Providers</vt:lpstr>
      <vt:lpstr>Validation of HIV-ASSIST: Retrospective Cohort Study</vt:lpstr>
      <vt:lpstr>HIV-ASSIST and ART Selection by Medical Trainees</vt:lpstr>
      <vt:lpstr>HIV-ASSIST and US Medical Trainee ART Selection: Results</vt:lpstr>
      <vt:lpstr>US Medical Trainee Qualitative Feedback</vt:lpstr>
      <vt:lpstr>Key Points on HIV-ASSIST</vt:lpstr>
      <vt:lpstr>How to Use the HIV-ASSIST Tool:  A Step-by-Step Guide for HCPs in Asia</vt:lpstr>
      <vt:lpstr>HIV-ASSIST: A Decision Support Tool for ARV Selection</vt:lpstr>
      <vt:lpstr>HIV-ASSIST: Input Key Viral and Patient Characteristics With a User-Friendly Web-Based Tool</vt:lpstr>
      <vt:lpstr>HIV-ASSIST: A Decision Support Tool for ARV Selection Available as a Mobile App</vt:lpstr>
      <vt:lpstr>HIV-ASSIST: Input Is Individualized for Each Patient’s Viral Attributes</vt:lpstr>
      <vt:lpstr>HIV-ASSIST: Input Is Individualized for Each Patient’s Comorbidities, Comedications, and Characteristics</vt:lpstr>
      <vt:lpstr>HIV-ASSIST: Provides Individual ARV Utility Scores</vt:lpstr>
      <vt:lpstr>HIV-ASSIST: Multidrug Aggregate Score Informed by Guidelines and Scientific Advisory Panel</vt:lpstr>
      <vt:lpstr>HIV-ASSIST: Includes User Options for Additional Prioritization</vt:lpstr>
      <vt:lpstr>HIV-ASSIST: Score Is the Composite of Different Considerations, Not an Absolute Ranking</vt:lpstr>
      <vt:lpstr>HIV-ASSIST Output: Potential Regimens  With Color-Coding and Weighted Scores</vt:lpstr>
      <vt:lpstr>HIV-ASSIST Output: Expand Instructions Link to Access Explanation of Weighted Scoring and Color-Coding</vt:lpstr>
      <vt:lpstr>HIV-ASSIST Output: Lowest Scores Represent  Preferred Regimens Backed by Strong Clinical Evidence</vt:lpstr>
      <vt:lpstr>HIV-ASSIST Outputs Rational Choices: Provider Weighs the Pros and Cons</vt:lpstr>
      <vt:lpstr>Case 1: Choosing Initial ART</vt:lpstr>
      <vt:lpstr>Case 1: Choosing Initial ART</vt:lpstr>
      <vt:lpstr>HIV-ASSIST: Input Key Viral and Patient-Specific Factors</vt:lpstr>
      <vt:lpstr>Tailoring to Local ARV Availability: Check Boxes to Exclude Any Drugs Unavailable in Your Region</vt:lpstr>
      <vt:lpstr>Tailor to Availability and Preferences</vt:lpstr>
      <vt:lpstr>HIV-ASSIST Decision Support Is Guideline-Based</vt:lpstr>
      <vt:lpstr>HIV-ASSIST: Updated Resources in One Place</vt:lpstr>
      <vt:lpstr>HIV-ASSIST Output: Clicking on Any Regimen Opens Relevant Education Sheets</vt:lpstr>
      <vt:lpstr>HIV-ASSIST Output: Clicking on Any Regimen Opens Relevant Education Sheets</vt:lpstr>
      <vt:lpstr>HIV-ASSIST Output: Education Sheets Include Summaries of Evidence From the Primary Literature</vt:lpstr>
      <vt:lpstr>Case 2:  HIV-ASSIST Provides:  Dosing Information, Drug-Drug Interactions, and Assessment of Comorbidities</vt:lpstr>
      <vt:lpstr>Patient Case 2: Navigating Drug Interactions and Comorbidities</vt:lpstr>
      <vt:lpstr>HIV-ASSIST Input: Comorbidities and Comedications</vt:lpstr>
      <vt:lpstr>HIV-ASSIST Output: Potential Regimens  With Color-Coding and Weighted Scores</vt:lpstr>
      <vt:lpstr>HIV-ASSIST Output: Potential Regimens  With Color-Coding and Weighted Scores</vt:lpstr>
      <vt:lpstr>HIV-ASSIST Provides Transparent Explanations of All Rules Leading Final Score and Ranking (Rationale Tab)</vt:lpstr>
      <vt:lpstr>HIV-ASSIST Provides Dosing Information in the Dosing Tab after Clicking on the Regimen</vt:lpstr>
      <vt:lpstr>HIV-ASSIST Output: Dosing Information by Clicking on the Regimen</vt:lpstr>
      <vt:lpstr>HIV-ASSIST: Additional Information Tab Provides Information on Mutations, Comorbidities, Drug Interactions</vt:lpstr>
      <vt:lpstr>HIV-ASSIST: Additional Information Tab Explains Drug Interactions</vt:lpstr>
      <vt:lpstr>HIV-ASSIST: Additional Information Tab Explains Drug Interactions and Their Impact on Scores</vt:lpstr>
      <vt:lpstr>HIV-ASSIST: Additional Information Tab Explains  Scoring for Individual ARVs Based on Comorbidities </vt:lpstr>
      <vt:lpstr>HIV-ASSIST: Additional Information Tab Explains  Scoring for Individual ARVs Based on Comorbidities </vt:lpstr>
      <vt:lpstr>HIV-ASSIST: Additional Information Tab Explains  Scoring for Individual ARVs Based on Comorbidities </vt:lpstr>
      <vt:lpstr>HIV-ASSIST: Additional Information Tab Also Provides Mutation and Resistance Information, if Present</vt:lpstr>
      <vt:lpstr>HIV-ASSIST Helps HCPs…</vt:lpstr>
      <vt:lpstr>Go Online for More CCO  Coverage of HIV!</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Making Individualized ART Choices in Asia: How HIV-ASSIST Can Help</dc:title>
  <dc:creator>Preferred User</dc:creator>
  <cp:lastModifiedBy>Natalia Kolenko</cp:lastModifiedBy>
  <cp:revision>12</cp:revision>
  <cp:lastPrinted>2016-09-26T20:21:49Z</cp:lastPrinted>
  <dcterms:created xsi:type="dcterms:W3CDTF">2005-05-27T15:08:01Z</dcterms:created>
  <dcterms:modified xsi:type="dcterms:W3CDTF">2025-06-03T20:58:09Z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f6b19e28-ce23-4e45-8ab9-80e12fd2421e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0x01010035C55DC299B03D408B23D31EC57831E6</vt:lpwstr>
  </property>
  <property fmtid="{D5CDD505-2E9C-101B-9397-08002B2CF9AE}" pid="9" name="MediaServiceImageTags">
    <vt:lpwstr/>
  </property>
</Properties>
</file>