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8" r:id="rId8"/>
    <p:sldId id="559" r:id="rId9"/>
    <p:sldId id="567" r:id="rId10"/>
    <p:sldId id="548" r:id="rId11"/>
    <p:sldId id="568" r:id="rId12"/>
    <p:sldId id="549" r:id="rId13"/>
    <p:sldId id="564" r:id="rId14"/>
    <p:sldId id="563" r:id="rId15"/>
    <p:sldId id="566" r:id="rId16"/>
    <p:sldId id="552" r:id="rId17"/>
    <p:sldId id="560"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Kara Nyberg" initials="KN" lastIdx="12" clrIdx="16">
    <p:extLst>
      <p:ext uri="{19B8F6BF-5375-455C-9EA6-DF929625EA0E}">
        <p15:presenceInfo xmlns:p15="http://schemas.microsoft.com/office/powerpoint/2012/main" userId="63b453b522a604bf" providerId="Windows Live"/>
      </p:ext>
    </p:extLst>
  </p:cmAuthor>
  <p:cmAuthor id="18" name="Vanessa Carter" initials="VC" lastIdx="10" clrIdx="17">
    <p:extLst>
      <p:ext uri="{19B8F6BF-5375-455C-9EA6-DF929625EA0E}">
        <p15:presenceInfo xmlns:p15="http://schemas.microsoft.com/office/powerpoint/2012/main" userId="S::vcarter@clinicaloptions.com::9ce73b1e-6b1e-4cab-b34f-91637f33dd50" providerId="AD"/>
      </p:ext>
    </p:extLst>
  </p:cmAuthor>
  <p:cmAuthor id="19" name="spantry@clinicaloptions.com" initials="s" lastIdx="6" clrIdx="18">
    <p:extLst>
      <p:ext uri="{19B8F6BF-5375-455C-9EA6-DF929625EA0E}">
        <p15:presenceInfo xmlns:p15="http://schemas.microsoft.com/office/powerpoint/2012/main" userId="spantry@clinicaloptions.com" providerId="None"/>
      </p:ext>
    </p:extLst>
  </p:cmAuthor>
  <p:cmAuthor id="20" name="CLINICALOPTIONS\krosenthal" initials="C" lastIdx="6" clrIdx="19">
    <p:extLst>
      <p:ext uri="{19B8F6BF-5375-455C-9EA6-DF929625EA0E}">
        <p15:presenceInfo xmlns:p15="http://schemas.microsoft.com/office/powerpoint/2012/main" userId="CLINICALOPTIONS\krosenthal" providerId="None"/>
      </p:ext>
    </p:extLst>
  </p:cmAuthor>
  <p:cmAuthor id="21" name="aboecler@clinicaloptions.com" initials="a" lastIdx="2" clrIdx="20">
    <p:extLst>
      <p:ext uri="{19B8F6BF-5375-455C-9EA6-DF929625EA0E}">
        <p15:presenceInfo xmlns:p15="http://schemas.microsoft.com/office/powerpoint/2012/main" userId="aboecler@clinicaloptions.com" providerId="None"/>
      </p:ext>
    </p:extLst>
  </p:cmAuthor>
  <p:cmAuthor id="22" name="Dussadee Royal" initials="DR" lastIdx="3"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39B927-71E2-4599-8E00-C7E6806613F2}" v="364" dt="2023-12-14T19:53:18.18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35" autoAdjust="0"/>
    <p:restoredTop sz="86925" autoAdjust="0"/>
  </p:normalViewPr>
  <p:slideViewPr>
    <p:cSldViewPr snapToGrid="0">
      <p:cViewPr varScale="1">
        <p:scale>
          <a:sx n="58" d="100"/>
          <a:sy n="58" d="100"/>
        </p:scale>
        <p:origin x="1088"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VRd, bortezomib/lenalidomide/dexamethasone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09388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CR, complete response; D, daratumumab; NDMM, newly diagnosed multiple myeloma; PFS, progression-free survival; R, lenalidomide;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2012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CR, complete response; D, daratumumab; d, dexamethasone; ECOG, Eastern Cooperative Oncology Group; f/u, follow-up; ISS, International Staging System; MRD, measurable residual disease; NDMM, newly diagnosed multiple myeloma; OS, overall survival; PFS, progression-free survival; PS, performance status; R, lenalidomide; V, bortezomib; VRd, bortezomib/lenalidomide/dexamethasone.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545296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daratumumab; ECOG, Eastern Cooperative Oncology Group; ISS, International Staging System; MM, multiple myeloma; PS, performance status;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5192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ASCT, autologous stem cell transplant; d, days; f/u, follow up; PD, progressive disease;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278097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daratumumab; PD, progressive disease; PFS, progression-free survival;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747302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 daratumumab; ECOG, Eastern Cooperative Oncology Group; ISS, International Staging System; NE, not estimable; PD, progressive disease; VRd, bortezomib/lenalidomide/dexamethasone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03951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 daratumumab; MRD, measurable residual disease; OR, odds ratio; OS, overall survival; R, lenalidomide; sCR, stringent complete response;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994126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daratumumab; Gr, grade; IRR, infusion-related reaction; TEAE, treatment-emergent adverse event; URTI, upper respiratory tract infection;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930563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CR, complete response; D, daratumumab; MRD, measurable residual disease; NDMM, newly diagnosed multiple myeloma; PFS, progression-free survival; R, lenalidomide;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49270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PERSEUS: Primary Analysis of Phase III Trial With VRd ± Daratumumab in Patients With Newly Diagnosed Multiple Myeloma Eligible for ASCT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A standard treatment approach for transplant-eligible patients with NDMM involves </a:t>
            </a:r>
            <a:br>
              <a:rPr lang="en-US" altLang="en-US" sz="2200" dirty="0"/>
            </a:br>
            <a:r>
              <a:rPr lang="en-US" altLang="en-US" sz="2200" dirty="0"/>
              <a:t>VRd induction → ASCT → VRd consolidation → R maintenance</a:t>
            </a:r>
            <a:r>
              <a:rPr lang="en-US" altLang="en-US" sz="2200" baseline="30000" dirty="0"/>
              <a:t>1-4</a:t>
            </a:r>
          </a:p>
          <a:p>
            <a:pPr lvl="1"/>
            <a:r>
              <a:rPr lang="en-US" altLang="en-US" sz="2000" dirty="0"/>
              <a:t>Phase III trials showed median PFS of 50-67.5 mo and ≥CR rates of 47%-59% with this strategy</a:t>
            </a:r>
            <a:r>
              <a:rPr lang="en-US" altLang="en-US" sz="2000" baseline="30000" dirty="0"/>
              <a:t>2,3</a:t>
            </a:r>
          </a:p>
          <a:p>
            <a:r>
              <a:rPr lang="en-US" altLang="en-US" sz="2200" dirty="0"/>
              <a:t>Phase II GRIFFIN trial illustrated the feasibility of adding daratumumab to this treatment approach in transplant-eligible NDMM</a:t>
            </a:r>
            <a:r>
              <a:rPr lang="en-US" altLang="en-US" sz="2200" baseline="30000" dirty="0"/>
              <a:t>5</a:t>
            </a:r>
            <a:r>
              <a:rPr lang="en-US" altLang="en-US" sz="2200" dirty="0"/>
              <a:t> </a:t>
            </a:r>
          </a:p>
          <a:p>
            <a:pPr lvl="1"/>
            <a:r>
              <a:rPr lang="en-US" altLang="en-US" sz="2000" dirty="0"/>
              <a:t>D-VRd induction/consolidation + D-R maintenance improved depth of response and PFS as compared with VRd + R maintenance</a:t>
            </a:r>
          </a:p>
          <a:p>
            <a:r>
              <a:rPr lang="en-US" altLang="en-US" sz="2200" dirty="0"/>
              <a:t>Current report details primary efficacy and safety data from the pivotal phase III PERSEUS trial comparing D-VRd induction → ASCT → D-VRd consolidation → D-R maintenance vs VRd induction → ASCT → VRd consolidation → R maintenance in patients with transplant-eligible NDMM</a:t>
            </a:r>
            <a:r>
              <a:rPr lang="en-US" altLang="en-US" sz="2200" baseline="30000" dirty="0"/>
              <a:t>6,7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Dimopoulos. Hemasphere. 2021;5:e528. 2. Attal. NEJM. 2017;376:1311. 3. Richardson. NEJM. 2022;387:132.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Rosinol. Blood. 2019;134:1337. 5. Voorhees. Lancet Hematol. 2023;10:e825. 6. Sonneveld. ASH 2023. Abstr LBA-1.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Sonneveld. NEJM. 2023;[Epub].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PERSEUS: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sp>
        <p:nvSpPr>
          <p:cNvPr id="4" name="Content Placeholder 4">
            <a:extLst>
              <a:ext uri="{FF2B5EF4-FFF2-40B4-BE49-F238E27FC236}">
                <a16:creationId xmlns:a16="http://schemas.microsoft.com/office/drawing/2014/main" id="{A7628130-C410-4A50-155B-F259D7708682}"/>
              </a:ext>
            </a:extLst>
          </p:cNvPr>
          <p:cNvSpPr txBox="1">
            <a:spLocks/>
          </p:cNvSpPr>
          <p:nvPr/>
        </p:nvSpPr>
        <p:spPr>
          <a:xfrm>
            <a:off x="604838" y="1404600"/>
            <a:ext cx="10877550" cy="4493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Multicenter, open-label, randomized phase III trial; current analysis </a:t>
            </a:r>
            <a:r>
              <a:rPr lang="en-US" altLang="en-US" sz="2400" b="0" kern="0" dirty="0"/>
              <a:t>median f/u: 47.5 mo</a:t>
            </a:r>
          </a:p>
          <a:p>
            <a:endParaRPr lang="en-US" sz="2200" b="0" kern="0" dirty="0"/>
          </a:p>
        </p:txBody>
      </p:sp>
      <p:sp>
        <p:nvSpPr>
          <p:cNvPr id="5" name="TextBox 4">
            <a:extLst>
              <a:ext uri="{FF2B5EF4-FFF2-40B4-BE49-F238E27FC236}">
                <a16:creationId xmlns:a16="http://schemas.microsoft.com/office/drawing/2014/main" id="{6870001B-CC0D-4B09-F423-CA9CEA4D810C}"/>
              </a:ext>
            </a:extLst>
          </p:cNvPr>
          <p:cNvSpPr txBox="1"/>
          <p:nvPr/>
        </p:nvSpPr>
        <p:spPr>
          <a:xfrm>
            <a:off x="2639849" y="2309564"/>
            <a:ext cx="2376966" cy="1508105"/>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D-VRd</a:t>
            </a:r>
            <a:endParaRPr lang="en-US" b="0" kern="0" dirty="0">
              <a:latin typeface="Calibri" panose="020F0502020204030204" pitchFamily="34" charset="0"/>
            </a:endParaRP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1800 mg SC QW/Q2W</a:t>
            </a:r>
            <a:r>
              <a:rPr lang="en-US" sz="1400" b="0" kern="0" baseline="30000" dirty="0">
                <a:latin typeface="Calibri" panose="020F0502020204030204" pitchFamily="34" charset="0"/>
              </a:rPr>
              <a:t>*</a:t>
            </a:r>
          </a:p>
          <a:p>
            <a:pPr algn="ctr" eaLnBrk="1" hangingPunct="1">
              <a:defRPr/>
            </a:pPr>
            <a:r>
              <a:rPr lang="en-US" sz="1400" kern="0" dirty="0">
                <a:latin typeface="Calibri" panose="020F0502020204030204" pitchFamily="34" charset="0"/>
              </a:rPr>
              <a:t>V</a:t>
            </a:r>
            <a:r>
              <a:rPr lang="en-US" sz="1400" b="0" kern="0" dirty="0">
                <a:latin typeface="Calibri" panose="020F0502020204030204" pitchFamily="34" charset="0"/>
              </a:rPr>
              <a:t>: 1.3 mg/m</a:t>
            </a:r>
            <a:r>
              <a:rPr lang="en-US" sz="1400" b="0" kern="0" baseline="30000" dirty="0">
                <a:latin typeface="Calibri" panose="020F0502020204030204" pitchFamily="34" charset="0"/>
              </a:rPr>
              <a:t>2</a:t>
            </a:r>
            <a:r>
              <a:rPr lang="en-US" sz="1400" b="0" kern="0" dirty="0">
                <a:latin typeface="Calibri" panose="020F0502020204030204" pitchFamily="34" charset="0"/>
              </a:rPr>
              <a:t> SC D1, 4, 8, 11</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25 mg PO D1-21</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40 mg PO/IV D1-4, 9-12</a:t>
            </a:r>
          </a:p>
          <a:p>
            <a:pPr algn="ctr" eaLnBrk="1" hangingPunct="1">
              <a:defRPr/>
            </a:pPr>
            <a:r>
              <a:rPr lang="en-US" b="0" kern="0" dirty="0">
                <a:latin typeface="Calibri" panose="020F0502020204030204" pitchFamily="34" charset="0"/>
              </a:rPr>
              <a:t>(n = 355)</a:t>
            </a:r>
          </a:p>
        </p:txBody>
      </p:sp>
      <p:sp>
        <p:nvSpPr>
          <p:cNvPr id="6" name="TextBox 23">
            <a:extLst>
              <a:ext uri="{FF2B5EF4-FFF2-40B4-BE49-F238E27FC236}">
                <a16:creationId xmlns:a16="http://schemas.microsoft.com/office/drawing/2014/main" id="{F7A61745-DEF9-8EBD-0DB1-B74ED9B2CBC7}"/>
              </a:ext>
            </a:extLst>
          </p:cNvPr>
          <p:cNvSpPr txBox="1">
            <a:spLocks noChangeArrowheads="1"/>
          </p:cNvSpPr>
          <p:nvPr/>
        </p:nvSpPr>
        <p:spPr bwMode="auto">
          <a:xfrm>
            <a:off x="112137" y="2982228"/>
            <a:ext cx="2117538"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Transplant-eligible adults aged 18-70 yr with NDMM; </a:t>
            </a:r>
          </a:p>
          <a:p>
            <a:pPr algn="ctr" eaLnBrk="1" hangingPunct="1">
              <a:spcBef>
                <a:spcPts val="0"/>
              </a:spcBef>
              <a:spcAft>
                <a:spcPts val="0"/>
              </a:spcAft>
              <a:buNone/>
            </a:pPr>
            <a:r>
              <a:rPr lang="en-US" altLang="en-US" sz="1800" b="0" dirty="0">
                <a:solidFill>
                  <a:schemeClr val="bg1"/>
                </a:solidFill>
                <a:latin typeface="Calibri" panose="020F0502020204030204" pitchFamily="34" charset="0"/>
                <a:ea typeface="ＭＳ Ｐゴシック" panose="020B0600070205080204" pitchFamily="34" charset="-128"/>
              </a:rPr>
              <a:t>ECOG PS ≤2* </a:t>
            </a:r>
            <a:br>
              <a:rPr lang="en-US" altLang="en-US" sz="1800" b="0" dirty="0">
                <a:solidFill>
                  <a:schemeClr val="bg1"/>
                </a:solidFill>
                <a:latin typeface="Calibri" panose="020F0502020204030204" pitchFamily="34" charset="0"/>
                <a:ea typeface="ＭＳ Ｐゴシック" panose="020B0600070205080204" pitchFamily="34" charset="-128"/>
              </a:rPr>
            </a:br>
            <a:r>
              <a:rPr lang="en-US" altLang="en-US" sz="1800" b="0" dirty="0">
                <a:solidFill>
                  <a:schemeClr val="bg1"/>
                </a:solidFill>
                <a:latin typeface="Calibri" panose="020F0502020204030204" pitchFamily="34" charset="0"/>
                <a:ea typeface="ＭＳ Ｐゴシック" panose="020B0600070205080204" pitchFamily="34" charset="-128"/>
              </a:rPr>
              <a:t>(</a:t>
            </a:r>
            <a:r>
              <a:rPr lang="en-GB" altLang="en-US" sz="1800" b="0" dirty="0">
                <a:solidFill>
                  <a:schemeClr val="bg1"/>
                </a:solidFill>
                <a:latin typeface="Calibri" panose="020F0502020204030204" pitchFamily="34" charset="0"/>
                <a:ea typeface="ＭＳ Ｐゴシック" panose="020B0600070205080204" pitchFamily="34" charset="-128"/>
              </a:rPr>
              <a:t>N = 709)</a:t>
            </a:r>
            <a:endParaRPr lang="en-US" altLang="en-US" sz="1800" b="0" kern="0" dirty="0">
              <a:solidFill>
                <a:schemeClr val="bg1"/>
              </a:solidFill>
              <a:latin typeface="Calibri" panose="020F0502020204030204" pitchFamily="34" charset="0"/>
            </a:endParaRPr>
          </a:p>
        </p:txBody>
      </p:sp>
      <p:cxnSp>
        <p:nvCxnSpPr>
          <p:cNvPr id="7" name="Straight Arrow Connector 6">
            <a:extLst>
              <a:ext uri="{FF2B5EF4-FFF2-40B4-BE49-F238E27FC236}">
                <a16:creationId xmlns:a16="http://schemas.microsoft.com/office/drawing/2014/main" id="{AFC29847-0BA6-1E5D-690A-32A9C87A8777}"/>
              </a:ext>
            </a:extLst>
          </p:cNvPr>
          <p:cNvCxnSpPr>
            <a:cxnSpLocks/>
          </p:cNvCxnSpPr>
          <p:nvPr/>
        </p:nvCxnSpPr>
        <p:spPr>
          <a:xfrm rot="16200000">
            <a:off x="5154523" y="295215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8" name="Straight Arrow Connector 7">
            <a:extLst>
              <a:ext uri="{FF2B5EF4-FFF2-40B4-BE49-F238E27FC236}">
                <a16:creationId xmlns:a16="http://schemas.microsoft.com/office/drawing/2014/main" id="{5E4FC668-E67A-4526-9425-860749F99B13}"/>
              </a:ext>
            </a:extLst>
          </p:cNvPr>
          <p:cNvCxnSpPr>
            <a:cxnSpLocks/>
          </p:cNvCxnSpPr>
          <p:nvPr/>
        </p:nvCxnSpPr>
        <p:spPr>
          <a:xfrm rot="16200000">
            <a:off x="5952728" y="295215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9" name="Straight Arrow Connector 8">
            <a:extLst>
              <a:ext uri="{FF2B5EF4-FFF2-40B4-BE49-F238E27FC236}">
                <a16:creationId xmlns:a16="http://schemas.microsoft.com/office/drawing/2014/main" id="{3D262485-D2CC-5EF4-995D-621D07159C3F}"/>
              </a:ext>
            </a:extLst>
          </p:cNvPr>
          <p:cNvCxnSpPr>
            <a:cxnSpLocks/>
          </p:cNvCxnSpPr>
          <p:nvPr/>
        </p:nvCxnSpPr>
        <p:spPr>
          <a:xfrm rot="16200000">
            <a:off x="8037851" y="295215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10" name="Straight Arrow Connector 9">
            <a:extLst>
              <a:ext uri="{FF2B5EF4-FFF2-40B4-BE49-F238E27FC236}">
                <a16:creationId xmlns:a16="http://schemas.microsoft.com/office/drawing/2014/main" id="{FCF87CE1-189C-081F-8DA8-F156A00E297F}"/>
              </a:ext>
            </a:extLst>
          </p:cNvPr>
          <p:cNvCxnSpPr>
            <a:cxnSpLocks/>
          </p:cNvCxnSpPr>
          <p:nvPr/>
        </p:nvCxnSpPr>
        <p:spPr>
          <a:xfrm flipV="1">
            <a:off x="2162423" y="2925118"/>
            <a:ext cx="439489" cy="615552"/>
          </a:xfrm>
          <a:prstGeom prst="straightConnector1">
            <a:avLst/>
          </a:prstGeom>
          <a:noFill/>
          <a:ln w="28575" cap="flat" cmpd="sng" algn="ctr">
            <a:solidFill>
              <a:schemeClr val="bg1"/>
            </a:solidFill>
            <a:prstDash val="solid"/>
            <a:headEnd type="none" w="med" len="med"/>
            <a:tailEnd type="triangle" w="med" len="med"/>
          </a:ln>
          <a:effectLst/>
        </p:spPr>
      </p:cxnSp>
      <p:sp>
        <p:nvSpPr>
          <p:cNvPr id="11" name="TextBox 10">
            <a:extLst>
              <a:ext uri="{FF2B5EF4-FFF2-40B4-BE49-F238E27FC236}">
                <a16:creationId xmlns:a16="http://schemas.microsoft.com/office/drawing/2014/main" id="{0F0EF136-6DE3-A604-AF76-52CFDB231258}"/>
              </a:ext>
            </a:extLst>
          </p:cNvPr>
          <p:cNvSpPr txBox="1"/>
          <p:nvPr/>
        </p:nvSpPr>
        <p:spPr>
          <a:xfrm>
            <a:off x="6093641" y="2663507"/>
            <a:ext cx="1794254" cy="800219"/>
          </a:xfrm>
          <a:prstGeom prst="rect">
            <a:avLst/>
          </a:prstGeom>
          <a:solidFill>
            <a:schemeClr val="accent1"/>
          </a:solidFill>
          <a:ln>
            <a:noFill/>
          </a:ln>
        </p:spPr>
        <p:txBody>
          <a:bodyPr wrap="square" anchor="ctr">
            <a:spAutoFit/>
          </a:bodyPr>
          <a:lstStyle/>
          <a:p>
            <a:pPr algn="ctr" eaLnBrk="1" hangingPunct="1">
              <a:defRPr/>
            </a:pPr>
            <a:r>
              <a:rPr lang="en-US" kern="0" dirty="0">
                <a:latin typeface="Calibri" panose="020F0502020204030204" pitchFamily="34" charset="0"/>
              </a:rPr>
              <a:t>D-VRd</a:t>
            </a:r>
            <a:endParaRPr lang="en-US" b="0" kern="0" dirty="0">
              <a:latin typeface="Calibri" panose="020F0502020204030204" pitchFamily="34" charset="0"/>
            </a:endParaRP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1800 mg SC Q2W</a:t>
            </a:r>
          </a:p>
          <a:p>
            <a:pPr algn="ctr" eaLnBrk="1" hangingPunct="1">
              <a:defRPr/>
            </a:pPr>
            <a:r>
              <a:rPr lang="en-US" sz="1400" kern="0" dirty="0">
                <a:latin typeface="Calibri" panose="020F0502020204030204" pitchFamily="34" charset="0"/>
              </a:rPr>
              <a:t>VRd</a:t>
            </a:r>
            <a:r>
              <a:rPr lang="en-US" sz="1400" b="0" kern="0" dirty="0">
                <a:latin typeface="Calibri" panose="020F0502020204030204" pitchFamily="34" charset="0"/>
              </a:rPr>
              <a:t>: as in induction</a:t>
            </a:r>
          </a:p>
        </p:txBody>
      </p:sp>
      <p:sp>
        <p:nvSpPr>
          <p:cNvPr id="12" name="TextBox 11">
            <a:extLst>
              <a:ext uri="{FF2B5EF4-FFF2-40B4-BE49-F238E27FC236}">
                <a16:creationId xmlns:a16="http://schemas.microsoft.com/office/drawing/2014/main" id="{05F5C4F8-E818-3DA8-04DF-BA68F71B19A2}"/>
              </a:ext>
            </a:extLst>
          </p:cNvPr>
          <p:cNvSpPr txBox="1"/>
          <p:nvPr/>
        </p:nvSpPr>
        <p:spPr>
          <a:xfrm>
            <a:off x="8188931" y="2664867"/>
            <a:ext cx="1693978" cy="800219"/>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D-R</a:t>
            </a:r>
            <a:endParaRPr lang="en-US" b="0" kern="0" dirty="0">
              <a:latin typeface="Calibri" panose="020F0502020204030204" pitchFamily="34" charset="0"/>
            </a:endParaRP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1800 mg SC Q4W</a:t>
            </a:r>
            <a:endParaRPr lang="en-US" sz="1400" b="0" kern="0" baseline="30000" dirty="0">
              <a:latin typeface="Calibri" panose="020F0502020204030204" pitchFamily="34" charset="0"/>
            </a:endParaRP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10 mg PO D1-28</a:t>
            </a:r>
            <a:endParaRPr lang="en-US" sz="1400" b="0" kern="0" baseline="30000" dirty="0">
              <a:latin typeface="Calibri" panose="020F0502020204030204" pitchFamily="34" charset="0"/>
            </a:endParaRPr>
          </a:p>
        </p:txBody>
      </p:sp>
      <p:sp>
        <p:nvSpPr>
          <p:cNvPr id="13" name="TextBox 12">
            <a:extLst>
              <a:ext uri="{FF2B5EF4-FFF2-40B4-BE49-F238E27FC236}">
                <a16:creationId xmlns:a16="http://schemas.microsoft.com/office/drawing/2014/main" id="{E96C036C-53E5-3FCC-8993-BF18F06A5F03}"/>
              </a:ext>
            </a:extLst>
          </p:cNvPr>
          <p:cNvSpPr txBox="1"/>
          <p:nvPr/>
        </p:nvSpPr>
        <p:spPr>
          <a:xfrm>
            <a:off x="5293587" y="2309563"/>
            <a:ext cx="513410" cy="2887419"/>
          </a:xfrm>
          <a:prstGeom prst="rect">
            <a:avLst/>
          </a:prstGeom>
          <a:solidFill>
            <a:schemeClr val="bg2"/>
          </a:solidFill>
          <a:ln>
            <a:noFill/>
          </a:ln>
        </p:spPr>
        <p:txBody>
          <a:bodyPr vert="wordArtVert" wrap="square" anchor="ctr">
            <a:spAutoFit/>
          </a:bodyPr>
          <a:lstStyle/>
          <a:p>
            <a:pPr algn="ctr" eaLnBrk="1" hangingPunct="1">
              <a:defRPr/>
            </a:pPr>
            <a:r>
              <a:rPr lang="en-US" kern="0" dirty="0">
                <a:latin typeface="Calibri" panose="020F0502020204030204" pitchFamily="34" charset="0"/>
              </a:rPr>
              <a:t>ASCT</a:t>
            </a:r>
            <a:endParaRPr lang="en-US" b="0" kern="0" dirty="0">
              <a:latin typeface="Calibri" panose="020F0502020204030204" pitchFamily="34" charset="0"/>
            </a:endParaRPr>
          </a:p>
        </p:txBody>
      </p:sp>
      <p:sp>
        <p:nvSpPr>
          <p:cNvPr id="14" name="TextBox 13">
            <a:extLst>
              <a:ext uri="{FF2B5EF4-FFF2-40B4-BE49-F238E27FC236}">
                <a16:creationId xmlns:a16="http://schemas.microsoft.com/office/drawing/2014/main" id="{4E57A9A3-F399-E6D1-D043-D67E228D6A87}"/>
              </a:ext>
            </a:extLst>
          </p:cNvPr>
          <p:cNvSpPr txBox="1"/>
          <p:nvPr/>
        </p:nvSpPr>
        <p:spPr bwMode="auto">
          <a:xfrm>
            <a:off x="2639850" y="1745111"/>
            <a:ext cx="23670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Induction: Cycles 1-4</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(28-day cycles)</a:t>
            </a:r>
          </a:p>
        </p:txBody>
      </p:sp>
      <p:sp>
        <p:nvSpPr>
          <p:cNvPr id="15" name="TextBox 14">
            <a:extLst>
              <a:ext uri="{FF2B5EF4-FFF2-40B4-BE49-F238E27FC236}">
                <a16:creationId xmlns:a16="http://schemas.microsoft.com/office/drawing/2014/main" id="{F8058B00-C05B-653F-AA2F-8B148B399B11}"/>
              </a:ext>
            </a:extLst>
          </p:cNvPr>
          <p:cNvSpPr txBox="1"/>
          <p:nvPr/>
        </p:nvSpPr>
        <p:spPr bwMode="auto">
          <a:xfrm>
            <a:off x="6260600" y="1745111"/>
            <a:ext cx="14603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1600" dirty="0">
                <a:solidFill>
                  <a:schemeClr val="bg1"/>
                </a:solidFill>
                <a:latin typeface="Calibri" panose="020F0502020204030204" pitchFamily="34" charset="0"/>
              </a:rPr>
              <a:t>Consolidation: </a:t>
            </a:r>
          </a:p>
          <a:p>
            <a:pPr algn="ctr">
              <a:spcBef>
                <a:spcPts val="0"/>
              </a:spcBef>
            </a:pPr>
            <a:r>
              <a:rPr lang="en-US" sz="1600" dirty="0">
                <a:solidFill>
                  <a:schemeClr val="bg1"/>
                </a:solidFill>
                <a:latin typeface="Calibri" panose="020F0502020204030204" pitchFamily="34" charset="0"/>
              </a:rPr>
              <a:t>Cycles 5-6</a:t>
            </a:r>
          </a:p>
          <a:p>
            <a:pPr algn="ctr">
              <a:spcBef>
                <a:spcPts val="0"/>
              </a:spcBef>
            </a:pPr>
            <a:r>
              <a:rPr lang="en-US" sz="1600" dirty="0">
                <a:solidFill>
                  <a:schemeClr val="bg1"/>
                </a:solidFill>
                <a:latin typeface="Calibri" panose="020F0502020204030204" pitchFamily="34" charset="0"/>
              </a:rPr>
              <a:t>(28-day cycles)</a:t>
            </a:r>
          </a:p>
        </p:txBody>
      </p:sp>
      <p:sp>
        <p:nvSpPr>
          <p:cNvPr id="16" name="TextBox 15">
            <a:extLst>
              <a:ext uri="{FF2B5EF4-FFF2-40B4-BE49-F238E27FC236}">
                <a16:creationId xmlns:a16="http://schemas.microsoft.com/office/drawing/2014/main" id="{E89016DB-CDD9-7CB9-977E-7F1DC9BA4D9C}"/>
              </a:ext>
            </a:extLst>
          </p:cNvPr>
          <p:cNvSpPr txBox="1"/>
          <p:nvPr/>
        </p:nvSpPr>
        <p:spPr bwMode="auto">
          <a:xfrm>
            <a:off x="8188930" y="1745111"/>
            <a:ext cx="36600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dirty="0">
                <a:solidFill>
                  <a:schemeClr val="bg1"/>
                </a:solidFill>
                <a:latin typeface="Calibri" panose="020F0502020204030204" pitchFamily="34" charset="0"/>
              </a:rPr>
              <a:t>Maintenance: Cycles 7+</a:t>
            </a:r>
          </a:p>
          <a:p>
            <a:pPr algn="ctr">
              <a:spcBef>
                <a:spcPts val="0"/>
              </a:spcBef>
            </a:pPr>
            <a:r>
              <a:rPr lang="en-US" sz="1600" dirty="0">
                <a:solidFill>
                  <a:schemeClr val="bg1"/>
                </a:solidFill>
                <a:latin typeface="Calibri" panose="020F0502020204030204" pitchFamily="34" charset="0"/>
              </a:rPr>
              <a:t>(28-day cycles)</a:t>
            </a:r>
          </a:p>
        </p:txBody>
      </p:sp>
      <p:sp>
        <p:nvSpPr>
          <p:cNvPr id="17" name="TextBox 16">
            <a:extLst>
              <a:ext uri="{FF2B5EF4-FFF2-40B4-BE49-F238E27FC236}">
                <a16:creationId xmlns:a16="http://schemas.microsoft.com/office/drawing/2014/main" id="{00B68944-B00D-1CA8-45BA-014957606ABE}"/>
              </a:ext>
            </a:extLst>
          </p:cNvPr>
          <p:cNvSpPr txBox="1"/>
          <p:nvPr/>
        </p:nvSpPr>
        <p:spPr bwMode="auto">
          <a:xfrm>
            <a:off x="2601911" y="5172764"/>
            <a:ext cx="90957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*QW during cycles 1-2, Q2W during cycles 3-4. </a:t>
            </a:r>
            <a:r>
              <a:rPr lang="en-US" sz="1200" b="0" baseline="30000" dirty="0">
                <a:solidFill>
                  <a:schemeClr val="bg1"/>
                </a:solidFill>
                <a:latin typeface="Calibri" panose="020F0502020204030204" pitchFamily="34" charset="0"/>
              </a:rPr>
              <a:t>†</a:t>
            </a:r>
            <a:r>
              <a:rPr lang="en-US" sz="1200" b="0" kern="0" dirty="0">
                <a:solidFill>
                  <a:schemeClr val="bg1"/>
                </a:solidFill>
                <a:latin typeface="Calibri" panose="020F0502020204030204" pitchFamily="34" charset="0"/>
              </a:rPr>
              <a:t>D</a:t>
            </a:r>
            <a:r>
              <a:rPr lang="en-US" sz="1200" b="0" dirty="0">
                <a:solidFill>
                  <a:schemeClr val="bg1"/>
                </a:solidFill>
                <a:latin typeface="Calibri" panose="020F0502020204030204" pitchFamily="34" charset="0"/>
              </a:rPr>
              <a:t> discontinued after ≥24 mo in patients with ≥CR and 12 mo sustained MRD negativity;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 restarted upon confirmed loss of CR without PD or MRD recurrence.</a:t>
            </a:r>
          </a:p>
        </p:txBody>
      </p:sp>
      <p:sp>
        <p:nvSpPr>
          <p:cNvPr id="18" name="TextBox 17">
            <a:extLst>
              <a:ext uri="{FF2B5EF4-FFF2-40B4-BE49-F238E27FC236}">
                <a16:creationId xmlns:a16="http://schemas.microsoft.com/office/drawing/2014/main" id="{8F0DF56B-CA26-A37C-E1E0-9A33A7E2719E}"/>
              </a:ext>
            </a:extLst>
          </p:cNvPr>
          <p:cNvSpPr txBox="1"/>
          <p:nvPr/>
        </p:nvSpPr>
        <p:spPr>
          <a:xfrm>
            <a:off x="2639849" y="3904327"/>
            <a:ext cx="2376966" cy="1292662"/>
          </a:xfrm>
          <a:prstGeom prst="rect">
            <a:avLst/>
          </a:prstGeom>
          <a:solidFill>
            <a:schemeClr val="accent3"/>
          </a:solidFill>
          <a:ln>
            <a:noFill/>
          </a:ln>
        </p:spPr>
        <p:txBody>
          <a:bodyPr wrap="square">
            <a:spAutoFit/>
          </a:bodyPr>
          <a:lstStyle/>
          <a:p>
            <a:pPr algn="ctr" eaLnBrk="1" hangingPunct="1">
              <a:defRPr/>
            </a:pPr>
            <a:r>
              <a:rPr lang="en-US" kern="0" dirty="0">
                <a:latin typeface="Calibri" panose="020F0502020204030204" pitchFamily="34" charset="0"/>
              </a:rPr>
              <a:t>VRd</a:t>
            </a:r>
            <a:endParaRPr lang="en-US" b="0" kern="0" dirty="0">
              <a:latin typeface="Calibri" panose="020F0502020204030204" pitchFamily="34" charset="0"/>
            </a:endParaRPr>
          </a:p>
          <a:p>
            <a:pPr algn="ctr" eaLnBrk="1" hangingPunct="1">
              <a:defRPr/>
            </a:pPr>
            <a:r>
              <a:rPr lang="en-US" sz="1400" kern="0" dirty="0">
                <a:latin typeface="Calibri" panose="020F0502020204030204" pitchFamily="34" charset="0"/>
              </a:rPr>
              <a:t>V</a:t>
            </a:r>
            <a:r>
              <a:rPr lang="en-US" sz="1400" b="0" kern="0" dirty="0">
                <a:latin typeface="Calibri" panose="020F0502020204030204" pitchFamily="34" charset="0"/>
              </a:rPr>
              <a:t>: 1.3 mg/m</a:t>
            </a:r>
            <a:r>
              <a:rPr lang="en-US" sz="1400" b="0" kern="0" baseline="30000" dirty="0">
                <a:latin typeface="Calibri" panose="020F0502020204030204" pitchFamily="34" charset="0"/>
              </a:rPr>
              <a:t>2</a:t>
            </a:r>
            <a:r>
              <a:rPr lang="en-US" sz="1400" b="0" kern="0" dirty="0">
                <a:latin typeface="Calibri" panose="020F0502020204030204" pitchFamily="34" charset="0"/>
              </a:rPr>
              <a:t> SC D1, 4, 8, 11</a:t>
            </a:r>
          </a:p>
          <a:p>
            <a:pPr algn="ctr" eaLnBrk="1" hangingPunct="1">
              <a:defRPr/>
            </a:pPr>
            <a:r>
              <a:rPr lang="en-US" sz="1400" kern="0" dirty="0">
                <a:latin typeface="Calibri" panose="020F0502020204030204" pitchFamily="34" charset="0"/>
              </a:rPr>
              <a:t>R</a:t>
            </a:r>
            <a:r>
              <a:rPr lang="en-US" sz="1400" b="0" kern="0" dirty="0">
                <a:latin typeface="Calibri" panose="020F0502020204030204" pitchFamily="34" charset="0"/>
              </a:rPr>
              <a:t>: 25 mg PO D1-21</a:t>
            </a:r>
          </a:p>
          <a:p>
            <a:pPr algn="ctr" eaLnBrk="1" hangingPunct="1">
              <a:defRPr/>
            </a:pPr>
            <a:r>
              <a:rPr lang="en-US" sz="1400" kern="0" dirty="0">
                <a:latin typeface="Calibri" panose="020F0502020204030204" pitchFamily="34" charset="0"/>
              </a:rPr>
              <a:t>d</a:t>
            </a:r>
            <a:r>
              <a:rPr lang="en-US" sz="1400" b="0" kern="0" dirty="0">
                <a:latin typeface="Calibri" panose="020F0502020204030204" pitchFamily="34" charset="0"/>
              </a:rPr>
              <a:t>: 40 mg PO/IV D1-4, 9-12</a:t>
            </a:r>
          </a:p>
          <a:p>
            <a:pPr algn="ctr" eaLnBrk="1" hangingPunct="1">
              <a:defRPr/>
            </a:pPr>
            <a:r>
              <a:rPr lang="en-US" b="0" kern="0" dirty="0">
                <a:latin typeface="Calibri" panose="020F0502020204030204" pitchFamily="34" charset="0"/>
              </a:rPr>
              <a:t>(n = 354)</a:t>
            </a:r>
          </a:p>
        </p:txBody>
      </p:sp>
      <p:cxnSp>
        <p:nvCxnSpPr>
          <p:cNvPr id="19" name="Straight Arrow Connector 18">
            <a:extLst>
              <a:ext uri="{FF2B5EF4-FFF2-40B4-BE49-F238E27FC236}">
                <a16:creationId xmlns:a16="http://schemas.microsoft.com/office/drawing/2014/main" id="{18047900-753C-99F0-7AE3-D0426676B638}"/>
              </a:ext>
            </a:extLst>
          </p:cNvPr>
          <p:cNvCxnSpPr>
            <a:cxnSpLocks/>
          </p:cNvCxnSpPr>
          <p:nvPr/>
        </p:nvCxnSpPr>
        <p:spPr>
          <a:xfrm rot="16200000">
            <a:off x="5154523" y="4439195"/>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0" name="Straight Arrow Connector 19">
            <a:extLst>
              <a:ext uri="{FF2B5EF4-FFF2-40B4-BE49-F238E27FC236}">
                <a16:creationId xmlns:a16="http://schemas.microsoft.com/office/drawing/2014/main" id="{437D2EC9-4154-FCE4-75D0-FB5E6F316E04}"/>
              </a:ext>
            </a:extLst>
          </p:cNvPr>
          <p:cNvCxnSpPr>
            <a:cxnSpLocks/>
          </p:cNvCxnSpPr>
          <p:nvPr/>
        </p:nvCxnSpPr>
        <p:spPr>
          <a:xfrm rot="16200000">
            <a:off x="5952728" y="4439195"/>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1" name="Straight Arrow Connector 20">
            <a:extLst>
              <a:ext uri="{FF2B5EF4-FFF2-40B4-BE49-F238E27FC236}">
                <a16:creationId xmlns:a16="http://schemas.microsoft.com/office/drawing/2014/main" id="{8428BC91-2FD3-168B-F729-300977B4F206}"/>
              </a:ext>
            </a:extLst>
          </p:cNvPr>
          <p:cNvCxnSpPr>
            <a:cxnSpLocks/>
          </p:cNvCxnSpPr>
          <p:nvPr/>
        </p:nvCxnSpPr>
        <p:spPr>
          <a:xfrm rot="16200000">
            <a:off x="8037851" y="4439194"/>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2" name="Straight Arrow Connector 21">
            <a:extLst>
              <a:ext uri="{FF2B5EF4-FFF2-40B4-BE49-F238E27FC236}">
                <a16:creationId xmlns:a16="http://schemas.microsoft.com/office/drawing/2014/main" id="{B329DDDE-C686-AE84-7C2C-F0D4359EA8AE}"/>
              </a:ext>
            </a:extLst>
          </p:cNvPr>
          <p:cNvCxnSpPr>
            <a:cxnSpLocks/>
          </p:cNvCxnSpPr>
          <p:nvPr/>
        </p:nvCxnSpPr>
        <p:spPr>
          <a:xfrm>
            <a:off x="2162423" y="3670647"/>
            <a:ext cx="444746" cy="615554"/>
          </a:xfrm>
          <a:prstGeom prst="straightConnector1">
            <a:avLst/>
          </a:prstGeom>
          <a:noFill/>
          <a:ln w="28575" cap="flat" cmpd="sng" algn="ctr">
            <a:solidFill>
              <a:schemeClr val="bg1"/>
            </a:solidFill>
            <a:prstDash val="solid"/>
            <a:headEnd type="none" w="med" len="med"/>
            <a:tailEnd type="triangle" w="med" len="med"/>
          </a:ln>
          <a:effectLst/>
        </p:spPr>
      </p:cxnSp>
      <p:sp>
        <p:nvSpPr>
          <p:cNvPr id="23" name="TextBox 22">
            <a:extLst>
              <a:ext uri="{FF2B5EF4-FFF2-40B4-BE49-F238E27FC236}">
                <a16:creationId xmlns:a16="http://schemas.microsoft.com/office/drawing/2014/main" id="{6F0B19DA-9C27-26F3-77DE-611E116579F0}"/>
              </a:ext>
            </a:extLst>
          </p:cNvPr>
          <p:cNvSpPr txBox="1"/>
          <p:nvPr/>
        </p:nvSpPr>
        <p:spPr>
          <a:xfrm>
            <a:off x="6093641" y="4258271"/>
            <a:ext cx="1794254" cy="584775"/>
          </a:xfrm>
          <a:prstGeom prst="rect">
            <a:avLst/>
          </a:prstGeom>
          <a:solidFill>
            <a:schemeClr val="accent3"/>
          </a:solidFill>
          <a:ln>
            <a:noFill/>
          </a:ln>
        </p:spPr>
        <p:txBody>
          <a:bodyPr wrap="square" anchor="ctr">
            <a:spAutoFit/>
          </a:bodyPr>
          <a:lstStyle/>
          <a:p>
            <a:pPr algn="ctr" eaLnBrk="1" hangingPunct="1">
              <a:defRPr/>
            </a:pPr>
            <a:r>
              <a:rPr lang="en-US" kern="0" dirty="0">
                <a:latin typeface="Calibri" panose="020F0502020204030204" pitchFamily="34" charset="0"/>
              </a:rPr>
              <a:t>VRd</a:t>
            </a:r>
            <a:endParaRPr lang="en-US" b="0" kern="0" dirty="0">
              <a:latin typeface="Calibri" panose="020F0502020204030204" pitchFamily="34" charset="0"/>
            </a:endParaRPr>
          </a:p>
          <a:p>
            <a:pPr algn="ctr" eaLnBrk="1" hangingPunct="1">
              <a:defRPr/>
            </a:pPr>
            <a:r>
              <a:rPr lang="en-US" sz="1400" kern="0" dirty="0">
                <a:latin typeface="Calibri" panose="020F0502020204030204" pitchFamily="34" charset="0"/>
              </a:rPr>
              <a:t>VRd</a:t>
            </a:r>
            <a:r>
              <a:rPr lang="en-US" sz="1400" b="0" kern="0" dirty="0">
                <a:latin typeface="Calibri" panose="020F0502020204030204" pitchFamily="34" charset="0"/>
              </a:rPr>
              <a:t>: as in induction</a:t>
            </a:r>
          </a:p>
        </p:txBody>
      </p:sp>
      <p:sp>
        <p:nvSpPr>
          <p:cNvPr id="24" name="TextBox 23">
            <a:extLst>
              <a:ext uri="{FF2B5EF4-FFF2-40B4-BE49-F238E27FC236}">
                <a16:creationId xmlns:a16="http://schemas.microsoft.com/office/drawing/2014/main" id="{A0FFF74C-8E58-4A9B-51D3-D71FDBB038D7}"/>
              </a:ext>
            </a:extLst>
          </p:cNvPr>
          <p:cNvSpPr txBox="1"/>
          <p:nvPr/>
        </p:nvSpPr>
        <p:spPr>
          <a:xfrm>
            <a:off x="8188930" y="4260277"/>
            <a:ext cx="3660021" cy="584775"/>
          </a:xfrm>
          <a:prstGeom prst="rect">
            <a:avLst/>
          </a:prstGeom>
          <a:solidFill>
            <a:schemeClr val="accent3"/>
          </a:solidFill>
          <a:ln>
            <a:noFill/>
          </a:ln>
        </p:spPr>
        <p:txBody>
          <a:bodyPr wrap="square">
            <a:spAutoFit/>
          </a:bodyPr>
          <a:lstStyle/>
          <a:p>
            <a:pPr algn="ctr" eaLnBrk="1" hangingPunct="1">
              <a:defRPr/>
            </a:pPr>
            <a:r>
              <a:rPr lang="en-US" kern="0" dirty="0">
                <a:latin typeface="Calibri" panose="020F0502020204030204" pitchFamily="34" charset="0"/>
              </a:rPr>
              <a:t>R</a:t>
            </a:r>
            <a:r>
              <a:rPr lang="en-US" sz="1400" b="0" kern="0" dirty="0">
                <a:latin typeface="Calibri" panose="020F0502020204030204" pitchFamily="34" charset="0"/>
              </a:rPr>
              <a:t> 10 mg PO </a:t>
            </a:r>
          </a:p>
          <a:p>
            <a:pPr algn="ctr" eaLnBrk="1" hangingPunct="1">
              <a:defRPr/>
            </a:pPr>
            <a:r>
              <a:rPr lang="en-US" sz="1400" b="0" kern="0" dirty="0">
                <a:latin typeface="Calibri" panose="020F0502020204030204" pitchFamily="34" charset="0"/>
              </a:rPr>
              <a:t>D1-28 until PD</a:t>
            </a:r>
            <a:endParaRPr lang="en-US" sz="1400" b="0" kern="0" baseline="30000" dirty="0">
              <a:latin typeface="Calibri" panose="020F0502020204030204" pitchFamily="34" charset="0"/>
            </a:endParaRPr>
          </a:p>
        </p:txBody>
      </p:sp>
      <p:sp>
        <p:nvSpPr>
          <p:cNvPr id="25" name="Rectangle 3">
            <a:extLst>
              <a:ext uri="{FF2B5EF4-FFF2-40B4-BE49-F238E27FC236}">
                <a16:creationId xmlns:a16="http://schemas.microsoft.com/office/drawing/2014/main" id="{D235EDBB-57AE-4CB4-AB20-B88205CD25DD}"/>
              </a:ext>
            </a:extLst>
          </p:cNvPr>
          <p:cNvSpPr txBox="1">
            <a:spLocks noChangeArrowheads="1"/>
          </p:cNvSpPr>
          <p:nvPr/>
        </p:nvSpPr>
        <p:spPr bwMode="auto">
          <a:xfrm>
            <a:off x="604674" y="5582398"/>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200" kern="0" dirty="0"/>
              <a:t>Primary endpoint: </a:t>
            </a:r>
            <a:r>
              <a:rPr lang="en-US" altLang="en-US" sz="2200" b="0" kern="0" dirty="0"/>
              <a:t>PFS</a:t>
            </a:r>
          </a:p>
          <a:p>
            <a:pPr>
              <a:spcBef>
                <a:spcPts val="600"/>
              </a:spcBef>
              <a:spcAft>
                <a:spcPts val="0"/>
              </a:spcAft>
            </a:pPr>
            <a:r>
              <a:rPr lang="en-US" altLang="en-US" sz="2200" kern="0" dirty="0"/>
              <a:t>Key secondary endpoints: </a:t>
            </a:r>
            <a:r>
              <a:rPr lang="en-US" altLang="en-US" sz="2200" b="0" kern="0" dirty="0"/>
              <a:t>≥CR rate, MRD negativity rate, OS</a:t>
            </a:r>
          </a:p>
        </p:txBody>
      </p:sp>
      <p:cxnSp>
        <p:nvCxnSpPr>
          <p:cNvPr id="26" name="Straight Arrow Connector 25">
            <a:extLst>
              <a:ext uri="{FF2B5EF4-FFF2-40B4-BE49-F238E27FC236}">
                <a16:creationId xmlns:a16="http://schemas.microsoft.com/office/drawing/2014/main" id="{785C4808-33B3-F552-6ABF-CF9B268C4518}"/>
              </a:ext>
            </a:extLst>
          </p:cNvPr>
          <p:cNvCxnSpPr/>
          <p:nvPr/>
        </p:nvCxnSpPr>
        <p:spPr bwMode="auto">
          <a:xfrm>
            <a:off x="2262509" y="2468384"/>
            <a:ext cx="0" cy="595232"/>
          </a:xfrm>
          <a:prstGeom prst="straightConnector1">
            <a:avLst/>
          </a:prstGeom>
          <a:noFill/>
          <a:ln w="28575" cap="flat" cmpd="sng" algn="ctr">
            <a:solidFill>
              <a:schemeClr val="bg1"/>
            </a:solidFill>
            <a:prstDash val="sysDot"/>
            <a:round/>
            <a:headEnd type="none" w="med" len="med"/>
            <a:tailEnd type="triangle"/>
          </a:ln>
          <a:effectLst/>
        </p:spPr>
      </p:cxnSp>
      <p:sp>
        <p:nvSpPr>
          <p:cNvPr id="27" name="TextBox 26">
            <a:extLst>
              <a:ext uri="{FF2B5EF4-FFF2-40B4-BE49-F238E27FC236}">
                <a16:creationId xmlns:a16="http://schemas.microsoft.com/office/drawing/2014/main" id="{7FC66354-CDC9-87CD-9925-9E3171071BF9}"/>
              </a:ext>
            </a:extLst>
          </p:cNvPr>
          <p:cNvSpPr txBox="1"/>
          <p:nvPr/>
        </p:nvSpPr>
        <p:spPr bwMode="auto">
          <a:xfrm>
            <a:off x="895716" y="1943204"/>
            <a:ext cx="1943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ISS stage and cytogenetic risk</a:t>
            </a:r>
          </a:p>
        </p:txBody>
      </p:sp>
      <p:sp>
        <p:nvSpPr>
          <p:cNvPr id="3" name="TextBox 2">
            <a:extLst>
              <a:ext uri="{FF2B5EF4-FFF2-40B4-BE49-F238E27FC236}">
                <a16:creationId xmlns:a16="http://schemas.microsoft.com/office/drawing/2014/main" id="{718BC98F-429A-36CD-AA4A-677C2A7644AA}"/>
              </a:ext>
            </a:extLst>
          </p:cNvPr>
          <p:cNvSpPr txBox="1"/>
          <p:nvPr/>
        </p:nvSpPr>
        <p:spPr>
          <a:xfrm>
            <a:off x="10558962" y="2424537"/>
            <a:ext cx="1289990" cy="584775"/>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D-R</a:t>
            </a:r>
            <a:endParaRPr lang="en-US" b="0" kern="0" dirty="0">
              <a:latin typeface="Calibri" panose="020F0502020204030204" pitchFamily="34" charset="0"/>
            </a:endParaRPr>
          </a:p>
          <a:p>
            <a:pPr algn="ctr" eaLnBrk="1" hangingPunct="1">
              <a:defRPr/>
            </a:pPr>
            <a:r>
              <a:rPr lang="en-US" sz="1400" b="0" kern="0" dirty="0">
                <a:latin typeface="Calibri" panose="020F0502020204030204" pitchFamily="34" charset="0"/>
              </a:rPr>
              <a:t>until PD</a:t>
            </a:r>
            <a:endParaRPr lang="en-US" sz="1400" b="0" kern="0" baseline="30000" dirty="0">
              <a:latin typeface="Calibri" panose="020F0502020204030204" pitchFamily="34" charset="0"/>
            </a:endParaRPr>
          </a:p>
        </p:txBody>
      </p:sp>
      <p:sp>
        <p:nvSpPr>
          <p:cNvPr id="29" name="TextBox 28">
            <a:extLst>
              <a:ext uri="{FF2B5EF4-FFF2-40B4-BE49-F238E27FC236}">
                <a16:creationId xmlns:a16="http://schemas.microsoft.com/office/drawing/2014/main" id="{95C7EF11-E2D2-F806-D954-36B4808FA3DE}"/>
              </a:ext>
            </a:extLst>
          </p:cNvPr>
          <p:cNvSpPr txBox="1"/>
          <p:nvPr/>
        </p:nvSpPr>
        <p:spPr>
          <a:xfrm>
            <a:off x="10558962" y="3070754"/>
            <a:ext cx="1289990" cy="584775"/>
          </a:xfrm>
          <a:prstGeom prst="rect">
            <a:avLst/>
          </a:prstGeom>
          <a:solidFill>
            <a:schemeClr val="accent1"/>
          </a:solidFill>
          <a:ln>
            <a:noFill/>
          </a:ln>
        </p:spPr>
        <p:txBody>
          <a:bodyPr wrap="square">
            <a:spAutoFit/>
          </a:bodyPr>
          <a:lstStyle/>
          <a:p>
            <a:pPr algn="ctr" eaLnBrk="1" hangingPunct="1">
              <a:defRPr/>
            </a:pPr>
            <a:r>
              <a:rPr lang="en-US" kern="0" dirty="0">
                <a:latin typeface="Calibri" panose="020F0502020204030204" pitchFamily="34" charset="0"/>
              </a:rPr>
              <a:t>R</a:t>
            </a:r>
            <a:r>
              <a:rPr lang="en-US" sz="1800" b="0" kern="0" baseline="30000" dirty="0">
                <a:latin typeface="Calibri" panose="020F0502020204030204" pitchFamily="34" charset="0"/>
              </a:rPr>
              <a:t>†</a:t>
            </a:r>
            <a:endParaRPr lang="en-US" b="0" kern="0" dirty="0">
              <a:latin typeface="Calibri" panose="020F0502020204030204" pitchFamily="34" charset="0"/>
            </a:endParaRPr>
          </a:p>
          <a:p>
            <a:pPr algn="ctr" eaLnBrk="1" hangingPunct="1">
              <a:defRPr/>
            </a:pPr>
            <a:r>
              <a:rPr lang="en-US" sz="1400" b="0" kern="0" dirty="0">
                <a:latin typeface="Calibri" panose="020F0502020204030204" pitchFamily="34" charset="0"/>
              </a:rPr>
              <a:t>Discontinue D</a:t>
            </a:r>
            <a:endParaRPr lang="en-US" sz="1400" b="0" kern="0" baseline="30000" dirty="0">
              <a:latin typeface="Calibri" panose="020F0502020204030204" pitchFamily="34" charset="0"/>
            </a:endParaRPr>
          </a:p>
        </p:txBody>
      </p:sp>
      <p:cxnSp>
        <p:nvCxnSpPr>
          <p:cNvPr id="31" name="Connector: Elbow 30">
            <a:extLst>
              <a:ext uri="{FF2B5EF4-FFF2-40B4-BE49-F238E27FC236}">
                <a16:creationId xmlns:a16="http://schemas.microsoft.com/office/drawing/2014/main" id="{48581BFC-19BB-D9AF-9111-4191F575089E}"/>
              </a:ext>
            </a:extLst>
          </p:cNvPr>
          <p:cNvCxnSpPr>
            <a:cxnSpLocks/>
            <a:stCxn id="12" idx="3"/>
            <a:endCxn id="3" idx="1"/>
          </p:cNvCxnSpPr>
          <p:nvPr/>
        </p:nvCxnSpPr>
        <p:spPr bwMode="auto">
          <a:xfrm flipV="1">
            <a:off x="9882909" y="2716925"/>
            <a:ext cx="676053" cy="348052"/>
          </a:xfrm>
          <a:prstGeom prst="bentConnector3">
            <a:avLst/>
          </a:prstGeom>
          <a:noFill/>
          <a:ln w="28575" cap="flat" cmpd="sng" algn="ctr">
            <a:solidFill>
              <a:schemeClr val="bg1"/>
            </a:solidFill>
            <a:prstDash val="solid"/>
            <a:round/>
            <a:headEnd type="none" w="med" len="med"/>
            <a:tailEnd type="triangle"/>
          </a:ln>
          <a:effectLst/>
        </p:spPr>
      </p:cxnSp>
      <p:cxnSp>
        <p:nvCxnSpPr>
          <p:cNvPr id="33" name="Connector: Elbow 32">
            <a:extLst>
              <a:ext uri="{FF2B5EF4-FFF2-40B4-BE49-F238E27FC236}">
                <a16:creationId xmlns:a16="http://schemas.microsoft.com/office/drawing/2014/main" id="{17F4DA2E-40AA-9C4D-1FE0-D9A1B9D867D4}"/>
              </a:ext>
            </a:extLst>
          </p:cNvPr>
          <p:cNvCxnSpPr>
            <a:cxnSpLocks/>
            <a:stCxn id="12" idx="3"/>
            <a:endCxn id="29" idx="1"/>
          </p:cNvCxnSpPr>
          <p:nvPr/>
        </p:nvCxnSpPr>
        <p:spPr bwMode="auto">
          <a:xfrm>
            <a:off x="9882909" y="3064977"/>
            <a:ext cx="676053" cy="298165"/>
          </a:xfrm>
          <a:prstGeom prst="bentConnector3">
            <a:avLst>
              <a:gd name="adj1" fmla="val 50000"/>
            </a:avLst>
          </a:prstGeom>
          <a:noFill/>
          <a:ln w="28575" cap="flat" cmpd="sng" algn="ctr">
            <a:solidFill>
              <a:schemeClr val="bg1"/>
            </a:solidFill>
            <a:prstDash val="solid"/>
            <a:round/>
            <a:headEnd type="none" w="med" len="med"/>
            <a:tailEnd type="triangle"/>
          </a:ln>
          <a:effectLst/>
        </p:spPr>
      </p:cxnSp>
      <p:sp>
        <p:nvSpPr>
          <p:cNvPr id="34" name="TextBox 33">
            <a:extLst>
              <a:ext uri="{FF2B5EF4-FFF2-40B4-BE49-F238E27FC236}">
                <a16:creationId xmlns:a16="http://schemas.microsoft.com/office/drawing/2014/main" id="{0950230A-EA0C-568D-27BB-82F6F4CFCA68}"/>
              </a:ext>
            </a:extLst>
          </p:cNvPr>
          <p:cNvSpPr txBox="1"/>
          <p:nvPr/>
        </p:nvSpPr>
        <p:spPr bwMode="auto">
          <a:xfrm>
            <a:off x="9922525" y="2398064"/>
            <a:ext cx="712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1600" dirty="0">
                <a:solidFill>
                  <a:schemeClr val="bg1"/>
                </a:solidFill>
                <a:latin typeface="Calibri" panose="020F0502020204030204" pitchFamily="34" charset="0"/>
              </a:rPr>
              <a:t>MRD+</a:t>
            </a:r>
          </a:p>
        </p:txBody>
      </p:sp>
      <p:sp>
        <p:nvSpPr>
          <p:cNvPr id="35" name="TextBox 34">
            <a:extLst>
              <a:ext uri="{FF2B5EF4-FFF2-40B4-BE49-F238E27FC236}">
                <a16:creationId xmlns:a16="http://schemas.microsoft.com/office/drawing/2014/main" id="{5C380781-86FF-09BF-0B8B-E89D668BA14A}"/>
              </a:ext>
            </a:extLst>
          </p:cNvPr>
          <p:cNvSpPr txBox="1"/>
          <p:nvPr/>
        </p:nvSpPr>
        <p:spPr bwMode="auto">
          <a:xfrm>
            <a:off x="9922525" y="3347099"/>
            <a:ext cx="712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1600" dirty="0">
                <a:solidFill>
                  <a:schemeClr val="bg1"/>
                </a:solidFill>
                <a:latin typeface="Calibri" panose="020F0502020204030204" pitchFamily="34" charset="0"/>
              </a:rPr>
              <a:t>MRD−</a:t>
            </a:r>
          </a:p>
        </p:txBody>
      </p:sp>
      <p:cxnSp>
        <p:nvCxnSpPr>
          <p:cNvPr id="39" name="Straight Connector 38">
            <a:extLst>
              <a:ext uri="{FF2B5EF4-FFF2-40B4-BE49-F238E27FC236}">
                <a16:creationId xmlns:a16="http://schemas.microsoft.com/office/drawing/2014/main" id="{F1377057-BFA4-0A3D-6C38-FB7E856DD0F0}"/>
              </a:ext>
            </a:extLst>
          </p:cNvPr>
          <p:cNvCxnSpPr/>
          <p:nvPr/>
        </p:nvCxnSpPr>
        <p:spPr bwMode="auto">
          <a:xfrm>
            <a:off x="8188930" y="2318799"/>
            <a:ext cx="3660021" cy="0"/>
          </a:xfrm>
          <a:prstGeom prst="line">
            <a:avLst/>
          </a:prstGeom>
          <a:noFill/>
          <a:ln w="1270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075726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graphicFrame>
        <p:nvGraphicFramePr>
          <p:cNvPr id="2" name="Group 3">
            <a:extLst>
              <a:ext uri="{FF2B5EF4-FFF2-40B4-BE49-F238E27FC236}">
                <a16:creationId xmlns:a16="http://schemas.microsoft.com/office/drawing/2014/main" id="{D09F162F-A875-93BA-95B6-E65D8EDE2CBC}"/>
              </a:ext>
            </a:extLst>
          </p:cNvPr>
          <p:cNvGraphicFramePr>
            <a:graphicFrameLocks/>
          </p:cNvGraphicFramePr>
          <p:nvPr>
            <p:extLst>
              <p:ext uri="{D42A27DB-BD31-4B8C-83A1-F6EECF244321}">
                <p14:modId xmlns:p14="http://schemas.microsoft.com/office/powerpoint/2010/main" val="3184835227"/>
              </p:ext>
            </p:extLst>
          </p:nvPr>
        </p:nvGraphicFramePr>
        <p:xfrm>
          <a:off x="709799" y="1603375"/>
          <a:ext cx="5234812" cy="4450176"/>
        </p:xfrm>
        <a:graphic>
          <a:graphicData uri="http://schemas.openxmlformats.org/drawingml/2006/table">
            <a:tbl>
              <a:tblPr/>
              <a:tblGrid>
                <a:gridCol w="2711068">
                  <a:extLst>
                    <a:ext uri="{9D8B030D-6E8A-4147-A177-3AD203B41FA5}">
                      <a16:colId xmlns:a16="http://schemas.microsoft.com/office/drawing/2014/main" val="20000"/>
                    </a:ext>
                  </a:extLst>
                </a:gridCol>
                <a:gridCol w="1261872">
                  <a:extLst>
                    <a:ext uri="{9D8B030D-6E8A-4147-A177-3AD203B41FA5}">
                      <a16:colId xmlns:a16="http://schemas.microsoft.com/office/drawing/2014/main" val="20001"/>
                    </a:ext>
                  </a:extLst>
                </a:gridCol>
                <a:gridCol w="1261872">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672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61.0 (32-70)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59.0 (31-70)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 (59.4)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 (57.9)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330 (93.0)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 (91.2)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2215887"/>
                  </a:ext>
                </a:extLst>
              </a:tr>
              <a:tr h="474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 (62.3)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230 (65.0)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MM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CRAB criteria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Malignancy biomarkers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CRAB criteria with malignancy biomarkers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177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 (49.4)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6365158"/>
                  </a:ext>
                </a:extLst>
              </a:tr>
            </a:tbl>
          </a:graphicData>
        </a:graphic>
      </p:graphicFrame>
      <p:graphicFrame>
        <p:nvGraphicFramePr>
          <p:cNvPr id="3" name="Group 3">
            <a:extLst>
              <a:ext uri="{FF2B5EF4-FFF2-40B4-BE49-F238E27FC236}">
                <a16:creationId xmlns:a16="http://schemas.microsoft.com/office/drawing/2014/main" id="{6A479479-C579-FBA3-85B8-4E2C2BAD6DA3}"/>
              </a:ext>
            </a:extLst>
          </p:cNvPr>
          <p:cNvGraphicFramePr>
            <a:graphicFrameLocks/>
          </p:cNvGraphicFramePr>
          <p:nvPr>
            <p:extLst>
              <p:ext uri="{D42A27DB-BD31-4B8C-83A1-F6EECF244321}">
                <p14:modId xmlns:p14="http://schemas.microsoft.com/office/powerpoint/2010/main" val="1333351235"/>
              </p:ext>
            </p:extLst>
          </p:nvPr>
        </p:nvGraphicFramePr>
        <p:xfrm>
          <a:off x="6247390" y="1603375"/>
          <a:ext cx="5231823" cy="4114880"/>
        </p:xfrm>
        <a:graphic>
          <a:graphicData uri="http://schemas.openxmlformats.org/drawingml/2006/table">
            <a:tbl>
              <a:tblPr/>
              <a:tblGrid>
                <a:gridCol w="2502375">
                  <a:extLst>
                    <a:ext uri="{9D8B030D-6E8A-4147-A177-3AD203B41FA5}">
                      <a16:colId xmlns:a16="http://schemas.microsoft.com/office/drawing/2014/main" val="20000"/>
                    </a:ext>
                  </a:extLst>
                </a:gridCol>
                <a:gridCol w="1212201">
                  <a:extLst>
                    <a:ext uri="{9D8B030D-6E8A-4147-A177-3AD203B41FA5}">
                      <a16:colId xmlns:a16="http://schemas.microsoft.com/office/drawing/2014/main" val="20001"/>
                    </a:ext>
                  </a:extLst>
                </a:gridCol>
                <a:gridCol w="1517247">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058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186 (52.4)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(32.1)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 (50.4)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 (35.4)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extramedullary plasmacytoma,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Cytogenetic profile,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266 (75.1)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since diagnosis of MM,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(0-46.5)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(0.1-184.6)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599823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17640-481F-9BAC-8F25-0BACAE730BC9}"/>
              </a:ext>
            </a:extLst>
          </p:cNvPr>
          <p:cNvSpPr>
            <a:spLocks noGrp="1"/>
          </p:cNvSpPr>
          <p:nvPr>
            <p:ph type="title"/>
          </p:nvPr>
        </p:nvSpPr>
        <p:spPr/>
        <p:txBody>
          <a:bodyPr/>
          <a:lstStyle/>
          <a:p>
            <a:r>
              <a:rPr lang="en-US" altLang="en-US" sz="3600" dirty="0"/>
              <a:t>PERSEUS: </a:t>
            </a:r>
            <a:r>
              <a:rPr lang="en-US" dirty="0"/>
              <a:t>Patient Disposition</a:t>
            </a:r>
          </a:p>
        </p:txBody>
      </p:sp>
      <p:graphicFrame>
        <p:nvGraphicFramePr>
          <p:cNvPr id="4" name="Group 3">
            <a:extLst>
              <a:ext uri="{FF2B5EF4-FFF2-40B4-BE49-F238E27FC236}">
                <a16:creationId xmlns:a16="http://schemas.microsoft.com/office/drawing/2014/main" id="{03BDDD6C-1A27-9D79-D0FB-E64E2BB2276C}"/>
              </a:ext>
            </a:extLst>
          </p:cNvPr>
          <p:cNvGraphicFramePr>
            <a:graphicFrameLocks/>
          </p:cNvGraphicFramePr>
          <p:nvPr>
            <p:extLst>
              <p:ext uri="{D42A27DB-BD31-4B8C-83A1-F6EECF244321}">
                <p14:modId xmlns:p14="http://schemas.microsoft.com/office/powerpoint/2010/main" val="2122627900"/>
              </p:ext>
            </p:extLst>
          </p:nvPr>
        </p:nvGraphicFramePr>
        <p:xfrm>
          <a:off x="735570" y="1371256"/>
          <a:ext cx="5303520" cy="5029312"/>
        </p:xfrm>
        <a:graphic>
          <a:graphicData uri="http://schemas.openxmlformats.org/drawingml/2006/table">
            <a:tbl>
              <a:tblPr/>
              <a:tblGrid>
                <a:gridCol w="2976219">
                  <a:extLst>
                    <a:ext uri="{9D8B030D-6E8A-4147-A177-3AD203B41FA5}">
                      <a16:colId xmlns:a16="http://schemas.microsoft.com/office/drawing/2014/main" val="20000"/>
                    </a:ext>
                  </a:extLst>
                </a:gridCol>
                <a:gridCol w="1138581">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tblGrid>
              <a:tr h="426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Patient Disposition,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934">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Discontinued study tx,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188 (54.2)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1991098"/>
                  </a:ext>
                </a:extLst>
              </a:tr>
              <a:tr h="16835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Reason for discontinuation</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Refused additional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MD decision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Lost to f/u</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Noncompliance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1729107"/>
                  </a:ext>
                </a:extLst>
              </a:tr>
              <a:tr h="426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induction/ consolidation,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69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ASCT,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69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Entered maintenance,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0564197"/>
                  </a:ext>
                </a:extLst>
              </a:tr>
              <a:tr h="4265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Discontinued lenalidomide during maintenance,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6444724"/>
                  </a:ext>
                </a:extLst>
              </a:tr>
            </a:tbl>
          </a:graphicData>
        </a:graphic>
      </p:graphicFrame>
      <p:graphicFrame>
        <p:nvGraphicFramePr>
          <p:cNvPr id="5" name="Group 3">
            <a:extLst>
              <a:ext uri="{FF2B5EF4-FFF2-40B4-BE49-F238E27FC236}">
                <a16:creationId xmlns:a16="http://schemas.microsoft.com/office/drawing/2014/main" id="{08959680-3B30-DA34-6A3F-499C87D2DDF8}"/>
              </a:ext>
            </a:extLst>
          </p:cNvPr>
          <p:cNvGraphicFramePr>
            <a:graphicFrameLocks/>
          </p:cNvGraphicFramePr>
          <p:nvPr>
            <p:extLst>
              <p:ext uri="{D42A27DB-BD31-4B8C-83A1-F6EECF244321}">
                <p14:modId xmlns:p14="http://schemas.microsoft.com/office/powerpoint/2010/main" val="3492121803"/>
              </p:ext>
            </p:extLst>
          </p:nvPr>
        </p:nvGraphicFramePr>
        <p:xfrm>
          <a:off x="6204560" y="1371257"/>
          <a:ext cx="5274654" cy="3412185"/>
        </p:xfrm>
        <a:graphic>
          <a:graphicData uri="http://schemas.openxmlformats.org/drawingml/2006/table">
            <a:tbl>
              <a:tblPr/>
              <a:tblGrid>
                <a:gridCol w="2950230">
                  <a:extLst>
                    <a:ext uri="{9D8B030D-6E8A-4147-A177-3AD203B41FA5}">
                      <a16:colId xmlns:a16="http://schemas.microsoft.com/office/drawing/2014/main" val="20000"/>
                    </a:ext>
                  </a:extLst>
                </a:gridCol>
                <a:gridCol w="1162212">
                  <a:extLst>
                    <a:ext uri="{9D8B030D-6E8A-4147-A177-3AD203B41FA5}">
                      <a16:colId xmlns:a16="http://schemas.microsoft.com/office/drawing/2014/main" val="20001"/>
                    </a:ext>
                  </a:extLst>
                </a:gridCol>
                <a:gridCol w="1162212">
                  <a:extLst>
                    <a:ext uri="{9D8B030D-6E8A-4147-A177-3AD203B41FA5}">
                      <a16:colId xmlns:a16="http://schemas.microsoft.com/office/drawing/2014/main" val="20002"/>
                    </a:ext>
                  </a:extLst>
                </a:gridCol>
              </a:tblGrid>
              <a:tr h="516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Patient Disposition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endParaRPr kumimoji="0" lang="en-US" sz="1600" b="1" i="0" u="none" strike="noStrike" cap="none" normalizeH="0" baseline="0" dirty="0">
                        <a:ln>
                          <a:noFill/>
                        </a:ln>
                        <a:solidFill>
                          <a:schemeClr val="tx1"/>
                        </a:solidFill>
                        <a:effectLst/>
                        <a:highlight>
                          <a:srgbClr val="FFFF00"/>
                        </a:highligh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90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plerixafor for mobilization</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539424"/>
                  </a:ext>
                </a:extLst>
              </a:tr>
              <a:tr h="2990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CD34+ cells collected, 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6</a:t>
                      </a:r>
                      <a:r>
                        <a:rPr kumimoji="0" lang="en-US" sz="1600" b="0" i="0" u="none" strike="noStrike" cap="none" normalizeH="0" baseline="0" dirty="0">
                          <a:ln>
                            <a:noFill/>
                          </a:ln>
                          <a:solidFill>
                            <a:schemeClr val="bg2">
                              <a:lumMod val="10000"/>
                            </a:schemeClr>
                          </a:solidFill>
                          <a:effectLst/>
                          <a:latin typeface="Calibri" panose="020F0502020204030204" pitchFamily="34" charset="0"/>
                        </a:rPr>
                        <a:t>/kg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90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transplant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315 (89.7)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302 (87.0)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90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Achieved hematopoietic reconstitution</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314 (99.7)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 (99.3)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22215887"/>
                  </a:ext>
                </a:extLst>
              </a:tr>
              <a:tr h="2990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Mediant time to engraftment,*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Text Box 11">
            <a:extLst>
              <a:ext uri="{FF2B5EF4-FFF2-40B4-BE49-F238E27FC236}">
                <a16:creationId xmlns:a16="http://schemas.microsoft.com/office/drawing/2014/main" id="{EA0DC3A4-2CEE-3580-E6C1-54B56E443D8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sp>
        <p:nvSpPr>
          <p:cNvPr id="7" name="TextBox 6">
            <a:extLst>
              <a:ext uri="{FF2B5EF4-FFF2-40B4-BE49-F238E27FC236}">
                <a16:creationId xmlns:a16="http://schemas.microsoft.com/office/drawing/2014/main" id="{6D28D881-3A86-AC93-38CD-F27D423BED40}"/>
              </a:ext>
            </a:extLst>
          </p:cNvPr>
          <p:cNvSpPr txBox="1"/>
          <p:nvPr/>
        </p:nvSpPr>
        <p:spPr bwMode="auto">
          <a:xfrm>
            <a:off x="6204559" y="4761005"/>
            <a:ext cx="47850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*Excluding patients with nadir above the predefined threshold.</a:t>
            </a:r>
          </a:p>
        </p:txBody>
      </p:sp>
    </p:spTree>
    <p:extLst>
      <p:ext uri="{BB962C8B-B14F-4D97-AF65-F5344CB8AC3E}">
        <p14:creationId xmlns:p14="http://schemas.microsoft.com/office/powerpoint/2010/main" val="225469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Primary Analysis: </a:t>
            </a:r>
            <a:r>
              <a:rPr lang="en-US" dirty="0"/>
              <a:t>PFS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sp>
        <p:nvSpPr>
          <p:cNvPr id="3" name="TextBox 2">
            <a:extLst>
              <a:ext uri="{FF2B5EF4-FFF2-40B4-BE49-F238E27FC236}">
                <a16:creationId xmlns:a16="http://schemas.microsoft.com/office/drawing/2014/main" id="{05DBA5CA-9ED9-CCC3-49DE-F5B313EE7CC7}"/>
              </a:ext>
            </a:extLst>
          </p:cNvPr>
          <p:cNvSpPr txBox="1"/>
          <p:nvPr/>
        </p:nvSpPr>
        <p:spPr bwMode="auto">
          <a:xfrm>
            <a:off x="2399828" y="5247339"/>
            <a:ext cx="73923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D-VRd</a:t>
            </a:r>
            <a:r>
              <a:rPr lang="en-US" sz="1200" b="0" dirty="0">
                <a:solidFill>
                  <a:schemeClr val="bg1"/>
                </a:solidFill>
                <a:latin typeface="Calibri" panose="020F0502020204030204" pitchFamily="34" charset="0"/>
              </a:rPr>
              <a:t>       355   345   335   329   327   322   318   316   313   309   305   302   299   295   286   226   90      11      0</a:t>
            </a:r>
          </a:p>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VRd</a:t>
            </a:r>
            <a:r>
              <a:rPr lang="en-US" sz="1200" b="0" dirty="0">
                <a:solidFill>
                  <a:schemeClr val="bg1"/>
                </a:solidFill>
                <a:latin typeface="Calibri" panose="020F0502020204030204" pitchFamily="34" charset="0"/>
              </a:rPr>
              <a:t>           354   335   321   311   304   297   291   283   278   270   258   247   238   228   219   175   67      13      0</a:t>
            </a:r>
          </a:p>
        </p:txBody>
      </p:sp>
      <p:grpSp>
        <p:nvGrpSpPr>
          <p:cNvPr id="9366" name="Group 9365">
            <a:extLst>
              <a:ext uri="{FF2B5EF4-FFF2-40B4-BE49-F238E27FC236}">
                <a16:creationId xmlns:a16="http://schemas.microsoft.com/office/drawing/2014/main" id="{7A91BDF3-5486-D324-C03F-B17628381C6F}"/>
              </a:ext>
            </a:extLst>
          </p:cNvPr>
          <p:cNvGrpSpPr/>
          <p:nvPr/>
        </p:nvGrpSpPr>
        <p:grpSpPr>
          <a:xfrm>
            <a:off x="2200275" y="1477797"/>
            <a:ext cx="8039289" cy="4127361"/>
            <a:chOff x="3124907" y="1515897"/>
            <a:chExt cx="6283871" cy="4127361"/>
          </a:xfrm>
        </p:grpSpPr>
        <p:cxnSp>
          <p:nvCxnSpPr>
            <p:cNvPr id="4" name="Straight Connector 3">
              <a:extLst>
                <a:ext uri="{FF2B5EF4-FFF2-40B4-BE49-F238E27FC236}">
                  <a16:creationId xmlns:a16="http://schemas.microsoft.com/office/drawing/2014/main" id="{0E2ADB65-2BFE-4555-F0E0-20A6BEAE1B36}"/>
                </a:ext>
              </a:extLst>
            </p:cNvPr>
            <p:cNvCxnSpPr/>
            <p:nvPr/>
          </p:nvCxnSpPr>
          <p:spPr bwMode="auto">
            <a:xfrm flipV="1">
              <a:off x="8156448" y="1816608"/>
              <a:ext cx="0" cy="3218688"/>
            </a:xfrm>
            <a:prstGeom prst="line">
              <a:avLst/>
            </a:prstGeom>
            <a:noFill/>
            <a:ln w="28575" cap="flat" cmpd="sng" algn="ctr">
              <a:solidFill>
                <a:schemeClr val="bg1"/>
              </a:solidFill>
              <a:prstDash val="dash"/>
              <a:round/>
              <a:headEnd type="none" w="med" len="med"/>
              <a:tailEnd type="none" w="med" len="med"/>
            </a:ln>
            <a:effectLst/>
          </p:spPr>
        </p:cxnSp>
        <p:sp>
          <p:nvSpPr>
            <p:cNvPr id="5" name="TextBox 4">
              <a:extLst>
                <a:ext uri="{FF2B5EF4-FFF2-40B4-BE49-F238E27FC236}">
                  <a16:creationId xmlns:a16="http://schemas.microsoft.com/office/drawing/2014/main" id="{6CA701B6-DC41-A328-86F4-43D5F5B09E05}"/>
                </a:ext>
              </a:extLst>
            </p:cNvPr>
            <p:cNvSpPr txBox="1"/>
            <p:nvPr/>
          </p:nvSpPr>
          <p:spPr bwMode="auto">
            <a:xfrm>
              <a:off x="7674168" y="1544131"/>
              <a:ext cx="964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48-mo PFS</a:t>
              </a:r>
            </a:p>
          </p:txBody>
        </p:sp>
        <p:sp>
          <p:nvSpPr>
            <p:cNvPr id="6" name="TextBox 5">
              <a:extLst>
                <a:ext uri="{FF2B5EF4-FFF2-40B4-BE49-F238E27FC236}">
                  <a16:creationId xmlns:a16="http://schemas.microsoft.com/office/drawing/2014/main" id="{421E47B4-E946-2693-85C0-FD746DF7BEBC}"/>
                </a:ext>
              </a:extLst>
            </p:cNvPr>
            <p:cNvSpPr txBox="1"/>
            <p:nvPr/>
          </p:nvSpPr>
          <p:spPr bwMode="auto">
            <a:xfrm>
              <a:off x="8156447" y="1877211"/>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84.3%</a:t>
              </a:r>
            </a:p>
          </p:txBody>
        </p:sp>
        <p:sp>
          <p:nvSpPr>
            <p:cNvPr id="8" name="TextBox 7">
              <a:extLst>
                <a:ext uri="{FF2B5EF4-FFF2-40B4-BE49-F238E27FC236}">
                  <a16:creationId xmlns:a16="http://schemas.microsoft.com/office/drawing/2014/main" id="{97A1354D-1DC5-E864-4E51-2095DB990222}"/>
                </a:ext>
              </a:extLst>
            </p:cNvPr>
            <p:cNvSpPr txBox="1"/>
            <p:nvPr/>
          </p:nvSpPr>
          <p:spPr bwMode="auto">
            <a:xfrm>
              <a:off x="4042971" y="4305994"/>
              <a:ext cx="3116268" cy="646331"/>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for PD or death: 0.42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(95% CI: 0.30-0.59;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 .0001)</a:t>
              </a:r>
            </a:p>
          </p:txBody>
        </p:sp>
        <p:sp>
          <p:nvSpPr>
            <p:cNvPr id="9" name="TextBox 8">
              <a:extLst>
                <a:ext uri="{FF2B5EF4-FFF2-40B4-BE49-F238E27FC236}">
                  <a16:creationId xmlns:a16="http://schemas.microsoft.com/office/drawing/2014/main" id="{8CEE4228-A41B-161D-7052-2184C0D63258}"/>
                </a:ext>
              </a:extLst>
            </p:cNvPr>
            <p:cNvSpPr txBox="1"/>
            <p:nvPr/>
          </p:nvSpPr>
          <p:spPr bwMode="auto">
            <a:xfrm>
              <a:off x="5040179" y="5273926"/>
              <a:ext cx="3116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 Since Randomization</a:t>
              </a:r>
            </a:p>
          </p:txBody>
        </p:sp>
        <p:sp>
          <p:nvSpPr>
            <p:cNvPr id="10" name="TextBox 9">
              <a:extLst>
                <a:ext uri="{FF2B5EF4-FFF2-40B4-BE49-F238E27FC236}">
                  <a16:creationId xmlns:a16="http://schemas.microsoft.com/office/drawing/2014/main" id="{3EFCA79F-2A1D-8A4E-3FB6-C5BB741A4CEE}"/>
                </a:ext>
              </a:extLst>
            </p:cNvPr>
            <p:cNvSpPr txBox="1"/>
            <p:nvPr/>
          </p:nvSpPr>
          <p:spPr bwMode="auto">
            <a:xfrm>
              <a:off x="3124907" y="1685065"/>
              <a:ext cx="461665" cy="3373602"/>
            </a:xfrm>
            <a:prstGeom prst="rect">
              <a:avLst/>
            </a:prstGeom>
            <a:solidFill>
              <a:schemeClr val="tx1"/>
            </a:solidFill>
            <a:ln>
              <a:noFill/>
            </a:ln>
          </p:spPr>
          <p:txBody>
            <a:bodyPr vert="vert270"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1" name="TextBox 10">
              <a:extLst>
                <a:ext uri="{FF2B5EF4-FFF2-40B4-BE49-F238E27FC236}">
                  <a16:creationId xmlns:a16="http://schemas.microsoft.com/office/drawing/2014/main" id="{268ABF0E-FF0E-3DDF-2003-D51804C49A66}"/>
                </a:ext>
              </a:extLst>
            </p:cNvPr>
            <p:cNvSpPr txBox="1"/>
            <p:nvPr/>
          </p:nvSpPr>
          <p:spPr bwMode="auto">
            <a:xfrm>
              <a:off x="8618177" y="2076801"/>
              <a:ext cx="790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dirty="0">
                  <a:solidFill>
                    <a:schemeClr val="accent1"/>
                  </a:solidFill>
                  <a:latin typeface="Calibri" panose="020F0502020204030204" pitchFamily="34" charset="0"/>
                </a:rPr>
                <a:t>D-</a:t>
              </a:r>
              <a:r>
                <a:rPr lang="en-US" sz="1800" dirty="0" err="1">
                  <a:solidFill>
                    <a:schemeClr val="accent1"/>
                  </a:solidFill>
                  <a:latin typeface="Calibri" panose="020F0502020204030204" pitchFamily="34" charset="0"/>
                </a:rPr>
                <a:t>VRd</a:t>
              </a:r>
              <a:endParaRPr lang="en-US"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57978510-ED86-BB53-48C2-A13B9645214F}"/>
                </a:ext>
              </a:extLst>
            </p:cNvPr>
            <p:cNvSpPr txBox="1"/>
            <p:nvPr/>
          </p:nvSpPr>
          <p:spPr bwMode="auto">
            <a:xfrm>
              <a:off x="8649817" y="2604129"/>
              <a:ext cx="574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dirty="0" err="1">
                  <a:solidFill>
                    <a:schemeClr val="accent3"/>
                  </a:solidFill>
                  <a:latin typeface="Calibri" panose="020F0502020204030204" pitchFamily="34" charset="0"/>
                </a:rPr>
                <a:t>VRd</a:t>
              </a:r>
              <a:endParaRPr lang="en-US" b="0" dirty="0">
                <a:solidFill>
                  <a:schemeClr val="accent3"/>
                </a:solidFill>
                <a:latin typeface="Calibri" panose="020F0502020204030204" pitchFamily="34" charset="0"/>
              </a:endParaRPr>
            </a:p>
          </p:txBody>
        </p:sp>
        <p:grpSp>
          <p:nvGrpSpPr>
            <p:cNvPr id="20" name="Group 19">
              <a:extLst>
                <a:ext uri="{FF2B5EF4-FFF2-40B4-BE49-F238E27FC236}">
                  <a16:creationId xmlns:a16="http://schemas.microsoft.com/office/drawing/2014/main" id="{5969A4A1-6F56-8DED-52C7-BAF6126E7F5C}"/>
                </a:ext>
              </a:extLst>
            </p:cNvPr>
            <p:cNvGrpSpPr/>
            <p:nvPr/>
          </p:nvGrpSpPr>
          <p:grpSpPr>
            <a:xfrm>
              <a:off x="3393771" y="1515897"/>
              <a:ext cx="535724" cy="3725092"/>
              <a:chOff x="3414008" y="1515897"/>
              <a:chExt cx="535724" cy="3725092"/>
            </a:xfrm>
          </p:grpSpPr>
          <p:sp>
            <p:nvSpPr>
              <p:cNvPr id="13" name="TextBox 12">
                <a:extLst>
                  <a:ext uri="{FF2B5EF4-FFF2-40B4-BE49-F238E27FC236}">
                    <a16:creationId xmlns:a16="http://schemas.microsoft.com/office/drawing/2014/main" id="{D1CBA399-8E37-7466-1F64-B200967E7C13}"/>
                  </a:ext>
                </a:extLst>
              </p:cNvPr>
              <p:cNvSpPr txBox="1"/>
              <p:nvPr/>
            </p:nvSpPr>
            <p:spPr bwMode="auto">
              <a:xfrm>
                <a:off x="3414008" y="151589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7C392D5A-9A90-EDA1-776B-4999021198F5}"/>
                  </a:ext>
                </a:extLst>
              </p:cNvPr>
              <p:cNvSpPr txBox="1"/>
              <p:nvPr/>
            </p:nvSpPr>
            <p:spPr bwMode="auto">
              <a:xfrm>
                <a:off x="3531028" y="21942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5D025311-3787-A902-E9CF-DD30E37E4A3A}"/>
                  </a:ext>
                </a:extLst>
              </p:cNvPr>
              <p:cNvSpPr txBox="1"/>
              <p:nvPr/>
            </p:nvSpPr>
            <p:spPr bwMode="auto">
              <a:xfrm>
                <a:off x="3531028" y="28577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2EF50BF6-68AC-B0AB-3269-476B40E63A8F}"/>
                  </a:ext>
                </a:extLst>
              </p:cNvPr>
              <p:cNvSpPr txBox="1"/>
              <p:nvPr/>
            </p:nvSpPr>
            <p:spPr bwMode="auto">
              <a:xfrm>
                <a:off x="3531028" y="35361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F2BC6ECE-2E32-4EBE-D039-589A07544945}"/>
                  </a:ext>
                </a:extLst>
              </p:cNvPr>
              <p:cNvSpPr txBox="1"/>
              <p:nvPr/>
            </p:nvSpPr>
            <p:spPr bwMode="auto">
              <a:xfrm>
                <a:off x="3531028" y="41997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AA0DE895-CC4A-1380-6FE9-0DC06A86621E}"/>
                  </a:ext>
                </a:extLst>
              </p:cNvPr>
              <p:cNvSpPr txBox="1"/>
              <p:nvPr/>
            </p:nvSpPr>
            <p:spPr bwMode="auto">
              <a:xfrm>
                <a:off x="3648047" y="487165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1" name="TextBox 20">
              <a:extLst>
                <a:ext uri="{FF2B5EF4-FFF2-40B4-BE49-F238E27FC236}">
                  <a16:creationId xmlns:a16="http://schemas.microsoft.com/office/drawing/2014/main" id="{F2893130-38E0-AD81-9BA8-014A7F6B8530}"/>
                </a:ext>
              </a:extLst>
            </p:cNvPr>
            <p:cNvSpPr txBox="1"/>
            <p:nvPr/>
          </p:nvSpPr>
          <p:spPr bwMode="auto">
            <a:xfrm>
              <a:off x="3792539" y="50329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3150A3FC-E172-71A8-D0D5-1A57B0B8F47A}"/>
                </a:ext>
              </a:extLst>
            </p:cNvPr>
            <p:cNvSpPr txBox="1"/>
            <p:nvPr/>
          </p:nvSpPr>
          <p:spPr bwMode="auto">
            <a:xfrm>
              <a:off x="4061381" y="50329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3" name="TextBox 22">
              <a:extLst>
                <a:ext uri="{FF2B5EF4-FFF2-40B4-BE49-F238E27FC236}">
                  <a16:creationId xmlns:a16="http://schemas.microsoft.com/office/drawing/2014/main" id="{6B0A32E6-D7E3-9E93-626D-659FCCCD7E0C}"/>
                </a:ext>
              </a:extLst>
            </p:cNvPr>
            <p:cNvSpPr txBox="1"/>
            <p:nvPr/>
          </p:nvSpPr>
          <p:spPr bwMode="auto">
            <a:xfrm>
              <a:off x="4328312" y="50329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4" name="TextBox 23">
              <a:extLst>
                <a:ext uri="{FF2B5EF4-FFF2-40B4-BE49-F238E27FC236}">
                  <a16:creationId xmlns:a16="http://schemas.microsoft.com/office/drawing/2014/main" id="{CAEE8CF9-5296-AAB3-0495-A6CB30A31DE9}"/>
                </a:ext>
              </a:extLst>
            </p:cNvPr>
            <p:cNvSpPr txBox="1"/>
            <p:nvPr/>
          </p:nvSpPr>
          <p:spPr bwMode="auto">
            <a:xfrm>
              <a:off x="4587629" y="50329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5" name="TextBox 24">
              <a:extLst>
                <a:ext uri="{FF2B5EF4-FFF2-40B4-BE49-F238E27FC236}">
                  <a16:creationId xmlns:a16="http://schemas.microsoft.com/office/drawing/2014/main" id="{52230483-1BFE-C866-0A6C-DA4878143C7A}"/>
                </a:ext>
              </a:extLst>
            </p:cNvPr>
            <p:cNvSpPr txBox="1"/>
            <p:nvPr/>
          </p:nvSpPr>
          <p:spPr bwMode="auto">
            <a:xfrm>
              <a:off x="4794363"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6" name="TextBox 25">
              <a:extLst>
                <a:ext uri="{FF2B5EF4-FFF2-40B4-BE49-F238E27FC236}">
                  <a16:creationId xmlns:a16="http://schemas.microsoft.com/office/drawing/2014/main" id="{97F48E48-8E68-4B98-0063-F2A2041D9436}"/>
                </a:ext>
              </a:extLst>
            </p:cNvPr>
            <p:cNvSpPr txBox="1"/>
            <p:nvPr/>
          </p:nvSpPr>
          <p:spPr bwMode="auto">
            <a:xfrm>
              <a:off x="5063205"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7" name="TextBox 26">
              <a:extLst>
                <a:ext uri="{FF2B5EF4-FFF2-40B4-BE49-F238E27FC236}">
                  <a16:creationId xmlns:a16="http://schemas.microsoft.com/office/drawing/2014/main" id="{09BD9770-7D26-F8F9-3057-C85CBBCCBF20}"/>
                </a:ext>
              </a:extLst>
            </p:cNvPr>
            <p:cNvSpPr txBox="1"/>
            <p:nvPr/>
          </p:nvSpPr>
          <p:spPr bwMode="auto">
            <a:xfrm>
              <a:off x="5314261"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8" name="TextBox 27">
              <a:extLst>
                <a:ext uri="{FF2B5EF4-FFF2-40B4-BE49-F238E27FC236}">
                  <a16:creationId xmlns:a16="http://schemas.microsoft.com/office/drawing/2014/main" id="{21ADCBA0-E586-9FB3-1AF2-D9C5CC725761}"/>
                </a:ext>
              </a:extLst>
            </p:cNvPr>
            <p:cNvSpPr txBox="1"/>
            <p:nvPr/>
          </p:nvSpPr>
          <p:spPr bwMode="auto">
            <a:xfrm>
              <a:off x="5583103"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9" name="TextBox 28">
              <a:extLst>
                <a:ext uri="{FF2B5EF4-FFF2-40B4-BE49-F238E27FC236}">
                  <a16:creationId xmlns:a16="http://schemas.microsoft.com/office/drawing/2014/main" id="{6D13CFEA-6717-A42F-0666-60FA5F126192}"/>
                </a:ext>
              </a:extLst>
            </p:cNvPr>
            <p:cNvSpPr txBox="1"/>
            <p:nvPr/>
          </p:nvSpPr>
          <p:spPr bwMode="auto">
            <a:xfrm>
              <a:off x="5836512"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0" name="TextBox 29">
              <a:extLst>
                <a:ext uri="{FF2B5EF4-FFF2-40B4-BE49-F238E27FC236}">
                  <a16:creationId xmlns:a16="http://schemas.microsoft.com/office/drawing/2014/main" id="{FAB4C309-6330-C95F-2EA9-AE6268302E25}"/>
                </a:ext>
              </a:extLst>
            </p:cNvPr>
            <p:cNvSpPr txBox="1"/>
            <p:nvPr/>
          </p:nvSpPr>
          <p:spPr bwMode="auto">
            <a:xfrm>
              <a:off x="6105354"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1" name="TextBox 30">
              <a:extLst>
                <a:ext uri="{FF2B5EF4-FFF2-40B4-BE49-F238E27FC236}">
                  <a16:creationId xmlns:a16="http://schemas.microsoft.com/office/drawing/2014/main" id="{1D4C313E-1CBD-6AA3-DC03-34A709FB7E15}"/>
                </a:ext>
              </a:extLst>
            </p:cNvPr>
            <p:cNvSpPr txBox="1"/>
            <p:nvPr/>
          </p:nvSpPr>
          <p:spPr bwMode="auto">
            <a:xfrm>
              <a:off x="6356410"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1D687375-ED67-F233-178A-833F76B683C2}"/>
                </a:ext>
              </a:extLst>
            </p:cNvPr>
            <p:cNvSpPr txBox="1"/>
            <p:nvPr/>
          </p:nvSpPr>
          <p:spPr bwMode="auto">
            <a:xfrm>
              <a:off x="6625252"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3" name="TextBox 32">
              <a:extLst>
                <a:ext uri="{FF2B5EF4-FFF2-40B4-BE49-F238E27FC236}">
                  <a16:creationId xmlns:a16="http://schemas.microsoft.com/office/drawing/2014/main" id="{E41B1AA4-3675-468D-DAE0-B161989F4104}"/>
                </a:ext>
              </a:extLst>
            </p:cNvPr>
            <p:cNvSpPr txBox="1"/>
            <p:nvPr/>
          </p:nvSpPr>
          <p:spPr bwMode="auto">
            <a:xfrm>
              <a:off x="6890397"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4" name="TextBox 33">
              <a:extLst>
                <a:ext uri="{FF2B5EF4-FFF2-40B4-BE49-F238E27FC236}">
                  <a16:creationId xmlns:a16="http://schemas.microsoft.com/office/drawing/2014/main" id="{D8CC142E-A5BA-CA68-DE34-5393840F63C5}"/>
                </a:ext>
              </a:extLst>
            </p:cNvPr>
            <p:cNvSpPr txBox="1"/>
            <p:nvPr/>
          </p:nvSpPr>
          <p:spPr bwMode="auto">
            <a:xfrm>
              <a:off x="7159239"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5" name="TextBox 34">
              <a:extLst>
                <a:ext uri="{FF2B5EF4-FFF2-40B4-BE49-F238E27FC236}">
                  <a16:creationId xmlns:a16="http://schemas.microsoft.com/office/drawing/2014/main" id="{69E9FEF6-42BD-8DD1-264E-51461C001A0B}"/>
                </a:ext>
              </a:extLst>
            </p:cNvPr>
            <p:cNvSpPr txBox="1"/>
            <p:nvPr/>
          </p:nvSpPr>
          <p:spPr bwMode="auto">
            <a:xfrm>
              <a:off x="7412648"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6" name="TextBox 35">
              <a:extLst>
                <a:ext uri="{FF2B5EF4-FFF2-40B4-BE49-F238E27FC236}">
                  <a16:creationId xmlns:a16="http://schemas.microsoft.com/office/drawing/2014/main" id="{C10EA0BB-F193-25DB-B57C-E37044370B2C}"/>
                </a:ext>
              </a:extLst>
            </p:cNvPr>
            <p:cNvSpPr txBox="1"/>
            <p:nvPr/>
          </p:nvSpPr>
          <p:spPr bwMode="auto">
            <a:xfrm>
              <a:off x="7681490"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7" name="TextBox 36">
              <a:extLst>
                <a:ext uri="{FF2B5EF4-FFF2-40B4-BE49-F238E27FC236}">
                  <a16:creationId xmlns:a16="http://schemas.microsoft.com/office/drawing/2014/main" id="{16ED43C7-B60C-BBED-08FD-199E34F8A5D5}"/>
                </a:ext>
              </a:extLst>
            </p:cNvPr>
            <p:cNvSpPr txBox="1"/>
            <p:nvPr/>
          </p:nvSpPr>
          <p:spPr bwMode="auto">
            <a:xfrm>
              <a:off x="7932546"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8" name="TextBox 37">
              <a:extLst>
                <a:ext uri="{FF2B5EF4-FFF2-40B4-BE49-F238E27FC236}">
                  <a16:creationId xmlns:a16="http://schemas.microsoft.com/office/drawing/2014/main" id="{6817CBAC-0806-B9D6-F39D-D3E072A0D95F}"/>
                </a:ext>
              </a:extLst>
            </p:cNvPr>
            <p:cNvSpPr txBox="1"/>
            <p:nvPr/>
          </p:nvSpPr>
          <p:spPr bwMode="auto">
            <a:xfrm>
              <a:off x="8201388"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39" name="TextBox 38">
              <a:extLst>
                <a:ext uri="{FF2B5EF4-FFF2-40B4-BE49-F238E27FC236}">
                  <a16:creationId xmlns:a16="http://schemas.microsoft.com/office/drawing/2014/main" id="{69860498-42B3-FC8C-D5C1-2D6CF86159DF}"/>
                </a:ext>
              </a:extLst>
            </p:cNvPr>
            <p:cNvSpPr txBox="1"/>
            <p:nvPr/>
          </p:nvSpPr>
          <p:spPr bwMode="auto">
            <a:xfrm>
              <a:off x="8480200" y="50329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40" name="Freeform: Shape 39">
              <a:extLst>
                <a:ext uri="{FF2B5EF4-FFF2-40B4-BE49-F238E27FC236}">
                  <a16:creationId xmlns:a16="http://schemas.microsoft.com/office/drawing/2014/main" id="{86083030-B3EA-686A-EFBA-95AEF1C3AF95}"/>
                </a:ext>
              </a:extLst>
            </p:cNvPr>
            <p:cNvSpPr/>
            <p:nvPr/>
          </p:nvSpPr>
          <p:spPr bwMode="auto">
            <a:xfrm>
              <a:off x="3949732" y="1714500"/>
              <a:ext cx="4724368" cy="3333750"/>
            </a:xfrm>
            <a:custGeom>
              <a:avLst/>
              <a:gdLst>
                <a:gd name="connsiteX0" fmla="*/ 0 w 4743450"/>
                <a:gd name="connsiteY0" fmla="*/ 0 h 3333750"/>
                <a:gd name="connsiteX1" fmla="*/ 0 w 4743450"/>
                <a:gd name="connsiteY1" fmla="*/ 3333750 h 3333750"/>
                <a:gd name="connsiteX2" fmla="*/ 4743450 w 4743450"/>
                <a:gd name="connsiteY2" fmla="*/ 3333750 h 3333750"/>
              </a:gdLst>
              <a:ahLst/>
              <a:cxnLst>
                <a:cxn ang="0">
                  <a:pos x="connsiteX0" y="connsiteY0"/>
                </a:cxn>
                <a:cxn ang="0">
                  <a:pos x="connsiteX1" y="connsiteY1"/>
                </a:cxn>
                <a:cxn ang="0">
                  <a:pos x="connsiteX2" y="connsiteY2"/>
                </a:cxn>
              </a:cxnLst>
              <a:rect l="l" t="t" r="r" b="b"/>
              <a:pathLst>
                <a:path w="4743450" h="3333750">
                  <a:moveTo>
                    <a:pt x="0" y="0"/>
                  </a:moveTo>
                  <a:lnTo>
                    <a:pt x="0" y="3333750"/>
                  </a:lnTo>
                  <a:lnTo>
                    <a:pt x="4743450" y="3333750"/>
                  </a:lnTo>
                </a:path>
              </a:pathLst>
            </a:custGeom>
            <a:noFill/>
            <a:ln w="28575">
              <a:solidFill>
                <a:schemeClr val="bg1"/>
              </a:solidFill>
              <a:miter lim="800000"/>
              <a:headEnd/>
              <a:tailEnd/>
            </a:ln>
          </p:spPr>
          <p:txBody>
            <a:bodyPr rtlCol="0" anchor="ctr"/>
            <a:lstStyle/>
            <a:p>
              <a:pPr algn="ctr"/>
              <a:endParaRPr lang="en-US"/>
            </a:p>
          </p:txBody>
        </p:sp>
        <p:grpSp>
          <p:nvGrpSpPr>
            <p:cNvPr id="48" name="Group 47">
              <a:extLst>
                <a:ext uri="{FF2B5EF4-FFF2-40B4-BE49-F238E27FC236}">
                  <a16:creationId xmlns:a16="http://schemas.microsoft.com/office/drawing/2014/main" id="{3F2D6ADC-20CE-4C25-07AF-AC2FD8712D59}"/>
                </a:ext>
              </a:extLst>
            </p:cNvPr>
            <p:cNvGrpSpPr/>
            <p:nvPr/>
          </p:nvGrpSpPr>
          <p:grpSpPr>
            <a:xfrm>
              <a:off x="3867150" y="1714500"/>
              <a:ext cx="69850" cy="3340100"/>
              <a:chOff x="3586572" y="1714500"/>
              <a:chExt cx="593518" cy="3340100"/>
            </a:xfrm>
          </p:grpSpPr>
          <p:cxnSp>
            <p:nvCxnSpPr>
              <p:cNvPr id="42" name="Straight Connector 41">
                <a:extLst>
                  <a:ext uri="{FF2B5EF4-FFF2-40B4-BE49-F238E27FC236}">
                    <a16:creationId xmlns:a16="http://schemas.microsoft.com/office/drawing/2014/main" id="{08D9C3C4-9971-52D4-A5DF-EE8010CF6C21}"/>
                  </a:ext>
                </a:extLst>
              </p:cNvPr>
              <p:cNvCxnSpPr>
                <a:cxnSpLocks/>
              </p:cNvCxnSpPr>
              <p:nvPr/>
            </p:nvCxnSpPr>
            <p:spPr bwMode="auto">
              <a:xfrm>
                <a:off x="3586572" y="171450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5A503C7-F88E-5608-6AAE-5B66CBF204DA}"/>
                  </a:ext>
                </a:extLst>
              </p:cNvPr>
              <p:cNvCxnSpPr>
                <a:cxnSpLocks/>
              </p:cNvCxnSpPr>
              <p:nvPr/>
            </p:nvCxnSpPr>
            <p:spPr bwMode="auto">
              <a:xfrm>
                <a:off x="3586572" y="238252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3E6BF95-3C1E-675D-FE9F-E05FE1059E92}"/>
                  </a:ext>
                </a:extLst>
              </p:cNvPr>
              <p:cNvCxnSpPr>
                <a:cxnSpLocks/>
              </p:cNvCxnSpPr>
              <p:nvPr/>
            </p:nvCxnSpPr>
            <p:spPr bwMode="auto">
              <a:xfrm>
                <a:off x="3586572" y="305054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1DBEEC2-EAC7-ED68-F444-C293206EE4B6}"/>
                  </a:ext>
                </a:extLst>
              </p:cNvPr>
              <p:cNvCxnSpPr>
                <a:cxnSpLocks/>
              </p:cNvCxnSpPr>
              <p:nvPr/>
            </p:nvCxnSpPr>
            <p:spPr bwMode="auto">
              <a:xfrm>
                <a:off x="3586572" y="371856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8186D3B-D215-CCC2-E9BA-46003E73178A}"/>
                  </a:ext>
                </a:extLst>
              </p:cNvPr>
              <p:cNvCxnSpPr>
                <a:cxnSpLocks/>
              </p:cNvCxnSpPr>
              <p:nvPr/>
            </p:nvCxnSpPr>
            <p:spPr bwMode="auto">
              <a:xfrm>
                <a:off x="3586572" y="438658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1F93601-BA7E-D1CF-9994-45C4A4294711}"/>
                  </a:ext>
                </a:extLst>
              </p:cNvPr>
              <p:cNvCxnSpPr>
                <a:cxnSpLocks/>
              </p:cNvCxnSpPr>
              <p:nvPr/>
            </p:nvCxnSpPr>
            <p:spPr bwMode="auto">
              <a:xfrm>
                <a:off x="3586572" y="5054600"/>
                <a:ext cx="5935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5" name="Group 9224">
              <a:extLst>
                <a:ext uri="{FF2B5EF4-FFF2-40B4-BE49-F238E27FC236}">
                  <a16:creationId xmlns:a16="http://schemas.microsoft.com/office/drawing/2014/main" id="{EA3EE7B7-8E05-4300-FDF5-38198CCB50DC}"/>
                </a:ext>
              </a:extLst>
            </p:cNvPr>
            <p:cNvGrpSpPr/>
            <p:nvPr/>
          </p:nvGrpSpPr>
          <p:grpSpPr>
            <a:xfrm>
              <a:off x="3950141" y="5035279"/>
              <a:ext cx="4724170" cy="80460"/>
              <a:chOff x="3950141" y="4822999"/>
              <a:chExt cx="4724170" cy="305440"/>
            </a:xfrm>
          </p:grpSpPr>
          <p:grpSp>
            <p:nvGrpSpPr>
              <p:cNvPr id="49" name="Group 48">
                <a:extLst>
                  <a:ext uri="{FF2B5EF4-FFF2-40B4-BE49-F238E27FC236}">
                    <a16:creationId xmlns:a16="http://schemas.microsoft.com/office/drawing/2014/main" id="{634E53B5-3239-6367-9811-C58AEFFB884E}"/>
                  </a:ext>
                </a:extLst>
              </p:cNvPr>
              <p:cNvGrpSpPr/>
              <p:nvPr/>
            </p:nvGrpSpPr>
            <p:grpSpPr>
              <a:xfrm rot="5400000">
                <a:off x="4454428" y="4318712"/>
                <a:ext cx="305435" cy="1314009"/>
                <a:chOff x="3586572" y="1714500"/>
                <a:chExt cx="593518" cy="3340100"/>
              </a:xfrm>
            </p:grpSpPr>
            <p:cxnSp>
              <p:nvCxnSpPr>
                <p:cNvPr id="50" name="Straight Connector 49">
                  <a:extLst>
                    <a:ext uri="{FF2B5EF4-FFF2-40B4-BE49-F238E27FC236}">
                      <a16:creationId xmlns:a16="http://schemas.microsoft.com/office/drawing/2014/main" id="{5D1BF699-EE0D-32AE-7C56-63970FB558C1}"/>
                    </a:ext>
                  </a:extLst>
                </p:cNvPr>
                <p:cNvCxnSpPr>
                  <a:cxnSpLocks/>
                </p:cNvCxnSpPr>
                <p:nvPr/>
              </p:nvCxnSpPr>
              <p:spPr bwMode="auto">
                <a:xfrm>
                  <a:off x="3586572" y="171450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119C323-0C39-1EF1-2FB1-302FD301713F}"/>
                    </a:ext>
                  </a:extLst>
                </p:cNvPr>
                <p:cNvCxnSpPr>
                  <a:cxnSpLocks/>
                </p:cNvCxnSpPr>
                <p:nvPr/>
              </p:nvCxnSpPr>
              <p:spPr bwMode="auto">
                <a:xfrm>
                  <a:off x="3586572" y="238252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EFE3DB4-2A93-2B43-253A-EC383766AB26}"/>
                    </a:ext>
                  </a:extLst>
                </p:cNvPr>
                <p:cNvCxnSpPr>
                  <a:cxnSpLocks/>
                </p:cNvCxnSpPr>
                <p:nvPr/>
              </p:nvCxnSpPr>
              <p:spPr bwMode="auto">
                <a:xfrm>
                  <a:off x="3586572" y="305054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56BCB7C-6702-6EB8-2E3B-81A4EC0D4AC4}"/>
                    </a:ext>
                  </a:extLst>
                </p:cNvPr>
                <p:cNvCxnSpPr>
                  <a:cxnSpLocks/>
                </p:cNvCxnSpPr>
                <p:nvPr/>
              </p:nvCxnSpPr>
              <p:spPr bwMode="auto">
                <a:xfrm>
                  <a:off x="3586572" y="371856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041AA05-67EE-1186-B743-6B04A149D176}"/>
                    </a:ext>
                  </a:extLst>
                </p:cNvPr>
                <p:cNvCxnSpPr>
                  <a:cxnSpLocks/>
                </p:cNvCxnSpPr>
                <p:nvPr/>
              </p:nvCxnSpPr>
              <p:spPr bwMode="auto">
                <a:xfrm>
                  <a:off x="3586572" y="438658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C46FF0B-E511-10EC-09DD-126D8CAAE6A8}"/>
                    </a:ext>
                  </a:extLst>
                </p:cNvPr>
                <p:cNvCxnSpPr>
                  <a:cxnSpLocks/>
                </p:cNvCxnSpPr>
                <p:nvPr/>
              </p:nvCxnSpPr>
              <p:spPr bwMode="auto">
                <a:xfrm>
                  <a:off x="3586572" y="5054600"/>
                  <a:ext cx="5935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C7DD46BD-5C2D-15E1-420F-929FC6ECFF05}"/>
                  </a:ext>
                </a:extLst>
              </p:cNvPr>
              <p:cNvGrpSpPr/>
              <p:nvPr/>
            </p:nvGrpSpPr>
            <p:grpSpPr>
              <a:xfrm rot="5400000">
                <a:off x="6034250" y="4318712"/>
                <a:ext cx="305435" cy="1314009"/>
                <a:chOff x="3586572" y="1714500"/>
                <a:chExt cx="593518" cy="3340100"/>
              </a:xfrm>
            </p:grpSpPr>
            <p:cxnSp>
              <p:nvCxnSpPr>
                <p:cNvPr id="57" name="Straight Connector 56">
                  <a:extLst>
                    <a:ext uri="{FF2B5EF4-FFF2-40B4-BE49-F238E27FC236}">
                      <a16:creationId xmlns:a16="http://schemas.microsoft.com/office/drawing/2014/main" id="{4F5EA8F2-D9B4-0F10-124E-52CAFD0E1829}"/>
                    </a:ext>
                  </a:extLst>
                </p:cNvPr>
                <p:cNvCxnSpPr>
                  <a:cxnSpLocks/>
                </p:cNvCxnSpPr>
                <p:nvPr/>
              </p:nvCxnSpPr>
              <p:spPr bwMode="auto">
                <a:xfrm>
                  <a:off x="3586572" y="171450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C4E2380-43BD-D1ED-9EA3-97313025D65D}"/>
                    </a:ext>
                  </a:extLst>
                </p:cNvPr>
                <p:cNvCxnSpPr>
                  <a:cxnSpLocks/>
                </p:cNvCxnSpPr>
                <p:nvPr/>
              </p:nvCxnSpPr>
              <p:spPr bwMode="auto">
                <a:xfrm>
                  <a:off x="3586572" y="238252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B8D0890-249A-3F51-91F5-5D485B1E22CB}"/>
                    </a:ext>
                  </a:extLst>
                </p:cNvPr>
                <p:cNvCxnSpPr>
                  <a:cxnSpLocks/>
                </p:cNvCxnSpPr>
                <p:nvPr/>
              </p:nvCxnSpPr>
              <p:spPr bwMode="auto">
                <a:xfrm>
                  <a:off x="3586572" y="305054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6247DB2-015E-72E1-5F19-F05CE70E56AF}"/>
                    </a:ext>
                  </a:extLst>
                </p:cNvPr>
                <p:cNvCxnSpPr>
                  <a:cxnSpLocks/>
                </p:cNvCxnSpPr>
                <p:nvPr/>
              </p:nvCxnSpPr>
              <p:spPr bwMode="auto">
                <a:xfrm>
                  <a:off x="3586572" y="371856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0DB96AE-ED38-7579-E64E-60AB6F51DE5E}"/>
                    </a:ext>
                  </a:extLst>
                </p:cNvPr>
                <p:cNvCxnSpPr>
                  <a:cxnSpLocks/>
                </p:cNvCxnSpPr>
                <p:nvPr/>
              </p:nvCxnSpPr>
              <p:spPr bwMode="auto">
                <a:xfrm>
                  <a:off x="3586572" y="438658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5EB3FAE-AC37-64E6-E569-7E19BE15ACDF}"/>
                    </a:ext>
                  </a:extLst>
                </p:cNvPr>
                <p:cNvCxnSpPr>
                  <a:cxnSpLocks/>
                </p:cNvCxnSpPr>
                <p:nvPr/>
              </p:nvCxnSpPr>
              <p:spPr bwMode="auto">
                <a:xfrm>
                  <a:off x="3586572" y="5054600"/>
                  <a:ext cx="5935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2B392C99-A9DE-6C1C-0649-32CC8F76DB7F}"/>
                  </a:ext>
                </a:extLst>
              </p:cNvPr>
              <p:cNvGrpSpPr/>
              <p:nvPr/>
            </p:nvGrpSpPr>
            <p:grpSpPr>
              <a:xfrm rot="5400000">
                <a:off x="7735295" y="4189423"/>
                <a:ext cx="305437" cy="1572595"/>
                <a:chOff x="3586572" y="1057197"/>
                <a:chExt cx="593521" cy="3997403"/>
              </a:xfrm>
            </p:grpSpPr>
            <p:cxnSp>
              <p:nvCxnSpPr>
                <p:cNvPr id="9216" name="Straight Connector 9215">
                  <a:extLst>
                    <a:ext uri="{FF2B5EF4-FFF2-40B4-BE49-F238E27FC236}">
                      <a16:creationId xmlns:a16="http://schemas.microsoft.com/office/drawing/2014/main" id="{E933F665-F5B2-BFA5-D76B-B21C90606DBA}"/>
                    </a:ext>
                  </a:extLst>
                </p:cNvPr>
                <p:cNvCxnSpPr>
                  <a:cxnSpLocks/>
                </p:cNvCxnSpPr>
                <p:nvPr/>
              </p:nvCxnSpPr>
              <p:spPr bwMode="auto">
                <a:xfrm>
                  <a:off x="3586572" y="171450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3BB2F513-A32B-7A87-EA50-B46310EE5D16}"/>
                    </a:ext>
                  </a:extLst>
                </p:cNvPr>
                <p:cNvCxnSpPr>
                  <a:cxnSpLocks/>
                </p:cNvCxnSpPr>
                <p:nvPr/>
              </p:nvCxnSpPr>
              <p:spPr bwMode="auto">
                <a:xfrm>
                  <a:off x="3586572" y="238252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1C0E1DBF-A781-EFF3-DB76-CE79356700B0}"/>
                    </a:ext>
                  </a:extLst>
                </p:cNvPr>
                <p:cNvCxnSpPr>
                  <a:cxnSpLocks/>
                </p:cNvCxnSpPr>
                <p:nvPr/>
              </p:nvCxnSpPr>
              <p:spPr bwMode="auto">
                <a:xfrm>
                  <a:off x="3586572" y="305054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1B55E88E-B08F-F6AA-3C44-8BB571DB2F8A}"/>
                    </a:ext>
                  </a:extLst>
                </p:cNvPr>
                <p:cNvCxnSpPr>
                  <a:cxnSpLocks/>
                </p:cNvCxnSpPr>
                <p:nvPr/>
              </p:nvCxnSpPr>
              <p:spPr bwMode="auto">
                <a:xfrm>
                  <a:off x="3586572" y="371856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4C015CC7-8540-47F4-A801-20C9835BE7BC}"/>
                    </a:ext>
                  </a:extLst>
                </p:cNvPr>
                <p:cNvCxnSpPr>
                  <a:cxnSpLocks/>
                </p:cNvCxnSpPr>
                <p:nvPr/>
              </p:nvCxnSpPr>
              <p:spPr bwMode="auto">
                <a:xfrm>
                  <a:off x="3586572" y="438658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C519E3CA-54B4-8DFF-1916-87E98355D2B7}"/>
                    </a:ext>
                  </a:extLst>
                </p:cNvPr>
                <p:cNvCxnSpPr>
                  <a:cxnSpLocks/>
                </p:cNvCxnSpPr>
                <p:nvPr/>
              </p:nvCxnSpPr>
              <p:spPr bwMode="auto">
                <a:xfrm>
                  <a:off x="3586572" y="5054600"/>
                  <a:ext cx="593518"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07E547A9-31E3-EE6D-8ED2-E642FD8F91E1}"/>
                    </a:ext>
                  </a:extLst>
                </p:cNvPr>
                <p:cNvCxnSpPr>
                  <a:cxnSpLocks/>
                </p:cNvCxnSpPr>
                <p:nvPr/>
              </p:nvCxnSpPr>
              <p:spPr bwMode="auto">
                <a:xfrm>
                  <a:off x="3586575" y="1057197"/>
                  <a:ext cx="59351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287" name="Group 9286">
              <a:extLst>
                <a:ext uri="{FF2B5EF4-FFF2-40B4-BE49-F238E27FC236}">
                  <a16:creationId xmlns:a16="http://schemas.microsoft.com/office/drawing/2014/main" id="{72BFD81E-EAD5-366A-E8B1-B93D3B858A9E}"/>
                </a:ext>
              </a:extLst>
            </p:cNvPr>
            <p:cNvGrpSpPr/>
            <p:nvPr/>
          </p:nvGrpSpPr>
          <p:grpSpPr>
            <a:xfrm>
              <a:off x="3905645" y="1648016"/>
              <a:ext cx="4736096" cy="666559"/>
              <a:chOff x="3905645" y="1648016"/>
              <a:chExt cx="4736096" cy="666559"/>
            </a:xfrm>
          </p:grpSpPr>
          <p:sp>
            <p:nvSpPr>
              <p:cNvPr id="9226" name="Freeform: Shape 9225">
                <a:extLst>
                  <a:ext uri="{FF2B5EF4-FFF2-40B4-BE49-F238E27FC236}">
                    <a16:creationId xmlns:a16="http://schemas.microsoft.com/office/drawing/2014/main" id="{B42276A2-D78D-006B-8ADD-F96F4D121698}"/>
                  </a:ext>
                </a:extLst>
              </p:cNvPr>
              <p:cNvSpPr/>
              <p:nvPr/>
            </p:nvSpPr>
            <p:spPr bwMode="auto">
              <a:xfrm>
                <a:off x="3930650" y="1720850"/>
                <a:ext cx="4679950" cy="558800"/>
              </a:xfrm>
              <a:custGeom>
                <a:avLst/>
                <a:gdLst>
                  <a:gd name="connsiteX0" fmla="*/ 4679950 w 4679950"/>
                  <a:gd name="connsiteY0" fmla="*/ 558800 h 558800"/>
                  <a:gd name="connsiteX1" fmla="*/ 4238625 w 4679950"/>
                  <a:gd name="connsiteY1" fmla="*/ 558800 h 558800"/>
                  <a:gd name="connsiteX2" fmla="*/ 4238625 w 4679950"/>
                  <a:gd name="connsiteY2" fmla="*/ 527050 h 558800"/>
                  <a:gd name="connsiteX3" fmla="*/ 4197350 w 4679950"/>
                  <a:gd name="connsiteY3" fmla="*/ 527050 h 558800"/>
                  <a:gd name="connsiteX4" fmla="*/ 4197350 w 4679950"/>
                  <a:gd name="connsiteY4" fmla="*/ 473075 h 558800"/>
                  <a:gd name="connsiteX5" fmla="*/ 4019550 w 4679950"/>
                  <a:gd name="connsiteY5" fmla="*/ 473075 h 558800"/>
                  <a:gd name="connsiteX6" fmla="*/ 4019550 w 4679950"/>
                  <a:gd name="connsiteY6" fmla="*/ 444500 h 558800"/>
                  <a:gd name="connsiteX7" fmla="*/ 3810000 w 4679950"/>
                  <a:gd name="connsiteY7" fmla="*/ 444500 h 558800"/>
                  <a:gd name="connsiteX8" fmla="*/ 3810000 w 4679950"/>
                  <a:gd name="connsiteY8" fmla="*/ 415925 h 558800"/>
                  <a:gd name="connsiteX9" fmla="*/ 3603625 w 4679950"/>
                  <a:gd name="connsiteY9" fmla="*/ 415925 h 558800"/>
                  <a:gd name="connsiteX10" fmla="*/ 3603625 w 4679950"/>
                  <a:gd name="connsiteY10" fmla="*/ 393700 h 558800"/>
                  <a:gd name="connsiteX11" fmla="*/ 3556000 w 4679950"/>
                  <a:gd name="connsiteY11" fmla="*/ 393700 h 558800"/>
                  <a:gd name="connsiteX12" fmla="*/ 3556000 w 4679950"/>
                  <a:gd name="connsiteY12" fmla="*/ 371475 h 558800"/>
                  <a:gd name="connsiteX13" fmla="*/ 3467100 w 4679950"/>
                  <a:gd name="connsiteY13" fmla="*/ 371475 h 558800"/>
                  <a:gd name="connsiteX14" fmla="*/ 3467100 w 4679950"/>
                  <a:gd name="connsiteY14" fmla="*/ 355600 h 558800"/>
                  <a:gd name="connsiteX15" fmla="*/ 3384550 w 4679950"/>
                  <a:gd name="connsiteY15" fmla="*/ 355600 h 558800"/>
                  <a:gd name="connsiteX16" fmla="*/ 3384550 w 4679950"/>
                  <a:gd name="connsiteY16" fmla="*/ 349250 h 558800"/>
                  <a:gd name="connsiteX17" fmla="*/ 3327400 w 4679950"/>
                  <a:gd name="connsiteY17" fmla="*/ 349250 h 558800"/>
                  <a:gd name="connsiteX18" fmla="*/ 3327400 w 4679950"/>
                  <a:gd name="connsiteY18" fmla="*/ 342900 h 558800"/>
                  <a:gd name="connsiteX19" fmla="*/ 3216275 w 4679950"/>
                  <a:gd name="connsiteY19" fmla="*/ 342900 h 558800"/>
                  <a:gd name="connsiteX20" fmla="*/ 3216275 w 4679950"/>
                  <a:gd name="connsiteY20" fmla="*/ 330200 h 558800"/>
                  <a:gd name="connsiteX21" fmla="*/ 3076575 w 4679950"/>
                  <a:gd name="connsiteY21" fmla="*/ 330200 h 558800"/>
                  <a:gd name="connsiteX22" fmla="*/ 3086100 w 4679950"/>
                  <a:gd name="connsiteY22" fmla="*/ 320675 h 558800"/>
                  <a:gd name="connsiteX23" fmla="*/ 2914650 w 4679950"/>
                  <a:gd name="connsiteY23" fmla="*/ 320675 h 558800"/>
                  <a:gd name="connsiteX24" fmla="*/ 2914650 w 4679950"/>
                  <a:gd name="connsiteY24" fmla="*/ 304800 h 558800"/>
                  <a:gd name="connsiteX25" fmla="*/ 2717800 w 4679950"/>
                  <a:gd name="connsiteY25" fmla="*/ 304800 h 558800"/>
                  <a:gd name="connsiteX26" fmla="*/ 2717800 w 4679950"/>
                  <a:gd name="connsiteY26" fmla="*/ 295275 h 558800"/>
                  <a:gd name="connsiteX27" fmla="*/ 2701925 w 4679950"/>
                  <a:gd name="connsiteY27" fmla="*/ 295275 h 558800"/>
                  <a:gd name="connsiteX28" fmla="*/ 2600325 w 4679950"/>
                  <a:gd name="connsiteY28" fmla="*/ 295275 h 558800"/>
                  <a:gd name="connsiteX29" fmla="*/ 2600325 w 4679950"/>
                  <a:gd name="connsiteY29" fmla="*/ 276225 h 558800"/>
                  <a:gd name="connsiteX30" fmla="*/ 2482850 w 4679950"/>
                  <a:gd name="connsiteY30" fmla="*/ 276225 h 558800"/>
                  <a:gd name="connsiteX31" fmla="*/ 2482850 w 4679950"/>
                  <a:gd name="connsiteY31" fmla="*/ 263525 h 558800"/>
                  <a:gd name="connsiteX32" fmla="*/ 2406650 w 4679950"/>
                  <a:gd name="connsiteY32" fmla="*/ 263525 h 558800"/>
                  <a:gd name="connsiteX33" fmla="*/ 2406650 w 4679950"/>
                  <a:gd name="connsiteY33" fmla="*/ 257175 h 558800"/>
                  <a:gd name="connsiteX34" fmla="*/ 2333625 w 4679950"/>
                  <a:gd name="connsiteY34" fmla="*/ 257175 h 558800"/>
                  <a:gd name="connsiteX35" fmla="*/ 2333625 w 4679950"/>
                  <a:gd name="connsiteY35" fmla="*/ 244475 h 558800"/>
                  <a:gd name="connsiteX36" fmla="*/ 2276475 w 4679950"/>
                  <a:gd name="connsiteY36" fmla="*/ 244475 h 558800"/>
                  <a:gd name="connsiteX37" fmla="*/ 2276475 w 4679950"/>
                  <a:gd name="connsiteY37" fmla="*/ 234950 h 558800"/>
                  <a:gd name="connsiteX38" fmla="*/ 2247900 w 4679950"/>
                  <a:gd name="connsiteY38" fmla="*/ 234950 h 558800"/>
                  <a:gd name="connsiteX39" fmla="*/ 2247900 w 4679950"/>
                  <a:gd name="connsiteY39" fmla="*/ 225425 h 558800"/>
                  <a:gd name="connsiteX40" fmla="*/ 2174875 w 4679950"/>
                  <a:gd name="connsiteY40" fmla="*/ 225425 h 558800"/>
                  <a:gd name="connsiteX41" fmla="*/ 2174875 w 4679950"/>
                  <a:gd name="connsiteY41" fmla="*/ 215900 h 558800"/>
                  <a:gd name="connsiteX42" fmla="*/ 2047875 w 4679950"/>
                  <a:gd name="connsiteY42" fmla="*/ 215900 h 558800"/>
                  <a:gd name="connsiteX43" fmla="*/ 2047875 w 4679950"/>
                  <a:gd name="connsiteY43" fmla="*/ 203200 h 558800"/>
                  <a:gd name="connsiteX44" fmla="*/ 1971675 w 4679950"/>
                  <a:gd name="connsiteY44" fmla="*/ 203200 h 558800"/>
                  <a:gd name="connsiteX45" fmla="*/ 1965325 w 4679950"/>
                  <a:gd name="connsiteY45" fmla="*/ 196850 h 558800"/>
                  <a:gd name="connsiteX46" fmla="*/ 1879600 w 4679950"/>
                  <a:gd name="connsiteY46" fmla="*/ 196850 h 558800"/>
                  <a:gd name="connsiteX47" fmla="*/ 1879600 w 4679950"/>
                  <a:gd name="connsiteY47" fmla="*/ 190500 h 558800"/>
                  <a:gd name="connsiteX48" fmla="*/ 1631950 w 4679950"/>
                  <a:gd name="connsiteY48" fmla="*/ 190500 h 558800"/>
                  <a:gd name="connsiteX49" fmla="*/ 1631950 w 4679950"/>
                  <a:gd name="connsiteY49" fmla="*/ 174625 h 558800"/>
                  <a:gd name="connsiteX50" fmla="*/ 1333500 w 4679950"/>
                  <a:gd name="connsiteY50" fmla="*/ 174625 h 558800"/>
                  <a:gd name="connsiteX51" fmla="*/ 1333500 w 4679950"/>
                  <a:gd name="connsiteY51" fmla="*/ 158750 h 558800"/>
                  <a:gd name="connsiteX52" fmla="*/ 1254125 w 4679950"/>
                  <a:gd name="connsiteY52" fmla="*/ 158750 h 558800"/>
                  <a:gd name="connsiteX53" fmla="*/ 1254125 w 4679950"/>
                  <a:gd name="connsiteY53" fmla="*/ 149225 h 558800"/>
                  <a:gd name="connsiteX54" fmla="*/ 1003300 w 4679950"/>
                  <a:gd name="connsiteY54" fmla="*/ 149225 h 558800"/>
                  <a:gd name="connsiteX55" fmla="*/ 1003300 w 4679950"/>
                  <a:gd name="connsiteY55" fmla="*/ 139700 h 558800"/>
                  <a:gd name="connsiteX56" fmla="*/ 825500 w 4679950"/>
                  <a:gd name="connsiteY56" fmla="*/ 139700 h 558800"/>
                  <a:gd name="connsiteX57" fmla="*/ 825500 w 4679950"/>
                  <a:gd name="connsiteY57" fmla="*/ 127000 h 558800"/>
                  <a:gd name="connsiteX58" fmla="*/ 787400 w 4679950"/>
                  <a:gd name="connsiteY58" fmla="*/ 127000 h 558800"/>
                  <a:gd name="connsiteX59" fmla="*/ 787400 w 4679950"/>
                  <a:gd name="connsiteY59" fmla="*/ 114300 h 558800"/>
                  <a:gd name="connsiteX60" fmla="*/ 746125 w 4679950"/>
                  <a:gd name="connsiteY60" fmla="*/ 114300 h 558800"/>
                  <a:gd name="connsiteX61" fmla="*/ 752475 w 4679950"/>
                  <a:gd name="connsiteY61" fmla="*/ 107950 h 558800"/>
                  <a:gd name="connsiteX62" fmla="*/ 692150 w 4679950"/>
                  <a:gd name="connsiteY62" fmla="*/ 107950 h 558800"/>
                  <a:gd name="connsiteX63" fmla="*/ 692150 w 4679950"/>
                  <a:gd name="connsiteY63" fmla="*/ 101600 h 558800"/>
                  <a:gd name="connsiteX64" fmla="*/ 555625 w 4679950"/>
                  <a:gd name="connsiteY64" fmla="*/ 101600 h 558800"/>
                  <a:gd name="connsiteX65" fmla="*/ 555625 w 4679950"/>
                  <a:gd name="connsiteY65" fmla="*/ 79375 h 558800"/>
                  <a:gd name="connsiteX66" fmla="*/ 530225 w 4679950"/>
                  <a:gd name="connsiteY66" fmla="*/ 79375 h 558800"/>
                  <a:gd name="connsiteX67" fmla="*/ 530225 w 4679950"/>
                  <a:gd name="connsiteY67" fmla="*/ 60325 h 558800"/>
                  <a:gd name="connsiteX68" fmla="*/ 498475 w 4679950"/>
                  <a:gd name="connsiteY68" fmla="*/ 60325 h 558800"/>
                  <a:gd name="connsiteX69" fmla="*/ 498475 w 4679950"/>
                  <a:gd name="connsiteY69" fmla="*/ 50800 h 558800"/>
                  <a:gd name="connsiteX70" fmla="*/ 466725 w 4679950"/>
                  <a:gd name="connsiteY70" fmla="*/ 50800 h 558800"/>
                  <a:gd name="connsiteX71" fmla="*/ 466725 w 4679950"/>
                  <a:gd name="connsiteY71" fmla="*/ 41275 h 558800"/>
                  <a:gd name="connsiteX72" fmla="*/ 336550 w 4679950"/>
                  <a:gd name="connsiteY72" fmla="*/ 41275 h 558800"/>
                  <a:gd name="connsiteX73" fmla="*/ 336550 w 4679950"/>
                  <a:gd name="connsiteY73" fmla="*/ 25400 h 558800"/>
                  <a:gd name="connsiteX74" fmla="*/ 209550 w 4679950"/>
                  <a:gd name="connsiteY74" fmla="*/ 25400 h 558800"/>
                  <a:gd name="connsiteX75" fmla="*/ 200025 w 4679950"/>
                  <a:gd name="connsiteY75" fmla="*/ 15875 h 558800"/>
                  <a:gd name="connsiteX76" fmla="*/ 168275 w 4679950"/>
                  <a:gd name="connsiteY76" fmla="*/ 15875 h 558800"/>
                  <a:gd name="connsiteX77" fmla="*/ 168275 w 4679950"/>
                  <a:gd name="connsiteY77" fmla="*/ 0 h 558800"/>
                  <a:gd name="connsiteX78" fmla="*/ 0 w 4679950"/>
                  <a:gd name="connsiteY78"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679950" h="558800">
                    <a:moveTo>
                      <a:pt x="4679950" y="558800"/>
                    </a:moveTo>
                    <a:lnTo>
                      <a:pt x="4238625" y="558800"/>
                    </a:lnTo>
                    <a:lnTo>
                      <a:pt x="4238625" y="527050"/>
                    </a:lnTo>
                    <a:lnTo>
                      <a:pt x="4197350" y="527050"/>
                    </a:lnTo>
                    <a:lnTo>
                      <a:pt x="4197350" y="473075"/>
                    </a:lnTo>
                    <a:lnTo>
                      <a:pt x="4019550" y="473075"/>
                    </a:lnTo>
                    <a:lnTo>
                      <a:pt x="4019550" y="444500"/>
                    </a:lnTo>
                    <a:lnTo>
                      <a:pt x="3810000" y="444500"/>
                    </a:lnTo>
                    <a:lnTo>
                      <a:pt x="3810000" y="415925"/>
                    </a:lnTo>
                    <a:lnTo>
                      <a:pt x="3603625" y="415925"/>
                    </a:lnTo>
                    <a:lnTo>
                      <a:pt x="3603625" y="393700"/>
                    </a:lnTo>
                    <a:lnTo>
                      <a:pt x="3556000" y="393700"/>
                    </a:lnTo>
                    <a:lnTo>
                      <a:pt x="3556000" y="371475"/>
                    </a:lnTo>
                    <a:lnTo>
                      <a:pt x="3467100" y="371475"/>
                    </a:lnTo>
                    <a:lnTo>
                      <a:pt x="3467100" y="355600"/>
                    </a:lnTo>
                    <a:lnTo>
                      <a:pt x="3384550" y="355600"/>
                    </a:lnTo>
                    <a:lnTo>
                      <a:pt x="3384550" y="349250"/>
                    </a:lnTo>
                    <a:lnTo>
                      <a:pt x="3327400" y="349250"/>
                    </a:lnTo>
                    <a:lnTo>
                      <a:pt x="3327400" y="342900"/>
                    </a:lnTo>
                    <a:lnTo>
                      <a:pt x="3216275" y="342900"/>
                    </a:lnTo>
                    <a:lnTo>
                      <a:pt x="3216275" y="330200"/>
                    </a:lnTo>
                    <a:lnTo>
                      <a:pt x="3076575" y="330200"/>
                    </a:lnTo>
                    <a:lnTo>
                      <a:pt x="3086100" y="320675"/>
                    </a:lnTo>
                    <a:lnTo>
                      <a:pt x="2914650" y="320675"/>
                    </a:lnTo>
                    <a:lnTo>
                      <a:pt x="2914650" y="304800"/>
                    </a:lnTo>
                    <a:lnTo>
                      <a:pt x="2717800" y="304800"/>
                    </a:lnTo>
                    <a:lnTo>
                      <a:pt x="2717800" y="295275"/>
                    </a:lnTo>
                    <a:lnTo>
                      <a:pt x="2701925" y="295275"/>
                    </a:lnTo>
                    <a:lnTo>
                      <a:pt x="2600325" y="295275"/>
                    </a:lnTo>
                    <a:lnTo>
                      <a:pt x="2600325" y="276225"/>
                    </a:lnTo>
                    <a:lnTo>
                      <a:pt x="2482850" y="276225"/>
                    </a:lnTo>
                    <a:lnTo>
                      <a:pt x="2482850" y="263525"/>
                    </a:lnTo>
                    <a:lnTo>
                      <a:pt x="2406650" y="263525"/>
                    </a:lnTo>
                    <a:lnTo>
                      <a:pt x="2406650" y="257175"/>
                    </a:lnTo>
                    <a:lnTo>
                      <a:pt x="2333625" y="257175"/>
                    </a:lnTo>
                    <a:lnTo>
                      <a:pt x="2333625" y="244475"/>
                    </a:lnTo>
                    <a:lnTo>
                      <a:pt x="2276475" y="244475"/>
                    </a:lnTo>
                    <a:lnTo>
                      <a:pt x="2276475" y="234950"/>
                    </a:lnTo>
                    <a:lnTo>
                      <a:pt x="2247900" y="234950"/>
                    </a:lnTo>
                    <a:lnTo>
                      <a:pt x="2247900" y="225425"/>
                    </a:lnTo>
                    <a:lnTo>
                      <a:pt x="2174875" y="225425"/>
                    </a:lnTo>
                    <a:lnTo>
                      <a:pt x="2174875" y="215900"/>
                    </a:lnTo>
                    <a:lnTo>
                      <a:pt x="2047875" y="215900"/>
                    </a:lnTo>
                    <a:lnTo>
                      <a:pt x="2047875" y="203200"/>
                    </a:lnTo>
                    <a:lnTo>
                      <a:pt x="1971675" y="203200"/>
                    </a:lnTo>
                    <a:lnTo>
                      <a:pt x="1965325" y="196850"/>
                    </a:lnTo>
                    <a:lnTo>
                      <a:pt x="1879600" y="196850"/>
                    </a:lnTo>
                    <a:lnTo>
                      <a:pt x="1879600" y="190500"/>
                    </a:lnTo>
                    <a:lnTo>
                      <a:pt x="1631950" y="190500"/>
                    </a:lnTo>
                    <a:lnTo>
                      <a:pt x="1631950" y="174625"/>
                    </a:lnTo>
                    <a:lnTo>
                      <a:pt x="1333500" y="174625"/>
                    </a:lnTo>
                    <a:lnTo>
                      <a:pt x="1333500" y="158750"/>
                    </a:lnTo>
                    <a:lnTo>
                      <a:pt x="1254125" y="158750"/>
                    </a:lnTo>
                    <a:lnTo>
                      <a:pt x="1254125" y="149225"/>
                    </a:lnTo>
                    <a:lnTo>
                      <a:pt x="1003300" y="149225"/>
                    </a:lnTo>
                    <a:lnTo>
                      <a:pt x="1003300" y="139700"/>
                    </a:lnTo>
                    <a:lnTo>
                      <a:pt x="825500" y="139700"/>
                    </a:lnTo>
                    <a:lnTo>
                      <a:pt x="825500" y="127000"/>
                    </a:lnTo>
                    <a:lnTo>
                      <a:pt x="787400" y="127000"/>
                    </a:lnTo>
                    <a:lnTo>
                      <a:pt x="787400" y="114300"/>
                    </a:lnTo>
                    <a:lnTo>
                      <a:pt x="746125" y="114300"/>
                    </a:lnTo>
                    <a:lnTo>
                      <a:pt x="752475" y="107950"/>
                    </a:lnTo>
                    <a:lnTo>
                      <a:pt x="692150" y="107950"/>
                    </a:lnTo>
                    <a:lnTo>
                      <a:pt x="692150" y="101600"/>
                    </a:lnTo>
                    <a:lnTo>
                      <a:pt x="555625" y="101600"/>
                    </a:lnTo>
                    <a:lnTo>
                      <a:pt x="555625" y="79375"/>
                    </a:lnTo>
                    <a:lnTo>
                      <a:pt x="530225" y="79375"/>
                    </a:lnTo>
                    <a:lnTo>
                      <a:pt x="530225" y="60325"/>
                    </a:lnTo>
                    <a:lnTo>
                      <a:pt x="498475" y="60325"/>
                    </a:lnTo>
                    <a:lnTo>
                      <a:pt x="498475" y="50800"/>
                    </a:lnTo>
                    <a:lnTo>
                      <a:pt x="466725" y="50800"/>
                    </a:lnTo>
                    <a:lnTo>
                      <a:pt x="466725" y="41275"/>
                    </a:lnTo>
                    <a:lnTo>
                      <a:pt x="336550" y="41275"/>
                    </a:lnTo>
                    <a:lnTo>
                      <a:pt x="336550" y="25400"/>
                    </a:lnTo>
                    <a:lnTo>
                      <a:pt x="209550" y="25400"/>
                    </a:lnTo>
                    <a:lnTo>
                      <a:pt x="200025" y="15875"/>
                    </a:lnTo>
                    <a:lnTo>
                      <a:pt x="168275" y="15875"/>
                    </a:lnTo>
                    <a:lnTo>
                      <a:pt x="1682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27" name="Isosceles Triangle 9226">
                <a:extLst>
                  <a:ext uri="{FF2B5EF4-FFF2-40B4-BE49-F238E27FC236}">
                    <a16:creationId xmlns:a16="http://schemas.microsoft.com/office/drawing/2014/main" id="{B5036CBE-5329-E524-24A0-2B7E29E9AC79}"/>
                  </a:ext>
                </a:extLst>
              </p:cNvPr>
              <p:cNvSpPr/>
              <p:nvPr/>
            </p:nvSpPr>
            <p:spPr bwMode="auto">
              <a:xfrm>
                <a:off x="5458012" y="182867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Isosceles Triangle 9227">
                <a:extLst>
                  <a:ext uri="{FF2B5EF4-FFF2-40B4-BE49-F238E27FC236}">
                    <a16:creationId xmlns:a16="http://schemas.microsoft.com/office/drawing/2014/main" id="{D26C0BEC-0540-4989-51E8-AD2B51D050C4}"/>
                  </a:ext>
                </a:extLst>
              </p:cNvPr>
              <p:cNvSpPr/>
              <p:nvPr/>
            </p:nvSpPr>
            <p:spPr bwMode="auto">
              <a:xfrm>
                <a:off x="5333558" y="182867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Isosceles Triangle 9228">
                <a:extLst>
                  <a:ext uri="{FF2B5EF4-FFF2-40B4-BE49-F238E27FC236}">
                    <a16:creationId xmlns:a16="http://schemas.microsoft.com/office/drawing/2014/main" id="{72EA5E4A-252B-55A2-E9AB-CD8AF049F6DD}"/>
                  </a:ext>
                </a:extLst>
              </p:cNvPr>
              <p:cNvSpPr/>
              <p:nvPr/>
            </p:nvSpPr>
            <p:spPr bwMode="auto">
              <a:xfrm>
                <a:off x="5305925" y="182867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Isosceles Triangle 9229">
                <a:extLst>
                  <a:ext uri="{FF2B5EF4-FFF2-40B4-BE49-F238E27FC236}">
                    <a16:creationId xmlns:a16="http://schemas.microsoft.com/office/drawing/2014/main" id="{60897BE9-0F0B-F026-0C84-D6572368E949}"/>
                  </a:ext>
                </a:extLst>
              </p:cNvPr>
              <p:cNvSpPr/>
              <p:nvPr/>
            </p:nvSpPr>
            <p:spPr bwMode="auto">
              <a:xfrm>
                <a:off x="5204391" y="182867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Isosceles Triangle 9230">
                <a:extLst>
                  <a:ext uri="{FF2B5EF4-FFF2-40B4-BE49-F238E27FC236}">
                    <a16:creationId xmlns:a16="http://schemas.microsoft.com/office/drawing/2014/main" id="{3A844A00-47C4-772C-FB53-BB4B1EEA33D7}"/>
                  </a:ext>
                </a:extLst>
              </p:cNvPr>
              <p:cNvSpPr/>
              <p:nvPr/>
            </p:nvSpPr>
            <p:spPr bwMode="auto">
              <a:xfrm>
                <a:off x="5094862" y="180586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Isosceles Triangle 9231">
                <a:extLst>
                  <a:ext uri="{FF2B5EF4-FFF2-40B4-BE49-F238E27FC236}">
                    <a16:creationId xmlns:a16="http://schemas.microsoft.com/office/drawing/2014/main" id="{4A9BBC3A-17EC-2257-BCB2-75EB67613AAF}"/>
                  </a:ext>
                </a:extLst>
              </p:cNvPr>
              <p:cNvSpPr/>
              <p:nvPr/>
            </p:nvSpPr>
            <p:spPr bwMode="auto">
              <a:xfrm>
                <a:off x="5077310" y="180586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Isosceles Triangle 9232">
                <a:extLst>
                  <a:ext uri="{FF2B5EF4-FFF2-40B4-BE49-F238E27FC236}">
                    <a16:creationId xmlns:a16="http://schemas.microsoft.com/office/drawing/2014/main" id="{4B430211-998C-6F40-0CEA-502D45D9C647}"/>
                  </a:ext>
                </a:extLst>
              </p:cNvPr>
              <p:cNvSpPr/>
              <p:nvPr/>
            </p:nvSpPr>
            <p:spPr bwMode="auto">
              <a:xfrm>
                <a:off x="5049750" y="180586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Isosceles Triangle 9233">
                <a:extLst>
                  <a:ext uri="{FF2B5EF4-FFF2-40B4-BE49-F238E27FC236}">
                    <a16:creationId xmlns:a16="http://schemas.microsoft.com/office/drawing/2014/main" id="{4CCDF50D-6C1E-5816-96C8-CF89861EB579}"/>
                  </a:ext>
                </a:extLst>
              </p:cNvPr>
              <p:cNvSpPr/>
              <p:nvPr/>
            </p:nvSpPr>
            <p:spPr bwMode="auto">
              <a:xfrm>
                <a:off x="4521373" y="1760055"/>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Isosceles Triangle 9234">
                <a:extLst>
                  <a:ext uri="{FF2B5EF4-FFF2-40B4-BE49-F238E27FC236}">
                    <a16:creationId xmlns:a16="http://schemas.microsoft.com/office/drawing/2014/main" id="{FAC4FE33-C78F-35B0-D5A0-C4D638173198}"/>
                  </a:ext>
                </a:extLst>
              </p:cNvPr>
              <p:cNvSpPr/>
              <p:nvPr/>
            </p:nvSpPr>
            <p:spPr bwMode="auto">
              <a:xfrm>
                <a:off x="4258136" y="169801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Isosceles Triangle 9235">
                <a:extLst>
                  <a:ext uri="{FF2B5EF4-FFF2-40B4-BE49-F238E27FC236}">
                    <a16:creationId xmlns:a16="http://schemas.microsoft.com/office/drawing/2014/main" id="{B1F670A2-962A-6056-9429-4AB48CC9CA77}"/>
                  </a:ext>
                </a:extLst>
              </p:cNvPr>
              <p:cNvSpPr/>
              <p:nvPr/>
            </p:nvSpPr>
            <p:spPr bwMode="auto">
              <a:xfrm>
                <a:off x="4223409" y="169801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Isosceles Triangle 9236">
                <a:extLst>
                  <a:ext uri="{FF2B5EF4-FFF2-40B4-BE49-F238E27FC236}">
                    <a16:creationId xmlns:a16="http://schemas.microsoft.com/office/drawing/2014/main" id="{9BB9A62E-F1C9-49FC-11E8-D1B561FEEDF3}"/>
                  </a:ext>
                </a:extLst>
              </p:cNvPr>
              <p:cNvSpPr/>
              <p:nvPr/>
            </p:nvSpPr>
            <p:spPr bwMode="auto">
              <a:xfrm>
                <a:off x="4157692" y="169801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Isosceles Triangle 9237">
                <a:extLst>
                  <a:ext uri="{FF2B5EF4-FFF2-40B4-BE49-F238E27FC236}">
                    <a16:creationId xmlns:a16="http://schemas.microsoft.com/office/drawing/2014/main" id="{173BD406-051C-D086-715B-40FFD3E2DDEF}"/>
                  </a:ext>
                </a:extLst>
              </p:cNvPr>
              <p:cNvSpPr/>
              <p:nvPr/>
            </p:nvSpPr>
            <p:spPr bwMode="auto">
              <a:xfrm>
                <a:off x="4005632" y="1655325"/>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Isosceles Triangle 9238">
                <a:extLst>
                  <a:ext uri="{FF2B5EF4-FFF2-40B4-BE49-F238E27FC236}">
                    <a16:creationId xmlns:a16="http://schemas.microsoft.com/office/drawing/2014/main" id="{C4F6B360-EA38-19EB-2BF0-D7736449F038}"/>
                  </a:ext>
                </a:extLst>
              </p:cNvPr>
              <p:cNvSpPr/>
              <p:nvPr/>
            </p:nvSpPr>
            <p:spPr bwMode="auto">
              <a:xfrm>
                <a:off x="3905645" y="164801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Isosceles Triangle 9239">
                <a:extLst>
                  <a:ext uri="{FF2B5EF4-FFF2-40B4-BE49-F238E27FC236}">
                    <a16:creationId xmlns:a16="http://schemas.microsoft.com/office/drawing/2014/main" id="{8902A51E-BFB9-6576-C864-0E58CCB487FF}"/>
                  </a:ext>
                </a:extLst>
              </p:cNvPr>
              <p:cNvSpPr/>
              <p:nvPr/>
            </p:nvSpPr>
            <p:spPr bwMode="auto">
              <a:xfrm>
                <a:off x="6382704" y="1943697"/>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Isosceles Triangle 9240">
                <a:extLst>
                  <a:ext uri="{FF2B5EF4-FFF2-40B4-BE49-F238E27FC236}">
                    <a16:creationId xmlns:a16="http://schemas.microsoft.com/office/drawing/2014/main" id="{CBC83552-82AB-369E-8CDC-C68164A2988A}"/>
                  </a:ext>
                </a:extLst>
              </p:cNvPr>
              <p:cNvSpPr/>
              <p:nvPr/>
            </p:nvSpPr>
            <p:spPr bwMode="auto">
              <a:xfrm>
                <a:off x="6739331" y="1963192"/>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Isosceles Triangle 9241">
                <a:extLst>
                  <a:ext uri="{FF2B5EF4-FFF2-40B4-BE49-F238E27FC236}">
                    <a16:creationId xmlns:a16="http://schemas.microsoft.com/office/drawing/2014/main" id="{2DF48ACF-79A8-E506-2DDF-64F92C4B1C20}"/>
                  </a:ext>
                </a:extLst>
              </p:cNvPr>
              <p:cNvSpPr/>
              <p:nvPr/>
            </p:nvSpPr>
            <p:spPr bwMode="auto">
              <a:xfrm>
                <a:off x="7047812" y="1997761"/>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Isosceles Triangle 9242">
                <a:extLst>
                  <a:ext uri="{FF2B5EF4-FFF2-40B4-BE49-F238E27FC236}">
                    <a16:creationId xmlns:a16="http://schemas.microsoft.com/office/drawing/2014/main" id="{64169F95-EE82-BB44-7F4C-E981E7F0B83E}"/>
                  </a:ext>
                </a:extLst>
              </p:cNvPr>
              <p:cNvSpPr/>
              <p:nvPr/>
            </p:nvSpPr>
            <p:spPr bwMode="auto">
              <a:xfrm>
                <a:off x="7160739" y="2004342"/>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Isosceles Triangle 9243">
                <a:extLst>
                  <a:ext uri="{FF2B5EF4-FFF2-40B4-BE49-F238E27FC236}">
                    <a16:creationId xmlns:a16="http://schemas.microsoft.com/office/drawing/2014/main" id="{23BB111C-1C76-54BA-5464-469B7C7F67D4}"/>
                  </a:ext>
                </a:extLst>
              </p:cNvPr>
              <p:cNvSpPr/>
              <p:nvPr/>
            </p:nvSpPr>
            <p:spPr bwMode="auto">
              <a:xfrm>
                <a:off x="7459360" y="205304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Isosceles Triangle 9244">
                <a:extLst>
                  <a:ext uri="{FF2B5EF4-FFF2-40B4-BE49-F238E27FC236}">
                    <a16:creationId xmlns:a16="http://schemas.microsoft.com/office/drawing/2014/main" id="{ADB0DF96-2B03-2D9C-FE25-DFF41869AE33}"/>
                  </a:ext>
                </a:extLst>
              </p:cNvPr>
              <p:cNvSpPr/>
              <p:nvPr/>
            </p:nvSpPr>
            <p:spPr bwMode="auto">
              <a:xfrm>
                <a:off x="7507093" y="2060895"/>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Isosceles Triangle 9245">
                <a:extLst>
                  <a:ext uri="{FF2B5EF4-FFF2-40B4-BE49-F238E27FC236}">
                    <a16:creationId xmlns:a16="http://schemas.microsoft.com/office/drawing/2014/main" id="{2106F413-2280-2D44-70DC-D299BE27E16D}"/>
                  </a:ext>
                </a:extLst>
              </p:cNvPr>
              <p:cNvSpPr/>
              <p:nvPr/>
            </p:nvSpPr>
            <p:spPr bwMode="auto">
              <a:xfrm>
                <a:off x="7561477" y="205899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Isosceles Triangle 9246">
                <a:extLst>
                  <a:ext uri="{FF2B5EF4-FFF2-40B4-BE49-F238E27FC236}">
                    <a16:creationId xmlns:a16="http://schemas.microsoft.com/office/drawing/2014/main" id="{FDEA9C82-EDC2-7FA5-4C05-28A80E878CF5}"/>
                  </a:ext>
                </a:extLst>
              </p:cNvPr>
              <p:cNvSpPr/>
              <p:nvPr/>
            </p:nvSpPr>
            <p:spPr bwMode="auto">
              <a:xfrm>
                <a:off x="7532438" y="2065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Isosceles Triangle 9247">
                <a:extLst>
                  <a:ext uri="{FF2B5EF4-FFF2-40B4-BE49-F238E27FC236}">
                    <a16:creationId xmlns:a16="http://schemas.microsoft.com/office/drawing/2014/main" id="{81FDB1BC-DA78-F49B-8AF1-5125C47DA4C6}"/>
                  </a:ext>
                </a:extLst>
              </p:cNvPr>
              <p:cNvSpPr/>
              <p:nvPr/>
            </p:nvSpPr>
            <p:spPr bwMode="auto">
              <a:xfrm>
                <a:off x="7624808" y="2081096"/>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Isosceles Triangle 9248">
                <a:extLst>
                  <a:ext uri="{FF2B5EF4-FFF2-40B4-BE49-F238E27FC236}">
                    <a16:creationId xmlns:a16="http://schemas.microsoft.com/office/drawing/2014/main" id="{E03028EC-9F79-0B43-365F-B114AC7EB101}"/>
                  </a:ext>
                </a:extLst>
              </p:cNvPr>
              <p:cNvSpPr/>
              <p:nvPr/>
            </p:nvSpPr>
            <p:spPr bwMode="auto">
              <a:xfrm>
                <a:off x="7695827" y="2087445"/>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Isosceles Triangle 9249">
                <a:extLst>
                  <a:ext uri="{FF2B5EF4-FFF2-40B4-BE49-F238E27FC236}">
                    <a16:creationId xmlns:a16="http://schemas.microsoft.com/office/drawing/2014/main" id="{4D8689DA-4105-47D5-D03A-8E524818705D}"/>
                  </a:ext>
                </a:extLst>
              </p:cNvPr>
              <p:cNvSpPr/>
              <p:nvPr/>
            </p:nvSpPr>
            <p:spPr bwMode="auto">
              <a:xfrm>
                <a:off x="7718574" y="2084823"/>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Isosceles Triangle 9250">
                <a:extLst>
                  <a:ext uri="{FF2B5EF4-FFF2-40B4-BE49-F238E27FC236}">
                    <a16:creationId xmlns:a16="http://schemas.microsoft.com/office/drawing/2014/main" id="{07FF621D-EE87-AE46-9F97-247B1EE2B0F8}"/>
                  </a:ext>
                </a:extLst>
              </p:cNvPr>
              <p:cNvSpPr/>
              <p:nvPr/>
            </p:nvSpPr>
            <p:spPr bwMode="auto">
              <a:xfrm>
                <a:off x="7744244" y="2084823"/>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Isosceles Triangle 9251">
                <a:extLst>
                  <a:ext uri="{FF2B5EF4-FFF2-40B4-BE49-F238E27FC236}">
                    <a16:creationId xmlns:a16="http://schemas.microsoft.com/office/drawing/2014/main" id="{B4BC600A-B84E-4205-906E-40F133F9D08B}"/>
                  </a:ext>
                </a:extLst>
              </p:cNvPr>
              <p:cNvSpPr/>
              <p:nvPr/>
            </p:nvSpPr>
            <p:spPr bwMode="auto">
              <a:xfrm>
                <a:off x="7769126" y="2093634"/>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Isosceles Triangle 9252">
                <a:extLst>
                  <a:ext uri="{FF2B5EF4-FFF2-40B4-BE49-F238E27FC236}">
                    <a16:creationId xmlns:a16="http://schemas.microsoft.com/office/drawing/2014/main" id="{44967F89-5BD2-563E-699D-695C1CA7912F}"/>
                  </a:ext>
                </a:extLst>
              </p:cNvPr>
              <p:cNvSpPr/>
              <p:nvPr/>
            </p:nvSpPr>
            <p:spPr bwMode="auto">
              <a:xfrm>
                <a:off x="7796181" y="209115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Isosceles Triangle 9253">
                <a:extLst>
                  <a:ext uri="{FF2B5EF4-FFF2-40B4-BE49-F238E27FC236}">
                    <a16:creationId xmlns:a16="http://schemas.microsoft.com/office/drawing/2014/main" id="{01111333-C603-7617-EF4A-83FEB12A5914}"/>
                  </a:ext>
                </a:extLst>
              </p:cNvPr>
              <p:cNvSpPr/>
              <p:nvPr/>
            </p:nvSpPr>
            <p:spPr bwMode="auto">
              <a:xfrm>
                <a:off x="7825651" y="2094945"/>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Isosceles Triangle 9254">
                <a:extLst>
                  <a:ext uri="{FF2B5EF4-FFF2-40B4-BE49-F238E27FC236}">
                    <a16:creationId xmlns:a16="http://schemas.microsoft.com/office/drawing/2014/main" id="{8F3305EC-A27A-8A7F-529F-DB3266B52811}"/>
                  </a:ext>
                </a:extLst>
              </p:cNvPr>
              <p:cNvSpPr/>
              <p:nvPr/>
            </p:nvSpPr>
            <p:spPr bwMode="auto">
              <a:xfrm>
                <a:off x="7851049" y="210275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Isosceles Triangle 9255">
                <a:extLst>
                  <a:ext uri="{FF2B5EF4-FFF2-40B4-BE49-F238E27FC236}">
                    <a16:creationId xmlns:a16="http://schemas.microsoft.com/office/drawing/2014/main" id="{206D35EE-3E7C-14E0-7148-4515754AC5A6}"/>
                  </a:ext>
                </a:extLst>
              </p:cNvPr>
              <p:cNvSpPr/>
              <p:nvPr/>
            </p:nvSpPr>
            <p:spPr bwMode="auto">
              <a:xfrm>
                <a:off x="7873743" y="2100137"/>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Isosceles Triangle 9258">
                <a:extLst>
                  <a:ext uri="{FF2B5EF4-FFF2-40B4-BE49-F238E27FC236}">
                    <a16:creationId xmlns:a16="http://schemas.microsoft.com/office/drawing/2014/main" id="{DA85822F-211A-ED62-3E45-CCF213A8870D}"/>
                  </a:ext>
                </a:extLst>
              </p:cNvPr>
              <p:cNvSpPr/>
              <p:nvPr/>
            </p:nvSpPr>
            <p:spPr bwMode="auto">
              <a:xfrm>
                <a:off x="7892825"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Isosceles Triangle 9259">
                <a:extLst>
                  <a:ext uri="{FF2B5EF4-FFF2-40B4-BE49-F238E27FC236}">
                    <a16:creationId xmlns:a16="http://schemas.microsoft.com/office/drawing/2014/main" id="{87EEF9E7-A313-60BB-31FB-E558C8FA465E}"/>
                  </a:ext>
                </a:extLst>
              </p:cNvPr>
              <p:cNvSpPr/>
              <p:nvPr/>
            </p:nvSpPr>
            <p:spPr bwMode="auto">
              <a:xfrm>
                <a:off x="7919681"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Isosceles Triangle 9260">
                <a:extLst>
                  <a:ext uri="{FF2B5EF4-FFF2-40B4-BE49-F238E27FC236}">
                    <a16:creationId xmlns:a16="http://schemas.microsoft.com/office/drawing/2014/main" id="{1823764B-2C02-8CE7-D9D6-D60A88DB6D02}"/>
                  </a:ext>
                </a:extLst>
              </p:cNvPr>
              <p:cNvSpPr/>
              <p:nvPr/>
            </p:nvSpPr>
            <p:spPr bwMode="auto">
              <a:xfrm>
                <a:off x="7948150"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Isosceles Triangle 9261">
                <a:extLst>
                  <a:ext uri="{FF2B5EF4-FFF2-40B4-BE49-F238E27FC236}">
                    <a16:creationId xmlns:a16="http://schemas.microsoft.com/office/drawing/2014/main" id="{BB8A4DA7-29F5-DA0A-8395-BCE338952C65}"/>
                  </a:ext>
                </a:extLst>
              </p:cNvPr>
              <p:cNvSpPr/>
              <p:nvPr/>
            </p:nvSpPr>
            <p:spPr bwMode="auto">
              <a:xfrm>
                <a:off x="7971189"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Isosceles Triangle 9262">
                <a:extLst>
                  <a:ext uri="{FF2B5EF4-FFF2-40B4-BE49-F238E27FC236}">
                    <a16:creationId xmlns:a16="http://schemas.microsoft.com/office/drawing/2014/main" id="{6C3E4916-0EEB-4185-F33B-4742965FAD60}"/>
                  </a:ext>
                </a:extLst>
              </p:cNvPr>
              <p:cNvSpPr/>
              <p:nvPr/>
            </p:nvSpPr>
            <p:spPr bwMode="auto">
              <a:xfrm>
                <a:off x="7993577"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Isosceles Triangle 9263">
                <a:extLst>
                  <a:ext uri="{FF2B5EF4-FFF2-40B4-BE49-F238E27FC236}">
                    <a16:creationId xmlns:a16="http://schemas.microsoft.com/office/drawing/2014/main" id="{6DE79511-9C27-812C-0CDD-27E705035F76}"/>
                  </a:ext>
                </a:extLst>
              </p:cNvPr>
              <p:cNvSpPr/>
              <p:nvPr/>
            </p:nvSpPr>
            <p:spPr bwMode="auto">
              <a:xfrm>
                <a:off x="8022557"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Isosceles Triangle 9264">
                <a:extLst>
                  <a:ext uri="{FF2B5EF4-FFF2-40B4-BE49-F238E27FC236}">
                    <a16:creationId xmlns:a16="http://schemas.microsoft.com/office/drawing/2014/main" id="{4972C601-BFEC-47B4-4337-35E5F459CE53}"/>
                  </a:ext>
                </a:extLst>
              </p:cNvPr>
              <p:cNvSpPr/>
              <p:nvPr/>
            </p:nvSpPr>
            <p:spPr bwMode="auto">
              <a:xfrm>
                <a:off x="8037337"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Isosceles Triangle 9265">
                <a:extLst>
                  <a:ext uri="{FF2B5EF4-FFF2-40B4-BE49-F238E27FC236}">
                    <a16:creationId xmlns:a16="http://schemas.microsoft.com/office/drawing/2014/main" id="{BAE8E818-BDD1-7392-2B3F-EB184C58025C}"/>
                  </a:ext>
                </a:extLst>
              </p:cNvPr>
              <p:cNvSpPr/>
              <p:nvPr/>
            </p:nvSpPr>
            <p:spPr bwMode="auto">
              <a:xfrm>
                <a:off x="8051996"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Isosceles Triangle 9266">
                <a:extLst>
                  <a:ext uri="{FF2B5EF4-FFF2-40B4-BE49-F238E27FC236}">
                    <a16:creationId xmlns:a16="http://schemas.microsoft.com/office/drawing/2014/main" id="{3C696EB2-E2CC-DDD5-3A41-EAC6117A23CF}"/>
                  </a:ext>
                </a:extLst>
              </p:cNvPr>
              <p:cNvSpPr/>
              <p:nvPr/>
            </p:nvSpPr>
            <p:spPr bwMode="auto">
              <a:xfrm>
                <a:off x="8063387" y="2117448"/>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Isosceles Triangle 9267">
                <a:extLst>
                  <a:ext uri="{FF2B5EF4-FFF2-40B4-BE49-F238E27FC236}">
                    <a16:creationId xmlns:a16="http://schemas.microsoft.com/office/drawing/2014/main" id="{BD4E3ABC-1760-CBC6-8D57-195D39572D33}"/>
                  </a:ext>
                </a:extLst>
              </p:cNvPr>
              <p:cNvSpPr/>
              <p:nvPr/>
            </p:nvSpPr>
            <p:spPr bwMode="auto">
              <a:xfrm>
                <a:off x="8077882" y="213392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Isosceles Triangle 9268">
                <a:extLst>
                  <a:ext uri="{FF2B5EF4-FFF2-40B4-BE49-F238E27FC236}">
                    <a16:creationId xmlns:a16="http://schemas.microsoft.com/office/drawing/2014/main" id="{BD7E248E-2F00-D01B-A5C9-31645406609E}"/>
                  </a:ext>
                </a:extLst>
              </p:cNvPr>
              <p:cNvSpPr/>
              <p:nvPr/>
            </p:nvSpPr>
            <p:spPr bwMode="auto">
              <a:xfrm>
                <a:off x="8096964" y="2158233"/>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Isosceles Triangle 9269">
                <a:extLst>
                  <a:ext uri="{FF2B5EF4-FFF2-40B4-BE49-F238E27FC236}">
                    <a16:creationId xmlns:a16="http://schemas.microsoft.com/office/drawing/2014/main" id="{5A5C8AD6-487F-96EC-4A8E-B9A4C98B1E16}"/>
                  </a:ext>
                </a:extLst>
              </p:cNvPr>
              <p:cNvSpPr/>
              <p:nvPr/>
            </p:nvSpPr>
            <p:spPr bwMode="auto">
              <a:xfrm>
                <a:off x="8117201"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Isosceles Triangle 9270">
                <a:extLst>
                  <a:ext uri="{FF2B5EF4-FFF2-40B4-BE49-F238E27FC236}">
                    <a16:creationId xmlns:a16="http://schemas.microsoft.com/office/drawing/2014/main" id="{96D3557E-EBD6-43B6-D758-0E4D2D8092EA}"/>
                  </a:ext>
                </a:extLst>
              </p:cNvPr>
              <p:cNvSpPr/>
              <p:nvPr/>
            </p:nvSpPr>
            <p:spPr bwMode="auto">
              <a:xfrm>
                <a:off x="8148481"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Isosceles Triangle 9271">
                <a:extLst>
                  <a:ext uri="{FF2B5EF4-FFF2-40B4-BE49-F238E27FC236}">
                    <a16:creationId xmlns:a16="http://schemas.microsoft.com/office/drawing/2014/main" id="{81F1ED93-9137-9947-5C86-DB7A52843E46}"/>
                  </a:ext>
                </a:extLst>
              </p:cNvPr>
              <p:cNvSpPr/>
              <p:nvPr/>
            </p:nvSpPr>
            <p:spPr bwMode="auto">
              <a:xfrm>
                <a:off x="8166975"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3" name="Isosceles Triangle 9272">
                <a:extLst>
                  <a:ext uri="{FF2B5EF4-FFF2-40B4-BE49-F238E27FC236}">
                    <a16:creationId xmlns:a16="http://schemas.microsoft.com/office/drawing/2014/main" id="{F644D1B9-EB76-524F-644F-27B2D0EBBFB2}"/>
                  </a:ext>
                </a:extLst>
              </p:cNvPr>
              <p:cNvSpPr/>
              <p:nvPr/>
            </p:nvSpPr>
            <p:spPr bwMode="auto">
              <a:xfrm>
                <a:off x="8189026"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4" name="Isosceles Triangle 9273">
                <a:extLst>
                  <a:ext uri="{FF2B5EF4-FFF2-40B4-BE49-F238E27FC236}">
                    <a16:creationId xmlns:a16="http://schemas.microsoft.com/office/drawing/2014/main" id="{56CA2A09-4698-9E79-E47B-82A0008A79EA}"/>
                  </a:ext>
                </a:extLst>
              </p:cNvPr>
              <p:cNvSpPr/>
              <p:nvPr/>
            </p:nvSpPr>
            <p:spPr bwMode="auto">
              <a:xfrm>
                <a:off x="8219500"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5" name="Isosceles Triangle 9274">
                <a:extLst>
                  <a:ext uri="{FF2B5EF4-FFF2-40B4-BE49-F238E27FC236}">
                    <a16:creationId xmlns:a16="http://schemas.microsoft.com/office/drawing/2014/main" id="{46AE0E1C-31FE-E469-5B9C-3C56D68BD857}"/>
                  </a:ext>
                </a:extLst>
              </p:cNvPr>
              <p:cNvSpPr/>
              <p:nvPr/>
            </p:nvSpPr>
            <p:spPr bwMode="auto">
              <a:xfrm>
                <a:off x="8238582"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6" name="Isosceles Triangle 9275">
                <a:extLst>
                  <a:ext uri="{FF2B5EF4-FFF2-40B4-BE49-F238E27FC236}">
                    <a16:creationId xmlns:a16="http://schemas.microsoft.com/office/drawing/2014/main" id="{5EED3814-5044-3514-9570-D4AB6723E2D5}"/>
                  </a:ext>
                </a:extLst>
              </p:cNvPr>
              <p:cNvSpPr/>
              <p:nvPr/>
            </p:nvSpPr>
            <p:spPr bwMode="auto">
              <a:xfrm>
                <a:off x="8257664"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7" name="Isosceles Triangle 9276">
                <a:extLst>
                  <a:ext uri="{FF2B5EF4-FFF2-40B4-BE49-F238E27FC236}">
                    <a16:creationId xmlns:a16="http://schemas.microsoft.com/office/drawing/2014/main" id="{4CF66B78-EE64-DB43-DD83-F166DA1129B5}"/>
                  </a:ext>
                </a:extLst>
              </p:cNvPr>
              <p:cNvSpPr/>
              <p:nvPr/>
            </p:nvSpPr>
            <p:spPr bwMode="auto">
              <a:xfrm>
                <a:off x="8275388"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8" name="Isosceles Triangle 9277">
                <a:extLst>
                  <a:ext uri="{FF2B5EF4-FFF2-40B4-BE49-F238E27FC236}">
                    <a16:creationId xmlns:a16="http://schemas.microsoft.com/office/drawing/2014/main" id="{44447677-B2C3-2279-8CCF-11E751AF4DFA}"/>
                  </a:ext>
                </a:extLst>
              </p:cNvPr>
              <p:cNvSpPr/>
              <p:nvPr/>
            </p:nvSpPr>
            <p:spPr bwMode="auto">
              <a:xfrm>
                <a:off x="8297160"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9" name="Isosceles Triangle 9278">
                <a:extLst>
                  <a:ext uri="{FF2B5EF4-FFF2-40B4-BE49-F238E27FC236}">
                    <a16:creationId xmlns:a16="http://schemas.microsoft.com/office/drawing/2014/main" id="{994459EA-F1CC-15A4-C5C0-95FB956CBCF6}"/>
                  </a:ext>
                </a:extLst>
              </p:cNvPr>
              <p:cNvSpPr/>
              <p:nvPr/>
            </p:nvSpPr>
            <p:spPr bwMode="auto">
              <a:xfrm>
                <a:off x="8323716"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0" name="Isosceles Triangle 9279">
                <a:extLst>
                  <a:ext uri="{FF2B5EF4-FFF2-40B4-BE49-F238E27FC236}">
                    <a16:creationId xmlns:a16="http://schemas.microsoft.com/office/drawing/2014/main" id="{C0680E9A-54EF-0AEA-097C-A8FD89C22983}"/>
                  </a:ext>
                </a:extLst>
              </p:cNvPr>
              <p:cNvSpPr/>
              <p:nvPr/>
            </p:nvSpPr>
            <p:spPr bwMode="auto">
              <a:xfrm>
                <a:off x="8337987"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1" name="Isosceles Triangle 9280">
                <a:extLst>
                  <a:ext uri="{FF2B5EF4-FFF2-40B4-BE49-F238E27FC236}">
                    <a16:creationId xmlns:a16="http://schemas.microsoft.com/office/drawing/2014/main" id="{D15EA12C-AAC2-0790-1E98-5882B7726BD6}"/>
                  </a:ext>
                </a:extLst>
              </p:cNvPr>
              <p:cNvSpPr/>
              <p:nvPr/>
            </p:nvSpPr>
            <p:spPr bwMode="auto">
              <a:xfrm>
                <a:off x="8364003"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2" name="Isosceles Triangle 9281">
                <a:extLst>
                  <a:ext uri="{FF2B5EF4-FFF2-40B4-BE49-F238E27FC236}">
                    <a16:creationId xmlns:a16="http://schemas.microsoft.com/office/drawing/2014/main" id="{42A9EE5D-EA7B-92DC-5406-67FF722EC4B0}"/>
                  </a:ext>
                </a:extLst>
              </p:cNvPr>
              <p:cNvSpPr/>
              <p:nvPr/>
            </p:nvSpPr>
            <p:spPr bwMode="auto">
              <a:xfrm>
                <a:off x="8413248"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3" name="Isosceles Triangle 9282">
                <a:extLst>
                  <a:ext uri="{FF2B5EF4-FFF2-40B4-BE49-F238E27FC236}">
                    <a16:creationId xmlns:a16="http://schemas.microsoft.com/office/drawing/2014/main" id="{7A8726CB-F420-4B9D-EE46-D452F5736057}"/>
                  </a:ext>
                </a:extLst>
              </p:cNvPr>
              <p:cNvSpPr/>
              <p:nvPr/>
            </p:nvSpPr>
            <p:spPr bwMode="auto">
              <a:xfrm>
                <a:off x="8452248"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4" name="Isosceles Triangle 9283">
                <a:extLst>
                  <a:ext uri="{FF2B5EF4-FFF2-40B4-BE49-F238E27FC236}">
                    <a16:creationId xmlns:a16="http://schemas.microsoft.com/office/drawing/2014/main" id="{218F5008-FB28-906A-2AE8-8FAF5B6D4974}"/>
                  </a:ext>
                </a:extLst>
              </p:cNvPr>
              <p:cNvSpPr/>
              <p:nvPr/>
            </p:nvSpPr>
            <p:spPr bwMode="auto">
              <a:xfrm>
                <a:off x="8504185"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Isosceles Triangle 9284">
                <a:extLst>
                  <a:ext uri="{FF2B5EF4-FFF2-40B4-BE49-F238E27FC236}">
                    <a16:creationId xmlns:a16="http://schemas.microsoft.com/office/drawing/2014/main" id="{C15960E3-18BA-0561-DC14-ABA3BB4ED644}"/>
                  </a:ext>
                </a:extLst>
              </p:cNvPr>
              <p:cNvSpPr/>
              <p:nvPr/>
            </p:nvSpPr>
            <p:spPr bwMode="auto">
              <a:xfrm>
                <a:off x="8520419"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Isosceles Triangle 9285">
                <a:extLst>
                  <a:ext uri="{FF2B5EF4-FFF2-40B4-BE49-F238E27FC236}">
                    <a16:creationId xmlns:a16="http://schemas.microsoft.com/office/drawing/2014/main" id="{E77B1215-7FD6-2E24-9E57-EF04E738C4E6}"/>
                  </a:ext>
                </a:extLst>
              </p:cNvPr>
              <p:cNvSpPr/>
              <p:nvPr/>
            </p:nvSpPr>
            <p:spPr bwMode="auto">
              <a:xfrm>
                <a:off x="8537867" y="2201469"/>
                <a:ext cx="103874" cy="113106"/>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88" name="Freeform: Shape 9287">
              <a:extLst>
                <a:ext uri="{FF2B5EF4-FFF2-40B4-BE49-F238E27FC236}">
                  <a16:creationId xmlns:a16="http://schemas.microsoft.com/office/drawing/2014/main" id="{721C223C-02D0-C5FE-5DA8-8FE059BD62F0}"/>
                </a:ext>
              </a:extLst>
            </p:cNvPr>
            <p:cNvSpPr/>
            <p:nvPr/>
          </p:nvSpPr>
          <p:spPr bwMode="auto">
            <a:xfrm>
              <a:off x="3946525" y="1720850"/>
              <a:ext cx="4667250" cy="1069975"/>
            </a:xfrm>
            <a:custGeom>
              <a:avLst/>
              <a:gdLst>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39700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15888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3675 w 4667250"/>
                <a:gd name="connsiteY92" fmla="*/ 352425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1294 w 4667250"/>
                <a:gd name="connsiteY92" fmla="*/ 345281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8438 w 4667250"/>
                <a:gd name="connsiteY92" fmla="*/ 345281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57200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98675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2875 w 4667250"/>
                <a:gd name="connsiteY47" fmla="*/ 660400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098800 w 4667250"/>
                <a:gd name="connsiteY29" fmla="*/ 787400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05944 w 4667250"/>
                <a:gd name="connsiteY29" fmla="*/ 789781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17850 w 4667250"/>
                <a:gd name="connsiteY29" fmla="*/ 794543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806450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799306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 name="connsiteX0" fmla="*/ 4667250 w 4667250"/>
                <a:gd name="connsiteY0" fmla="*/ 1069975 h 1069975"/>
                <a:gd name="connsiteX1" fmla="*/ 4089400 w 4667250"/>
                <a:gd name="connsiteY1" fmla="*/ 1069975 h 1069975"/>
                <a:gd name="connsiteX2" fmla="*/ 4089400 w 4667250"/>
                <a:gd name="connsiteY2" fmla="*/ 1044575 h 1069975"/>
                <a:gd name="connsiteX3" fmla="*/ 3981450 w 4667250"/>
                <a:gd name="connsiteY3" fmla="*/ 1044575 h 1069975"/>
                <a:gd name="connsiteX4" fmla="*/ 3981450 w 4667250"/>
                <a:gd name="connsiteY4" fmla="*/ 1025525 h 1069975"/>
                <a:gd name="connsiteX5" fmla="*/ 3898900 w 4667250"/>
                <a:gd name="connsiteY5" fmla="*/ 1025525 h 1069975"/>
                <a:gd name="connsiteX6" fmla="*/ 3898900 w 4667250"/>
                <a:gd name="connsiteY6" fmla="*/ 1006475 h 1069975"/>
                <a:gd name="connsiteX7" fmla="*/ 3829050 w 4667250"/>
                <a:gd name="connsiteY7" fmla="*/ 1006475 h 1069975"/>
                <a:gd name="connsiteX8" fmla="*/ 3829050 w 4667250"/>
                <a:gd name="connsiteY8" fmla="*/ 968375 h 1069975"/>
                <a:gd name="connsiteX9" fmla="*/ 3673475 w 4667250"/>
                <a:gd name="connsiteY9" fmla="*/ 968375 h 1069975"/>
                <a:gd name="connsiteX10" fmla="*/ 3673475 w 4667250"/>
                <a:gd name="connsiteY10" fmla="*/ 955675 h 1069975"/>
                <a:gd name="connsiteX11" fmla="*/ 3584575 w 4667250"/>
                <a:gd name="connsiteY11" fmla="*/ 955675 h 1069975"/>
                <a:gd name="connsiteX12" fmla="*/ 3584575 w 4667250"/>
                <a:gd name="connsiteY12" fmla="*/ 930275 h 1069975"/>
                <a:gd name="connsiteX13" fmla="*/ 3514725 w 4667250"/>
                <a:gd name="connsiteY13" fmla="*/ 930275 h 1069975"/>
                <a:gd name="connsiteX14" fmla="*/ 3514725 w 4667250"/>
                <a:gd name="connsiteY14" fmla="*/ 914400 h 1069975"/>
                <a:gd name="connsiteX15" fmla="*/ 3479800 w 4667250"/>
                <a:gd name="connsiteY15" fmla="*/ 914400 h 1069975"/>
                <a:gd name="connsiteX16" fmla="*/ 3479800 w 4667250"/>
                <a:gd name="connsiteY16" fmla="*/ 904875 h 1069975"/>
                <a:gd name="connsiteX17" fmla="*/ 3460750 w 4667250"/>
                <a:gd name="connsiteY17" fmla="*/ 904875 h 1069975"/>
                <a:gd name="connsiteX18" fmla="*/ 3460750 w 4667250"/>
                <a:gd name="connsiteY18" fmla="*/ 885825 h 1069975"/>
                <a:gd name="connsiteX19" fmla="*/ 3340100 w 4667250"/>
                <a:gd name="connsiteY19" fmla="*/ 885825 h 1069975"/>
                <a:gd name="connsiteX20" fmla="*/ 3340100 w 4667250"/>
                <a:gd name="connsiteY20" fmla="*/ 869950 h 1069975"/>
                <a:gd name="connsiteX21" fmla="*/ 3308350 w 4667250"/>
                <a:gd name="connsiteY21" fmla="*/ 869950 h 1069975"/>
                <a:gd name="connsiteX22" fmla="*/ 3308350 w 4667250"/>
                <a:gd name="connsiteY22" fmla="*/ 835025 h 1069975"/>
                <a:gd name="connsiteX23" fmla="*/ 3225800 w 4667250"/>
                <a:gd name="connsiteY23" fmla="*/ 835025 h 1069975"/>
                <a:gd name="connsiteX24" fmla="*/ 3225800 w 4667250"/>
                <a:gd name="connsiteY24" fmla="*/ 815975 h 1069975"/>
                <a:gd name="connsiteX25" fmla="*/ 3143250 w 4667250"/>
                <a:gd name="connsiteY25" fmla="*/ 815975 h 1069975"/>
                <a:gd name="connsiteX26" fmla="*/ 3143250 w 4667250"/>
                <a:gd name="connsiteY26" fmla="*/ 793750 h 1069975"/>
                <a:gd name="connsiteX27" fmla="*/ 3130550 w 4667250"/>
                <a:gd name="connsiteY27" fmla="*/ 789781 h 1069975"/>
                <a:gd name="connsiteX28" fmla="*/ 3130550 w 4667250"/>
                <a:gd name="connsiteY28" fmla="*/ 787400 h 1069975"/>
                <a:gd name="connsiteX29" fmla="*/ 3117850 w 4667250"/>
                <a:gd name="connsiteY29" fmla="*/ 787399 h 1069975"/>
                <a:gd name="connsiteX30" fmla="*/ 3114675 w 4667250"/>
                <a:gd name="connsiteY30" fmla="*/ 771525 h 1069975"/>
                <a:gd name="connsiteX31" fmla="*/ 3082925 w 4667250"/>
                <a:gd name="connsiteY31" fmla="*/ 771525 h 1069975"/>
                <a:gd name="connsiteX32" fmla="*/ 3082925 w 4667250"/>
                <a:gd name="connsiteY32" fmla="*/ 758825 h 1069975"/>
                <a:gd name="connsiteX33" fmla="*/ 3057525 w 4667250"/>
                <a:gd name="connsiteY33" fmla="*/ 758825 h 1069975"/>
                <a:gd name="connsiteX34" fmla="*/ 3057525 w 4667250"/>
                <a:gd name="connsiteY34" fmla="*/ 749300 h 1069975"/>
                <a:gd name="connsiteX35" fmla="*/ 3016250 w 4667250"/>
                <a:gd name="connsiteY35" fmla="*/ 749300 h 1069975"/>
                <a:gd name="connsiteX36" fmla="*/ 3016250 w 4667250"/>
                <a:gd name="connsiteY36" fmla="*/ 739775 h 1069975"/>
                <a:gd name="connsiteX37" fmla="*/ 2955925 w 4667250"/>
                <a:gd name="connsiteY37" fmla="*/ 739775 h 1069975"/>
                <a:gd name="connsiteX38" fmla="*/ 2955925 w 4667250"/>
                <a:gd name="connsiteY38" fmla="*/ 727075 h 1069975"/>
                <a:gd name="connsiteX39" fmla="*/ 2867025 w 4667250"/>
                <a:gd name="connsiteY39" fmla="*/ 727075 h 1069975"/>
                <a:gd name="connsiteX40" fmla="*/ 2867025 w 4667250"/>
                <a:gd name="connsiteY40" fmla="*/ 708025 h 1069975"/>
                <a:gd name="connsiteX41" fmla="*/ 2803525 w 4667250"/>
                <a:gd name="connsiteY41" fmla="*/ 708025 h 1069975"/>
                <a:gd name="connsiteX42" fmla="*/ 2803525 w 4667250"/>
                <a:gd name="connsiteY42" fmla="*/ 688975 h 1069975"/>
                <a:gd name="connsiteX43" fmla="*/ 2720975 w 4667250"/>
                <a:gd name="connsiteY43" fmla="*/ 688975 h 1069975"/>
                <a:gd name="connsiteX44" fmla="*/ 2720975 w 4667250"/>
                <a:gd name="connsiteY44" fmla="*/ 666750 h 1069975"/>
                <a:gd name="connsiteX45" fmla="*/ 2689225 w 4667250"/>
                <a:gd name="connsiteY45" fmla="*/ 666750 h 1069975"/>
                <a:gd name="connsiteX46" fmla="*/ 2689225 w 4667250"/>
                <a:gd name="connsiteY46" fmla="*/ 654050 h 1069975"/>
                <a:gd name="connsiteX47" fmla="*/ 2687637 w 4667250"/>
                <a:gd name="connsiteY47" fmla="*/ 653256 h 1069975"/>
                <a:gd name="connsiteX48" fmla="*/ 2682875 w 4667250"/>
                <a:gd name="connsiteY48" fmla="*/ 628650 h 1069975"/>
                <a:gd name="connsiteX49" fmla="*/ 2590800 w 4667250"/>
                <a:gd name="connsiteY49" fmla="*/ 628650 h 1069975"/>
                <a:gd name="connsiteX50" fmla="*/ 2590800 w 4667250"/>
                <a:gd name="connsiteY50" fmla="*/ 612775 h 1069975"/>
                <a:gd name="connsiteX51" fmla="*/ 2584450 w 4667250"/>
                <a:gd name="connsiteY51" fmla="*/ 612775 h 1069975"/>
                <a:gd name="connsiteX52" fmla="*/ 2584450 w 4667250"/>
                <a:gd name="connsiteY52" fmla="*/ 593725 h 1069975"/>
                <a:gd name="connsiteX53" fmla="*/ 2562225 w 4667250"/>
                <a:gd name="connsiteY53" fmla="*/ 593725 h 1069975"/>
                <a:gd name="connsiteX54" fmla="*/ 2562225 w 4667250"/>
                <a:gd name="connsiteY54" fmla="*/ 577850 h 1069975"/>
                <a:gd name="connsiteX55" fmla="*/ 2530475 w 4667250"/>
                <a:gd name="connsiteY55" fmla="*/ 577850 h 1069975"/>
                <a:gd name="connsiteX56" fmla="*/ 2530475 w 4667250"/>
                <a:gd name="connsiteY56" fmla="*/ 568325 h 1069975"/>
                <a:gd name="connsiteX57" fmla="*/ 2486025 w 4667250"/>
                <a:gd name="connsiteY57" fmla="*/ 568325 h 1069975"/>
                <a:gd name="connsiteX58" fmla="*/ 2486025 w 4667250"/>
                <a:gd name="connsiteY58" fmla="*/ 552450 h 1069975"/>
                <a:gd name="connsiteX59" fmla="*/ 2476500 w 4667250"/>
                <a:gd name="connsiteY59" fmla="*/ 552450 h 1069975"/>
                <a:gd name="connsiteX60" fmla="*/ 2476500 w 4667250"/>
                <a:gd name="connsiteY60" fmla="*/ 539750 h 1069975"/>
                <a:gd name="connsiteX61" fmla="*/ 2441575 w 4667250"/>
                <a:gd name="connsiteY61" fmla="*/ 539750 h 1069975"/>
                <a:gd name="connsiteX62" fmla="*/ 2441575 w 4667250"/>
                <a:gd name="connsiteY62" fmla="*/ 533400 h 1069975"/>
                <a:gd name="connsiteX63" fmla="*/ 2279650 w 4667250"/>
                <a:gd name="connsiteY63" fmla="*/ 533400 h 1069975"/>
                <a:gd name="connsiteX64" fmla="*/ 2279650 w 4667250"/>
                <a:gd name="connsiteY64" fmla="*/ 501650 h 1069975"/>
                <a:gd name="connsiteX65" fmla="*/ 2212975 w 4667250"/>
                <a:gd name="connsiteY65" fmla="*/ 501650 h 1069975"/>
                <a:gd name="connsiteX66" fmla="*/ 2212975 w 4667250"/>
                <a:gd name="connsiteY66" fmla="*/ 488950 h 1069975"/>
                <a:gd name="connsiteX67" fmla="*/ 2089150 w 4667250"/>
                <a:gd name="connsiteY67" fmla="*/ 488950 h 1069975"/>
                <a:gd name="connsiteX68" fmla="*/ 2084388 w 4667250"/>
                <a:gd name="connsiteY68" fmla="*/ 479425 h 1069975"/>
                <a:gd name="connsiteX69" fmla="*/ 1901825 w 4667250"/>
                <a:gd name="connsiteY69" fmla="*/ 479425 h 1069975"/>
                <a:gd name="connsiteX70" fmla="*/ 1901825 w 4667250"/>
                <a:gd name="connsiteY70" fmla="*/ 460375 h 1069975"/>
                <a:gd name="connsiteX71" fmla="*/ 1889125 w 4667250"/>
                <a:gd name="connsiteY71" fmla="*/ 460375 h 1069975"/>
                <a:gd name="connsiteX72" fmla="*/ 1889125 w 4667250"/>
                <a:gd name="connsiteY72" fmla="*/ 444500 h 1069975"/>
                <a:gd name="connsiteX73" fmla="*/ 1841500 w 4667250"/>
                <a:gd name="connsiteY73" fmla="*/ 444500 h 1069975"/>
                <a:gd name="connsiteX74" fmla="*/ 1841500 w 4667250"/>
                <a:gd name="connsiteY74" fmla="*/ 434975 h 1069975"/>
                <a:gd name="connsiteX75" fmla="*/ 1797050 w 4667250"/>
                <a:gd name="connsiteY75" fmla="*/ 434975 h 1069975"/>
                <a:gd name="connsiteX76" fmla="*/ 1797050 w 4667250"/>
                <a:gd name="connsiteY76" fmla="*/ 434975 h 1069975"/>
                <a:gd name="connsiteX77" fmla="*/ 1797050 w 4667250"/>
                <a:gd name="connsiteY77" fmla="*/ 422275 h 1069975"/>
                <a:gd name="connsiteX78" fmla="*/ 1670050 w 4667250"/>
                <a:gd name="connsiteY78" fmla="*/ 422275 h 1069975"/>
                <a:gd name="connsiteX79" fmla="*/ 1670050 w 4667250"/>
                <a:gd name="connsiteY79" fmla="*/ 415925 h 1069975"/>
                <a:gd name="connsiteX80" fmla="*/ 1657350 w 4667250"/>
                <a:gd name="connsiteY80" fmla="*/ 415925 h 1069975"/>
                <a:gd name="connsiteX81" fmla="*/ 1657350 w 4667250"/>
                <a:gd name="connsiteY81" fmla="*/ 403225 h 1069975"/>
                <a:gd name="connsiteX82" fmla="*/ 1600200 w 4667250"/>
                <a:gd name="connsiteY82" fmla="*/ 403225 h 1069975"/>
                <a:gd name="connsiteX83" fmla="*/ 1600200 w 4667250"/>
                <a:gd name="connsiteY83" fmla="*/ 387350 h 1069975"/>
                <a:gd name="connsiteX84" fmla="*/ 1568450 w 4667250"/>
                <a:gd name="connsiteY84" fmla="*/ 387350 h 1069975"/>
                <a:gd name="connsiteX85" fmla="*/ 1568450 w 4667250"/>
                <a:gd name="connsiteY85" fmla="*/ 368300 h 1069975"/>
                <a:gd name="connsiteX86" fmla="*/ 1543050 w 4667250"/>
                <a:gd name="connsiteY86" fmla="*/ 368300 h 1069975"/>
                <a:gd name="connsiteX87" fmla="*/ 1543050 w 4667250"/>
                <a:gd name="connsiteY87" fmla="*/ 358775 h 1069975"/>
                <a:gd name="connsiteX88" fmla="*/ 1489075 w 4667250"/>
                <a:gd name="connsiteY88" fmla="*/ 358775 h 1069975"/>
                <a:gd name="connsiteX89" fmla="*/ 1489075 w 4667250"/>
                <a:gd name="connsiteY89" fmla="*/ 349250 h 1069975"/>
                <a:gd name="connsiteX90" fmla="*/ 1473200 w 4667250"/>
                <a:gd name="connsiteY90" fmla="*/ 349250 h 1069975"/>
                <a:gd name="connsiteX91" fmla="*/ 1473200 w 4667250"/>
                <a:gd name="connsiteY91" fmla="*/ 342900 h 1069975"/>
                <a:gd name="connsiteX92" fmla="*/ 1466057 w 4667250"/>
                <a:gd name="connsiteY92" fmla="*/ 338138 h 1069975"/>
                <a:gd name="connsiteX93" fmla="*/ 1463675 w 4667250"/>
                <a:gd name="connsiteY93" fmla="*/ 330200 h 1069975"/>
                <a:gd name="connsiteX94" fmla="*/ 1409700 w 4667250"/>
                <a:gd name="connsiteY94" fmla="*/ 330200 h 1069975"/>
                <a:gd name="connsiteX95" fmla="*/ 1409700 w 4667250"/>
                <a:gd name="connsiteY95" fmla="*/ 317500 h 1069975"/>
                <a:gd name="connsiteX96" fmla="*/ 1339850 w 4667250"/>
                <a:gd name="connsiteY96" fmla="*/ 317500 h 1069975"/>
                <a:gd name="connsiteX97" fmla="*/ 1339850 w 4667250"/>
                <a:gd name="connsiteY97" fmla="*/ 314325 h 1069975"/>
                <a:gd name="connsiteX98" fmla="*/ 1276350 w 4667250"/>
                <a:gd name="connsiteY98" fmla="*/ 314325 h 1069975"/>
                <a:gd name="connsiteX99" fmla="*/ 1276350 w 4667250"/>
                <a:gd name="connsiteY99" fmla="*/ 298450 h 1069975"/>
                <a:gd name="connsiteX100" fmla="*/ 1260475 w 4667250"/>
                <a:gd name="connsiteY100" fmla="*/ 298450 h 1069975"/>
                <a:gd name="connsiteX101" fmla="*/ 1260475 w 4667250"/>
                <a:gd name="connsiteY101" fmla="*/ 282575 h 1069975"/>
                <a:gd name="connsiteX102" fmla="*/ 1127125 w 4667250"/>
                <a:gd name="connsiteY102" fmla="*/ 282575 h 1069975"/>
                <a:gd name="connsiteX103" fmla="*/ 1127125 w 4667250"/>
                <a:gd name="connsiteY103" fmla="*/ 276225 h 1069975"/>
                <a:gd name="connsiteX104" fmla="*/ 1076325 w 4667250"/>
                <a:gd name="connsiteY104" fmla="*/ 276225 h 1069975"/>
                <a:gd name="connsiteX105" fmla="*/ 1076325 w 4667250"/>
                <a:gd name="connsiteY105" fmla="*/ 269875 h 1069975"/>
                <a:gd name="connsiteX106" fmla="*/ 1057275 w 4667250"/>
                <a:gd name="connsiteY106" fmla="*/ 269875 h 1069975"/>
                <a:gd name="connsiteX107" fmla="*/ 1057275 w 4667250"/>
                <a:gd name="connsiteY107" fmla="*/ 257175 h 1069975"/>
                <a:gd name="connsiteX108" fmla="*/ 1019175 w 4667250"/>
                <a:gd name="connsiteY108" fmla="*/ 257175 h 1069975"/>
                <a:gd name="connsiteX109" fmla="*/ 1019175 w 4667250"/>
                <a:gd name="connsiteY109" fmla="*/ 244475 h 1069975"/>
                <a:gd name="connsiteX110" fmla="*/ 962025 w 4667250"/>
                <a:gd name="connsiteY110" fmla="*/ 244475 h 1069975"/>
                <a:gd name="connsiteX111" fmla="*/ 962025 w 4667250"/>
                <a:gd name="connsiteY111" fmla="*/ 228600 h 1069975"/>
                <a:gd name="connsiteX112" fmla="*/ 793750 w 4667250"/>
                <a:gd name="connsiteY112" fmla="*/ 228600 h 1069975"/>
                <a:gd name="connsiteX113" fmla="*/ 793750 w 4667250"/>
                <a:gd name="connsiteY113" fmla="*/ 215900 h 1069975"/>
                <a:gd name="connsiteX114" fmla="*/ 701675 w 4667250"/>
                <a:gd name="connsiteY114" fmla="*/ 215900 h 1069975"/>
                <a:gd name="connsiteX115" fmla="*/ 708025 w 4667250"/>
                <a:gd name="connsiteY115" fmla="*/ 209550 h 1069975"/>
                <a:gd name="connsiteX116" fmla="*/ 577850 w 4667250"/>
                <a:gd name="connsiteY116" fmla="*/ 209550 h 1069975"/>
                <a:gd name="connsiteX117" fmla="*/ 577850 w 4667250"/>
                <a:gd name="connsiteY117" fmla="*/ 184150 h 1069975"/>
                <a:gd name="connsiteX118" fmla="*/ 520700 w 4667250"/>
                <a:gd name="connsiteY118" fmla="*/ 184150 h 1069975"/>
                <a:gd name="connsiteX119" fmla="*/ 520700 w 4667250"/>
                <a:gd name="connsiteY119" fmla="*/ 171450 h 1069975"/>
                <a:gd name="connsiteX120" fmla="*/ 485775 w 4667250"/>
                <a:gd name="connsiteY120" fmla="*/ 171450 h 1069975"/>
                <a:gd name="connsiteX121" fmla="*/ 485775 w 4667250"/>
                <a:gd name="connsiteY121" fmla="*/ 139700 h 1069975"/>
                <a:gd name="connsiteX122" fmla="*/ 473075 w 4667250"/>
                <a:gd name="connsiteY122" fmla="*/ 139700 h 1069975"/>
                <a:gd name="connsiteX123" fmla="*/ 473075 w 4667250"/>
                <a:gd name="connsiteY123" fmla="*/ 123031 h 1069975"/>
                <a:gd name="connsiteX124" fmla="*/ 445293 w 4667250"/>
                <a:gd name="connsiteY124" fmla="*/ 123825 h 1069975"/>
                <a:gd name="connsiteX125" fmla="*/ 441325 w 4667250"/>
                <a:gd name="connsiteY125" fmla="*/ 107950 h 1069975"/>
                <a:gd name="connsiteX126" fmla="*/ 365125 w 4667250"/>
                <a:gd name="connsiteY126" fmla="*/ 107950 h 1069975"/>
                <a:gd name="connsiteX127" fmla="*/ 365125 w 4667250"/>
                <a:gd name="connsiteY127" fmla="*/ 82550 h 1069975"/>
                <a:gd name="connsiteX128" fmla="*/ 263525 w 4667250"/>
                <a:gd name="connsiteY128" fmla="*/ 82550 h 1069975"/>
                <a:gd name="connsiteX129" fmla="*/ 263525 w 4667250"/>
                <a:gd name="connsiteY129" fmla="*/ 60325 h 1069975"/>
                <a:gd name="connsiteX130" fmla="*/ 209550 w 4667250"/>
                <a:gd name="connsiteY130" fmla="*/ 60325 h 1069975"/>
                <a:gd name="connsiteX131" fmla="*/ 209550 w 4667250"/>
                <a:gd name="connsiteY131" fmla="*/ 50800 h 1069975"/>
                <a:gd name="connsiteX132" fmla="*/ 184150 w 4667250"/>
                <a:gd name="connsiteY132" fmla="*/ 50800 h 1069975"/>
                <a:gd name="connsiteX133" fmla="*/ 184150 w 4667250"/>
                <a:gd name="connsiteY133" fmla="*/ 41275 h 1069975"/>
                <a:gd name="connsiteX134" fmla="*/ 149225 w 4667250"/>
                <a:gd name="connsiteY134" fmla="*/ 41275 h 1069975"/>
                <a:gd name="connsiteX135" fmla="*/ 149225 w 4667250"/>
                <a:gd name="connsiteY135" fmla="*/ 15875 h 1069975"/>
                <a:gd name="connsiteX136" fmla="*/ 0 w 4667250"/>
                <a:gd name="connsiteY136" fmla="*/ 15875 h 1069975"/>
                <a:gd name="connsiteX137" fmla="*/ 0 w 4667250"/>
                <a:gd name="connsiteY137" fmla="*/ 0 h 106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4667250" h="1069975">
                  <a:moveTo>
                    <a:pt x="4667250" y="1069975"/>
                  </a:moveTo>
                  <a:lnTo>
                    <a:pt x="4089400" y="1069975"/>
                  </a:lnTo>
                  <a:lnTo>
                    <a:pt x="4089400" y="1044575"/>
                  </a:lnTo>
                  <a:lnTo>
                    <a:pt x="3981450" y="1044575"/>
                  </a:lnTo>
                  <a:lnTo>
                    <a:pt x="3981450" y="1025525"/>
                  </a:lnTo>
                  <a:lnTo>
                    <a:pt x="3898900" y="1025525"/>
                  </a:lnTo>
                  <a:lnTo>
                    <a:pt x="3898900" y="1006475"/>
                  </a:lnTo>
                  <a:lnTo>
                    <a:pt x="3829050" y="1006475"/>
                  </a:lnTo>
                  <a:lnTo>
                    <a:pt x="3829050" y="968375"/>
                  </a:lnTo>
                  <a:lnTo>
                    <a:pt x="3673475" y="968375"/>
                  </a:lnTo>
                  <a:lnTo>
                    <a:pt x="3673475" y="955675"/>
                  </a:lnTo>
                  <a:lnTo>
                    <a:pt x="3584575" y="955675"/>
                  </a:lnTo>
                  <a:lnTo>
                    <a:pt x="3584575" y="930275"/>
                  </a:lnTo>
                  <a:lnTo>
                    <a:pt x="3514725" y="930275"/>
                  </a:lnTo>
                  <a:lnTo>
                    <a:pt x="3514725" y="914400"/>
                  </a:lnTo>
                  <a:lnTo>
                    <a:pt x="3479800" y="914400"/>
                  </a:lnTo>
                  <a:lnTo>
                    <a:pt x="3479800" y="904875"/>
                  </a:lnTo>
                  <a:lnTo>
                    <a:pt x="3460750" y="904875"/>
                  </a:lnTo>
                  <a:lnTo>
                    <a:pt x="3460750" y="885825"/>
                  </a:lnTo>
                  <a:lnTo>
                    <a:pt x="3340100" y="885825"/>
                  </a:lnTo>
                  <a:lnTo>
                    <a:pt x="3340100" y="869950"/>
                  </a:lnTo>
                  <a:lnTo>
                    <a:pt x="3308350" y="869950"/>
                  </a:lnTo>
                  <a:lnTo>
                    <a:pt x="3308350" y="835025"/>
                  </a:lnTo>
                  <a:lnTo>
                    <a:pt x="3225800" y="835025"/>
                  </a:lnTo>
                  <a:lnTo>
                    <a:pt x="3225800" y="815975"/>
                  </a:lnTo>
                  <a:lnTo>
                    <a:pt x="3143250" y="815975"/>
                  </a:lnTo>
                  <a:lnTo>
                    <a:pt x="3143250" y="793750"/>
                  </a:lnTo>
                  <a:lnTo>
                    <a:pt x="3130550" y="789781"/>
                  </a:lnTo>
                  <a:lnTo>
                    <a:pt x="3130550" y="787400"/>
                  </a:lnTo>
                  <a:lnTo>
                    <a:pt x="3117850" y="787399"/>
                  </a:lnTo>
                  <a:lnTo>
                    <a:pt x="3114675" y="771525"/>
                  </a:lnTo>
                  <a:lnTo>
                    <a:pt x="3082925" y="771525"/>
                  </a:lnTo>
                  <a:lnTo>
                    <a:pt x="3082925" y="758825"/>
                  </a:lnTo>
                  <a:lnTo>
                    <a:pt x="3057525" y="758825"/>
                  </a:lnTo>
                  <a:lnTo>
                    <a:pt x="3057525" y="749300"/>
                  </a:lnTo>
                  <a:lnTo>
                    <a:pt x="3016250" y="749300"/>
                  </a:lnTo>
                  <a:lnTo>
                    <a:pt x="3016250" y="739775"/>
                  </a:lnTo>
                  <a:lnTo>
                    <a:pt x="2955925" y="739775"/>
                  </a:lnTo>
                  <a:lnTo>
                    <a:pt x="2955925" y="727075"/>
                  </a:lnTo>
                  <a:lnTo>
                    <a:pt x="2867025" y="727075"/>
                  </a:lnTo>
                  <a:lnTo>
                    <a:pt x="2867025" y="708025"/>
                  </a:lnTo>
                  <a:lnTo>
                    <a:pt x="2803525" y="708025"/>
                  </a:lnTo>
                  <a:lnTo>
                    <a:pt x="2803525" y="688975"/>
                  </a:lnTo>
                  <a:lnTo>
                    <a:pt x="2720975" y="688975"/>
                  </a:lnTo>
                  <a:lnTo>
                    <a:pt x="2720975" y="666750"/>
                  </a:lnTo>
                  <a:lnTo>
                    <a:pt x="2689225" y="666750"/>
                  </a:lnTo>
                  <a:lnTo>
                    <a:pt x="2689225" y="654050"/>
                  </a:lnTo>
                  <a:lnTo>
                    <a:pt x="2687637" y="653256"/>
                  </a:lnTo>
                  <a:lnTo>
                    <a:pt x="2682875" y="628650"/>
                  </a:lnTo>
                  <a:lnTo>
                    <a:pt x="2590800" y="628650"/>
                  </a:lnTo>
                  <a:lnTo>
                    <a:pt x="2590800" y="612775"/>
                  </a:lnTo>
                  <a:lnTo>
                    <a:pt x="2584450" y="612775"/>
                  </a:lnTo>
                  <a:lnTo>
                    <a:pt x="2584450" y="593725"/>
                  </a:lnTo>
                  <a:lnTo>
                    <a:pt x="2562225" y="593725"/>
                  </a:lnTo>
                  <a:lnTo>
                    <a:pt x="2562225" y="577850"/>
                  </a:lnTo>
                  <a:lnTo>
                    <a:pt x="2530475" y="577850"/>
                  </a:lnTo>
                  <a:lnTo>
                    <a:pt x="2530475" y="568325"/>
                  </a:lnTo>
                  <a:lnTo>
                    <a:pt x="2486025" y="568325"/>
                  </a:lnTo>
                  <a:lnTo>
                    <a:pt x="2486025" y="552450"/>
                  </a:lnTo>
                  <a:lnTo>
                    <a:pt x="2476500" y="552450"/>
                  </a:lnTo>
                  <a:lnTo>
                    <a:pt x="2476500" y="539750"/>
                  </a:lnTo>
                  <a:lnTo>
                    <a:pt x="2441575" y="539750"/>
                  </a:lnTo>
                  <a:lnTo>
                    <a:pt x="2441575" y="533400"/>
                  </a:lnTo>
                  <a:lnTo>
                    <a:pt x="2279650" y="533400"/>
                  </a:lnTo>
                  <a:lnTo>
                    <a:pt x="2279650" y="501650"/>
                  </a:lnTo>
                  <a:lnTo>
                    <a:pt x="2212975" y="501650"/>
                  </a:lnTo>
                  <a:lnTo>
                    <a:pt x="2212975" y="488950"/>
                  </a:lnTo>
                  <a:lnTo>
                    <a:pt x="2089150" y="488950"/>
                  </a:lnTo>
                  <a:lnTo>
                    <a:pt x="2084388" y="479425"/>
                  </a:lnTo>
                  <a:lnTo>
                    <a:pt x="1901825" y="479425"/>
                  </a:lnTo>
                  <a:lnTo>
                    <a:pt x="1901825" y="460375"/>
                  </a:lnTo>
                  <a:lnTo>
                    <a:pt x="1889125" y="460375"/>
                  </a:lnTo>
                  <a:lnTo>
                    <a:pt x="1889125" y="444500"/>
                  </a:lnTo>
                  <a:lnTo>
                    <a:pt x="1841500" y="444500"/>
                  </a:lnTo>
                  <a:lnTo>
                    <a:pt x="1841500" y="434975"/>
                  </a:lnTo>
                  <a:lnTo>
                    <a:pt x="1797050" y="434975"/>
                  </a:lnTo>
                  <a:lnTo>
                    <a:pt x="1797050" y="434975"/>
                  </a:lnTo>
                  <a:lnTo>
                    <a:pt x="1797050" y="422275"/>
                  </a:lnTo>
                  <a:lnTo>
                    <a:pt x="1670050" y="422275"/>
                  </a:lnTo>
                  <a:lnTo>
                    <a:pt x="1670050" y="415925"/>
                  </a:lnTo>
                  <a:lnTo>
                    <a:pt x="1657350" y="415925"/>
                  </a:lnTo>
                  <a:lnTo>
                    <a:pt x="1657350" y="403225"/>
                  </a:lnTo>
                  <a:lnTo>
                    <a:pt x="1600200" y="403225"/>
                  </a:lnTo>
                  <a:lnTo>
                    <a:pt x="1600200" y="387350"/>
                  </a:lnTo>
                  <a:lnTo>
                    <a:pt x="1568450" y="387350"/>
                  </a:lnTo>
                  <a:lnTo>
                    <a:pt x="1568450" y="368300"/>
                  </a:lnTo>
                  <a:lnTo>
                    <a:pt x="1543050" y="368300"/>
                  </a:lnTo>
                  <a:lnTo>
                    <a:pt x="1543050" y="358775"/>
                  </a:lnTo>
                  <a:lnTo>
                    <a:pt x="1489075" y="358775"/>
                  </a:lnTo>
                  <a:lnTo>
                    <a:pt x="1489075" y="349250"/>
                  </a:lnTo>
                  <a:lnTo>
                    <a:pt x="1473200" y="349250"/>
                  </a:lnTo>
                  <a:lnTo>
                    <a:pt x="1473200" y="342900"/>
                  </a:lnTo>
                  <a:lnTo>
                    <a:pt x="1466057" y="338138"/>
                  </a:lnTo>
                  <a:lnTo>
                    <a:pt x="1463675" y="330200"/>
                  </a:lnTo>
                  <a:lnTo>
                    <a:pt x="1409700" y="330200"/>
                  </a:lnTo>
                  <a:lnTo>
                    <a:pt x="1409700" y="317500"/>
                  </a:lnTo>
                  <a:lnTo>
                    <a:pt x="1339850" y="317500"/>
                  </a:lnTo>
                  <a:lnTo>
                    <a:pt x="1339850" y="314325"/>
                  </a:lnTo>
                  <a:lnTo>
                    <a:pt x="1276350" y="314325"/>
                  </a:lnTo>
                  <a:lnTo>
                    <a:pt x="1276350" y="298450"/>
                  </a:lnTo>
                  <a:lnTo>
                    <a:pt x="1260475" y="298450"/>
                  </a:lnTo>
                  <a:lnTo>
                    <a:pt x="1260475" y="282575"/>
                  </a:lnTo>
                  <a:lnTo>
                    <a:pt x="1127125" y="282575"/>
                  </a:lnTo>
                  <a:lnTo>
                    <a:pt x="1127125" y="276225"/>
                  </a:lnTo>
                  <a:lnTo>
                    <a:pt x="1076325" y="276225"/>
                  </a:lnTo>
                  <a:lnTo>
                    <a:pt x="1076325" y="269875"/>
                  </a:lnTo>
                  <a:lnTo>
                    <a:pt x="1057275" y="269875"/>
                  </a:lnTo>
                  <a:lnTo>
                    <a:pt x="1057275" y="257175"/>
                  </a:lnTo>
                  <a:lnTo>
                    <a:pt x="1019175" y="257175"/>
                  </a:lnTo>
                  <a:lnTo>
                    <a:pt x="1019175" y="244475"/>
                  </a:lnTo>
                  <a:lnTo>
                    <a:pt x="962025" y="244475"/>
                  </a:lnTo>
                  <a:lnTo>
                    <a:pt x="962025" y="228600"/>
                  </a:lnTo>
                  <a:lnTo>
                    <a:pt x="793750" y="228600"/>
                  </a:lnTo>
                  <a:lnTo>
                    <a:pt x="793750" y="215900"/>
                  </a:lnTo>
                  <a:lnTo>
                    <a:pt x="701675" y="215900"/>
                  </a:lnTo>
                  <a:lnTo>
                    <a:pt x="708025" y="209550"/>
                  </a:lnTo>
                  <a:lnTo>
                    <a:pt x="577850" y="209550"/>
                  </a:lnTo>
                  <a:lnTo>
                    <a:pt x="577850" y="184150"/>
                  </a:lnTo>
                  <a:lnTo>
                    <a:pt x="520700" y="184150"/>
                  </a:lnTo>
                  <a:lnTo>
                    <a:pt x="520700" y="171450"/>
                  </a:lnTo>
                  <a:lnTo>
                    <a:pt x="485775" y="171450"/>
                  </a:lnTo>
                  <a:lnTo>
                    <a:pt x="485775" y="139700"/>
                  </a:lnTo>
                  <a:lnTo>
                    <a:pt x="473075" y="139700"/>
                  </a:lnTo>
                  <a:lnTo>
                    <a:pt x="473075" y="123031"/>
                  </a:lnTo>
                  <a:lnTo>
                    <a:pt x="445293" y="123825"/>
                  </a:lnTo>
                  <a:lnTo>
                    <a:pt x="441325" y="107950"/>
                  </a:lnTo>
                  <a:lnTo>
                    <a:pt x="365125" y="107950"/>
                  </a:lnTo>
                  <a:lnTo>
                    <a:pt x="365125" y="82550"/>
                  </a:lnTo>
                  <a:lnTo>
                    <a:pt x="263525" y="82550"/>
                  </a:lnTo>
                  <a:lnTo>
                    <a:pt x="263525" y="60325"/>
                  </a:lnTo>
                  <a:lnTo>
                    <a:pt x="209550" y="60325"/>
                  </a:lnTo>
                  <a:lnTo>
                    <a:pt x="209550" y="50800"/>
                  </a:lnTo>
                  <a:lnTo>
                    <a:pt x="184150" y="50800"/>
                  </a:lnTo>
                  <a:lnTo>
                    <a:pt x="184150" y="41275"/>
                  </a:lnTo>
                  <a:lnTo>
                    <a:pt x="149225" y="41275"/>
                  </a:lnTo>
                  <a:lnTo>
                    <a:pt x="149225" y="15875"/>
                  </a:lnTo>
                  <a:lnTo>
                    <a:pt x="0" y="15875"/>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365" name="Group 9364">
              <a:extLst>
                <a:ext uri="{FF2B5EF4-FFF2-40B4-BE49-F238E27FC236}">
                  <a16:creationId xmlns:a16="http://schemas.microsoft.com/office/drawing/2014/main" id="{A0E7EDED-DE46-9EDD-A563-E90B71AC7B83}"/>
                </a:ext>
              </a:extLst>
            </p:cNvPr>
            <p:cNvGrpSpPr/>
            <p:nvPr/>
          </p:nvGrpSpPr>
          <p:grpSpPr>
            <a:xfrm>
              <a:off x="3913654" y="1664138"/>
              <a:ext cx="4874697" cy="1160887"/>
              <a:chOff x="3913654" y="1664138"/>
              <a:chExt cx="4874697" cy="1160887"/>
            </a:xfrm>
          </p:grpSpPr>
          <p:sp>
            <p:nvSpPr>
              <p:cNvPr id="7" name="TextBox 6">
                <a:extLst>
                  <a:ext uri="{FF2B5EF4-FFF2-40B4-BE49-F238E27FC236}">
                    <a16:creationId xmlns:a16="http://schemas.microsoft.com/office/drawing/2014/main" id="{730381A0-C413-9F48-59A5-A532F547DFE8}"/>
                  </a:ext>
                </a:extLst>
              </p:cNvPr>
              <p:cNvSpPr txBox="1"/>
              <p:nvPr/>
            </p:nvSpPr>
            <p:spPr bwMode="auto">
              <a:xfrm>
                <a:off x="8156447" y="2458816"/>
                <a:ext cx="631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67.7%</a:t>
                </a:r>
              </a:p>
            </p:txBody>
          </p:sp>
          <p:sp>
            <p:nvSpPr>
              <p:cNvPr id="9289" name="Oval 9288">
                <a:extLst>
                  <a:ext uri="{FF2B5EF4-FFF2-40B4-BE49-F238E27FC236}">
                    <a16:creationId xmlns:a16="http://schemas.microsoft.com/office/drawing/2014/main" id="{A4A881DA-424C-B90F-2B93-9E954C2599D3}"/>
                  </a:ext>
                </a:extLst>
              </p:cNvPr>
              <p:cNvSpPr/>
              <p:nvPr/>
            </p:nvSpPr>
            <p:spPr bwMode="auto">
              <a:xfrm>
                <a:off x="5989681" y="216437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3069082E-0128-4A4B-578F-B688B04890AC}"/>
                  </a:ext>
                </a:extLst>
              </p:cNvPr>
              <p:cNvSpPr/>
              <p:nvPr/>
            </p:nvSpPr>
            <p:spPr bwMode="auto">
              <a:xfrm>
                <a:off x="6070819" y="2174170"/>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215BDE21-9C88-495D-41EC-99593878BC22}"/>
                  </a:ext>
                </a:extLst>
              </p:cNvPr>
              <p:cNvSpPr/>
              <p:nvPr/>
            </p:nvSpPr>
            <p:spPr bwMode="auto">
              <a:xfrm>
                <a:off x="5646289" y="2111251"/>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0B678A8B-0D8E-BABD-8494-DE6019DB7248}"/>
                  </a:ext>
                </a:extLst>
              </p:cNvPr>
              <p:cNvSpPr/>
              <p:nvPr/>
            </p:nvSpPr>
            <p:spPr bwMode="auto">
              <a:xfrm>
                <a:off x="5511029" y="2079950"/>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79EC559A-8D87-AD96-8324-35C65A256000}"/>
                  </a:ext>
                </a:extLst>
              </p:cNvPr>
              <p:cNvSpPr/>
              <p:nvPr/>
            </p:nvSpPr>
            <p:spPr bwMode="auto">
              <a:xfrm>
                <a:off x="5094862" y="197922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07B42FE7-C7E6-C9A8-1F02-FCE3F6AFA518}"/>
                  </a:ext>
                </a:extLst>
              </p:cNvPr>
              <p:cNvSpPr/>
              <p:nvPr/>
            </p:nvSpPr>
            <p:spPr bwMode="auto">
              <a:xfrm>
                <a:off x="5054616" y="1976602"/>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ECBEB30B-23CA-E075-85D0-D4BBB8536502}"/>
                  </a:ext>
                </a:extLst>
              </p:cNvPr>
              <p:cNvSpPr/>
              <p:nvPr/>
            </p:nvSpPr>
            <p:spPr bwMode="auto">
              <a:xfrm>
                <a:off x="4860650" y="1920980"/>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91CD4337-B075-1DCF-95C4-F117C939FD13}"/>
                  </a:ext>
                </a:extLst>
              </p:cNvPr>
              <p:cNvSpPr/>
              <p:nvPr/>
            </p:nvSpPr>
            <p:spPr bwMode="auto">
              <a:xfrm>
                <a:off x="4800069" y="1918358"/>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FE7AC091-0A7F-C4DD-6F63-6216802AD2C3}"/>
                  </a:ext>
                </a:extLst>
              </p:cNvPr>
              <p:cNvSpPr/>
              <p:nvPr/>
            </p:nvSpPr>
            <p:spPr bwMode="auto">
              <a:xfrm>
                <a:off x="4602093" y="1903962"/>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13AB14FC-C9E3-2C5D-8688-B19CB11249A7}"/>
                  </a:ext>
                </a:extLst>
              </p:cNvPr>
              <p:cNvSpPr/>
              <p:nvPr/>
            </p:nvSpPr>
            <p:spPr bwMode="auto">
              <a:xfrm>
                <a:off x="4534969" y="1895431"/>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D37A1586-3563-F567-E967-EEF3593D76AD}"/>
                  </a:ext>
                </a:extLst>
              </p:cNvPr>
              <p:cNvSpPr/>
              <p:nvPr/>
            </p:nvSpPr>
            <p:spPr bwMode="auto">
              <a:xfrm>
                <a:off x="4474931" y="1878485"/>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0" name="Oval 9299">
                <a:extLst>
                  <a:ext uri="{FF2B5EF4-FFF2-40B4-BE49-F238E27FC236}">
                    <a16:creationId xmlns:a16="http://schemas.microsoft.com/office/drawing/2014/main" id="{C0B08A62-3540-9D36-92DD-6D68F5E43883}"/>
                  </a:ext>
                </a:extLst>
              </p:cNvPr>
              <p:cNvSpPr/>
              <p:nvPr/>
            </p:nvSpPr>
            <p:spPr bwMode="auto">
              <a:xfrm>
                <a:off x="4426911" y="1854698"/>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1" name="Oval 9300">
                <a:extLst>
                  <a:ext uri="{FF2B5EF4-FFF2-40B4-BE49-F238E27FC236}">
                    <a16:creationId xmlns:a16="http://schemas.microsoft.com/office/drawing/2014/main" id="{B9568A9C-18E7-BB89-18A6-9841FA5A9338}"/>
                  </a:ext>
                </a:extLst>
              </p:cNvPr>
              <p:cNvSpPr/>
              <p:nvPr/>
            </p:nvSpPr>
            <p:spPr bwMode="auto">
              <a:xfrm>
                <a:off x="4257848" y="1782727"/>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2" name="Oval 9301">
                <a:extLst>
                  <a:ext uri="{FF2B5EF4-FFF2-40B4-BE49-F238E27FC236}">
                    <a16:creationId xmlns:a16="http://schemas.microsoft.com/office/drawing/2014/main" id="{C19E4EE8-4F49-CCDA-469B-6FC2B6A2629B}"/>
                  </a:ext>
                </a:extLst>
              </p:cNvPr>
              <p:cNvSpPr/>
              <p:nvPr/>
            </p:nvSpPr>
            <p:spPr bwMode="auto">
              <a:xfrm>
                <a:off x="4240332" y="1785987"/>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3" name="Oval 9302">
                <a:extLst>
                  <a:ext uri="{FF2B5EF4-FFF2-40B4-BE49-F238E27FC236}">
                    <a16:creationId xmlns:a16="http://schemas.microsoft.com/office/drawing/2014/main" id="{B35E7D09-FB6B-4A38-5470-404C4010ED6D}"/>
                  </a:ext>
                </a:extLst>
              </p:cNvPr>
              <p:cNvSpPr/>
              <p:nvPr/>
            </p:nvSpPr>
            <p:spPr bwMode="auto">
              <a:xfrm>
                <a:off x="4161171" y="1768431"/>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Oval 9303">
                <a:extLst>
                  <a:ext uri="{FF2B5EF4-FFF2-40B4-BE49-F238E27FC236}">
                    <a16:creationId xmlns:a16="http://schemas.microsoft.com/office/drawing/2014/main" id="{2C517207-3C1A-FF9F-DA1C-028455D99B54}"/>
                  </a:ext>
                </a:extLst>
              </p:cNvPr>
              <p:cNvSpPr/>
              <p:nvPr/>
            </p:nvSpPr>
            <p:spPr bwMode="auto">
              <a:xfrm>
                <a:off x="4019832" y="1722726"/>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Oval 9304">
                <a:extLst>
                  <a:ext uri="{FF2B5EF4-FFF2-40B4-BE49-F238E27FC236}">
                    <a16:creationId xmlns:a16="http://schemas.microsoft.com/office/drawing/2014/main" id="{2871E419-F598-3691-0E09-6A36B9D1A134}"/>
                  </a:ext>
                </a:extLst>
              </p:cNvPr>
              <p:cNvSpPr/>
              <p:nvPr/>
            </p:nvSpPr>
            <p:spPr bwMode="auto">
              <a:xfrm>
                <a:off x="3999594" y="172153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Oval 9305">
                <a:extLst>
                  <a:ext uri="{FF2B5EF4-FFF2-40B4-BE49-F238E27FC236}">
                    <a16:creationId xmlns:a16="http://schemas.microsoft.com/office/drawing/2014/main" id="{73AA2892-FF83-583A-A834-AF6AF586852D}"/>
                  </a:ext>
                </a:extLst>
              </p:cNvPr>
              <p:cNvSpPr/>
              <p:nvPr/>
            </p:nvSpPr>
            <p:spPr bwMode="auto">
              <a:xfrm>
                <a:off x="3913654" y="1664138"/>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Oval 9306">
                <a:extLst>
                  <a:ext uri="{FF2B5EF4-FFF2-40B4-BE49-F238E27FC236}">
                    <a16:creationId xmlns:a16="http://schemas.microsoft.com/office/drawing/2014/main" id="{414B54B5-40DD-C18D-24D3-A563CE4744AC}"/>
                  </a:ext>
                </a:extLst>
              </p:cNvPr>
              <p:cNvSpPr/>
              <p:nvPr/>
            </p:nvSpPr>
            <p:spPr bwMode="auto">
              <a:xfrm>
                <a:off x="6154452" y="2188076"/>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Oval 9307">
                <a:extLst>
                  <a:ext uri="{FF2B5EF4-FFF2-40B4-BE49-F238E27FC236}">
                    <a16:creationId xmlns:a16="http://schemas.microsoft.com/office/drawing/2014/main" id="{38344142-ED96-4F2B-5F34-263C370B06CF}"/>
                  </a:ext>
                </a:extLst>
              </p:cNvPr>
              <p:cNvSpPr/>
              <p:nvPr/>
            </p:nvSpPr>
            <p:spPr bwMode="auto">
              <a:xfrm>
                <a:off x="6189624" y="2189210"/>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Oval 9308">
                <a:extLst>
                  <a:ext uri="{FF2B5EF4-FFF2-40B4-BE49-F238E27FC236}">
                    <a16:creationId xmlns:a16="http://schemas.microsoft.com/office/drawing/2014/main" id="{913186F4-A109-0749-90F6-4E759BE545B2}"/>
                  </a:ext>
                </a:extLst>
              </p:cNvPr>
              <p:cNvSpPr/>
              <p:nvPr/>
            </p:nvSpPr>
            <p:spPr bwMode="auto">
              <a:xfrm>
                <a:off x="6272637" y="2214786"/>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Oval 9309">
                <a:extLst>
                  <a:ext uri="{FF2B5EF4-FFF2-40B4-BE49-F238E27FC236}">
                    <a16:creationId xmlns:a16="http://schemas.microsoft.com/office/drawing/2014/main" id="{279B0C72-B3E9-1240-BE55-900A05ADFCCB}"/>
                  </a:ext>
                </a:extLst>
              </p:cNvPr>
              <p:cNvSpPr/>
              <p:nvPr/>
            </p:nvSpPr>
            <p:spPr bwMode="auto">
              <a:xfrm>
                <a:off x="6308945" y="2228370"/>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Oval 9310">
                <a:extLst>
                  <a:ext uri="{FF2B5EF4-FFF2-40B4-BE49-F238E27FC236}">
                    <a16:creationId xmlns:a16="http://schemas.microsoft.com/office/drawing/2014/main" id="{8CC2F2C2-990E-9CE1-79BD-FB18001AF2D1}"/>
                  </a:ext>
                </a:extLst>
              </p:cNvPr>
              <p:cNvSpPr/>
              <p:nvPr/>
            </p:nvSpPr>
            <p:spPr bwMode="auto">
              <a:xfrm>
                <a:off x="6543778" y="2317422"/>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Oval 9311">
                <a:extLst>
                  <a:ext uri="{FF2B5EF4-FFF2-40B4-BE49-F238E27FC236}">
                    <a16:creationId xmlns:a16="http://schemas.microsoft.com/office/drawing/2014/main" id="{EFB819BA-7E9A-2519-A642-D87F0B000F27}"/>
                  </a:ext>
                </a:extLst>
              </p:cNvPr>
              <p:cNvSpPr/>
              <p:nvPr/>
            </p:nvSpPr>
            <p:spPr bwMode="auto">
              <a:xfrm>
                <a:off x="6742471" y="2393936"/>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Oval 9312">
                <a:extLst>
                  <a:ext uri="{FF2B5EF4-FFF2-40B4-BE49-F238E27FC236}">
                    <a16:creationId xmlns:a16="http://schemas.microsoft.com/office/drawing/2014/main" id="{CF840C59-4688-3AC8-88B2-6FFD4B2762B5}"/>
                  </a:ext>
                </a:extLst>
              </p:cNvPr>
              <p:cNvSpPr/>
              <p:nvPr/>
            </p:nvSpPr>
            <p:spPr bwMode="auto">
              <a:xfrm>
                <a:off x="6820992" y="2412892"/>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Oval 9313">
                <a:extLst>
                  <a:ext uri="{FF2B5EF4-FFF2-40B4-BE49-F238E27FC236}">
                    <a16:creationId xmlns:a16="http://schemas.microsoft.com/office/drawing/2014/main" id="{23085928-F589-E4B8-1A9A-9A4E9160A624}"/>
                  </a:ext>
                </a:extLst>
              </p:cNvPr>
              <p:cNvSpPr/>
              <p:nvPr/>
            </p:nvSpPr>
            <p:spPr bwMode="auto">
              <a:xfrm>
                <a:off x="7151686" y="251929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5" name="Oval 9314">
                <a:extLst>
                  <a:ext uri="{FF2B5EF4-FFF2-40B4-BE49-F238E27FC236}">
                    <a16:creationId xmlns:a16="http://schemas.microsoft.com/office/drawing/2014/main" id="{AA205F51-3E72-9DAC-0F24-70D5348670B3}"/>
                  </a:ext>
                </a:extLst>
              </p:cNvPr>
              <p:cNvSpPr/>
              <p:nvPr/>
            </p:nvSpPr>
            <p:spPr bwMode="auto">
              <a:xfrm>
                <a:off x="7228640" y="256345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6" name="Oval 9315">
                <a:extLst>
                  <a:ext uri="{FF2B5EF4-FFF2-40B4-BE49-F238E27FC236}">
                    <a16:creationId xmlns:a16="http://schemas.microsoft.com/office/drawing/2014/main" id="{8A23B98E-F579-B316-FA2C-24C51A3F7635}"/>
                  </a:ext>
                </a:extLst>
              </p:cNvPr>
              <p:cNvSpPr/>
              <p:nvPr/>
            </p:nvSpPr>
            <p:spPr bwMode="auto">
              <a:xfrm>
                <a:off x="7298536" y="2570248"/>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Oval 9316">
                <a:extLst>
                  <a:ext uri="{FF2B5EF4-FFF2-40B4-BE49-F238E27FC236}">
                    <a16:creationId xmlns:a16="http://schemas.microsoft.com/office/drawing/2014/main" id="{5C3BBC61-7075-87BD-6640-0280EEF561FC}"/>
                  </a:ext>
                </a:extLst>
              </p:cNvPr>
              <p:cNvSpPr/>
              <p:nvPr/>
            </p:nvSpPr>
            <p:spPr bwMode="auto">
              <a:xfrm>
                <a:off x="7454838" y="2622062"/>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8" name="Oval 9317">
                <a:extLst>
                  <a:ext uri="{FF2B5EF4-FFF2-40B4-BE49-F238E27FC236}">
                    <a16:creationId xmlns:a16="http://schemas.microsoft.com/office/drawing/2014/main" id="{629E1CC7-3859-2C0D-891A-08EC572B8886}"/>
                  </a:ext>
                </a:extLst>
              </p:cNvPr>
              <p:cNvSpPr/>
              <p:nvPr/>
            </p:nvSpPr>
            <p:spPr bwMode="auto">
              <a:xfrm>
                <a:off x="7561832" y="2638009"/>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9" name="Oval 9318">
                <a:extLst>
                  <a:ext uri="{FF2B5EF4-FFF2-40B4-BE49-F238E27FC236}">
                    <a16:creationId xmlns:a16="http://schemas.microsoft.com/office/drawing/2014/main" id="{47E7937F-9BF7-01E1-0D31-9618E767966C}"/>
                  </a:ext>
                </a:extLst>
              </p:cNvPr>
              <p:cNvSpPr/>
              <p:nvPr/>
            </p:nvSpPr>
            <p:spPr bwMode="auto">
              <a:xfrm>
                <a:off x="7672110" y="264909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0" name="Oval 9319">
                <a:extLst>
                  <a:ext uri="{FF2B5EF4-FFF2-40B4-BE49-F238E27FC236}">
                    <a16:creationId xmlns:a16="http://schemas.microsoft.com/office/drawing/2014/main" id="{AD0247EB-00A4-EC87-AE05-616AD45D89FE}"/>
                  </a:ext>
                </a:extLst>
              </p:cNvPr>
              <p:cNvSpPr/>
              <p:nvPr/>
            </p:nvSpPr>
            <p:spPr bwMode="auto">
              <a:xfrm>
                <a:off x="7710363" y="2655942"/>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1" name="Oval 9320">
                <a:extLst>
                  <a:ext uri="{FF2B5EF4-FFF2-40B4-BE49-F238E27FC236}">
                    <a16:creationId xmlns:a16="http://schemas.microsoft.com/office/drawing/2014/main" id="{DC7EB43C-F423-1090-21F6-B7E0891EF31D}"/>
                  </a:ext>
                </a:extLst>
              </p:cNvPr>
              <p:cNvSpPr/>
              <p:nvPr/>
            </p:nvSpPr>
            <p:spPr bwMode="auto">
              <a:xfrm>
                <a:off x="7743278" y="266169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2" name="Oval 9321">
                <a:extLst>
                  <a:ext uri="{FF2B5EF4-FFF2-40B4-BE49-F238E27FC236}">
                    <a16:creationId xmlns:a16="http://schemas.microsoft.com/office/drawing/2014/main" id="{44DF7BB6-11BA-8FC8-B0AF-54AD4ACA2B43}"/>
                  </a:ext>
                </a:extLst>
              </p:cNvPr>
              <p:cNvSpPr/>
              <p:nvPr/>
            </p:nvSpPr>
            <p:spPr bwMode="auto">
              <a:xfrm>
                <a:off x="7756333" y="267242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3" name="Oval 9322">
                <a:extLst>
                  <a:ext uri="{FF2B5EF4-FFF2-40B4-BE49-F238E27FC236}">
                    <a16:creationId xmlns:a16="http://schemas.microsoft.com/office/drawing/2014/main" id="{DA864776-85BB-00E8-F0E7-63FECEFDBF39}"/>
                  </a:ext>
                </a:extLst>
              </p:cNvPr>
              <p:cNvSpPr/>
              <p:nvPr/>
            </p:nvSpPr>
            <p:spPr bwMode="auto">
              <a:xfrm>
                <a:off x="7771341" y="2683156"/>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4" name="Oval 9323">
                <a:extLst>
                  <a:ext uri="{FF2B5EF4-FFF2-40B4-BE49-F238E27FC236}">
                    <a16:creationId xmlns:a16="http://schemas.microsoft.com/office/drawing/2014/main" id="{233A8C9F-5ED8-EEEE-3A02-DD9C3B702BD4}"/>
                  </a:ext>
                </a:extLst>
              </p:cNvPr>
              <p:cNvSpPr/>
              <p:nvPr/>
            </p:nvSpPr>
            <p:spPr bwMode="auto">
              <a:xfrm>
                <a:off x="7795100" y="2700241"/>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5" name="Oval 9324">
                <a:extLst>
                  <a:ext uri="{FF2B5EF4-FFF2-40B4-BE49-F238E27FC236}">
                    <a16:creationId xmlns:a16="http://schemas.microsoft.com/office/drawing/2014/main" id="{3113D1A8-B7CA-39B9-2C21-17D7227D9B3E}"/>
                  </a:ext>
                </a:extLst>
              </p:cNvPr>
              <p:cNvSpPr/>
              <p:nvPr/>
            </p:nvSpPr>
            <p:spPr bwMode="auto">
              <a:xfrm>
                <a:off x="7821063" y="2700241"/>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6" name="Oval 9325">
                <a:extLst>
                  <a:ext uri="{FF2B5EF4-FFF2-40B4-BE49-F238E27FC236}">
                    <a16:creationId xmlns:a16="http://schemas.microsoft.com/office/drawing/2014/main" id="{495A0063-40AB-FB67-8872-9F40E023082D}"/>
                  </a:ext>
                </a:extLst>
              </p:cNvPr>
              <p:cNvSpPr/>
              <p:nvPr/>
            </p:nvSpPr>
            <p:spPr bwMode="auto">
              <a:xfrm>
                <a:off x="7848710" y="270541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7" name="Oval 9326">
                <a:extLst>
                  <a:ext uri="{FF2B5EF4-FFF2-40B4-BE49-F238E27FC236}">
                    <a16:creationId xmlns:a16="http://schemas.microsoft.com/office/drawing/2014/main" id="{309C9D39-8862-EF04-2CE6-FC248C42CC59}"/>
                  </a:ext>
                </a:extLst>
              </p:cNvPr>
              <p:cNvSpPr/>
              <p:nvPr/>
            </p:nvSpPr>
            <p:spPr bwMode="auto">
              <a:xfrm>
                <a:off x="7872153" y="271176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8" name="Oval 9327">
                <a:extLst>
                  <a:ext uri="{FF2B5EF4-FFF2-40B4-BE49-F238E27FC236}">
                    <a16:creationId xmlns:a16="http://schemas.microsoft.com/office/drawing/2014/main" id="{CF036CAB-DE89-D53E-C336-5011913B7BE4}"/>
                  </a:ext>
                </a:extLst>
              </p:cNvPr>
              <p:cNvSpPr/>
              <p:nvPr/>
            </p:nvSpPr>
            <p:spPr bwMode="auto">
              <a:xfrm>
                <a:off x="7888441" y="272370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9" name="Oval 9328">
                <a:extLst>
                  <a:ext uri="{FF2B5EF4-FFF2-40B4-BE49-F238E27FC236}">
                    <a16:creationId xmlns:a16="http://schemas.microsoft.com/office/drawing/2014/main" id="{1EB4BDA8-B870-FB0E-B004-9D8A0BB34625}"/>
                  </a:ext>
                </a:extLst>
              </p:cNvPr>
              <p:cNvSpPr/>
              <p:nvPr/>
            </p:nvSpPr>
            <p:spPr bwMode="auto">
              <a:xfrm>
                <a:off x="7910881" y="2732000"/>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0" name="Oval 9329">
                <a:extLst>
                  <a:ext uri="{FF2B5EF4-FFF2-40B4-BE49-F238E27FC236}">
                    <a16:creationId xmlns:a16="http://schemas.microsoft.com/office/drawing/2014/main" id="{E7237329-626F-9722-E8E1-D152E1A45CDC}"/>
                  </a:ext>
                </a:extLst>
              </p:cNvPr>
              <p:cNvSpPr/>
              <p:nvPr/>
            </p:nvSpPr>
            <p:spPr bwMode="auto">
              <a:xfrm>
                <a:off x="7934053" y="273929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1" name="Oval 9330">
                <a:extLst>
                  <a:ext uri="{FF2B5EF4-FFF2-40B4-BE49-F238E27FC236}">
                    <a16:creationId xmlns:a16="http://schemas.microsoft.com/office/drawing/2014/main" id="{ADD9B1AD-AF8A-3160-2828-41FDFAED6FFD}"/>
                  </a:ext>
                </a:extLst>
              </p:cNvPr>
              <p:cNvSpPr/>
              <p:nvPr/>
            </p:nvSpPr>
            <p:spPr bwMode="auto">
              <a:xfrm>
                <a:off x="7969412" y="273929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2" name="Oval 9331">
                <a:extLst>
                  <a:ext uri="{FF2B5EF4-FFF2-40B4-BE49-F238E27FC236}">
                    <a16:creationId xmlns:a16="http://schemas.microsoft.com/office/drawing/2014/main" id="{BEB5084F-1C71-A4AE-08C0-9BB00BFB857B}"/>
                  </a:ext>
                </a:extLst>
              </p:cNvPr>
              <p:cNvSpPr/>
              <p:nvPr/>
            </p:nvSpPr>
            <p:spPr bwMode="auto">
              <a:xfrm>
                <a:off x="8000003" y="2743203"/>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3" name="Oval 9332">
                <a:extLst>
                  <a:ext uri="{FF2B5EF4-FFF2-40B4-BE49-F238E27FC236}">
                    <a16:creationId xmlns:a16="http://schemas.microsoft.com/office/drawing/2014/main" id="{E81972E1-8AC9-97F6-A7DC-A3CE345676D4}"/>
                  </a:ext>
                </a:extLst>
              </p:cNvPr>
              <p:cNvSpPr/>
              <p:nvPr/>
            </p:nvSpPr>
            <p:spPr bwMode="auto">
              <a:xfrm>
                <a:off x="8000002"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4" name="Oval 9333">
                <a:extLst>
                  <a:ext uri="{FF2B5EF4-FFF2-40B4-BE49-F238E27FC236}">
                    <a16:creationId xmlns:a16="http://schemas.microsoft.com/office/drawing/2014/main" id="{498E3768-290C-50A5-616B-1B9E504024B6}"/>
                  </a:ext>
                </a:extLst>
              </p:cNvPr>
              <p:cNvSpPr/>
              <p:nvPr/>
            </p:nvSpPr>
            <p:spPr bwMode="auto">
              <a:xfrm>
                <a:off x="8029203"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6ECF879B-DF32-7E4F-3BCE-5E685D714734}"/>
                  </a:ext>
                </a:extLst>
              </p:cNvPr>
              <p:cNvSpPr/>
              <p:nvPr/>
            </p:nvSpPr>
            <p:spPr bwMode="auto">
              <a:xfrm>
                <a:off x="8048285"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6" name="Oval 9335">
                <a:extLst>
                  <a:ext uri="{FF2B5EF4-FFF2-40B4-BE49-F238E27FC236}">
                    <a16:creationId xmlns:a16="http://schemas.microsoft.com/office/drawing/2014/main" id="{9E6E6B96-43FC-5B04-3278-305907F98E63}"/>
                  </a:ext>
                </a:extLst>
              </p:cNvPr>
              <p:cNvSpPr/>
              <p:nvPr/>
            </p:nvSpPr>
            <p:spPr bwMode="auto">
              <a:xfrm>
                <a:off x="8076472"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5C4C2100-2185-E928-077F-4BF9CABB06A6}"/>
                  </a:ext>
                </a:extLst>
              </p:cNvPr>
              <p:cNvSpPr/>
              <p:nvPr/>
            </p:nvSpPr>
            <p:spPr bwMode="auto">
              <a:xfrm>
                <a:off x="8112403"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0" name="Oval 9339">
                <a:extLst>
                  <a:ext uri="{FF2B5EF4-FFF2-40B4-BE49-F238E27FC236}">
                    <a16:creationId xmlns:a16="http://schemas.microsoft.com/office/drawing/2014/main" id="{ED0EBF54-020E-CE2A-A189-26D671AEEA2F}"/>
                  </a:ext>
                </a:extLst>
              </p:cNvPr>
              <p:cNvSpPr/>
              <p:nvPr/>
            </p:nvSpPr>
            <p:spPr bwMode="auto">
              <a:xfrm>
                <a:off x="8136283"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Oval 9342">
                <a:extLst>
                  <a:ext uri="{FF2B5EF4-FFF2-40B4-BE49-F238E27FC236}">
                    <a16:creationId xmlns:a16="http://schemas.microsoft.com/office/drawing/2014/main" id="{B3DF7086-0D97-D321-20D2-63F76EA5037F}"/>
                  </a:ext>
                </a:extLst>
              </p:cNvPr>
              <p:cNvSpPr/>
              <p:nvPr/>
            </p:nvSpPr>
            <p:spPr bwMode="auto">
              <a:xfrm>
                <a:off x="8164323"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4" name="Oval 9343">
                <a:extLst>
                  <a:ext uri="{FF2B5EF4-FFF2-40B4-BE49-F238E27FC236}">
                    <a16:creationId xmlns:a16="http://schemas.microsoft.com/office/drawing/2014/main" id="{E52E55D3-9CC8-1369-D690-D10469F10EDB}"/>
                  </a:ext>
                </a:extLst>
              </p:cNvPr>
              <p:cNvSpPr/>
              <p:nvPr/>
            </p:nvSpPr>
            <p:spPr bwMode="auto">
              <a:xfrm>
                <a:off x="8193408"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Oval 9344">
                <a:extLst>
                  <a:ext uri="{FF2B5EF4-FFF2-40B4-BE49-F238E27FC236}">
                    <a16:creationId xmlns:a16="http://schemas.microsoft.com/office/drawing/2014/main" id="{0BAE92CC-A316-52AA-700D-677B5414F5F3}"/>
                  </a:ext>
                </a:extLst>
              </p:cNvPr>
              <p:cNvSpPr/>
              <p:nvPr/>
            </p:nvSpPr>
            <p:spPr bwMode="auto">
              <a:xfrm>
                <a:off x="8213920"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6" name="Oval 9345">
                <a:extLst>
                  <a:ext uri="{FF2B5EF4-FFF2-40B4-BE49-F238E27FC236}">
                    <a16:creationId xmlns:a16="http://schemas.microsoft.com/office/drawing/2014/main" id="{59B8D5E6-0D19-D798-F463-744C57ECA570}"/>
                  </a:ext>
                </a:extLst>
              </p:cNvPr>
              <p:cNvSpPr/>
              <p:nvPr/>
            </p:nvSpPr>
            <p:spPr bwMode="auto">
              <a:xfrm>
                <a:off x="8235965"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7F879971-F74B-4BE6-E5F1-C69E73B42C19}"/>
                  </a:ext>
                </a:extLst>
              </p:cNvPr>
              <p:cNvSpPr/>
              <p:nvPr/>
            </p:nvSpPr>
            <p:spPr bwMode="auto">
              <a:xfrm>
                <a:off x="8257451"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Oval 9349">
                <a:extLst>
                  <a:ext uri="{FF2B5EF4-FFF2-40B4-BE49-F238E27FC236}">
                    <a16:creationId xmlns:a16="http://schemas.microsoft.com/office/drawing/2014/main" id="{A86412B9-22C4-E6A2-CD60-E2A9D5A09149}"/>
                  </a:ext>
                </a:extLst>
              </p:cNvPr>
              <p:cNvSpPr/>
              <p:nvPr/>
            </p:nvSpPr>
            <p:spPr bwMode="auto">
              <a:xfrm>
                <a:off x="8283607"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4317140B-5A2F-6D76-3980-3ADC72E7301D}"/>
                  </a:ext>
                </a:extLst>
              </p:cNvPr>
              <p:cNvSpPr/>
              <p:nvPr/>
            </p:nvSpPr>
            <p:spPr bwMode="auto">
              <a:xfrm>
                <a:off x="8309467"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2" name="Oval 9351">
                <a:extLst>
                  <a:ext uri="{FF2B5EF4-FFF2-40B4-BE49-F238E27FC236}">
                    <a16:creationId xmlns:a16="http://schemas.microsoft.com/office/drawing/2014/main" id="{EF12D88D-9BEF-6183-2080-7E77AD14D530}"/>
                  </a:ext>
                </a:extLst>
              </p:cNvPr>
              <p:cNvSpPr/>
              <p:nvPr/>
            </p:nvSpPr>
            <p:spPr bwMode="auto">
              <a:xfrm>
                <a:off x="8335222"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Oval 9352">
                <a:extLst>
                  <a:ext uri="{FF2B5EF4-FFF2-40B4-BE49-F238E27FC236}">
                    <a16:creationId xmlns:a16="http://schemas.microsoft.com/office/drawing/2014/main" id="{91A9C005-56D0-F60F-BB6C-6E5CAB95AF84}"/>
                  </a:ext>
                </a:extLst>
              </p:cNvPr>
              <p:cNvSpPr/>
              <p:nvPr/>
            </p:nvSpPr>
            <p:spPr bwMode="auto">
              <a:xfrm>
                <a:off x="8362675"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4" name="Oval 9353">
                <a:extLst>
                  <a:ext uri="{FF2B5EF4-FFF2-40B4-BE49-F238E27FC236}">
                    <a16:creationId xmlns:a16="http://schemas.microsoft.com/office/drawing/2014/main" id="{3DE91BDE-1F1C-C282-1D45-36524F6C951E}"/>
                  </a:ext>
                </a:extLst>
              </p:cNvPr>
              <p:cNvSpPr/>
              <p:nvPr/>
            </p:nvSpPr>
            <p:spPr bwMode="auto">
              <a:xfrm>
                <a:off x="8391564"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7" name="Oval 9356">
                <a:extLst>
                  <a:ext uri="{FF2B5EF4-FFF2-40B4-BE49-F238E27FC236}">
                    <a16:creationId xmlns:a16="http://schemas.microsoft.com/office/drawing/2014/main" id="{3097CE9D-2EEB-5DAF-9C10-30AE72974C8B}"/>
                  </a:ext>
                </a:extLst>
              </p:cNvPr>
              <p:cNvSpPr/>
              <p:nvPr/>
            </p:nvSpPr>
            <p:spPr bwMode="auto">
              <a:xfrm>
                <a:off x="8422241"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8" name="Oval 9357">
                <a:extLst>
                  <a:ext uri="{FF2B5EF4-FFF2-40B4-BE49-F238E27FC236}">
                    <a16:creationId xmlns:a16="http://schemas.microsoft.com/office/drawing/2014/main" id="{686B5FFE-0665-1B53-E0CF-09B15903F316}"/>
                  </a:ext>
                </a:extLst>
              </p:cNvPr>
              <p:cNvSpPr/>
              <p:nvPr/>
            </p:nvSpPr>
            <p:spPr bwMode="auto">
              <a:xfrm>
                <a:off x="8444526"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9" name="Oval 9358">
                <a:extLst>
                  <a:ext uri="{FF2B5EF4-FFF2-40B4-BE49-F238E27FC236}">
                    <a16:creationId xmlns:a16="http://schemas.microsoft.com/office/drawing/2014/main" id="{7ACC1196-3232-0169-4293-350612FBFD43}"/>
                  </a:ext>
                </a:extLst>
              </p:cNvPr>
              <p:cNvSpPr/>
              <p:nvPr/>
            </p:nvSpPr>
            <p:spPr bwMode="auto">
              <a:xfrm>
                <a:off x="8469851"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0" name="Oval 9359">
                <a:extLst>
                  <a:ext uri="{FF2B5EF4-FFF2-40B4-BE49-F238E27FC236}">
                    <a16:creationId xmlns:a16="http://schemas.microsoft.com/office/drawing/2014/main" id="{5C85BBD0-B9D9-D198-85BF-EF6F11AEEB53}"/>
                  </a:ext>
                </a:extLst>
              </p:cNvPr>
              <p:cNvSpPr/>
              <p:nvPr/>
            </p:nvSpPr>
            <p:spPr bwMode="auto">
              <a:xfrm>
                <a:off x="8491955"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1" name="Oval 9360">
                <a:extLst>
                  <a:ext uri="{FF2B5EF4-FFF2-40B4-BE49-F238E27FC236}">
                    <a16:creationId xmlns:a16="http://schemas.microsoft.com/office/drawing/2014/main" id="{14F2E8DB-178A-2C13-3962-307D8D3E74DF}"/>
                  </a:ext>
                </a:extLst>
              </p:cNvPr>
              <p:cNvSpPr/>
              <p:nvPr/>
            </p:nvSpPr>
            <p:spPr bwMode="auto">
              <a:xfrm>
                <a:off x="8514240"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2" name="Oval 9361">
                <a:extLst>
                  <a:ext uri="{FF2B5EF4-FFF2-40B4-BE49-F238E27FC236}">
                    <a16:creationId xmlns:a16="http://schemas.microsoft.com/office/drawing/2014/main" id="{0C31CD66-0D40-203D-B424-F0B0689A7466}"/>
                  </a:ext>
                </a:extLst>
              </p:cNvPr>
              <p:cNvSpPr/>
              <p:nvPr/>
            </p:nvSpPr>
            <p:spPr bwMode="auto">
              <a:xfrm>
                <a:off x="8537948"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3" name="Oval 9362">
                <a:extLst>
                  <a:ext uri="{FF2B5EF4-FFF2-40B4-BE49-F238E27FC236}">
                    <a16:creationId xmlns:a16="http://schemas.microsoft.com/office/drawing/2014/main" id="{74193564-3A7F-D657-AB28-8E1ADD3F6134}"/>
                  </a:ext>
                </a:extLst>
              </p:cNvPr>
              <p:cNvSpPr/>
              <p:nvPr/>
            </p:nvSpPr>
            <p:spPr bwMode="auto">
              <a:xfrm>
                <a:off x="8558746"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4" name="Oval 9363">
                <a:extLst>
                  <a:ext uri="{FF2B5EF4-FFF2-40B4-BE49-F238E27FC236}">
                    <a16:creationId xmlns:a16="http://schemas.microsoft.com/office/drawing/2014/main" id="{C27F8F6C-A806-C972-7883-81841355A61C}"/>
                  </a:ext>
                </a:extLst>
              </p:cNvPr>
              <p:cNvSpPr/>
              <p:nvPr/>
            </p:nvSpPr>
            <p:spPr bwMode="auto">
              <a:xfrm>
                <a:off x="8570749" y="2757264"/>
                <a:ext cx="67761" cy="67761"/>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CFF3D2C-1279-D266-2246-2ECEAC586201}"/>
              </a:ext>
            </a:extLst>
          </p:cNvPr>
          <p:cNvGraphicFramePr>
            <a:graphicFrameLocks noGrp="1"/>
          </p:cNvGraphicFramePr>
          <p:nvPr>
            <p:extLst>
              <p:ext uri="{D42A27DB-BD31-4B8C-83A1-F6EECF244321}">
                <p14:modId xmlns:p14="http://schemas.microsoft.com/office/powerpoint/2010/main" val="3446379871"/>
              </p:ext>
            </p:extLst>
          </p:nvPr>
        </p:nvGraphicFramePr>
        <p:xfrm>
          <a:off x="726892" y="1559214"/>
          <a:ext cx="10755311" cy="4407408"/>
        </p:xfrm>
        <a:graphic>
          <a:graphicData uri="http://schemas.openxmlformats.org/drawingml/2006/table">
            <a:tbl>
              <a:tblPr firstRow="1" bandRow="1">
                <a:tableStyleId>{93296810-A885-4BE3-A3E7-6D5BEEA58F35}</a:tableStyleId>
              </a:tblPr>
              <a:tblGrid>
                <a:gridCol w="2183948">
                  <a:extLst>
                    <a:ext uri="{9D8B030D-6E8A-4147-A177-3AD203B41FA5}">
                      <a16:colId xmlns:a16="http://schemas.microsoft.com/office/drawing/2014/main" val="1960452526"/>
                    </a:ext>
                  </a:extLst>
                </a:gridCol>
                <a:gridCol w="1539240">
                  <a:extLst>
                    <a:ext uri="{9D8B030D-6E8A-4147-A177-3AD203B41FA5}">
                      <a16:colId xmlns:a16="http://schemas.microsoft.com/office/drawing/2014/main" val="1581310402"/>
                    </a:ext>
                  </a:extLst>
                </a:gridCol>
                <a:gridCol w="1363980">
                  <a:extLst>
                    <a:ext uri="{9D8B030D-6E8A-4147-A177-3AD203B41FA5}">
                      <a16:colId xmlns:a16="http://schemas.microsoft.com/office/drawing/2014/main" val="3354327625"/>
                    </a:ext>
                  </a:extLst>
                </a:gridCol>
                <a:gridCol w="822960">
                  <a:extLst>
                    <a:ext uri="{9D8B030D-6E8A-4147-A177-3AD203B41FA5}">
                      <a16:colId xmlns:a16="http://schemas.microsoft.com/office/drawing/2014/main" val="2639711759"/>
                    </a:ext>
                  </a:extLst>
                </a:gridCol>
                <a:gridCol w="879292">
                  <a:extLst>
                    <a:ext uri="{9D8B030D-6E8A-4147-A177-3AD203B41FA5}">
                      <a16:colId xmlns:a16="http://schemas.microsoft.com/office/drawing/2014/main" val="21802745"/>
                    </a:ext>
                  </a:extLst>
                </a:gridCol>
                <a:gridCol w="2429418">
                  <a:extLst>
                    <a:ext uri="{9D8B030D-6E8A-4147-A177-3AD203B41FA5}">
                      <a16:colId xmlns:a16="http://schemas.microsoft.com/office/drawing/2014/main" val="672076534"/>
                    </a:ext>
                  </a:extLst>
                </a:gridCol>
                <a:gridCol w="1536473">
                  <a:extLst>
                    <a:ext uri="{9D8B030D-6E8A-4147-A177-3AD203B41FA5}">
                      <a16:colId xmlns:a16="http://schemas.microsoft.com/office/drawing/2014/main" val="1231462804"/>
                    </a:ext>
                  </a:extLst>
                </a:gridCol>
              </a:tblGrid>
              <a:tr h="175349">
                <a:tc>
                  <a:txBody>
                    <a:bodyPr/>
                    <a:lstStyle/>
                    <a:p>
                      <a:pPr lvl="0" algn="l">
                        <a:lnSpc>
                          <a:spcPct val="90000"/>
                        </a:lnSpc>
                      </a:pPr>
                      <a:r>
                        <a:rPr lang="en-US" sz="1200" dirty="0">
                          <a:solidFill>
                            <a:schemeClr val="bg1"/>
                          </a:solidFill>
                        </a:rPr>
                        <a:t>Subgroup</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lvl="0" algn="ctr">
                        <a:lnSpc>
                          <a:spcPct val="90000"/>
                        </a:lnSpc>
                      </a:pPr>
                      <a:r>
                        <a:rPr lang="en-US" sz="1200" dirty="0"/>
                        <a:t>D-</a:t>
                      </a:r>
                      <a:r>
                        <a:rPr lang="en-US" sz="1200" dirty="0" err="1"/>
                        <a:t>VRd</a:t>
                      </a:r>
                      <a:br>
                        <a:rPr lang="en-US" sz="1200" dirty="0"/>
                      </a:br>
                      <a:r>
                        <a:rPr lang="en-US" sz="1200" dirty="0"/>
                        <a:t>n/N</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lvl="0" algn="ctr">
                        <a:lnSpc>
                          <a:spcPct val="90000"/>
                        </a:lnSpc>
                      </a:pPr>
                      <a:r>
                        <a:rPr lang="en-US" sz="1200" dirty="0" err="1"/>
                        <a:t>VRd</a:t>
                      </a:r>
                      <a:br>
                        <a:rPr lang="en-US" sz="1200" dirty="0"/>
                      </a:br>
                      <a:r>
                        <a:rPr lang="en-US" sz="1200" dirty="0"/>
                        <a:t>n/N</a:t>
                      </a:r>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lvl="0" algn="ctr">
                        <a:lnSpc>
                          <a:spcPct val="90000"/>
                        </a:lnSpc>
                      </a:pPr>
                      <a:r>
                        <a:rPr lang="en-US" sz="1200" dirty="0"/>
                        <a:t>D-</a:t>
                      </a:r>
                      <a:r>
                        <a:rPr lang="en-US" sz="1200" dirty="0" err="1"/>
                        <a:t>VRd</a:t>
                      </a:r>
                      <a:br>
                        <a:rPr lang="en-US" sz="1200" dirty="0"/>
                      </a:br>
                      <a:r>
                        <a:rPr lang="en-US" sz="1200" dirty="0" err="1"/>
                        <a:t>mo</a:t>
                      </a:r>
                      <a:endParaRPr lang="en-US" sz="1200" dirty="0"/>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lvl="0" algn="ctr">
                        <a:lnSpc>
                          <a:spcPct val="90000"/>
                        </a:lnSpc>
                      </a:pPr>
                      <a:r>
                        <a:rPr lang="en-US" sz="1200" dirty="0" err="1"/>
                        <a:t>VRd</a:t>
                      </a:r>
                      <a:br>
                        <a:rPr lang="en-US" sz="1200" dirty="0"/>
                      </a:br>
                      <a:r>
                        <a:rPr lang="en-US" sz="1200" dirty="0" err="1"/>
                        <a:t>mo</a:t>
                      </a:r>
                      <a:endParaRPr lang="en-US" sz="1200" dirty="0"/>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lvl="0" algn="ctr">
                        <a:lnSpc>
                          <a:spcPct val="90000"/>
                        </a:lnSpc>
                      </a:pPr>
                      <a:endParaRPr lang="en-US" sz="1200" dirty="0"/>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p>
                  </a:txBody>
                  <a:tcPr marT="18288" marB="18288">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3427859"/>
                  </a:ext>
                </a:extLst>
              </a:tr>
              <a:tr h="254257">
                <a:tc>
                  <a:txBody>
                    <a:bodyPr/>
                    <a:lstStyle/>
                    <a:p>
                      <a:pPr lvl="0" algn="l">
                        <a:lnSpc>
                          <a:spcPct val="90000"/>
                        </a:lnSpc>
                      </a:pPr>
                      <a:r>
                        <a:rPr lang="en-US" sz="1200" dirty="0">
                          <a:solidFill>
                            <a:schemeClr val="bg1"/>
                          </a:solidFill>
                        </a:rPr>
                        <a:t>Sex</a:t>
                      </a:r>
                    </a:p>
                    <a:p>
                      <a:pPr marL="171450" lvl="0" indent="-171450" algn="l">
                        <a:lnSpc>
                          <a:spcPct val="90000"/>
                        </a:lnSpc>
                        <a:buFont typeface="Wingdings" panose="05000000000000000000" pitchFamily="2" charset="2"/>
                        <a:buChar char="§"/>
                      </a:pPr>
                      <a:r>
                        <a:rPr lang="en-US" sz="1200" dirty="0">
                          <a:solidFill>
                            <a:schemeClr val="bg1"/>
                          </a:solidFill>
                        </a:rPr>
                        <a:t>Male</a:t>
                      </a:r>
                    </a:p>
                    <a:p>
                      <a:pPr marL="171450" lvl="0" indent="-171450" algn="l">
                        <a:lnSpc>
                          <a:spcPct val="90000"/>
                        </a:lnSpc>
                        <a:buFont typeface="Wingdings" panose="05000000000000000000" pitchFamily="2" charset="2"/>
                        <a:buChar char="§"/>
                      </a:pPr>
                      <a:r>
                        <a:rPr lang="en-US" sz="1200" dirty="0">
                          <a:solidFill>
                            <a:schemeClr val="bg1"/>
                          </a:solidFill>
                        </a:rPr>
                        <a:t>Female</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36/211</a:t>
                      </a:r>
                    </a:p>
                    <a:p>
                      <a:pPr lvl="0" algn="ctr">
                        <a:lnSpc>
                          <a:spcPct val="90000"/>
                        </a:lnSpc>
                      </a:pPr>
                      <a:r>
                        <a:rPr lang="en-US" sz="1200" dirty="0">
                          <a:solidFill>
                            <a:schemeClr val="bg1"/>
                          </a:solidFill>
                        </a:rPr>
                        <a:t>14/144</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61/205</a:t>
                      </a:r>
                    </a:p>
                    <a:p>
                      <a:pPr lvl="0" algn="ctr">
                        <a:lnSpc>
                          <a:spcPct val="90000"/>
                        </a:lnSpc>
                      </a:pPr>
                      <a:r>
                        <a:rPr lang="en-US" sz="1200" dirty="0">
                          <a:solidFill>
                            <a:schemeClr val="bg1"/>
                          </a:solidFill>
                        </a:rPr>
                        <a:t>42/149</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0.51 (0.34-0.77)</a:t>
                      </a:r>
                    </a:p>
                    <a:p>
                      <a:pPr lvl="0" algn="ctr">
                        <a:lnSpc>
                          <a:spcPct val="90000"/>
                        </a:lnSpc>
                      </a:pPr>
                      <a:r>
                        <a:rPr lang="en-US" sz="1200" dirty="0">
                          <a:solidFill>
                            <a:schemeClr val="bg1"/>
                          </a:solidFill>
                        </a:rPr>
                        <a:t>0.29 (0.16-0.53)</a:t>
                      </a:r>
                    </a:p>
                  </a:txBody>
                  <a:tcPr marT="18288" marB="1828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02616530"/>
                  </a:ext>
                </a:extLst>
              </a:tr>
              <a:tr h="254257">
                <a:tc>
                  <a:txBody>
                    <a:bodyPr/>
                    <a:lstStyle/>
                    <a:p>
                      <a:pPr lvl="0" algn="l">
                        <a:lnSpc>
                          <a:spcPct val="90000"/>
                        </a:lnSpc>
                      </a:pPr>
                      <a:r>
                        <a:rPr lang="en-US" sz="1200" dirty="0">
                          <a:solidFill>
                            <a:schemeClr val="bg1"/>
                          </a:solidFill>
                        </a:rPr>
                        <a:t>Age</a:t>
                      </a:r>
                    </a:p>
                    <a:p>
                      <a:pPr marL="171450" lvl="0" indent="-171450" algn="l">
                        <a:lnSpc>
                          <a:spcPct val="90000"/>
                        </a:lnSpc>
                        <a:buFont typeface="Wingdings" panose="05000000000000000000" pitchFamily="2" charset="2"/>
                        <a:buChar char="§"/>
                      </a:pPr>
                      <a:r>
                        <a:rPr lang="en-US" sz="1200" dirty="0">
                          <a:solidFill>
                            <a:schemeClr val="bg1"/>
                          </a:solidFill>
                        </a:rPr>
                        <a:t>&lt;65 </a:t>
                      </a:r>
                      <a:r>
                        <a:rPr lang="en-US" sz="1200" dirty="0" err="1">
                          <a:solidFill>
                            <a:schemeClr val="bg1"/>
                          </a:solidFill>
                        </a:rPr>
                        <a:t>yr</a:t>
                      </a:r>
                      <a:endParaRPr lang="en-US" sz="1200" dirty="0">
                        <a:solidFill>
                          <a:schemeClr val="bg1"/>
                        </a:solidFill>
                      </a:endParaRPr>
                    </a:p>
                    <a:p>
                      <a:pPr marL="171450" lvl="0" indent="-171450" algn="l">
                        <a:lnSpc>
                          <a:spcPct val="90000"/>
                        </a:lnSpc>
                        <a:buFont typeface="Wingdings" panose="05000000000000000000" pitchFamily="2" charset="2"/>
                        <a:buChar char="§"/>
                      </a:pPr>
                      <a:r>
                        <a:rPr lang="en-US" sz="1200" dirty="0">
                          <a:solidFill>
                            <a:schemeClr val="bg1"/>
                          </a:solidFill>
                        </a:rPr>
                        <a:t>≥65 </a:t>
                      </a:r>
                      <a:r>
                        <a:rPr lang="en-US" sz="1200" dirty="0" err="1">
                          <a:solidFill>
                            <a:schemeClr val="bg1"/>
                          </a:solidFill>
                        </a:rPr>
                        <a:t>yr</a:t>
                      </a: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30/261</a:t>
                      </a:r>
                    </a:p>
                    <a:p>
                      <a:pPr lvl="0" algn="ctr">
                        <a:lnSpc>
                          <a:spcPct val="90000"/>
                        </a:lnSpc>
                      </a:pPr>
                      <a:r>
                        <a:rPr lang="en-US" sz="1200" dirty="0">
                          <a:solidFill>
                            <a:schemeClr val="bg1"/>
                          </a:solidFill>
                        </a:rPr>
                        <a:t>20/94</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84/267</a:t>
                      </a:r>
                    </a:p>
                    <a:p>
                      <a:pPr lvl="0" algn="ctr">
                        <a:lnSpc>
                          <a:spcPct val="90000"/>
                        </a:lnSpc>
                      </a:pPr>
                      <a:r>
                        <a:rPr lang="en-US" sz="1200" dirty="0">
                          <a:solidFill>
                            <a:schemeClr val="bg1"/>
                          </a:solidFill>
                        </a:rPr>
                        <a:t>19/87</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0.30 (0.20-0.46)</a:t>
                      </a:r>
                    </a:p>
                    <a:p>
                      <a:pPr lvl="0" algn="ctr">
                        <a:lnSpc>
                          <a:spcPct val="90000"/>
                        </a:lnSpc>
                      </a:pPr>
                      <a:r>
                        <a:rPr lang="en-US" sz="1200" dirty="0">
                          <a:solidFill>
                            <a:schemeClr val="bg1"/>
                          </a:solidFill>
                        </a:rPr>
                        <a:t>0.97 (0.52-1.81)</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9370590"/>
                  </a:ext>
                </a:extLst>
              </a:tr>
              <a:tr h="254257">
                <a:tc>
                  <a:txBody>
                    <a:bodyPr/>
                    <a:lstStyle/>
                    <a:p>
                      <a:pPr lvl="0" algn="l">
                        <a:lnSpc>
                          <a:spcPct val="90000"/>
                        </a:lnSpc>
                      </a:pPr>
                      <a:r>
                        <a:rPr lang="en-US" sz="1200" dirty="0">
                          <a:solidFill>
                            <a:schemeClr val="bg1"/>
                          </a:solidFill>
                        </a:rPr>
                        <a:t>Race </a:t>
                      </a:r>
                    </a:p>
                    <a:p>
                      <a:pPr marL="171450" lvl="0" indent="-171450" algn="l">
                        <a:lnSpc>
                          <a:spcPct val="90000"/>
                        </a:lnSpc>
                        <a:buFont typeface="Wingdings" panose="05000000000000000000" pitchFamily="2" charset="2"/>
                        <a:buChar char="§"/>
                      </a:pPr>
                      <a:r>
                        <a:rPr lang="en-US" sz="1200" dirty="0">
                          <a:solidFill>
                            <a:schemeClr val="bg1"/>
                          </a:solidFill>
                        </a:rPr>
                        <a:t>White</a:t>
                      </a:r>
                    </a:p>
                    <a:p>
                      <a:pPr marL="171450" lvl="0" indent="-171450" algn="l">
                        <a:lnSpc>
                          <a:spcPct val="90000"/>
                        </a:lnSpc>
                        <a:buFont typeface="Wingdings" panose="05000000000000000000" pitchFamily="2" charset="2"/>
                        <a:buChar char="§"/>
                      </a:pPr>
                      <a:r>
                        <a:rPr lang="en-US" sz="1200" dirty="0">
                          <a:solidFill>
                            <a:schemeClr val="bg1"/>
                          </a:solidFill>
                        </a:rPr>
                        <a:t>Other</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47/330</a:t>
                      </a:r>
                    </a:p>
                    <a:p>
                      <a:pPr lvl="0" algn="ctr">
                        <a:lnSpc>
                          <a:spcPct val="90000"/>
                        </a:lnSpc>
                      </a:pPr>
                      <a:r>
                        <a:rPr lang="en-US" sz="1200" dirty="0">
                          <a:solidFill>
                            <a:schemeClr val="bg1"/>
                          </a:solidFill>
                        </a:rPr>
                        <a:t>3/25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95/323</a:t>
                      </a:r>
                    </a:p>
                    <a:p>
                      <a:pPr lvl="0" algn="ctr">
                        <a:lnSpc>
                          <a:spcPct val="90000"/>
                        </a:lnSpc>
                      </a:pPr>
                      <a:r>
                        <a:rPr lang="en-US" sz="1200" dirty="0">
                          <a:solidFill>
                            <a:schemeClr val="bg1"/>
                          </a:solidFill>
                        </a:rPr>
                        <a:t>8/31</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0.42 (0.30-0.60)</a:t>
                      </a:r>
                    </a:p>
                    <a:p>
                      <a:pPr lvl="0" algn="ctr">
                        <a:lnSpc>
                          <a:spcPct val="90000"/>
                        </a:lnSpc>
                      </a:pPr>
                      <a:r>
                        <a:rPr lang="en-US" sz="1200" dirty="0">
                          <a:solidFill>
                            <a:schemeClr val="bg1"/>
                          </a:solidFill>
                        </a:rPr>
                        <a:t>0.40 (0.11-1.50)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62654944"/>
                  </a:ext>
                </a:extLst>
              </a:tr>
              <a:tr h="333164">
                <a:tc>
                  <a:txBody>
                    <a:bodyPr/>
                    <a:lstStyle/>
                    <a:p>
                      <a:pPr lvl="0" algn="l">
                        <a:lnSpc>
                          <a:spcPct val="90000"/>
                        </a:lnSpc>
                      </a:pPr>
                      <a:r>
                        <a:rPr lang="en-US" sz="1200" dirty="0">
                          <a:solidFill>
                            <a:schemeClr val="bg1"/>
                          </a:solidFill>
                        </a:rPr>
                        <a:t>ISS disease stage</a:t>
                      </a:r>
                    </a:p>
                    <a:p>
                      <a:pPr marL="171450" lvl="0" indent="-171450" algn="l">
                        <a:lnSpc>
                          <a:spcPct val="90000"/>
                        </a:lnSpc>
                        <a:buFont typeface="Wingdings" panose="05000000000000000000" pitchFamily="2" charset="2"/>
                        <a:buChar char="§"/>
                      </a:pPr>
                      <a:r>
                        <a:rPr lang="en-US" sz="1200" dirty="0">
                          <a:solidFill>
                            <a:schemeClr val="bg1"/>
                          </a:solidFill>
                        </a:rPr>
                        <a:t>I</a:t>
                      </a:r>
                    </a:p>
                    <a:p>
                      <a:pPr marL="171450" lvl="0" indent="-171450" algn="l">
                        <a:lnSpc>
                          <a:spcPct val="90000"/>
                        </a:lnSpc>
                        <a:buFont typeface="Wingdings" panose="05000000000000000000" pitchFamily="2" charset="2"/>
                        <a:buChar char="§"/>
                      </a:pPr>
                      <a:r>
                        <a:rPr lang="en-US" sz="1200" dirty="0">
                          <a:solidFill>
                            <a:schemeClr val="bg1"/>
                          </a:solidFill>
                        </a:rPr>
                        <a:t>II</a:t>
                      </a:r>
                    </a:p>
                    <a:p>
                      <a:pPr marL="171450" lvl="0" indent="-171450" algn="l">
                        <a:lnSpc>
                          <a:spcPct val="90000"/>
                        </a:lnSpc>
                        <a:buFont typeface="Wingdings" panose="05000000000000000000" pitchFamily="2" charset="2"/>
                        <a:buChar char="§"/>
                      </a:pPr>
                      <a:r>
                        <a:rPr lang="en-US" sz="1200" dirty="0">
                          <a:solidFill>
                            <a:schemeClr val="bg1"/>
                          </a:solidFill>
                        </a:rPr>
                        <a:t>III</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18/186</a:t>
                      </a:r>
                    </a:p>
                    <a:p>
                      <a:pPr lvl="0" algn="ctr">
                        <a:lnSpc>
                          <a:spcPct val="90000"/>
                        </a:lnSpc>
                      </a:pPr>
                      <a:r>
                        <a:rPr lang="en-US" sz="1200" dirty="0">
                          <a:solidFill>
                            <a:schemeClr val="bg1"/>
                          </a:solidFill>
                        </a:rPr>
                        <a:t>19/114</a:t>
                      </a:r>
                    </a:p>
                    <a:p>
                      <a:pPr lvl="0" algn="ctr">
                        <a:lnSpc>
                          <a:spcPct val="90000"/>
                        </a:lnSpc>
                      </a:pPr>
                      <a:r>
                        <a:rPr lang="en-US" sz="1200" dirty="0">
                          <a:solidFill>
                            <a:schemeClr val="bg1"/>
                          </a:solidFill>
                        </a:rPr>
                        <a:t>13/55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35/178</a:t>
                      </a:r>
                    </a:p>
                    <a:p>
                      <a:pPr lvl="0" algn="ctr">
                        <a:lnSpc>
                          <a:spcPct val="90000"/>
                        </a:lnSpc>
                      </a:pPr>
                      <a:r>
                        <a:rPr lang="en-US" sz="1200" dirty="0">
                          <a:solidFill>
                            <a:schemeClr val="bg1"/>
                          </a:solidFill>
                        </a:rPr>
                        <a:t>43/125</a:t>
                      </a:r>
                    </a:p>
                    <a:p>
                      <a:pPr lvl="0" algn="ctr">
                        <a:lnSpc>
                          <a:spcPct val="90000"/>
                        </a:lnSpc>
                      </a:pPr>
                      <a:r>
                        <a:rPr lang="en-US" sz="1200" dirty="0">
                          <a:solidFill>
                            <a:schemeClr val="bg1"/>
                          </a:solidFill>
                        </a:rPr>
                        <a:t>25/50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41.9</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0.46 (0.26-0.81)</a:t>
                      </a:r>
                    </a:p>
                    <a:p>
                      <a:pPr lvl="0" algn="ctr">
                        <a:lnSpc>
                          <a:spcPct val="90000"/>
                        </a:lnSpc>
                      </a:pPr>
                      <a:r>
                        <a:rPr lang="en-US" sz="1200" dirty="0">
                          <a:solidFill>
                            <a:schemeClr val="bg1"/>
                          </a:solidFill>
                        </a:rPr>
                        <a:t>0.37 (0.22-0.64)</a:t>
                      </a:r>
                    </a:p>
                    <a:p>
                      <a:pPr lvl="0" algn="ctr">
                        <a:lnSpc>
                          <a:spcPct val="90000"/>
                        </a:lnSpc>
                      </a:pPr>
                      <a:r>
                        <a:rPr lang="en-US" sz="1200" dirty="0">
                          <a:solidFill>
                            <a:schemeClr val="bg1"/>
                          </a:solidFill>
                        </a:rPr>
                        <a:t>0.42 (0.22-0.83)</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87159982"/>
                  </a:ext>
                </a:extLst>
              </a:tr>
              <a:tr h="254257">
                <a:tc>
                  <a:txBody>
                    <a:bodyPr/>
                    <a:lstStyle/>
                    <a:p>
                      <a:pPr lvl="0" algn="l">
                        <a:lnSpc>
                          <a:spcPct val="90000"/>
                        </a:lnSpc>
                      </a:pPr>
                      <a:r>
                        <a:rPr lang="en-US" sz="1200" dirty="0">
                          <a:solidFill>
                            <a:schemeClr val="bg1"/>
                          </a:solidFill>
                        </a:rPr>
                        <a:t>Type of multiple myeloma</a:t>
                      </a:r>
                    </a:p>
                    <a:p>
                      <a:pPr marL="171450" lvl="0" indent="-171450" algn="l">
                        <a:lnSpc>
                          <a:spcPct val="90000"/>
                        </a:lnSpc>
                        <a:buFont typeface="Wingdings" panose="05000000000000000000" pitchFamily="2" charset="2"/>
                        <a:buChar char="§"/>
                      </a:pPr>
                      <a:r>
                        <a:rPr lang="en-US" sz="1200" dirty="0">
                          <a:solidFill>
                            <a:schemeClr val="bg1"/>
                          </a:solidFill>
                        </a:rPr>
                        <a:t>IgG</a:t>
                      </a:r>
                    </a:p>
                    <a:p>
                      <a:pPr marL="171450" lvl="0" indent="-171450" algn="l">
                        <a:lnSpc>
                          <a:spcPct val="90000"/>
                        </a:lnSpc>
                        <a:buFont typeface="Wingdings" panose="05000000000000000000" pitchFamily="2" charset="2"/>
                        <a:buChar char="§"/>
                      </a:pPr>
                      <a:r>
                        <a:rPr lang="en-US" sz="1200" dirty="0">
                          <a:solidFill>
                            <a:schemeClr val="bg1"/>
                          </a:solidFill>
                        </a:rPr>
                        <a:t>Non-IgG</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28/204</a:t>
                      </a:r>
                    </a:p>
                    <a:p>
                      <a:pPr lvl="0" algn="ctr">
                        <a:lnSpc>
                          <a:spcPct val="90000"/>
                        </a:lnSpc>
                      </a:pPr>
                      <a:r>
                        <a:rPr lang="en-US" sz="1200" dirty="0">
                          <a:solidFill>
                            <a:schemeClr val="bg1"/>
                          </a:solidFill>
                        </a:rPr>
                        <a:t>13/78</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58/185</a:t>
                      </a:r>
                    </a:p>
                    <a:p>
                      <a:pPr lvl="0" algn="ctr">
                        <a:lnSpc>
                          <a:spcPct val="90000"/>
                        </a:lnSpc>
                      </a:pPr>
                      <a:r>
                        <a:rPr lang="en-US" sz="1200" dirty="0">
                          <a:solidFill>
                            <a:schemeClr val="bg1"/>
                          </a:solidFill>
                        </a:rPr>
                        <a:t>31/96</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0.36 (0.23-0.57)</a:t>
                      </a:r>
                    </a:p>
                    <a:p>
                      <a:pPr lvl="0" algn="ctr">
                        <a:lnSpc>
                          <a:spcPct val="90000"/>
                        </a:lnSpc>
                      </a:pPr>
                      <a:r>
                        <a:rPr lang="en-US" sz="1200" dirty="0">
                          <a:solidFill>
                            <a:schemeClr val="bg1"/>
                          </a:solidFill>
                        </a:rPr>
                        <a:t>0.46 (0.24-0.88)</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23487202"/>
                  </a:ext>
                </a:extLst>
              </a:tr>
              <a:tr h="333164">
                <a:tc>
                  <a:txBody>
                    <a:bodyPr/>
                    <a:lstStyle/>
                    <a:p>
                      <a:pPr lvl="0" algn="l">
                        <a:lnSpc>
                          <a:spcPct val="90000"/>
                        </a:lnSpc>
                      </a:pPr>
                      <a:r>
                        <a:rPr lang="en-US" sz="1200" dirty="0">
                          <a:solidFill>
                            <a:schemeClr val="bg1"/>
                          </a:solidFill>
                        </a:rPr>
                        <a:t>Cytogenetic risk</a:t>
                      </a:r>
                    </a:p>
                    <a:p>
                      <a:pPr marL="171450" lvl="0" indent="-171450" algn="l">
                        <a:lnSpc>
                          <a:spcPct val="90000"/>
                        </a:lnSpc>
                        <a:buFont typeface="Wingdings" panose="05000000000000000000" pitchFamily="2" charset="2"/>
                        <a:buChar char="§"/>
                      </a:pPr>
                      <a:r>
                        <a:rPr lang="en-US" sz="1200" dirty="0">
                          <a:solidFill>
                            <a:schemeClr val="bg1"/>
                          </a:solidFill>
                        </a:rPr>
                        <a:t>Standard</a:t>
                      </a:r>
                    </a:p>
                    <a:p>
                      <a:pPr marL="171450" lvl="0" indent="-171450" algn="l">
                        <a:lnSpc>
                          <a:spcPct val="90000"/>
                        </a:lnSpc>
                        <a:buFont typeface="Wingdings" panose="05000000000000000000" pitchFamily="2" charset="2"/>
                        <a:buChar char="§"/>
                      </a:pPr>
                      <a:r>
                        <a:rPr lang="en-US" sz="1200" dirty="0">
                          <a:solidFill>
                            <a:schemeClr val="bg1"/>
                          </a:solidFill>
                        </a:rPr>
                        <a:t>High</a:t>
                      </a:r>
                    </a:p>
                    <a:p>
                      <a:pPr marL="171450" lvl="0" indent="-171450" algn="l">
                        <a:lnSpc>
                          <a:spcPct val="90000"/>
                        </a:lnSpc>
                        <a:buFont typeface="Wingdings" panose="05000000000000000000" pitchFamily="2" charset="2"/>
                        <a:buChar char="§"/>
                      </a:pPr>
                      <a:r>
                        <a:rPr lang="en-US" sz="1200" dirty="0">
                          <a:solidFill>
                            <a:schemeClr val="bg1"/>
                          </a:solidFill>
                        </a:rPr>
                        <a:t>Indeterminate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25/264</a:t>
                      </a:r>
                    </a:p>
                    <a:p>
                      <a:pPr lvl="0" algn="ctr">
                        <a:lnSpc>
                          <a:spcPct val="90000"/>
                        </a:lnSpc>
                      </a:pPr>
                      <a:r>
                        <a:rPr lang="en-US" sz="1200" dirty="0">
                          <a:solidFill>
                            <a:schemeClr val="bg1"/>
                          </a:solidFill>
                        </a:rPr>
                        <a:t>24/76</a:t>
                      </a:r>
                    </a:p>
                    <a:p>
                      <a:pPr lvl="0" algn="ctr">
                        <a:lnSpc>
                          <a:spcPct val="90000"/>
                        </a:lnSpc>
                      </a:pPr>
                      <a:r>
                        <a:rPr lang="en-US" sz="1200" dirty="0">
                          <a:solidFill>
                            <a:schemeClr val="bg1"/>
                          </a:solidFill>
                        </a:rPr>
                        <a:t>1/15</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62/266</a:t>
                      </a:r>
                    </a:p>
                    <a:p>
                      <a:pPr lvl="0" algn="ctr">
                        <a:lnSpc>
                          <a:spcPct val="90000"/>
                        </a:lnSpc>
                      </a:pPr>
                      <a:r>
                        <a:rPr lang="en-US" sz="1200" dirty="0">
                          <a:solidFill>
                            <a:schemeClr val="bg1"/>
                          </a:solidFill>
                        </a:rPr>
                        <a:t>38/78</a:t>
                      </a:r>
                    </a:p>
                    <a:p>
                      <a:pPr lvl="0" algn="ctr">
                        <a:lnSpc>
                          <a:spcPct val="90000"/>
                        </a:lnSpc>
                      </a:pPr>
                      <a:r>
                        <a:rPr lang="en-US" sz="1200" dirty="0">
                          <a:solidFill>
                            <a:schemeClr val="bg1"/>
                          </a:solidFill>
                        </a:rPr>
                        <a:t>3/10</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44.1</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0.35 (0.22-0.56)</a:t>
                      </a:r>
                    </a:p>
                    <a:p>
                      <a:pPr lvl="0" algn="ctr">
                        <a:lnSpc>
                          <a:spcPct val="90000"/>
                        </a:lnSpc>
                      </a:pPr>
                      <a:r>
                        <a:rPr lang="en-US" sz="1200" dirty="0">
                          <a:solidFill>
                            <a:schemeClr val="bg1"/>
                          </a:solidFill>
                        </a:rPr>
                        <a:t>0.59 (0.36-0.99)</a:t>
                      </a:r>
                    </a:p>
                    <a:p>
                      <a:pPr lvl="0" algn="ctr">
                        <a:lnSpc>
                          <a:spcPct val="90000"/>
                        </a:lnSpc>
                      </a:pPr>
                      <a:r>
                        <a:rPr lang="en-US" sz="1200" dirty="0">
                          <a:solidFill>
                            <a:schemeClr val="bg1"/>
                          </a:solidFill>
                        </a:rPr>
                        <a:t>0.16 (0.02-1.56)</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6079801"/>
                  </a:ext>
                </a:extLst>
              </a:tr>
              <a:tr h="254257">
                <a:tc>
                  <a:txBody>
                    <a:bodyPr/>
                    <a:lstStyle/>
                    <a:p>
                      <a:pPr lvl="0" algn="l">
                        <a:lnSpc>
                          <a:spcPct val="90000"/>
                        </a:lnSpc>
                      </a:pPr>
                      <a:r>
                        <a:rPr lang="en-US" sz="1200" dirty="0">
                          <a:solidFill>
                            <a:schemeClr val="bg1"/>
                          </a:solidFill>
                        </a:rPr>
                        <a:t>ECOG performance-status score</a:t>
                      </a:r>
                    </a:p>
                    <a:p>
                      <a:pPr marL="171450" lvl="0" indent="-171450" algn="l">
                        <a:lnSpc>
                          <a:spcPct val="90000"/>
                        </a:lnSpc>
                        <a:buFont typeface="Wingdings" panose="05000000000000000000" pitchFamily="2" charset="2"/>
                        <a:buChar char="§"/>
                      </a:pPr>
                      <a:r>
                        <a:rPr lang="en-US" sz="1200" dirty="0">
                          <a:solidFill>
                            <a:schemeClr val="bg1"/>
                          </a:solidFill>
                        </a:rPr>
                        <a:t>0</a:t>
                      </a:r>
                    </a:p>
                    <a:p>
                      <a:pPr marL="171450" lvl="0" indent="-171450" algn="l">
                        <a:lnSpc>
                          <a:spcPct val="90000"/>
                        </a:lnSpc>
                        <a:buFont typeface="Wingdings" panose="05000000000000000000" pitchFamily="2" charset="2"/>
                        <a:buChar char="§"/>
                      </a:pPr>
                      <a:r>
                        <a:rPr lang="en-US" sz="1200" dirty="0">
                          <a:solidFill>
                            <a:schemeClr val="bg1"/>
                          </a:solidFill>
                        </a:rPr>
                        <a:t>≥1</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28/2211</a:t>
                      </a:r>
                    </a:p>
                    <a:p>
                      <a:pPr lvl="0" algn="ctr">
                        <a:lnSpc>
                          <a:spcPct val="90000"/>
                        </a:lnSpc>
                      </a:pPr>
                      <a:r>
                        <a:rPr lang="en-US" sz="1200" dirty="0">
                          <a:solidFill>
                            <a:schemeClr val="bg1"/>
                          </a:solidFill>
                        </a:rPr>
                        <a:t>22/134</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60/230</a:t>
                      </a:r>
                    </a:p>
                    <a:p>
                      <a:pPr lvl="0" algn="ctr">
                        <a:lnSpc>
                          <a:spcPct val="90000"/>
                        </a:lnSpc>
                      </a:pPr>
                      <a:r>
                        <a:rPr lang="en-US" sz="1200" dirty="0">
                          <a:solidFill>
                            <a:schemeClr val="bg1"/>
                          </a:solidFill>
                        </a:rPr>
                        <a:t>43/124</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NE</a:t>
                      </a:r>
                    </a:p>
                    <a:p>
                      <a:pPr lvl="0" algn="ctr">
                        <a:lnSpc>
                          <a:spcPct val="90000"/>
                        </a:lnSpc>
                      </a:pPr>
                      <a:r>
                        <a:rPr lang="en-US" sz="1200" dirty="0">
                          <a:solidFill>
                            <a:schemeClr val="bg1"/>
                          </a:solidFill>
                        </a:rPr>
                        <a:t>NE</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lvl="0" algn="ctr">
                        <a:lnSpc>
                          <a:spcPct val="90000"/>
                        </a:lnSpc>
                      </a:pPr>
                      <a:endParaRPr lang="en-US" sz="1200" dirty="0">
                        <a:solidFill>
                          <a:schemeClr val="bg1"/>
                        </a:solidFill>
                      </a:endParaRPr>
                    </a:p>
                    <a:p>
                      <a:pPr lvl="0" algn="ctr">
                        <a:lnSpc>
                          <a:spcPct val="90000"/>
                        </a:lnSpc>
                      </a:pPr>
                      <a:r>
                        <a:rPr lang="en-US" sz="1200" dirty="0">
                          <a:solidFill>
                            <a:schemeClr val="bg1"/>
                          </a:solidFill>
                        </a:rPr>
                        <a:t>0.42 (0.27-0.66)</a:t>
                      </a:r>
                    </a:p>
                    <a:p>
                      <a:pPr lvl="0" algn="ctr">
                        <a:lnSpc>
                          <a:spcPct val="90000"/>
                        </a:lnSpc>
                      </a:pPr>
                      <a:r>
                        <a:rPr lang="en-US" sz="1200" dirty="0">
                          <a:solidFill>
                            <a:schemeClr val="bg1"/>
                          </a:solidFill>
                        </a:rPr>
                        <a:t>0.41 (0.25-0.69)</a:t>
                      </a:r>
                    </a:p>
                  </a:txBody>
                  <a:tcPr marT="18288" marB="1828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19436535"/>
                  </a:ext>
                </a:extLst>
              </a:tr>
            </a:tbl>
          </a:graphicData>
        </a:graphic>
      </p:graphicFrame>
      <p:sp>
        <p:nvSpPr>
          <p:cNvPr id="2" name="Title 1">
            <a:extLst>
              <a:ext uri="{FF2B5EF4-FFF2-40B4-BE49-F238E27FC236}">
                <a16:creationId xmlns:a16="http://schemas.microsoft.com/office/drawing/2014/main" id="{8F017147-9B0B-C232-8DD2-8FA1BA98039D}"/>
              </a:ext>
            </a:extLst>
          </p:cNvPr>
          <p:cNvSpPr>
            <a:spLocks noGrp="1"/>
          </p:cNvSpPr>
          <p:nvPr>
            <p:ph type="title"/>
          </p:nvPr>
        </p:nvSpPr>
        <p:spPr/>
        <p:txBody>
          <a:bodyPr/>
          <a:lstStyle/>
          <a:p>
            <a:r>
              <a:rPr lang="en-US" altLang="en-US" sz="3600" dirty="0"/>
              <a:t>PERSEUS Primary Analysis: </a:t>
            </a:r>
            <a:r>
              <a:rPr lang="en-US" dirty="0"/>
              <a:t>PFS Subgroup Analysis</a:t>
            </a:r>
          </a:p>
        </p:txBody>
      </p:sp>
      <p:sp>
        <p:nvSpPr>
          <p:cNvPr id="5" name="Text Box 11">
            <a:extLst>
              <a:ext uri="{FF2B5EF4-FFF2-40B4-BE49-F238E27FC236}">
                <a16:creationId xmlns:a16="http://schemas.microsoft.com/office/drawing/2014/main" id="{B26EE5AF-E65F-4EB3-3F4D-92D7A9B18C5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sp>
        <p:nvSpPr>
          <p:cNvPr id="6" name="TextBox 5">
            <a:extLst>
              <a:ext uri="{FF2B5EF4-FFF2-40B4-BE49-F238E27FC236}">
                <a16:creationId xmlns:a16="http://schemas.microsoft.com/office/drawing/2014/main" id="{C2634818-6D61-245F-BD4C-8722BC27A3F4}"/>
              </a:ext>
            </a:extLst>
          </p:cNvPr>
          <p:cNvSpPr txBox="1"/>
          <p:nvPr/>
        </p:nvSpPr>
        <p:spPr bwMode="auto">
          <a:xfrm>
            <a:off x="7280435" y="6164515"/>
            <a:ext cx="13398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D-</a:t>
            </a:r>
            <a:r>
              <a:rPr lang="en-US" sz="1400" dirty="0" err="1">
                <a:solidFill>
                  <a:schemeClr val="accent1"/>
                </a:solidFill>
                <a:latin typeface="Calibri" panose="020F0502020204030204" pitchFamily="34" charset="0"/>
              </a:rPr>
              <a:t>VRd</a:t>
            </a:r>
            <a:r>
              <a:rPr lang="en-US" sz="1400" dirty="0">
                <a:solidFill>
                  <a:schemeClr val="accent1"/>
                </a:solidFill>
                <a:latin typeface="Calibri" panose="020F0502020204030204" pitchFamily="34" charset="0"/>
              </a:rPr>
              <a:t> Better</a:t>
            </a:r>
          </a:p>
        </p:txBody>
      </p:sp>
      <p:sp>
        <p:nvSpPr>
          <p:cNvPr id="7" name="TextBox 6">
            <a:extLst>
              <a:ext uri="{FF2B5EF4-FFF2-40B4-BE49-F238E27FC236}">
                <a16:creationId xmlns:a16="http://schemas.microsoft.com/office/drawing/2014/main" id="{0163723D-EB73-6171-23FA-9CB164F6E09A}"/>
              </a:ext>
            </a:extLst>
          </p:cNvPr>
          <p:cNvSpPr txBox="1"/>
          <p:nvPr/>
        </p:nvSpPr>
        <p:spPr bwMode="auto">
          <a:xfrm>
            <a:off x="8893335" y="6164515"/>
            <a:ext cx="10825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err="1">
                <a:solidFill>
                  <a:schemeClr val="accent3"/>
                </a:solidFill>
                <a:latin typeface="Calibri" panose="020F0502020204030204" pitchFamily="34" charset="0"/>
              </a:rPr>
              <a:t>VRd</a:t>
            </a:r>
            <a:r>
              <a:rPr lang="en-US" sz="1400" dirty="0">
                <a:solidFill>
                  <a:schemeClr val="accent3"/>
                </a:solidFill>
                <a:latin typeface="Calibri" panose="020F0502020204030204" pitchFamily="34" charset="0"/>
              </a:rPr>
              <a:t> Better</a:t>
            </a:r>
          </a:p>
        </p:txBody>
      </p:sp>
      <p:cxnSp>
        <p:nvCxnSpPr>
          <p:cNvPr id="9" name="Straight Arrow Connector 8">
            <a:extLst>
              <a:ext uri="{FF2B5EF4-FFF2-40B4-BE49-F238E27FC236}">
                <a16:creationId xmlns:a16="http://schemas.microsoft.com/office/drawing/2014/main" id="{2FFD9481-E1D8-5841-FB3B-78C7CB913B6E}"/>
              </a:ext>
            </a:extLst>
          </p:cNvPr>
          <p:cNvCxnSpPr/>
          <p:nvPr/>
        </p:nvCxnSpPr>
        <p:spPr bwMode="auto">
          <a:xfrm>
            <a:off x="8620285" y="6202179"/>
            <a:ext cx="1507965"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10" name="Straight Arrow Connector 9">
            <a:extLst>
              <a:ext uri="{FF2B5EF4-FFF2-40B4-BE49-F238E27FC236}">
                <a16:creationId xmlns:a16="http://schemas.microsoft.com/office/drawing/2014/main" id="{ED071B73-C0E2-3534-2629-28C822F1D4FA}"/>
              </a:ext>
            </a:extLst>
          </p:cNvPr>
          <p:cNvCxnSpPr>
            <a:cxnSpLocks/>
          </p:cNvCxnSpPr>
          <p:nvPr/>
        </p:nvCxnSpPr>
        <p:spPr bwMode="auto">
          <a:xfrm flipH="1">
            <a:off x="7196377" y="6202179"/>
            <a:ext cx="1293573" cy="0"/>
          </a:xfrm>
          <a:prstGeom prst="straightConnector1">
            <a:avLst/>
          </a:prstGeom>
          <a:noFill/>
          <a:ln w="28575" cap="flat" cmpd="sng" algn="ctr">
            <a:solidFill>
              <a:schemeClr val="accent1"/>
            </a:solidFill>
            <a:prstDash val="solid"/>
            <a:round/>
            <a:headEnd type="none" w="med" len="med"/>
            <a:tailEnd type="triangle"/>
          </a:ln>
          <a:effectLst/>
        </p:spPr>
      </p:cxnSp>
      <p:cxnSp>
        <p:nvCxnSpPr>
          <p:cNvPr id="13" name="Straight Connector 12">
            <a:extLst>
              <a:ext uri="{FF2B5EF4-FFF2-40B4-BE49-F238E27FC236}">
                <a16:creationId xmlns:a16="http://schemas.microsoft.com/office/drawing/2014/main" id="{D2B5AC4D-D576-F9D3-BC75-12305E6B9A29}"/>
              </a:ext>
            </a:extLst>
          </p:cNvPr>
          <p:cNvCxnSpPr>
            <a:cxnSpLocks/>
          </p:cNvCxnSpPr>
          <p:nvPr/>
        </p:nvCxnSpPr>
        <p:spPr bwMode="auto">
          <a:xfrm flipH="1">
            <a:off x="7327423" y="5949161"/>
            <a:ext cx="2850041" cy="0"/>
          </a:xfrm>
          <a:prstGeom prst="line">
            <a:avLst/>
          </a:prstGeom>
          <a:noFill/>
          <a:ln w="28575" cap="flat" cmpd="sng" algn="ctr">
            <a:solidFill>
              <a:schemeClr val="bg1"/>
            </a:solidFill>
            <a:prstDash val="solid"/>
            <a:round/>
            <a:headEnd type="none" w="med" len="med"/>
            <a:tailEnd type="none" w="med" len="med"/>
          </a:ln>
          <a:effectLst/>
        </p:spPr>
      </p:cxnSp>
      <p:grpSp>
        <p:nvGrpSpPr>
          <p:cNvPr id="36" name="Group 35">
            <a:extLst>
              <a:ext uri="{FF2B5EF4-FFF2-40B4-BE49-F238E27FC236}">
                <a16:creationId xmlns:a16="http://schemas.microsoft.com/office/drawing/2014/main" id="{CCBA9CF7-0AB4-A9CB-E05B-9E585F86C2E2}"/>
              </a:ext>
            </a:extLst>
          </p:cNvPr>
          <p:cNvGrpSpPr/>
          <p:nvPr/>
        </p:nvGrpSpPr>
        <p:grpSpPr>
          <a:xfrm>
            <a:off x="7343777" y="5939169"/>
            <a:ext cx="2833687" cy="114766"/>
            <a:chOff x="7343777" y="5744086"/>
            <a:chExt cx="2833687" cy="342900"/>
          </a:xfrm>
        </p:grpSpPr>
        <p:cxnSp>
          <p:nvCxnSpPr>
            <p:cNvPr id="15" name="Straight Connector 14">
              <a:extLst>
                <a:ext uri="{FF2B5EF4-FFF2-40B4-BE49-F238E27FC236}">
                  <a16:creationId xmlns:a16="http://schemas.microsoft.com/office/drawing/2014/main" id="{B52DF4B2-4F6A-82E1-F8A1-91F62603D91F}"/>
                </a:ext>
              </a:extLst>
            </p:cNvPr>
            <p:cNvCxnSpPr/>
            <p:nvPr/>
          </p:nvCxnSpPr>
          <p:spPr bwMode="auto">
            <a:xfrm>
              <a:off x="10177464" y="5744086"/>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02C782A-84A1-EC39-DBD9-3230ECE57593}"/>
                </a:ext>
              </a:extLst>
            </p:cNvPr>
            <p:cNvCxnSpPr/>
            <p:nvPr/>
          </p:nvCxnSpPr>
          <p:spPr bwMode="auto">
            <a:xfrm>
              <a:off x="9825039" y="5744086"/>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E27E778-E50B-7A34-621C-67D97A89E063}"/>
                </a:ext>
              </a:extLst>
            </p:cNvPr>
            <p:cNvCxnSpPr/>
            <p:nvPr/>
          </p:nvCxnSpPr>
          <p:spPr bwMode="auto">
            <a:xfrm>
              <a:off x="8577264" y="5744086"/>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30D69EB-7E1C-269A-D6C1-689EB922713C}"/>
                </a:ext>
              </a:extLst>
            </p:cNvPr>
            <p:cNvCxnSpPr/>
            <p:nvPr/>
          </p:nvCxnSpPr>
          <p:spPr bwMode="auto">
            <a:xfrm>
              <a:off x="7343777" y="5744086"/>
              <a:ext cx="0" cy="34290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38F425AE-C25A-5FED-B82E-2CF48632B3E2}"/>
              </a:ext>
            </a:extLst>
          </p:cNvPr>
          <p:cNvGrpSpPr/>
          <p:nvPr/>
        </p:nvGrpSpPr>
        <p:grpSpPr>
          <a:xfrm>
            <a:off x="7715252" y="5936032"/>
            <a:ext cx="2038428" cy="75039"/>
            <a:chOff x="7715252" y="5701223"/>
            <a:chExt cx="2038428" cy="342900"/>
          </a:xfrm>
        </p:grpSpPr>
        <p:cxnSp>
          <p:nvCxnSpPr>
            <p:cNvPr id="19" name="Straight Connector 18">
              <a:extLst>
                <a:ext uri="{FF2B5EF4-FFF2-40B4-BE49-F238E27FC236}">
                  <a16:creationId xmlns:a16="http://schemas.microsoft.com/office/drawing/2014/main" id="{37FE1A56-0415-153E-4918-72D3FA5297BD}"/>
                </a:ext>
              </a:extLst>
            </p:cNvPr>
            <p:cNvCxnSpPr/>
            <p:nvPr/>
          </p:nvCxnSpPr>
          <p:spPr bwMode="auto">
            <a:xfrm>
              <a:off x="7715252"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36BA09E-47B4-7DE6-585F-355E20597990}"/>
                </a:ext>
              </a:extLst>
            </p:cNvPr>
            <p:cNvCxnSpPr/>
            <p:nvPr/>
          </p:nvCxnSpPr>
          <p:spPr bwMode="auto">
            <a:xfrm>
              <a:off x="7931308"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809DF5D-7A0B-6270-80E3-E409B654C278}"/>
                </a:ext>
              </a:extLst>
            </p:cNvPr>
            <p:cNvCxnSpPr/>
            <p:nvPr/>
          </p:nvCxnSpPr>
          <p:spPr bwMode="auto">
            <a:xfrm>
              <a:off x="8088471"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EE3C505-F87B-8377-2FF2-4AA4A05D6DB1}"/>
                </a:ext>
              </a:extLst>
            </p:cNvPr>
            <p:cNvCxnSpPr/>
            <p:nvPr/>
          </p:nvCxnSpPr>
          <p:spPr bwMode="auto">
            <a:xfrm>
              <a:off x="8212296"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8AB34EC-3B77-8248-B316-9B7947105DE4}"/>
                </a:ext>
              </a:extLst>
            </p:cNvPr>
            <p:cNvCxnSpPr/>
            <p:nvPr/>
          </p:nvCxnSpPr>
          <p:spPr bwMode="auto">
            <a:xfrm>
              <a:off x="8307546"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80F9263-359F-2C5A-32DC-6DB8A7D3FADA}"/>
                </a:ext>
              </a:extLst>
            </p:cNvPr>
            <p:cNvCxnSpPr/>
            <p:nvPr/>
          </p:nvCxnSpPr>
          <p:spPr bwMode="auto">
            <a:xfrm>
              <a:off x="8364696"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1D23158-DDDF-5BAB-C535-E0A3B7DB3367}"/>
                </a:ext>
              </a:extLst>
            </p:cNvPr>
            <p:cNvCxnSpPr/>
            <p:nvPr/>
          </p:nvCxnSpPr>
          <p:spPr bwMode="auto">
            <a:xfrm>
              <a:off x="8448679"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25D2EFA-74CE-E009-12D0-C32CED43306E}"/>
                </a:ext>
              </a:extLst>
            </p:cNvPr>
            <p:cNvCxnSpPr/>
            <p:nvPr/>
          </p:nvCxnSpPr>
          <p:spPr bwMode="auto">
            <a:xfrm>
              <a:off x="8518528"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37B2A42-FF75-B584-148B-7FD59C4F7B19}"/>
                </a:ext>
              </a:extLst>
            </p:cNvPr>
            <p:cNvCxnSpPr/>
            <p:nvPr/>
          </p:nvCxnSpPr>
          <p:spPr bwMode="auto">
            <a:xfrm>
              <a:off x="8942389"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BE9E96E-4861-9E99-D4E9-E7A6FF5662EC}"/>
                </a:ext>
              </a:extLst>
            </p:cNvPr>
            <p:cNvCxnSpPr/>
            <p:nvPr/>
          </p:nvCxnSpPr>
          <p:spPr bwMode="auto">
            <a:xfrm>
              <a:off x="9166226"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DF926D0-623D-61D9-D6F0-E5BC4B869AF8}"/>
                </a:ext>
              </a:extLst>
            </p:cNvPr>
            <p:cNvCxnSpPr/>
            <p:nvPr/>
          </p:nvCxnSpPr>
          <p:spPr bwMode="auto">
            <a:xfrm>
              <a:off x="9318626"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E29A4FF-A7DB-7656-9593-C3D7FCF61226}"/>
                </a:ext>
              </a:extLst>
            </p:cNvPr>
            <p:cNvCxnSpPr/>
            <p:nvPr/>
          </p:nvCxnSpPr>
          <p:spPr bwMode="auto">
            <a:xfrm>
              <a:off x="9434592"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3CC304F-C0B9-1F1E-711A-ADFB0F2EC3A1}"/>
                </a:ext>
              </a:extLst>
            </p:cNvPr>
            <p:cNvCxnSpPr/>
            <p:nvPr/>
          </p:nvCxnSpPr>
          <p:spPr bwMode="auto">
            <a:xfrm>
              <a:off x="9534605"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7393FF3-62ED-19D5-F780-1CFB9C72223C}"/>
                </a:ext>
              </a:extLst>
            </p:cNvPr>
            <p:cNvCxnSpPr/>
            <p:nvPr/>
          </p:nvCxnSpPr>
          <p:spPr bwMode="auto">
            <a:xfrm>
              <a:off x="9615567"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62E6837-CA40-2883-0A5E-F9349A78AF2E}"/>
                </a:ext>
              </a:extLst>
            </p:cNvPr>
            <p:cNvCxnSpPr/>
            <p:nvPr/>
          </p:nvCxnSpPr>
          <p:spPr bwMode="auto">
            <a:xfrm>
              <a:off x="9706055" y="5701223"/>
              <a:ext cx="0" cy="34290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2F45579-F557-E674-66D3-863FC290B789}"/>
                </a:ext>
              </a:extLst>
            </p:cNvPr>
            <p:cNvCxnSpPr/>
            <p:nvPr/>
          </p:nvCxnSpPr>
          <p:spPr bwMode="auto">
            <a:xfrm>
              <a:off x="9753680" y="5701223"/>
              <a:ext cx="0" cy="34290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7BC5C7B1-3131-2B35-1156-BC579FED6AAA}"/>
              </a:ext>
            </a:extLst>
          </p:cNvPr>
          <p:cNvSpPr txBox="1"/>
          <p:nvPr/>
        </p:nvSpPr>
        <p:spPr bwMode="auto">
          <a:xfrm>
            <a:off x="7136689" y="5958055"/>
            <a:ext cx="426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39" name="TextBox 38">
            <a:extLst>
              <a:ext uri="{FF2B5EF4-FFF2-40B4-BE49-F238E27FC236}">
                <a16:creationId xmlns:a16="http://schemas.microsoft.com/office/drawing/2014/main" id="{0C1B4C1F-D7D8-83B8-2435-5B04FC98E3C9}"/>
              </a:ext>
            </a:extLst>
          </p:cNvPr>
          <p:cNvSpPr txBox="1"/>
          <p:nvPr/>
        </p:nvSpPr>
        <p:spPr bwMode="auto">
          <a:xfrm>
            <a:off x="8370239" y="5958055"/>
            <a:ext cx="426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43B2921F-CE9F-634D-A82B-1573AD316211}"/>
              </a:ext>
            </a:extLst>
          </p:cNvPr>
          <p:cNvSpPr txBox="1"/>
          <p:nvPr/>
        </p:nvSpPr>
        <p:spPr bwMode="auto">
          <a:xfrm>
            <a:off x="9545149" y="5958055"/>
            <a:ext cx="5468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cxnSp>
        <p:nvCxnSpPr>
          <p:cNvPr id="45" name="Straight Connector 44">
            <a:extLst>
              <a:ext uri="{FF2B5EF4-FFF2-40B4-BE49-F238E27FC236}">
                <a16:creationId xmlns:a16="http://schemas.microsoft.com/office/drawing/2014/main" id="{416EC6D1-2E09-3A54-2EC6-36CF316F6EE5}"/>
              </a:ext>
            </a:extLst>
          </p:cNvPr>
          <p:cNvCxnSpPr>
            <a:cxnSpLocks/>
          </p:cNvCxnSpPr>
          <p:nvPr/>
        </p:nvCxnSpPr>
        <p:spPr bwMode="auto">
          <a:xfrm flipV="1">
            <a:off x="8568390" y="1890999"/>
            <a:ext cx="0" cy="4010506"/>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52" name="Group 51">
            <a:extLst>
              <a:ext uri="{FF2B5EF4-FFF2-40B4-BE49-F238E27FC236}">
                <a16:creationId xmlns:a16="http://schemas.microsoft.com/office/drawing/2014/main" id="{462148CD-E7DA-CDBD-17DC-A55AEA2A20F9}"/>
              </a:ext>
            </a:extLst>
          </p:cNvPr>
          <p:cNvGrpSpPr/>
          <p:nvPr/>
        </p:nvGrpSpPr>
        <p:grpSpPr>
          <a:xfrm>
            <a:off x="7996238" y="2107693"/>
            <a:ext cx="438154" cy="128588"/>
            <a:chOff x="7996238" y="2140744"/>
            <a:chExt cx="438154" cy="128588"/>
          </a:xfrm>
        </p:grpSpPr>
        <p:cxnSp>
          <p:nvCxnSpPr>
            <p:cNvPr id="48" name="Straight Connector 47">
              <a:extLst>
                <a:ext uri="{FF2B5EF4-FFF2-40B4-BE49-F238E27FC236}">
                  <a16:creationId xmlns:a16="http://schemas.microsoft.com/office/drawing/2014/main" id="{2FBBEB5E-4133-BEDB-777E-93F737AAC07D}"/>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E008F36-848F-B055-26A2-20AFC50980FC}"/>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B13C3F3-74CF-8208-51B9-E9BAFC55BEA9}"/>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BC6308CF-12B9-5906-0B8D-73F2BC29E67B}"/>
              </a:ext>
            </a:extLst>
          </p:cNvPr>
          <p:cNvGrpSpPr/>
          <p:nvPr/>
        </p:nvGrpSpPr>
        <p:grpSpPr>
          <a:xfrm>
            <a:off x="7577138" y="2291846"/>
            <a:ext cx="660717" cy="128588"/>
            <a:chOff x="7996238" y="2140744"/>
            <a:chExt cx="438154" cy="128588"/>
          </a:xfrm>
        </p:grpSpPr>
        <p:cxnSp>
          <p:nvCxnSpPr>
            <p:cNvPr id="54" name="Straight Connector 53">
              <a:extLst>
                <a:ext uri="{FF2B5EF4-FFF2-40B4-BE49-F238E27FC236}">
                  <a16:creationId xmlns:a16="http://schemas.microsoft.com/office/drawing/2014/main" id="{BA8301C5-2549-03F3-8867-6173E675AF74}"/>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82B74FC-A826-B0B1-0CD1-0D2BEBD883EE}"/>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C68F481-6A2C-69E5-C7FC-BEF33F3360A9}"/>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4D7FE69A-E7EF-FE5E-155A-A33FD2EAE638}"/>
              </a:ext>
            </a:extLst>
          </p:cNvPr>
          <p:cNvGrpSpPr/>
          <p:nvPr/>
        </p:nvGrpSpPr>
        <p:grpSpPr>
          <a:xfrm>
            <a:off x="8215313" y="2806188"/>
            <a:ext cx="682786" cy="128588"/>
            <a:chOff x="7996238" y="2140744"/>
            <a:chExt cx="438154" cy="128588"/>
          </a:xfrm>
        </p:grpSpPr>
        <p:cxnSp>
          <p:nvCxnSpPr>
            <p:cNvPr id="58" name="Straight Connector 57">
              <a:extLst>
                <a:ext uri="{FF2B5EF4-FFF2-40B4-BE49-F238E27FC236}">
                  <a16:creationId xmlns:a16="http://schemas.microsoft.com/office/drawing/2014/main" id="{0AED45C6-508A-99B3-360D-2661CC236A0C}"/>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0A57127-13C6-BECF-AF09-BB5069B6AD62}"/>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E794D7C-5DFA-39F7-4B3A-C0FE74A5EC01}"/>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E124F9F7-A1BB-8F1D-2847-257207D8070B}"/>
              </a:ext>
            </a:extLst>
          </p:cNvPr>
          <p:cNvGrpSpPr/>
          <p:nvPr/>
        </p:nvGrpSpPr>
        <p:grpSpPr>
          <a:xfrm>
            <a:off x="7708290" y="2634733"/>
            <a:ext cx="445109" cy="128588"/>
            <a:chOff x="7996238" y="2140744"/>
            <a:chExt cx="438154" cy="128588"/>
          </a:xfrm>
        </p:grpSpPr>
        <p:cxnSp>
          <p:nvCxnSpPr>
            <p:cNvPr id="62" name="Straight Connector 61">
              <a:extLst>
                <a:ext uri="{FF2B5EF4-FFF2-40B4-BE49-F238E27FC236}">
                  <a16:creationId xmlns:a16="http://schemas.microsoft.com/office/drawing/2014/main" id="{D53E4B78-9545-A6A6-3E68-CD4EA13636C3}"/>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2324305-487B-AF54-1592-5AB7944C0952}"/>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9EDF4EE-3595-CD1B-52D0-4D7579A44326}"/>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A035B2C4-12A7-6F4D-57FA-7AE68D3DD98B}"/>
              </a:ext>
            </a:extLst>
          </p:cNvPr>
          <p:cNvGrpSpPr/>
          <p:nvPr/>
        </p:nvGrpSpPr>
        <p:grpSpPr>
          <a:xfrm>
            <a:off x="7920038" y="3163483"/>
            <a:ext cx="390987" cy="128588"/>
            <a:chOff x="7996238" y="2140744"/>
            <a:chExt cx="438154" cy="128588"/>
          </a:xfrm>
        </p:grpSpPr>
        <p:cxnSp>
          <p:nvCxnSpPr>
            <p:cNvPr id="66" name="Straight Connector 65">
              <a:extLst>
                <a:ext uri="{FF2B5EF4-FFF2-40B4-BE49-F238E27FC236}">
                  <a16:creationId xmlns:a16="http://schemas.microsoft.com/office/drawing/2014/main" id="{0B545332-57FE-DB63-F9EE-A01C73B5C823}"/>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8F11E45-7432-69EA-2842-F6CCFE2EDDB5}"/>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9CFD870-20A1-2EE6-AFAC-E6A431ADCBEF}"/>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0562DA0F-4555-C048-124A-7F1B2FB8E7AD}"/>
              </a:ext>
            </a:extLst>
          </p:cNvPr>
          <p:cNvGrpSpPr/>
          <p:nvPr/>
        </p:nvGrpSpPr>
        <p:grpSpPr>
          <a:xfrm>
            <a:off x="7398508" y="3336515"/>
            <a:ext cx="1393070" cy="128588"/>
            <a:chOff x="8005764" y="2140744"/>
            <a:chExt cx="429094" cy="128588"/>
          </a:xfrm>
        </p:grpSpPr>
        <p:cxnSp>
          <p:nvCxnSpPr>
            <p:cNvPr id="70" name="Straight Connector 69">
              <a:extLst>
                <a:ext uri="{FF2B5EF4-FFF2-40B4-BE49-F238E27FC236}">
                  <a16:creationId xmlns:a16="http://schemas.microsoft.com/office/drawing/2014/main" id="{D5FC3DFB-EC43-6E84-0D37-D59D1C88F49A}"/>
                </a:ext>
              </a:extLst>
            </p:cNvPr>
            <p:cNvCxnSpPr>
              <a:cxnSpLocks/>
            </p:cNvCxnSpPr>
            <p:nvPr/>
          </p:nvCxnSpPr>
          <p:spPr bwMode="auto">
            <a:xfrm flipH="1" flipV="1">
              <a:off x="8005764" y="2205038"/>
              <a:ext cx="429094" cy="4665"/>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20C3F2D-679C-2A2B-0174-D99FF6C24CDC}"/>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9866399-AF82-9695-7779-9EAB8D7392C2}"/>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2CC43A07-0815-8A44-8B84-5017E58DE168}"/>
              </a:ext>
            </a:extLst>
          </p:cNvPr>
          <p:cNvGrpSpPr/>
          <p:nvPr/>
        </p:nvGrpSpPr>
        <p:grpSpPr>
          <a:xfrm>
            <a:off x="7843163" y="3678510"/>
            <a:ext cx="624562" cy="128588"/>
            <a:chOff x="7996238" y="2140744"/>
            <a:chExt cx="438154" cy="128588"/>
          </a:xfrm>
        </p:grpSpPr>
        <p:cxnSp>
          <p:nvCxnSpPr>
            <p:cNvPr id="76" name="Straight Connector 75">
              <a:extLst>
                <a:ext uri="{FF2B5EF4-FFF2-40B4-BE49-F238E27FC236}">
                  <a16:creationId xmlns:a16="http://schemas.microsoft.com/office/drawing/2014/main" id="{5A283133-8BC9-FACA-DDE5-ADD53575F51D}"/>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D5387B7-428B-F3E7-0BB4-421A79AFBE50}"/>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50FDC79-034E-C18F-FDAF-5FC3C44FC5B2}"/>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F00D0BEA-C02A-A262-149C-F26E7989B286}"/>
              </a:ext>
            </a:extLst>
          </p:cNvPr>
          <p:cNvGrpSpPr/>
          <p:nvPr/>
        </p:nvGrpSpPr>
        <p:grpSpPr>
          <a:xfrm>
            <a:off x="7740134" y="3865264"/>
            <a:ext cx="594241" cy="128588"/>
            <a:chOff x="7996238" y="2140744"/>
            <a:chExt cx="438154" cy="128588"/>
          </a:xfrm>
        </p:grpSpPr>
        <p:cxnSp>
          <p:nvCxnSpPr>
            <p:cNvPr id="80" name="Straight Connector 79">
              <a:extLst>
                <a:ext uri="{FF2B5EF4-FFF2-40B4-BE49-F238E27FC236}">
                  <a16:creationId xmlns:a16="http://schemas.microsoft.com/office/drawing/2014/main" id="{0984CA10-7F5F-74A7-2A90-805C077D4EA7}"/>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9A7D80C-A9C7-0541-DD49-3267318CBF72}"/>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DF7A3EF-4902-BE92-80B9-1BEDC08BB2D1}"/>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969C24FE-AD21-2EC4-89FF-DBFE9586E6DD}"/>
              </a:ext>
            </a:extLst>
          </p:cNvPr>
          <p:cNvGrpSpPr/>
          <p:nvPr/>
        </p:nvGrpSpPr>
        <p:grpSpPr>
          <a:xfrm>
            <a:off x="7746178" y="4031480"/>
            <a:ext cx="735835" cy="128588"/>
            <a:chOff x="7996238" y="2140744"/>
            <a:chExt cx="438154" cy="128588"/>
          </a:xfrm>
        </p:grpSpPr>
        <p:cxnSp>
          <p:nvCxnSpPr>
            <p:cNvPr id="84" name="Straight Connector 83">
              <a:extLst>
                <a:ext uri="{FF2B5EF4-FFF2-40B4-BE49-F238E27FC236}">
                  <a16:creationId xmlns:a16="http://schemas.microsoft.com/office/drawing/2014/main" id="{131C9FCA-FB1C-7667-9111-1D062DD08167}"/>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B9109B8-0C26-7E54-26EC-EF6B41F7678E}"/>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1884847-92E5-A467-A36D-9F44943BE103}"/>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F2AD88E4-90E9-CA3D-AACD-D8CCBFA4D3F0}"/>
              </a:ext>
            </a:extLst>
          </p:cNvPr>
          <p:cNvGrpSpPr/>
          <p:nvPr/>
        </p:nvGrpSpPr>
        <p:grpSpPr>
          <a:xfrm>
            <a:off x="7792806" y="4556704"/>
            <a:ext cx="713020" cy="128588"/>
            <a:chOff x="7996238" y="2140744"/>
            <a:chExt cx="438154" cy="128588"/>
          </a:xfrm>
        </p:grpSpPr>
        <p:cxnSp>
          <p:nvCxnSpPr>
            <p:cNvPr id="88" name="Straight Connector 87">
              <a:extLst>
                <a:ext uri="{FF2B5EF4-FFF2-40B4-BE49-F238E27FC236}">
                  <a16:creationId xmlns:a16="http://schemas.microsoft.com/office/drawing/2014/main" id="{168022D4-A581-E1C2-DE67-C3F9B85444C3}"/>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815A0EA-56CB-E3C0-81D0-21A53826225A}"/>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74FF087-DA45-E4A6-9121-26DE63A71799}"/>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1B97FE43-31DA-24B0-EC84-CC32AE9F7D57}"/>
              </a:ext>
            </a:extLst>
          </p:cNvPr>
          <p:cNvGrpSpPr/>
          <p:nvPr/>
        </p:nvGrpSpPr>
        <p:grpSpPr>
          <a:xfrm>
            <a:off x="7787956" y="4384451"/>
            <a:ext cx="484507" cy="128588"/>
            <a:chOff x="7996238" y="2140744"/>
            <a:chExt cx="438154" cy="128588"/>
          </a:xfrm>
        </p:grpSpPr>
        <p:cxnSp>
          <p:nvCxnSpPr>
            <p:cNvPr id="92" name="Straight Connector 91">
              <a:extLst>
                <a:ext uri="{FF2B5EF4-FFF2-40B4-BE49-F238E27FC236}">
                  <a16:creationId xmlns:a16="http://schemas.microsoft.com/office/drawing/2014/main" id="{350C38F0-E4DE-B6B1-216B-D5692F4962C2}"/>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7684D25-6488-4A52-5120-57625BE63918}"/>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6FA7254-0D53-0E73-F8B7-5826276C1522}"/>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45515D35-642F-30CD-306F-95C0DEDD23C9}"/>
              </a:ext>
            </a:extLst>
          </p:cNvPr>
          <p:cNvGrpSpPr/>
          <p:nvPr/>
        </p:nvGrpSpPr>
        <p:grpSpPr>
          <a:xfrm>
            <a:off x="7752971" y="4909674"/>
            <a:ext cx="519492" cy="128588"/>
            <a:chOff x="7996238" y="2140744"/>
            <a:chExt cx="438154" cy="128588"/>
          </a:xfrm>
        </p:grpSpPr>
        <p:cxnSp>
          <p:nvCxnSpPr>
            <p:cNvPr id="96" name="Straight Connector 95">
              <a:extLst>
                <a:ext uri="{FF2B5EF4-FFF2-40B4-BE49-F238E27FC236}">
                  <a16:creationId xmlns:a16="http://schemas.microsoft.com/office/drawing/2014/main" id="{96D29E4C-A63D-7AA8-0CAF-9223E024426E}"/>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31E9A0C-A694-B50E-84FC-0503B3F39831}"/>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EC1952F-9B4F-64D5-BCBD-9EF9CAA8B950}"/>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AA0F55A5-CA4A-2448-2196-99A970796679}"/>
              </a:ext>
            </a:extLst>
          </p:cNvPr>
          <p:cNvGrpSpPr/>
          <p:nvPr/>
        </p:nvGrpSpPr>
        <p:grpSpPr>
          <a:xfrm>
            <a:off x="8023734" y="5080789"/>
            <a:ext cx="548766" cy="128588"/>
            <a:chOff x="7996238" y="2140744"/>
            <a:chExt cx="438154" cy="128588"/>
          </a:xfrm>
        </p:grpSpPr>
        <p:cxnSp>
          <p:nvCxnSpPr>
            <p:cNvPr id="100" name="Straight Connector 99">
              <a:extLst>
                <a:ext uri="{FF2B5EF4-FFF2-40B4-BE49-F238E27FC236}">
                  <a16:creationId xmlns:a16="http://schemas.microsoft.com/office/drawing/2014/main" id="{D68376E2-7A1D-5AF6-0B03-739EA806C83F}"/>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56FB634-7537-DBB8-B283-7EB3D8CBE8DE}"/>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75B2252-16AB-D6FC-EF32-C5B9D8C03DE1}"/>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0E5689D0-6F79-E10D-420E-38A755045AFA}"/>
              </a:ext>
            </a:extLst>
          </p:cNvPr>
          <p:cNvGrpSpPr/>
          <p:nvPr/>
        </p:nvGrpSpPr>
        <p:grpSpPr>
          <a:xfrm>
            <a:off x="7867180" y="5608489"/>
            <a:ext cx="476720" cy="128588"/>
            <a:chOff x="7996238" y="2140744"/>
            <a:chExt cx="438154" cy="128588"/>
          </a:xfrm>
        </p:grpSpPr>
        <p:cxnSp>
          <p:nvCxnSpPr>
            <p:cNvPr id="104" name="Straight Connector 103">
              <a:extLst>
                <a:ext uri="{FF2B5EF4-FFF2-40B4-BE49-F238E27FC236}">
                  <a16:creationId xmlns:a16="http://schemas.microsoft.com/office/drawing/2014/main" id="{71E61DBB-FE0C-F3F4-2B4C-87A5C4BC8DBA}"/>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DC554FF-F98C-47C7-7609-C4F272497D4A}"/>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496BFBC-2DAC-F894-2C1C-4A361D7B7273}"/>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5CEF3F97-2CC5-1570-69D6-7D9700D98026}"/>
              </a:ext>
            </a:extLst>
          </p:cNvPr>
          <p:cNvGrpSpPr/>
          <p:nvPr/>
        </p:nvGrpSpPr>
        <p:grpSpPr>
          <a:xfrm>
            <a:off x="7829410" y="5780887"/>
            <a:ext cx="552590" cy="128588"/>
            <a:chOff x="7996238" y="2140744"/>
            <a:chExt cx="438154" cy="128588"/>
          </a:xfrm>
        </p:grpSpPr>
        <p:cxnSp>
          <p:nvCxnSpPr>
            <p:cNvPr id="108" name="Straight Connector 107">
              <a:extLst>
                <a:ext uri="{FF2B5EF4-FFF2-40B4-BE49-F238E27FC236}">
                  <a16:creationId xmlns:a16="http://schemas.microsoft.com/office/drawing/2014/main" id="{F8443667-4357-8A67-2110-E2BCFCE7084B}"/>
                </a:ext>
              </a:extLst>
            </p:cNvPr>
            <p:cNvCxnSpPr>
              <a:cxnSpLocks/>
            </p:cNvCxnSpPr>
            <p:nvPr/>
          </p:nvCxnSpPr>
          <p:spPr bwMode="auto">
            <a:xfrm flipH="1">
              <a:off x="7996238" y="2205038"/>
              <a:ext cx="42862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92A2047-C4DB-F6AE-858B-53CDCF8FA247}"/>
                </a:ext>
              </a:extLst>
            </p:cNvPr>
            <p:cNvCxnSpPr>
              <a:cxnSpLocks/>
            </p:cNvCxnSpPr>
            <p:nvPr/>
          </p:nvCxnSpPr>
          <p:spPr bwMode="auto">
            <a:xfrm>
              <a:off x="8005764" y="2140744"/>
              <a:ext cx="0" cy="12858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8DB5D30-DD84-2973-D99A-E0827BA1758B}"/>
                </a:ext>
              </a:extLst>
            </p:cNvPr>
            <p:cNvCxnSpPr>
              <a:cxnSpLocks/>
            </p:cNvCxnSpPr>
            <p:nvPr/>
          </p:nvCxnSpPr>
          <p:spPr bwMode="auto">
            <a:xfrm>
              <a:off x="8434392" y="2140744"/>
              <a:ext cx="0" cy="128588"/>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9F2829B9-C29B-43D2-EAF1-3F1B5F69E513}"/>
              </a:ext>
            </a:extLst>
          </p:cNvPr>
          <p:cNvGrpSpPr/>
          <p:nvPr/>
        </p:nvGrpSpPr>
        <p:grpSpPr>
          <a:xfrm>
            <a:off x="7280435" y="5255705"/>
            <a:ext cx="1523917" cy="128588"/>
            <a:chOff x="7280435" y="5288756"/>
            <a:chExt cx="1523917" cy="128588"/>
          </a:xfrm>
        </p:grpSpPr>
        <p:cxnSp>
          <p:nvCxnSpPr>
            <p:cNvPr id="112" name="Straight Arrow Connector 111">
              <a:extLst>
                <a:ext uri="{FF2B5EF4-FFF2-40B4-BE49-F238E27FC236}">
                  <a16:creationId xmlns:a16="http://schemas.microsoft.com/office/drawing/2014/main" id="{AC7E7C69-B7AA-82D3-37D0-82689CAB9E02}"/>
                </a:ext>
              </a:extLst>
            </p:cNvPr>
            <p:cNvCxnSpPr/>
            <p:nvPr/>
          </p:nvCxnSpPr>
          <p:spPr bwMode="auto">
            <a:xfrm flipH="1">
              <a:off x="7280435" y="5353050"/>
              <a:ext cx="1516682" cy="0"/>
            </a:xfrm>
            <a:prstGeom prst="straightConnector1">
              <a:avLst/>
            </a:prstGeom>
            <a:noFill/>
            <a:ln w="28575" cap="flat" cmpd="sng" algn="ctr">
              <a:solidFill>
                <a:schemeClr val="bg1"/>
              </a:solidFill>
              <a:prstDash val="solid"/>
              <a:round/>
              <a:headEnd type="none" w="med" len="med"/>
              <a:tailEnd type="triangle"/>
            </a:ln>
            <a:effectLst/>
          </p:spPr>
        </p:cxnSp>
        <p:cxnSp>
          <p:nvCxnSpPr>
            <p:cNvPr id="113" name="Straight Connector 112">
              <a:extLst>
                <a:ext uri="{FF2B5EF4-FFF2-40B4-BE49-F238E27FC236}">
                  <a16:creationId xmlns:a16="http://schemas.microsoft.com/office/drawing/2014/main" id="{E131D076-DCA5-C33D-9059-CE3F93FBACF0}"/>
                </a:ext>
              </a:extLst>
            </p:cNvPr>
            <p:cNvCxnSpPr>
              <a:cxnSpLocks/>
            </p:cNvCxnSpPr>
            <p:nvPr/>
          </p:nvCxnSpPr>
          <p:spPr bwMode="auto">
            <a:xfrm>
              <a:off x="8804352" y="5288756"/>
              <a:ext cx="0" cy="128588"/>
            </a:xfrm>
            <a:prstGeom prst="line">
              <a:avLst/>
            </a:prstGeom>
            <a:noFill/>
            <a:ln w="28575" cap="flat" cmpd="sng" algn="ctr">
              <a:solidFill>
                <a:schemeClr val="bg1"/>
              </a:solidFill>
              <a:prstDash val="solid"/>
              <a:round/>
              <a:headEnd type="none" w="med" len="med"/>
              <a:tailEnd type="none" w="med" len="med"/>
            </a:ln>
            <a:effectLst/>
          </p:spPr>
        </p:cxnSp>
      </p:grpSp>
      <p:sp>
        <p:nvSpPr>
          <p:cNvPr id="115" name="Oval 114">
            <a:extLst>
              <a:ext uri="{FF2B5EF4-FFF2-40B4-BE49-F238E27FC236}">
                <a16:creationId xmlns:a16="http://schemas.microsoft.com/office/drawing/2014/main" id="{127CB030-2A38-C9E2-3982-04B78077D618}"/>
              </a:ext>
            </a:extLst>
          </p:cNvPr>
          <p:cNvSpPr/>
          <p:nvPr/>
        </p:nvSpPr>
        <p:spPr bwMode="auto">
          <a:xfrm>
            <a:off x="8157686" y="2116140"/>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730004EC-0DD8-80FB-FC54-5F2A7856D89A}"/>
              </a:ext>
            </a:extLst>
          </p:cNvPr>
          <p:cNvSpPr/>
          <p:nvPr/>
        </p:nvSpPr>
        <p:spPr bwMode="auto">
          <a:xfrm>
            <a:off x="7848868" y="2296569"/>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2F5B25CC-B146-F29D-36CF-09C37716AAA1}"/>
              </a:ext>
            </a:extLst>
          </p:cNvPr>
          <p:cNvSpPr/>
          <p:nvPr/>
        </p:nvSpPr>
        <p:spPr bwMode="auto">
          <a:xfrm>
            <a:off x="7871918" y="2639453"/>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7A2B00A5-8058-8277-0570-918CF21D01CB}"/>
              </a:ext>
            </a:extLst>
          </p:cNvPr>
          <p:cNvSpPr/>
          <p:nvPr/>
        </p:nvSpPr>
        <p:spPr bwMode="auto">
          <a:xfrm>
            <a:off x="8495496" y="2814480"/>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802072F4-5B93-8FCD-568C-F11A7D438472}"/>
              </a:ext>
            </a:extLst>
          </p:cNvPr>
          <p:cNvSpPr/>
          <p:nvPr/>
        </p:nvSpPr>
        <p:spPr bwMode="auto">
          <a:xfrm>
            <a:off x="8045675" y="3161964"/>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481DC75B-5F3E-AD2B-66DB-FBF755262E3D}"/>
              </a:ext>
            </a:extLst>
          </p:cNvPr>
          <p:cNvSpPr/>
          <p:nvPr/>
        </p:nvSpPr>
        <p:spPr bwMode="auto">
          <a:xfrm>
            <a:off x="8022080" y="3343022"/>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081570B6-1C39-2484-96C3-1A22C704F053}"/>
              </a:ext>
            </a:extLst>
          </p:cNvPr>
          <p:cNvSpPr/>
          <p:nvPr/>
        </p:nvSpPr>
        <p:spPr bwMode="auto">
          <a:xfrm>
            <a:off x="8102466" y="3689534"/>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7091270E-DF36-995C-6326-AE4034F73357}"/>
              </a:ext>
            </a:extLst>
          </p:cNvPr>
          <p:cNvSpPr/>
          <p:nvPr/>
        </p:nvSpPr>
        <p:spPr bwMode="auto">
          <a:xfrm>
            <a:off x="7983108" y="3855048"/>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2187481B-4900-ECCC-7FED-512CB98D1370}"/>
              </a:ext>
            </a:extLst>
          </p:cNvPr>
          <p:cNvSpPr/>
          <p:nvPr/>
        </p:nvSpPr>
        <p:spPr bwMode="auto">
          <a:xfrm>
            <a:off x="8054699" y="4034440"/>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2593AB01-2CFD-C29A-34AB-DF8530F25B11}"/>
              </a:ext>
            </a:extLst>
          </p:cNvPr>
          <p:cNvSpPr/>
          <p:nvPr/>
        </p:nvSpPr>
        <p:spPr bwMode="auto">
          <a:xfrm>
            <a:off x="7952606" y="4383208"/>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4BD91152-E28C-3876-5E0E-A3A6B38C2FAD}"/>
              </a:ext>
            </a:extLst>
          </p:cNvPr>
          <p:cNvSpPr/>
          <p:nvPr/>
        </p:nvSpPr>
        <p:spPr bwMode="auto">
          <a:xfrm>
            <a:off x="8091412" y="4559368"/>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567F8EB1-4428-70A6-F566-C9BCF1FC0FBA}"/>
              </a:ext>
            </a:extLst>
          </p:cNvPr>
          <p:cNvSpPr/>
          <p:nvPr/>
        </p:nvSpPr>
        <p:spPr bwMode="auto">
          <a:xfrm>
            <a:off x="7947213" y="4911538"/>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8380D235-5DB6-8084-1FA0-7121C59ABE3D}"/>
              </a:ext>
            </a:extLst>
          </p:cNvPr>
          <p:cNvSpPr/>
          <p:nvPr/>
        </p:nvSpPr>
        <p:spPr bwMode="auto">
          <a:xfrm>
            <a:off x="8223635" y="5087736"/>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9AE0FB17-0917-3CDE-F8E4-116083FA00AF}"/>
              </a:ext>
            </a:extLst>
          </p:cNvPr>
          <p:cNvSpPr/>
          <p:nvPr/>
        </p:nvSpPr>
        <p:spPr bwMode="auto">
          <a:xfrm>
            <a:off x="7527132" y="5259369"/>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017BA124-1BEF-5093-EA6F-878DA1CAF052}"/>
              </a:ext>
            </a:extLst>
          </p:cNvPr>
          <p:cNvSpPr/>
          <p:nvPr/>
        </p:nvSpPr>
        <p:spPr bwMode="auto">
          <a:xfrm>
            <a:off x="8050803" y="5611635"/>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B3B51F35-1DFF-1B30-3AC2-B15E6818E249}"/>
              </a:ext>
            </a:extLst>
          </p:cNvPr>
          <p:cNvSpPr/>
          <p:nvPr/>
        </p:nvSpPr>
        <p:spPr bwMode="auto">
          <a:xfrm>
            <a:off x="8040754" y="5783894"/>
            <a:ext cx="128742" cy="12229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TextBox 130">
            <a:extLst>
              <a:ext uri="{FF2B5EF4-FFF2-40B4-BE49-F238E27FC236}">
                <a16:creationId xmlns:a16="http://schemas.microsoft.com/office/drawing/2014/main" id="{3C3762B2-6738-599E-C167-71F9CA0706C9}"/>
              </a:ext>
            </a:extLst>
          </p:cNvPr>
          <p:cNvSpPr txBox="1"/>
          <p:nvPr/>
        </p:nvSpPr>
        <p:spPr bwMode="auto">
          <a:xfrm>
            <a:off x="2932270" y="1230505"/>
            <a:ext cx="28716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PD or Death </a:t>
            </a:r>
          </a:p>
        </p:txBody>
      </p:sp>
      <p:sp>
        <p:nvSpPr>
          <p:cNvPr id="132" name="TextBox 131">
            <a:extLst>
              <a:ext uri="{FF2B5EF4-FFF2-40B4-BE49-F238E27FC236}">
                <a16:creationId xmlns:a16="http://schemas.microsoft.com/office/drawing/2014/main" id="{124B49F9-5F2E-EBD0-9C7F-078EBD8B2C5C}"/>
              </a:ext>
            </a:extLst>
          </p:cNvPr>
          <p:cNvSpPr txBox="1"/>
          <p:nvPr/>
        </p:nvSpPr>
        <p:spPr bwMode="auto">
          <a:xfrm>
            <a:off x="6103126" y="1230505"/>
            <a:ext cx="1057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PFS</a:t>
            </a:r>
          </a:p>
        </p:txBody>
      </p:sp>
      <p:sp>
        <p:nvSpPr>
          <p:cNvPr id="133" name="TextBox 132">
            <a:extLst>
              <a:ext uri="{FF2B5EF4-FFF2-40B4-BE49-F238E27FC236}">
                <a16:creationId xmlns:a16="http://schemas.microsoft.com/office/drawing/2014/main" id="{F8583A6E-3199-CE8A-7C09-D9288270E533}"/>
              </a:ext>
            </a:extLst>
          </p:cNvPr>
          <p:cNvSpPr txBox="1"/>
          <p:nvPr/>
        </p:nvSpPr>
        <p:spPr bwMode="auto">
          <a:xfrm>
            <a:off x="8620285" y="1576226"/>
            <a:ext cx="2956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dirty="0">
                <a:solidFill>
                  <a:schemeClr val="bg1"/>
                </a:solidFill>
                <a:latin typeface="Calibri" panose="020F0502020204030204" pitchFamily="34" charset="0"/>
              </a:rPr>
              <a:t>Hazard Ratio for PD or Death (95% CI) </a:t>
            </a:r>
          </a:p>
        </p:txBody>
      </p:sp>
      <p:cxnSp>
        <p:nvCxnSpPr>
          <p:cNvPr id="135" name="Straight Connector 134">
            <a:extLst>
              <a:ext uri="{FF2B5EF4-FFF2-40B4-BE49-F238E27FC236}">
                <a16:creationId xmlns:a16="http://schemas.microsoft.com/office/drawing/2014/main" id="{D6043A7D-594C-C1D3-390A-462E727C4034}"/>
              </a:ext>
            </a:extLst>
          </p:cNvPr>
          <p:cNvCxnSpPr/>
          <p:nvPr/>
        </p:nvCxnSpPr>
        <p:spPr bwMode="auto">
          <a:xfrm>
            <a:off x="726893" y="1907631"/>
            <a:ext cx="10755309"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366190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Primary Analysis: </a:t>
            </a:r>
            <a:r>
              <a:rPr lang="en-US" dirty="0"/>
              <a:t>Key Secondary Endpoints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Sonneveld. ASH 2023. Abstr LBA-1. Sonneveld. NEJM. 2023;[Epub].</a:t>
            </a:r>
          </a:p>
        </p:txBody>
      </p:sp>
      <p:graphicFrame>
        <p:nvGraphicFramePr>
          <p:cNvPr id="2" name="Group 3">
            <a:extLst>
              <a:ext uri="{FF2B5EF4-FFF2-40B4-BE49-F238E27FC236}">
                <a16:creationId xmlns:a16="http://schemas.microsoft.com/office/drawing/2014/main" id="{E54DC73C-AC2E-3558-8F96-1B77C0659B37}"/>
              </a:ext>
            </a:extLst>
          </p:cNvPr>
          <p:cNvGraphicFramePr>
            <a:graphicFrameLocks/>
          </p:cNvGraphicFramePr>
          <p:nvPr>
            <p:extLst>
              <p:ext uri="{D42A27DB-BD31-4B8C-83A1-F6EECF244321}">
                <p14:modId xmlns:p14="http://schemas.microsoft.com/office/powerpoint/2010/main" val="2383439608"/>
              </p:ext>
            </p:extLst>
          </p:nvPr>
        </p:nvGraphicFramePr>
        <p:xfrm>
          <a:off x="727076" y="1604963"/>
          <a:ext cx="7319643" cy="2499424"/>
        </p:xfrm>
        <a:graphic>
          <a:graphicData uri="http://schemas.openxmlformats.org/drawingml/2006/table">
            <a:tbl>
              <a:tblPr/>
              <a:tblGrid>
                <a:gridCol w="2138044">
                  <a:extLst>
                    <a:ext uri="{9D8B030D-6E8A-4147-A177-3AD203B41FA5}">
                      <a16:colId xmlns:a16="http://schemas.microsoft.com/office/drawing/2014/main" val="20000"/>
                    </a:ext>
                  </a:extLst>
                </a:gridCol>
                <a:gridCol w="1288719">
                  <a:extLst>
                    <a:ext uri="{9D8B030D-6E8A-4147-A177-3AD203B41FA5}">
                      <a16:colId xmlns:a16="http://schemas.microsoft.com/office/drawing/2014/main" val="20001"/>
                    </a:ext>
                  </a:extLst>
                </a:gridCol>
                <a:gridCol w="1288719">
                  <a:extLst>
                    <a:ext uri="{9D8B030D-6E8A-4147-A177-3AD203B41FA5}">
                      <a16:colId xmlns:a16="http://schemas.microsoft.com/office/drawing/2014/main" val="20002"/>
                    </a:ext>
                  </a:extLst>
                </a:gridCol>
                <a:gridCol w="1396778">
                  <a:extLst>
                    <a:ext uri="{9D8B030D-6E8A-4147-A177-3AD203B41FA5}">
                      <a16:colId xmlns:a16="http://schemas.microsoft.com/office/drawing/2014/main" val="69248741"/>
                    </a:ext>
                  </a:extLst>
                </a:gridCol>
                <a:gridCol w="1207383">
                  <a:extLst>
                    <a:ext uri="{9D8B030D-6E8A-4147-A177-3AD203B41FA5}">
                      <a16:colId xmlns:a16="http://schemas.microsoft.com/office/drawing/2014/main" val="31565411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3.13 (2.11-4.65)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negativity,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(2.47-4.69)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3.97 (2.90-5.43)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Sustained MRD negativity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≥12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4.42 (3.22-6.08)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Rectangle 3">
            <a:extLst>
              <a:ext uri="{FF2B5EF4-FFF2-40B4-BE49-F238E27FC236}">
                <a16:creationId xmlns:a16="http://schemas.microsoft.com/office/drawing/2014/main" id="{99DB362D-A7CA-C17E-DCCF-A3369257948D}"/>
              </a:ext>
            </a:extLst>
          </p:cNvPr>
          <p:cNvSpPr>
            <a:spLocks noGrp="1" noChangeArrowheads="1"/>
          </p:cNvSpPr>
          <p:nvPr>
            <p:ph idx="1"/>
          </p:nvPr>
        </p:nvSpPr>
        <p:spPr>
          <a:xfrm>
            <a:off x="8266174" y="1513047"/>
            <a:ext cx="3216030" cy="4650686"/>
          </a:xfrm>
        </p:spPr>
        <p:txBody>
          <a:bodyPr/>
          <a:lstStyle/>
          <a:p>
            <a:r>
              <a:rPr lang="en-US" altLang="en-US" sz="2000" dirty="0"/>
              <a:t>Improvements in ≥CR rates with D-VRd vs VRd observed across all subgroups</a:t>
            </a:r>
          </a:p>
          <a:p>
            <a:r>
              <a:rPr lang="en-US" altLang="en-US" sz="2000" dirty="0"/>
              <a:t>64% of patients in D-VRd arm + D-R maintenance discontinued D after reaching sustained MRD negativity per protocol</a:t>
            </a:r>
          </a:p>
          <a:p>
            <a:r>
              <a:rPr lang="en-US" altLang="en-US" sz="2000" dirty="0"/>
              <a:t>OS data immature</a:t>
            </a:r>
          </a:p>
          <a:p>
            <a:pPr lvl="1"/>
            <a:r>
              <a:rPr lang="en-US" altLang="en-US" sz="1800" dirty="0"/>
              <a:t>Current mortality rate with D-VRd vs VRd: 9.6% vs 12.4% (HR: 0.73)</a:t>
            </a:r>
          </a:p>
        </p:txBody>
      </p:sp>
      <p:graphicFrame>
        <p:nvGraphicFramePr>
          <p:cNvPr id="5" name="Group 3">
            <a:extLst>
              <a:ext uri="{FF2B5EF4-FFF2-40B4-BE49-F238E27FC236}">
                <a16:creationId xmlns:a16="http://schemas.microsoft.com/office/drawing/2014/main" id="{8E9A2D1C-0819-DB7E-E8B6-7721BCEC8967}"/>
              </a:ext>
            </a:extLst>
          </p:cNvPr>
          <p:cNvGraphicFramePr>
            <a:graphicFrameLocks/>
          </p:cNvGraphicFramePr>
          <p:nvPr>
            <p:extLst>
              <p:ext uri="{D42A27DB-BD31-4B8C-83A1-F6EECF244321}">
                <p14:modId xmlns:p14="http://schemas.microsoft.com/office/powerpoint/2010/main" val="4034008070"/>
              </p:ext>
            </p:extLst>
          </p:nvPr>
        </p:nvGraphicFramePr>
        <p:xfrm>
          <a:off x="727076" y="4238198"/>
          <a:ext cx="7319643" cy="1981248"/>
        </p:xfrm>
        <a:graphic>
          <a:graphicData uri="http://schemas.openxmlformats.org/drawingml/2006/table">
            <a:tbl>
              <a:tblPr/>
              <a:tblGrid>
                <a:gridCol w="2910827">
                  <a:extLst>
                    <a:ext uri="{9D8B030D-6E8A-4147-A177-3AD203B41FA5}">
                      <a16:colId xmlns:a16="http://schemas.microsoft.com/office/drawing/2014/main" val="20000"/>
                    </a:ext>
                  </a:extLst>
                </a:gridCol>
                <a:gridCol w="1494100">
                  <a:extLst>
                    <a:ext uri="{9D8B030D-6E8A-4147-A177-3AD203B41FA5}">
                      <a16:colId xmlns:a16="http://schemas.microsoft.com/office/drawing/2014/main" val="20001"/>
                    </a:ext>
                  </a:extLst>
                </a:gridCol>
                <a:gridCol w="1371632">
                  <a:extLst>
                    <a:ext uri="{9D8B030D-6E8A-4147-A177-3AD203B41FA5}">
                      <a16:colId xmlns:a16="http://schemas.microsoft.com/office/drawing/2014/main" val="20002"/>
                    </a:ext>
                  </a:extLst>
                </a:gridCol>
                <a:gridCol w="1543084">
                  <a:extLst>
                    <a:ext uri="{9D8B030D-6E8A-4147-A177-3AD203B41FA5}">
                      <a16:colId xmlns:a16="http://schemas.microsoft.com/office/drawing/2014/main" val="69248741"/>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Difference Between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negativity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-5</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over time,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 consolidation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63651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negativity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-6</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over time,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 consolidation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9012395"/>
                  </a:ext>
                </a:extLst>
              </a:tr>
            </a:tbl>
          </a:graphicData>
        </a:graphic>
      </p:graphicFrame>
    </p:spTree>
    <p:extLst>
      <p:ext uri="{BB962C8B-B14F-4D97-AF65-F5344CB8AC3E}">
        <p14:creationId xmlns:p14="http://schemas.microsoft.com/office/powerpoint/2010/main" val="3390507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Primary Analysis: </a:t>
            </a:r>
            <a:r>
              <a:rPr lang="en-US" dirty="0"/>
              <a:t>Safety</a:t>
            </a:r>
            <a:endParaRPr lang="en-US" altLang="en-US" dirty="0"/>
          </a:p>
        </p:txBody>
      </p:sp>
      <p:sp>
        <p:nvSpPr>
          <p:cNvPr id="7" name="Content Placeholder 6">
            <a:extLst>
              <a:ext uri="{FF2B5EF4-FFF2-40B4-BE49-F238E27FC236}">
                <a16:creationId xmlns:a16="http://schemas.microsoft.com/office/drawing/2014/main" id="{AF116DA8-5D16-75C6-17CE-7CDE748DFD37}"/>
              </a:ext>
            </a:extLst>
          </p:cNvPr>
          <p:cNvSpPr>
            <a:spLocks noGrp="1"/>
          </p:cNvSpPr>
          <p:nvPr>
            <p:ph sz="half" idx="2"/>
          </p:nvPr>
        </p:nvSpPr>
        <p:spPr>
          <a:xfrm>
            <a:off x="509668" y="5705808"/>
            <a:ext cx="11255612" cy="810392"/>
          </a:xfrm>
        </p:spPr>
        <p:txBody>
          <a:bodyPr/>
          <a:lstStyle/>
          <a:p>
            <a:pPr>
              <a:spcAft>
                <a:spcPts val="0"/>
              </a:spcAft>
            </a:pPr>
            <a:r>
              <a:rPr lang="en-US" sz="1600" dirty="0"/>
              <a:t>Any grade and grade 3/4 IRRs occurred in 6% (n = 21) and 0.9% (n = 3) of patients in the D-VRd arm, respectively</a:t>
            </a:r>
          </a:p>
          <a:p>
            <a:pPr>
              <a:spcAft>
                <a:spcPts val="0"/>
              </a:spcAft>
            </a:pPr>
            <a:r>
              <a:rPr lang="en-US" sz="1600" dirty="0"/>
              <a:t>Secondary malignancies occurred in 10.7% (37) of patients in the D-VRd arm and 7.2% (n = 25) in the VRd arm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68194" y="643882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graphicFrame>
        <p:nvGraphicFramePr>
          <p:cNvPr id="3" name="Group 3">
            <a:extLst>
              <a:ext uri="{FF2B5EF4-FFF2-40B4-BE49-F238E27FC236}">
                <a16:creationId xmlns:a16="http://schemas.microsoft.com/office/drawing/2014/main" id="{271C2543-E95D-6712-05A8-790040158BD3}"/>
              </a:ext>
            </a:extLst>
          </p:cNvPr>
          <p:cNvGraphicFramePr>
            <a:graphicFrameLocks/>
          </p:cNvGraphicFramePr>
          <p:nvPr>
            <p:extLst>
              <p:ext uri="{D42A27DB-BD31-4B8C-83A1-F6EECF244321}">
                <p14:modId xmlns:p14="http://schemas.microsoft.com/office/powerpoint/2010/main" val="1292596819"/>
              </p:ext>
            </p:extLst>
          </p:nvPr>
        </p:nvGraphicFramePr>
        <p:xfrm>
          <a:off x="609759" y="1373080"/>
          <a:ext cx="5669280" cy="4084512"/>
        </p:xfrm>
        <a:graphic>
          <a:graphicData uri="http://schemas.openxmlformats.org/drawingml/2006/table">
            <a:tbl>
              <a:tblPr/>
              <a:tblGrid>
                <a:gridCol w="16459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694790792"/>
                    </a:ext>
                  </a:extLst>
                </a:gridCol>
                <a:gridCol w="1005840">
                  <a:extLst>
                    <a:ext uri="{9D8B030D-6E8A-4147-A177-3AD203B41FA5}">
                      <a16:colId xmlns:a16="http://schemas.microsoft.com/office/drawing/2014/main" val="1371164686"/>
                    </a:ext>
                  </a:extLst>
                </a:gridCol>
              </a:tblGrid>
              <a:tr h="26670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 (n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 (n = 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670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2501333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349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321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344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 (85.6)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243 (69.2)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(62.1)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204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 (51.0)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(48.4)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6365158"/>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4858188"/>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 (61.0)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0712911"/>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 (51.6)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6608602"/>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6392666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6952478"/>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Insomnia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4328428"/>
                  </a:ext>
                </a:extLst>
              </a:tr>
            </a:tbl>
          </a:graphicData>
        </a:graphic>
      </p:graphicFrame>
      <p:graphicFrame>
        <p:nvGraphicFramePr>
          <p:cNvPr id="4" name="Group 3">
            <a:extLst>
              <a:ext uri="{FF2B5EF4-FFF2-40B4-BE49-F238E27FC236}">
                <a16:creationId xmlns:a16="http://schemas.microsoft.com/office/drawing/2014/main" id="{2597C847-1E22-9946-203C-8AC1E77C1A98}"/>
              </a:ext>
            </a:extLst>
          </p:cNvPr>
          <p:cNvGraphicFramePr>
            <a:graphicFrameLocks/>
          </p:cNvGraphicFramePr>
          <p:nvPr>
            <p:extLst>
              <p:ext uri="{D42A27DB-BD31-4B8C-83A1-F6EECF244321}">
                <p14:modId xmlns:p14="http://schemas.microsoft.com/office/powerpoint/2010/main" val="2312019533"/>
              </p:ext>
            </p:extLst>
          </p:nvPr>
        </p:nvGraphicFramePr>
        <p:xfrm>
          <a:off x="6377778" y="1369912"/>
          <a:ext cx="5346028" cy="3901600"/>
        </p:xfrm>
        <a:graphic>
          <a:graphicData uri="http://schemas.openxmlformats.org/drawingml/2006/table">
            <a:tbl>
              <a:tblPr/>
              <a:tblGrid>
                <a:gridCol w="1359160">
                  <a:extLst>
                    <a:ext uri="{9D8B030D-6E8A-4147-A177-3AD203B41FA5}">
                      <a16:colId xmlns:a16="http://schemas.microsoft.com/office/drawing/2014/main" val="20000"/>
                    </a:ext>
                  </a:extLst>
                </a:gridCol>
                <a:gridCol w="996717">
                  <a:extLst>
                    <a:ext uri="{9D8B030D-6E8A-4147-A177-3AD203B41FA5}">
                      <a16:colId xmlns:a16="http://schemas.microsoft.com/office/drawing/2014/main" val="20001"/>
                    </a:ext>
                  </a:extLst>
                </a:gridCol>
                <a:gridCol w="996717">
                  <a:extLst>
                    <a:ext uri="{9D8B030D-6E8A-4147-A177-3AD203B41FA5}">
                      <a16:colId xmlns:a16="http://schemas.microsoft.com/office/drawing/2014/main" val="20002"/>
                    </a:ext>
                  </a:extLst>
                </a:gridCol>
                <a:gridCol w="996717">
                  <a:extLst>
                    <a:ext uri="{9D8B030D-6E8A-4147-A177-3AD203B41FA5}">
                      <a16:colId xmlns:a16="http://schemas.microsoft.com/office/drawing/2014/main" val="2694790792"/>
                    </a:ext>
                  </a:extLst>
                </a:gridCol>
                <a:gridCol w="996717">
                  <a:extLst>
                    <a:ext uri="{9D8B030D-6E8A-4147-A177-3AD203B41FA5}">
                      <a16:colId xmlns:a16="http://schemas.microsoft.com/office/drawing/2014/main" val="1371164686"/>
                    </a:ext>
                  </a:extLst>
                </a:gridCol>
              </a:tblGrid>
              <a:tr h="26818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D-VRd (n =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VRd (n = 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670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2501333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63291445"/>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0307707"/>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2426935"/>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5373121"/>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3689340"/>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6526463"/>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888295"/>
                  </a:ext>
                </a:extLst>
              </a:tr>
              <a:tr h="266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URTI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305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(35.3)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(27.4)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0324115"/>
                  </a:ext>
                </a:extLst>
              </a:tr>
            </a:tbl>
          </a:graphicData>
        </a:graphic>
      </p:graphicFrame>
      <p:sp>
        <p:nvSpPr>
          <p:cNvPr id="5" name="TextBox 4">
            <a:extLst>
              <a:ext uri="{FF2B5EF4-FFF2-40B4-BE49-F238E27FC236}">
                <a16:creationId xmlns:a16="http://schemas.microsoft.com/office/drawing/2014/main" id="{1D6FE4C1-910C-0A22-EB25-7518E3CB5905}"/>
              </a:ext>
            </a:extLst>
          </p:cNvPr>
          <p:cNvSpPr txBox="1"/>
          <p:nvPr/>
        </p:nvSpPr>
        <p:spPr bwMode="auto">
          <a:xfrm>
            <a:off x="6328846" y="5271512"/>
            <a:ext cx="4710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*Any grade occurring in ≥25% or grade 3/4 occurring in ≥10%</a:t>
            </a:r>
          </a:p>
        </p:txBody>
      </p:sp>
      <p:sp>
        <p:nvSpPr>
          <p:cNvPr id="2" name="Left Brace 1">
            <a:extLst>
              <a:ext uri="{FF2B5EF4-FFF2-40B4-BE49-F238E27FC236}">
                <a16:creationId xmlns:a16="http://schemas.microsoft.com/office/drawing/2014/main" id="{DD98A4C4-F5A0-B655-B642-2E673670FD43}"/>
              </a:ext>
            </a:extLst>
          </p:cNvPr>
          <p:cNvSpPr/>
          <p:nvPr/>
        </p:nvSpPr>
        <p:spPr bwMode="auto">
          <a:xfrm>
            <a:off x="511020" y="2308448"/>
            <a:ext cx="98739" cy="137160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 name="TextBox 5">
            <a:extLst>
              <a:ext uri="{FF2B5EF4-FFF2-40B4-BE49-F238E27FC236}">
                <a16:creationId xmlns:a16="http://schemas.microsoft.com/office/drawing/2014/main" id="{2C99C1C6-B864-C5D6-CD8B-BD91C34D1998}"/>
              </a:ext>
            </a:extLst>
          </p:cNvPr>
          <p:cNvSpPr txBox="1"/>
          <p:nvPr/>
        </p:nvSpPr>
        <p:spPr bwMode="auto">
          <a:xfrm rot="16200000">
            <a:off x="-146599" y="2686294"/>
            <a:ext cx="1106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Hematologic</a:t>
            </a:r>
          </a:p>
        </p:txBody>
      </p:sp>
    </p:spTree>
    <p:extLst>
      <p:ext uri="{BB962C8B-B14F-4D97-AF65-F5344CB8AC3E}">
        <p14:creationId xmlns:p14="http://schemas.microsoft.com/office/powerpoint/2010/main" val="4246339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Primary Analysis: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Primary results from the pivotal phase III PERSEUS trial showed that D-VRd induction → ASCT → D-VRd consolidation → D-R maintenance significantly improved PFS vs VRd induction → ASCT → VRd consolidation → R maintenance in transplant-eligible patients with NDMM</a:t>
            </a:r>
            <a:endParaRPr lang="en-US" altLang="en-US" sz="2000" baseline="30000" dirty="0"/>
          </a:p>
          <a:p>
            <a:pPr lvl="1"/>
            <a:r>
              <a:rPr lang="en-US" altLang="en-US" sz="1800" dirty="0"/>
              <a:t>48-mo PFS rate: 84.3% vs 67.7% (HR: 0.42; </a:t>
            </a:r>
            <a:r>
              <a:rPr lang="en-US" altLang="en-US" sz="1800" i="1" dirty="0"/>
              <a:t>P</a:t>
            </a:r>
            <a:r>
              <a:rPr lang="en-US" altLang="en-US" sz="1800" dirty="0"/>
              <a:t> &lt;.0001)</a:t>
            </a:r>
          </a:p>
          <a:p>
            <a:r>
              <a:rPr lang="en-US" altLang="en-US" sz="2000" dirty="0"/>
              <a:t>D-VRd regimen also significantly deepened response vs VRd regimen</a:t>
            </a:r>
          </a:p>
          <a:p>
            <a:pPr lvl="1"/>
            <a:r>
              <a:rPr lang="en-US" altLang="en-US" sz="1800" dirty="0"/>
              <a:t>≥CR rate: 87.9% vs 70.1% (</a:t>
            </a:r>
            <a:r>
              <a:rPr lang="en-US" altLang="en-US" sz="1800" i="1" dirty="0"/>
              <a:t>P</a:t>
            </a:r>
            <a:r>
              <a:rPr lang="en-US" altLang="en-US" sz="1800" dirty="0"/>
              <a:t> &lt;.001)</a:t>
            </a:r>
          </a:p>
          <a:p>
            <a:pPr lvl="1"/>
            <a:r>
              <a:rPr lang="en-US" altLang="en-US" sz="1800" dirty="0"/>
              <a:t>MRD negativity (</a:t>
            </a:r>
            <a:r>
              <a:rPr kumimoji="0" lang="en-US" sz="1800" b="0" i="0" u="none" strike="noStrike" cap="none" normalizeH="0" baseline="0" dirty="0">
                <a:ln>
                  <a:noFill/>
                </a:ln>
                <a:solidFill>
                  <a:schemeClr val="bg2">
                    <a:lumMod val="10000"/>
                  </a:schemeClr>
                </a:solidFill>
                <a:effectLst/>
              </a:rPr>
              <a:t>10</a:t>
            </a:r>
            <a:r>
              <a:rPr kumimoji="0" lang="en-US" sz="1800" b="0" i="0" u="none" strike="noStrike" cap="none" normalizeH="0" baseline="30000" dirty="0">
                <a:ln>
                  <a:noFill/>
                </a:ln>
                <a:solidFill>
                  <a:schemeClr val="bg2">
                    <a:lumMod val="10000"/>
                  </a:schemeClr>
                </a:solidFill>
                <a:effectLst/>
              </a:rPr>
              <a:t>-5</a:t>
            </a:r>
            <a:r>
              <a:rPr lang="en-US" altLang="en-US" sz="1800" dirty="0"/>
              <a:t>) rate: 75.2% vs 47.5% (</a:t>
            </a:r>
            <a:r>
              <a:rPr lang="en-US" altLang="en-US" sz="1800" i="1" dirty="0"/>
              <a:t>P</a:t>
            </a:r>
            <a:r>
              <a:rPr lang="en-US" altLang="en-US" sz="1800" dirty="0"/>
              <a:t> &lt; .001)</a:t>
            </a:r>
          </a:p>
          <a:p>
            <a:pPr lvl="1"/>
            <a:r>
              <a:rPr lang="en-US" altLang="en-US" sz="1800" dirty="0"/>
              <a:t>64% on D-R maintenance for ≥ 2 yr stopped D after achieving sustained MRD negativity</a:t>
            </a:r>
          </a:p>
          <a:p>
            <a:r>
              <a:rPr lang="en-US" altLang="en-US" sz="2000" dirty="0"/>
              <a:t>Safety profile of D-VRd regimen consistent with safety associated with SC D and VRd</a:t>
            </a:r>
          </a:p>
          <a:p>
            <a:r>
              <a:rPr lang="en-US" altLang="en-US" sz="2000" dirty="0"/>
              <a:t>Investigators conclude that D-VRd induction/consolidation followed by D-R maintenance represents a new standard of care for transplant-eligible patients with NDMM</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Sonneveld. ASH 2023. Abstr LBA-1. Sonneveld. NEJM. 2023;[Epub].</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9A9A28F7F4DA419C5D138FBCA08746" ma:contentTypeVersion="1" ma:contentTypeDescription="Create a new document." ma:contentTypeScope="" ma:versionID="58ed12f8dda23920dadbaf948d170d96">
  <xsd:schema xmlns:xsd="http://www.w3.org/2001/XMLSchema" xmlns:xs="http://www.w3.org/2001/XMLSchema" xmlns:p="http://schemas.microsoft.com/office/2006/metadata/properties" xmlns:ns2="d54cbe69-32bd-412a-b004-9152f949605e" xmlns:ns3="bca3f8d8-babd-4e2a-a48d-67c3137c1182" targetNamespace="http://schemas.microsoft.com/office/2006/metadata/properties" ma:root="true" ma:fieldsID="e05f02071e9082176e28905bf645e666" ns2:_="" ns3:_="">
    <xsd:import namespace="d54cbe69-32bd-412a-b004-9152f949605e"/>
    <xsd:import namespace="bca3f8d8-babd-4e2a-a48d-67c3137c118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ca3f8d8-babd-4e2a-a48d-67c3137c118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bca3f8d8-babd-4e2a-a48d-67c3137c1182">Conference Capsule Slides</Document_x0020_Category>
    <_dlc_DocId xmlns="d54cbe69-32bd-412a-b004-9152f949605e">56M7VY3CDVN5-1004642698-2</_dlc_DocId>
    <_dlc_DocIdUrl xmlns="d54cbe69-32bd-412a-b004-9152f949605e">
      <Url>https://intranet.clinicaloptions.com/mews/oncology/ONC_2023_ASH_CF_(PRP6554)/MM_LBA-1_Sonneveld/_layouts/15/DocIdRedir.aspx?ID=56M7VY3CDVN5-1004642698-2</Url>
      <Description>56M7VY3CDVN5-1004642698-2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4FC25811-20BB-4136-82AA-8A599C94B8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ca3f8d8-babd-4e2a-a48d-67c3137c11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FB6A53-B256-4AEA-B676-C992ED794056}">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purl.org/dc/terms/"/>
    <ds:schemaRef ds:uri="http://purl.org/dc/dcmitype/"/>
    <ds:schemaRef ds:uri="http://schemas.openxmlformats.org/package/2006/metadata/core-properties"/>
    <ds:schemaRef ds:uri="http://schemas.microsoft.com/office/2006/documentManagement/types"/>
    <ds:schemaRef ds:uri="bca3f8d8-babd-4e2a-a48d-67c3137c1182"/>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1959</TotalTime>
  <Words>3008</Words>
  <Application>Microsoft Office PowerPoint</Application>
  <PresentationFormat>Widescreen</PresentationFormat>
  <Paragraphs>649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PERSEUS: Primary Analysis of Phase III Trial With VRd ± Daratumumab in Patients With Newly Diagnosed Multiple Myeloma Eligible for ASCT</vt:lpstr>
      <vt:lpstr>About These Slides</vt:lpstr>
      <vt:lpstr>PERSEUS: Background</vt:lpstr>
      <vt:lpstr>PERSEUS: Study Design</vt:lpstr>
      <vt:lpstr>PERSEUS: Baseline Characteristics</vt:lpstr>
      <vt:lpstr>PERSEUS: Patient Disposition</vt:lpstr>
      <vt:lpstr>PERSEUS Primary Analysis: PFS (Primary Endpoint)</vt:lpstr>
      <vt:lpstr>PERSEUS Primary Analysis: PFS Subgroup Analysis</vt:lpstr>
      <vt:lpstr>PERSEUS Primary Analysis: Key Secondary Endpoints</vt:lpstr>
      <vt:lpstr>PERSEUS Primary Analysis: Safety</vt:lpstr>
      <vt:lpstr>PERSEUS Primary Analysis: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PERSEUS: Primary Analysis of Phase III Trial With VRd ± Daratumumab in Patients With Newly Diagnosed Multiple Myeloma Eligible for ASCT</dc:title>
  <dc:creator>Preferred User</dc:creator>
  <cp:lastModifiedBy>jbuckley@clinicaloptions.com</cp:lastModifiedBy>
  <cp:revision>45</cp:revision>
  <cp:lastPrinted>2016-09-26T20:21:49Z</cp:lastPrinted>
  <dcterms:created xsi:type="dcterms:W3CDTF">2005-05-27T15:08:01Z</dcterms:created>
  <dcterms:modified xsi:type="dcterms:W3CDTF">2023-12-14T21:51:59Z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43b67714-29a3-47bd-bbc1-e28f62d11bb7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0x010100E49A9A28F7F4DA419C5D138FBCA08746</vt:lpwstr>
  </property>
  <property fmtid="{D5CDD505-2E9C-101B-9397-08002B2CF9AE}" pid="9" name="MediaServiceImageTags">
    <vt:lpwstr/>
  </property>
</Properties>
</file>