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558" r:id="rId8"/>
    <p:sldId id="559" r:id="rId9"/>
    <p:sldId id="562" r:id="rId10"/>
    <p:sldId id="563" r:id="rId11"/>
    <p:sldId id="565" r:id="rId12"/>
    <p:sldId id="549" r:id="rId13"/>
    <p:sldId id="550" r:id="rId14"/>
    <p:sldId id="551" r:id="rId15"/>
    <p:sldId id="552" r:id="rId16"/>
    <p:sldId id="560"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Kara Nyberg" initials="KN" lastIdx="1" clrIdx="16">
    <p:extLst>
      <p:ext uri="{19B8F6BF-5375-455C-9EA6-DF929625EA0E}">
        <p15:presenceInfo xmlns:p15="http://schemas.microsoft.com/office/powerpoint/2012/main" userId="63b453b522a604bf" providerId="Windows Live"/>
      </p:ext>
    </p:extLst>
  </p:cmAuthor>
  <p:cmAuthor id="18" name="Vanessa Carter" initials="VC" lastIdx="11" clrIdx="17">
    <p:extLst>
      <p:ext uri="{19B8F6BF-5375-455C-9EA6-DF929625EA0E}">
        <p15:presenceInfo xmlns:p15="http://schemas.microsoft.com/office/powerpoint/2012/main" userId="S::vcarter@clinicaloptions.com::9ce73b1e-6b1e-4cab-b34f-91637f33dd50" providerId="AD"/>
      </p:ext>
    </p:extLst>
  </p:cmAuthor>
  <p:cmAuthor id="19" name="mbecker@clinicaloptions.com" initials="m" lastIdx="2" clrIdx="18">
    <p:extLst>
      <p:ext uri="{19B8F6BF-5375-455C-9EA6-DF929625EA0E}">
        <p15:presenceInfo xmlns:p15="http://schemas.microsoft.com/office/powerpoint/2012/main" userId="mbecker@clinicaloptions.com" providerId="None"/>
      </p:ext>
    </p:extLst>
  </p:cmAuthor>
  <p:cmAuthor id="20" name="CLINICALOPTIONS\krosenthal" initials="C" lastIdx="7" clrIdx="19">
    <p:extLst>
      <p:ext uri="{19B8F6BF-5375-455C-9EA6-DF929625EA0E}">
        <p15:presenceInfo xmlns:p15="http://schemas.microsoft.com/office/powerpoint/2012/main" userId="CLINICALOPTIONS\krosenthal" providerId="None"/>
      </p:ext>
    </p:extLst>
  </p:cmAuthor>
  <p:cmAuthor id="21" name="aboecler@clinicaloptions.com" initials="a" lastIdx="1" clrIdx="20">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46" autoAdjust="0"/>
    <p:restoredTop sz="85119" autoAdjust="0"/>
  </p:normalViewPr>
  <p:slideViewPr>
    <p:cSldViewPr snapToGrid="0">
      <p:cViewPr varScale="1">
        <p:scale>
          <a:sx n="57" d="100"/>
          <a:sy n="57" d="100"/>
        </p:scale>
        <p:origin x="928" y="32"/>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AlloSCT, allogeneic stem cell transplantation; AML, acute myeloid leukemia; MRD, measurable residual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065456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AlloSCT, allogeneic stem cell transplantation; AML, acute myeloid leukemia; CR, complete remission; MRD, measurable residual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618600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alloSCT, allogeneic stem cell transplantation; AML, acute myeloid leukemia; CR, complete remission; CRi, complete remission with incomplete hematologic recovery; DLT, dose-limiting toxicity; GVHD, graft-vs-host disease; MRD, measurable residual disease; R, randomized; RP2D, recommended phase II dose.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33654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remission; dx, diagnosis; ELN, European LeukemiaNet; HLA, human leukocyte antigen; MRD, measurable residual disease; N/A, not available; RIC, reduced-intensity conditioning; R/R, relapsed/refractory; SCT, stem cell transplantation.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778802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AML, acute myeloid leukemia; DLT, dose-limiting toxicity; GVHD, graft-vs-host disease; SAE, serious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33311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974539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remission.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840100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alloSCT, allogeneic stem cell transplantation; AML, acute myeloid leukemia; CR, complete remission; GVHD, graft-vs-host disease; MRD, measurable residual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144448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STIMULUS-AML2: Preliminary Safety of Sabatolimab Monotherapy in Patients With </a:t>
            </a:r>
            <a:br>
              <a:rPr lang="en-US" altLang="en-US" sz="4000" dirty="0"/>
            </a:br>
            <a:r>
              <a:rPr lang="en-US" altLang="en-US" sz="4000" dirty="0"/>
              <a:t>MRD+ AML After AlloSCT</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STIMULUS-AML2: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AlloSCT may be curative for patients with AML, with graft-vs-leukemia effects contributing to eradiation of leukemic cells</a:t>
            </a:r>
            <a:r>
              <a:rPr lang="en-US" altLang="en-US" sz="2000" baseline="30000" dirty="0"/>
              <a:t>1</a:t>
            </a:r>
            <a:endParaRPr lang="en-US" altLang="en-US" sz="2000" dirty="0"/>
          </a:p>
          <a:p>
            <a:r>
              <a:rPr lang="en-US" altLang="en-US" sz="2000" dirty="0"/>
              <a:t>Post-alloSCT conversion to MRD positivity or MRD persistence increases patients’ risk for relapse</a:t>
            </a:r>
            <a:r>
              <a:rPr lang="en-US" altLang="en-US" sz="2000" baseline="30000" dirty="0"/>
              <a:t>2</a:t>
            </a:r>
            <a:r>
              <a:rPr lang="en-US" altLang="en-US" sz="2000" dirty="0"/>
              <a:t> </a:t>
            </a:r>
          </a:p>
          <a:p>
            <a:r>
              <a:rPr lang="en-US" altLang="en-US" sz="2000" dirty="0"/>
              <a:t>TIM-3: inhibitory receptor expressed on immune cells and leukemic stem cells and blasts but not on normal hematopoietic stem cells</a:t>
            </a:r>
            <a:r>
              <a:rPr lang="en-US" altLang="en-US" sz="2000" baseline="30000" dirty="0"/>
              <a:t>3</a:t>
            </a:r>
          </a:p>
          <a:p>
            <a:pPr>
              <a:spcBef>
                <a:spcPts val="500"/>
              </a:spcBef>
            </a:pPr>
            <a:r>
              <a:rPr lang="en-US" altLang="en-US" sz="2000" dirty="0"/>
              <a:t>Sabatolimab: novel monoclonal antibody targeting TIM-3</a:t>
            </a:r>
            <a:r>
              <a:rPr lang="en-US" altLang="en-US" sz="2000" baseline="30000" dirty="0"/>
              <a:t>4</a:t>
            </a:r>
          </a:p>
          <a:p>
            <a:pPr lvl="1">
              <a:spcBef>
                <a:spcPts val="500"/>
              </a:spcBef>
            </a:pPr>
            <a:r>
              <a:rPr lang="en-US" altLang="en-US" sz="1800" dirty="0"/>
              <a:t>Hypothesized to reactivate immune system to attack myeloid malignancies by enhancing immune cell function and inhibiting leukemic cell self-renewal, potentially boosting graft-vs-leukemia effects</a:t>
            </a:r>
            <a:r>
              <a:rPr lang="en-US" altLang="en-US" sz="1800" baseline="30000" dirty="0"/>
              <a:t>3</a:t>
            </a:r>
          </a:p>
          <a:p>
            <a:r>
              <a:rPr lang="en-US" altLang="en-US" sz="2000" dirty="0"/>
              <a:t>Phase Ib/II STIMULUS-AML2 trial is evaluating sabatolimab ± azacitidine in patients with AML who attain hematologic CR but are MRD+ after alloSCT</a:t>
            </a:r>
            <a:r>
              <a:rPr lang="en-US" altLang="en-US" sz="2000" baseline="30000" dirty="0"/>
              <a:t>5</a:t>
            </a:r>
            <a:endParaRPr lang="en-US" altLang="en-US" sz="2000" dirty="0"/>
          </a:p>
          <a:p>
            <a:pPr lvl="1"/>
            <a:r>
              <a:rPr lang="en-US" altLang="en-US" sz="1800" dirty="0"/>
              <a:t>Current report details preliminary results of the safety run-in of sabatolimab monotherapy</a:t>
            </a:r>
            <a:r>
              <a:rPr lang="en-US" altLang="en-US" sz="1800" baseline="30000" dirty="0"/>
              <a:t>5</a:t>
            </a:r>
            <a:endParaRPr lang="en-US" altLang="en-US" sz="18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40" y="6201074"/>
            <a:ext cx="80101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Dickinson. Front Immunol. 2017;8:496. 2. Kim. Blood Cancer J. 2021;11:109.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a:t>
            </a:r>
            <a:r>
              <a:rPr lang="en-US" altLang="en-US" sz="1200" b="0" spc="-10" dirty="0">
                <a:solidFill>
                  <a:schemeClr val="bg2"/>
                </a:solidFill>
                <a:latin typeface="Calibri" panose="020F0502020204030204" pitchFamily="34" charset="0"/>
              </a:rPr>
              <a:t>Kikushige. Cell Stem Cell. 2010;7:708. 4. Schwartz. Immunother Adv. 2022;2:ltac019.  5. </a:t>
            </a:r>
            <a:r>
              <a:rPr lang="en-US" altLang="en-US" sz="1200" b="0" dirty="0">
                <a:solidFill>
                  <a:schemeClr val="bg2"/>
                </a:solidFill>
                <a:latin typeface="Calibri" panose="020F0502020204030204" pitchFamily="34" charset="0"/>
              </a:rPr>
              <a:t>Zeiser. ASH 2023. Abstr 59.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Multicenter, open-label, phase Ib/II trial</a:t>
            </a:r>
          </a:p>
          <a:p>
            <a:endParaRPr lang="en-US" altLang="en-US" sz="2400" b="0" kern="0" dirty="0"/>
          </a:p>
          <a:p>
            <a:endParaRPr lang="en-US" altLang="en-US" sz="2400" b="0" kern="0" dirty="0"/>
          </a:p>
          <a:p>
            <a:endParaRPr lang="en-US" altLang="en-US" sz="2400" b="0" kern="0" dirty="0"/>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sz="3600" dirty="0"/>
              <a:t>STIMULUS-AML2: </a:t>
            </a:r>
            <a:r>
              <a:rPr lang="en-US" altLang="en-US" dirty="0"/>
              <a:t>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04675" y="2573829"/>
            <a:ext cx="2683038"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≥18 yr* with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de novo/secondary AML who achieved hematologic CR/CRi post-alloSCT but who were MRD+ ≥60 days after transplant and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≥2 wk after immunosuppressive agents tapered</a:t>
            </a:r>
            <a:endParaRPr lang="en-US" altLang="en-US" sz="18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024314" y="2319829"/>
            <a:ext cx="4430734" cy="61055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Sabatolimab </a:t>
            </a:r>
            <a:r>
              <a:rPr lang="en-US" altLang="en-US" sz="1800" b="0" dirty="0">
                <a:solidFill>
                  <a:schemeClr val="tx1"/>
                </a:solidFill>
                <a:latin typeface="Calibri" panose="020F0502020204030204" pitchFamily="34" charset="0"/>
              </a:rPr>
              <a:t>400 mg IV on Day 1</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10)</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024314" y="3003999"/>
            <a:ext cx="4430734" cy="61055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Sabatolimab </a:t>
            </a:r>
            <a:r>
              <a:rPr lang="en-US" altLang="en-US" sz="1800" b="0" dirty="0">
                <a:solidFill>
                  <a:schemeClr val="tx1"/>
                </a:solidFill>
                <a:latin typeface="Calibri" panose="020F0502020204030204" pitchFamily="34" charset="0"/>
              </a:rPr>
              <a:t>800 mg IV on Day 1</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11)</a:t>
            </a: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a:off x="3287713" y="2656337"/>
            <a:ext cx="622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Zeiser. ASH 2023. Abstr 59.</a:t>
            </a:r>
          </a:p>
        </p:txBody>
      </p:sp>
      <p:sp>
        <p:nvSpPr>
          <p:cNvPr id="6" name="Line 54">
            <a:extLst>
              <a:ext uri="{FF2B5EF4-FFF2-40B4-BE49-F238E27FC236}">
                <a16:creationId xmlns:a16="http://schemas.microsoft.com/office/drawing/2014/main" id="{E30D84B2-BA35-62C6-AA68-FA37368F67E0}"/>
              </a:ext>
            </a:extLst>
          </p:cNvPr>
          <p:cNvSpPr>
            <a:spLocks noChangeShapeType="1"/>
          </p:cNvSpPr>
          <p:nvPr/>
        </p:nvSpPr>
        <p:spPr bwMode="auto">
          <a:xfrm>
            <a:off x="3287713" y="3320360"/>
            <a:ext cx="622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Rectangle 6">
            <a:extLst>
              <a:ext uri="{FF2B5EF4-FFF2-40B4-BE49-F238E27FC236}">
                <a16:creationId xmlns:a16="http://schemas.microsoft.com/office/drawing/2014/main" id="{2AB933DE-3144-55FE-D224-97E423112C6F}"/>
              </a:ext>
            </a:extLst>
          </p:cNvPr>
          <p:cNvSpPr/>
          <p:nvPr/>
        </p:nvSpPr>
        <p:spPr bwMode="auto">
          <a:xfrm>
            <a:off x="3935413" y="1981200"/>
            <a:ext cx="4649787" cy="172965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46">
            <a:extLst>
              <a:ext uri="{FF2B5EF4-FFF2-40B4-BE49-F238E27FC236}">
                <a16:creationId xmlns:a16="http://schemas.microsoft.com/office/drawing/2014/main" id="{73104EDC-027F-E773-2B8C-4671DF8DC23A}"/>
              </a:ext>
            </a:extLst>
          </p:cNvPr>
          <p:cNvSpPr>
            <a:spLocks noChangeArrowheads="1"/>
          </p:cNvSpPr>
          <p:nvPr/>
        </p:nvSpPr>
        <p:spPr bwMode="auto">
          <a:xfrm>
            <a:off x="4970474" y="1950497"/>
            <a:ext cx="2538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i="1" dirty="0">
                <a:solidFill>
                  <a:schemeClr val="bg1"/>
                </a:solidFill>
                <a:latin typeface="Calibri" panose="020F0502020204030204" pitchFamily="34" charset="0"/>
              </a:rPr>
              <a:t>Part 1: Safety Run-in</a:t>
            </a:r>
          </a:p>
        </p:txBody>
      </p:sp>
      <p:sp>
        <p:nvSpPr>
          <p:cNvPr id="9" name="TextBox 8">
            <a:extLst>
              <a:ext uri="{FF2B5EF4-FFF2-40B4-BE49-F238E27FC236}">
                <a16:creationId xmlns:a16="http://schemas.microsoft.com/office/drawing/2014/main" id="{3FF9B1A5-2A20-9DAB-329D-18455678454E}"/>
              </a:ext>
            </a:extLst>
          </p:cNvPr>
          <p:cNvSpPr txBox="1"/>
          <p:nvPr/>
        </p:nvSpPr>
        <p:spPr bwMode="auto">
          <a:xfrm>
            <a:off x="488787" y="5254706"/>
            <a:ext cx="26841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*Adolescents aged 12-17 yr also included in expansion phase; cohort not shown here</a:t>
            </a:r>
          </a:p>
        </p:txBody>
      </p:sp>
      <p:sp>
        <p:nvSpPr>
          <p:cNvPr id="10" name="Rectangle 49">
            <a:extLst>
              <a:ext uri="{FF2B5EF4-FFF2-40B4-BE49-F238E27FC236}">
                <a16:creationId xmlns:a16="http://schemas.microsoft.com/office/drawing/2014/main" id="{9649DDE0-DE0C-B825-716B-2A6567506A8D}"/>
              </a:ext>
            </a:extLst>
          </p:cNvPr>
          <p:cNvSpPr>
            <a:spLocks noChangeArrowheads="1"/>
          </p:cNvSpPr>
          <p:nvPr/>
        </p:nvSpPr>
        <p:spPr bwMode="auto">
          <a:xfrm>
            <a:off x="4032250" y="4047029"/>
            <a:ext cx="4425156" cy="91758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Sabatolimab </a:t>
            </a:r>
            <a:r>
              <a:rPr lang="en-US" altLang="en-US" sz="1800" b="0" dirty="0">
                <a:solidFill>
                  <a:schemeClr val="tx1"/>
                </a:solidFill>
                <a:latin typeface="Calibri" panose="020F0502020204030204" pitchFamily="34" charset="0"/>
              </a:rPr>
              <a:t>@ RP2D</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14)</a:t>
            </a:r>
          </a:p>
        </p:txBody>
      </p:sp>
      <p:sp>
        <p:nvSpPr>
          <p:cNvPr id="11" name="Rectangle 50">
            <a:extLst>
              <a:ext uri="{FF2B5EF4-FFF2-40B4-BE49-F238E27FC236}">
                <a16:creationId xmlns:a16="http://schemas.microsoft.com/office/drawing/2014/main" id="{38D500E3-CDEA-A7A6-DC35-EE192A7E9D19}"/>
              </a:ext>
            </a:extLst>
          </p:cNvPr>
          <p:cNvSpPr>
            <a:spLocks noChangeArrowheads="1"/>
          </p:cNvSpPr>
          <p:nvPr/>
        </p:nvSpPr>
        <p:spPr bwMode="auto">
          <a:xfrm>
            <a:off x="4032250" y="5048699"/>
            <a:ext cx="4425156" cy="917584"/>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Sabatolimab </a:t>
            </a:r>
            <a:r>
              <a:rPr lang="en-US" altLang="en-US" sz="1800" b="0" dirty="0">
                <a:solidFill>
                  <a:schemeClr val="tx1"/>
                </a:solidFill>
                <a:latin typeface="Calibri" panose="020F0502020204030204" pitchFamily="34" charset="0"/>
              </a:rPr>
              <a:t>@ RP2D + </a:t>
            </a:r>
            <a:br>
              <a:rPr lang="en-US" altLang="en-US" sz="1800" b="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Azacitidine </a:t>
            </a:r>
            <a:r>
              <a:rPr lang="en-US" altLang="en-US" sz="1800" b="0" dirty="0">
                <a:solidFill>
                  <a:schemeClr val="tx1"/>
                </a:solidFill>
                <a:latin typeface="Calibri" panose="020F0502020204030204" pitchFamily="34" charset="0"/>
              </a:rPr>
              <a:t>50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SC/IV on Days 1-5</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(n ≈ 20)</a:t>
            </a:r>
          </a:p>
        </p:txBody>
      </p:sp>
      <p:sp>
        <p:nvSpPr>
          <p:cNvPr id="12" name="Rectangle 46">
            <a:extLst>
              <a:ext uri="{FF2B5EF4-FFF2-40B4-BE49-F238E27FC236}">
                <a16:creationId xmlns:a16="http://schemas.microsoft.com/office/drawing/2014/main" id="{C80DC7D8-CB5A-4BE9-B7C6-C358D1E4CBF6}"/>
              </a:ext>
            </a:extLst>
          </p:cNvPr>
          <p:cNvSpPr>
            <a:spLocks noChangeArrowheads="1"/>
          </p:cNvSpPr>
          <p:nvPr/>
        </p:nvSpPr>
        <p:spPr bwMode="auto">
          <a:xfrm>
            <a:off x="4911079" y="3710853"/>
            <a:ext cx="2538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i="1" dirty="0">
                <a:solidFill>
                  <a:schemeClr val="bg1"/>
                </a:solidFill>
                <a:latin typeface="Calibri" panose="020F0502020204030204" pitchFamily="34" charset="0"/>
              </a:rPr>
              <a:t>Part 2: Expansion Phase</a:t>
            </a:r>
          </a:p>
        </p:txBody>
      </p:sp>
      <p:sp>
        <p:nvSpPr>
          <p:cNvPr id="13" name="Line 52">
            <a:extLst>
              <a:ext uri="{FF2B5EF4-FFF2-40B4-BE49-F238E27FC236}">
                <a16:creationId xmlns:a16="http://schemas.microsoft.com/office/drawing/2014/main" id="{5A29F8FF-FD5B-9295-9FE7-A843CF94A6A6}"/>
              </a:ext>
            </a:extLst>
          </p:cNvPr>
          <p:cNvSpPr>
            <a:spLocks noChangeShapeType="1"/>
          </p:cNvSpPr>
          <p:nvPr/>
        </p:nvSpPr>
        <p:spPr bwMode="auto">
          <a:xfrm flipV="1">
            <a:off x="3403601" y="4331404"/>
            <a:ext cx="591811" cy="3025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52">
            <a:extLst>
              <a:ext uri="{FF2B5EF4-FFF2-40B4-BE49-F238E27FC236}">
                <a16:creationId xmlns:a16="http://schemas.microsoft.com/office/drawing/2014/main" id="{4FC12EC5-2011-C052-FC7C-D25DAA3C3974}"/>
              </a:ext>
            </a:extLst>
          </p:cNvPr>
          <p:cNvSpPr>
            <a:spLocks noChangeShapeType="1"/>
          </p:cNvSpPr>
          <p:nvPr/>
        </p:nvSpPr>
        <p:spPr bwMode="auto">
          <a:xfrm>
            <a:off x="3380114" y="5083070"/>
            <a:ext cx="615298" cy="32538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Rectangle 46">
            <a:extLst>
              <a:ext uri="{FF2B5EF4-FFF2-40B4-BE49-F238E27FC236}">
                <a16:creationId xmlns:a16="http://schemas.microsoft.com/office/drawing/2014/main" id="{5B9E2271-D0B5-0E71-6B09-DA38E8658517}"/>
              </a:ext>
            </a:extLst>
          </p:cNvPr>
          <p:cNvSpPr>
            <a:spLocks noChangeArrowheads="1"/>
          </p:cNvSpPr>
          <p:nvPr/>
        </p:nvSpPr>
        <p:spPr bwMode="auto">
          <a:xfrm>
            <a:off x="3369609" y="4493616"/>
            <a:ext cx="7388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R</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1:1.5</a:t>
            </a:r>
          </a:p>
        </p:txBody>
      </p:sp>
      <p:sp>
        <p:nvSpPr>
          <p:cNvPr id="16" name="TextBox 15">
            <a:extLst>
              <a:ext uri="{FF2B5EF4-FFF2-40B4-BE49-F238E27FC236}">
                <a16:creationId xmlns:a16="http://schemas.microsoft.com/office/drawing/2014/main" id="{534B1F64-A5B2-8479-318B-FB2622404965}"/>
              </a:ext>
            </a:extLst>
          </p:cNvPr>
          <p:cNvSpPr txBox="1"/>
          <p:nvPr/>
        </p:nvSpPr>
        <p:spPr bwMode="auto">
          <a:xfrm>
            <a:off x="4681617" y="5993370"/>
            <a:ext cx="31573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All treatment given in 28-day cycles.</a:t>
            </a:r>
          </a:p>
        </p:txBody>
      </p:sp>
      <p:sp>
        <p:nvSpPr>
          <p:cNvPr id="4" name="TextBox 3">
            <a:extLst>
              <a:ext uri="{FF2B5EF4-FFF2-40B4-BE49-F238E27FC236}">
                <a16:creationId xmlns:a16="http://schemas.microsoft.com/office/drawing/2014/main" id="{773500F9-4A30-4D5B-122B-513FC0B9F8B7}"/>
              </a:ext>
            </a:extLst>
          </p:cNvPr>
          <p:cNvSpPr txBox="1"/>
          <p:nvPr/>
        </p:nvSpPr>
        <p:spPr bwMode="auto">
          <a:xfrm>
            <a:off x="8684868" y="2013997"/>
            <a:ext cx="2913224" cy="363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eaLnBrk="1" hangingPunct="1">
              <a:lnSpc>
                <a:spcPct val="90000"/>
              </a:lnSpc>
              <a:spcBef>
                <a:spcPts val="1000"/>
              </a:spcBef>
              <a:spcAft>
                <a:spcPts val="700"/>
              </a:spcAft>
              <a:buClr>
                <a:schemeClr val="bg1"/>
              </a:buClr>
              <a:buFont typeface="Wingdings" panose="05000000000000000000" pitchFamily="2" charset="2"/>
              <a:buChar char="§"/>
            </a:pPr>
            <a:r>
              <a:rPr lang="en-US" altLang="en-US" sz="2000" b="0" kern="0" dirty="0">
                <a:solidFill>
                  <a:schemeClr val="bg1"/>
                </a:solidFill>
                <a:latin typeface="Calibri" panose="020F0502020204030204" pitchFamily="34" charset="0"/>
                <a:cs typeface="+mn-cs"/>
              </a:rPr>
              <a:t>Primary endpoint for safety run-in: treatment-emergent DLTs, including acute or chronic GVHD during first 2 cycles</a:t>
            </a:r>
          </a:p>
          <a:p>
            <a:pPr marL="342900" indent="-342900" eaLnBrk="1" hangingPunct="1">
              <a:lnSpc>
                <a:spcPct val="90000"/>
              </a:lnSpc>
              <a:spcBef>
                <a:spcPts val="1000"/>
              </a:spcBef>
              <a:spcAft>
                <a:spcPts val="700"/>
              </a:spcAft>
              <a:buClr>
                <a:schemeClr val="bg1"/>
              </a:buClr>
              <a:buFont typeface="Wingdings" panose="05000000000000000000" pitchFamily="2" charset="2"/>
              <a:buChar char="§"/>
            </a:pPr>
            <a:r>
              <a:rPr lang="en-US" altLang="en-US" sz="2000" b="0" kern="0" dirty="0">
                <a:solidFill>
                  <a:schemeClr val="bg1"/>
                </a:solidFill>
                <a:latin typeface="Calibri" panose="020F0502020204030204" pitchFamily="34" charset="0"/>
                <a:cs typeface="+mn-cs"/>
              </a:rPr>
              <a:t>Primary endpoint for safety run-in and dose expansion: no hematologic relapse after 6 cycles of therapy</a:t>
            </a:r>
          </a:p>
        </p:txBody>
      </p:sp>
    </p:spTree>
    <p:extLst>
      <p:ext uri="{BB962C8B-B14F-4D97-AF65-F5344CB8AC3E}">
        <p14:creationId xmlns:p14="http://schemas.microsoft.com/office/powerpoint/2010/main" val="1770158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STIMULUS-AML2: </a:t>
            </a:r>
            <a:r>
              <a:rPr lang="en-US" dirty="0"/>
              <a:t>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Zeiser. ASH 2023. Abstr 59.</a:t>
            </a:r>
          </a:p>
        </p:txBody>
      </p:sp>
      <p:graphicFrame>
        <p:nvGraphicFramePr>
          <p:cNvPr id="2" name="Group 3">
            <a:extLst>
              <a:ext uri="{FF2B5EF4-FFF2-40B4-BE49-F238E27FC236}">
                <a16:creationId xmlns:a16="http://schemas.microsoft.com/office/drawing/2014/main" id="{C5E785ED-9978-0E5C-2FD3-10C671930C6D}"/>
              </a:ext>
            </a:extLst>
          </p:cNvPr>
          <p:cNvGraphicFramePr>
            <a:graphicFrameLocks/>
          </p:cNvGraphicFramePr>
          <p:nvPr>
            <p:extLst>
              <p:ext uri="{D42A27DB-BD31-4B8C-83A1-F6EECF244321}">
                <p14:modId xmlns:p14="http://schemas.microsoft.com/office/powerpoint/2010/main" val="1656745032"/>
              </p:ext>
            </p:extLst>
          </p:nvPr>
        </p:nvGraphicFramePr>
        <p:xfrm>
          <a:off x="520669" y="1326387"/>
          <a:ext cx="5585224" cy="4297760"/>
        </p:xfrm>
        <a:graphic>
          <a:graphicData uri="http://schemas.openxmlformats.org/drawingml/2006/table">
            <a:tbl>
              <a:tblPr/>
              <a:tblGrid>
                <a:gridCol w="2019064">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1188720">
                  <a:extLst>
                    <a:ext uri="{9D8B030D-6E8A-4147-A177-3AD203B41FA5}">
                      <a16:colId xmlns:a16="http://schemas.microsoft.com/office/drawing/2014/main" val="20003"/>
                    </a:ext>
                  </a:extLst>
                </a:gridCol>
              </a:tblGrid>
              <a:tr h="383381">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Sabatolimab 400 mg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Sabatolimab 800 mg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55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59.0 (44-67)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59.0 (34-81)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59.0 (34-81)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55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from SCT to study entry,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204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(120-338)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(103-2813)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(103-2813)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354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ELN genetic risk at dx,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favorable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intermediate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adverse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569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remission status at transplant,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MRD+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MRD-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in 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(57.1)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19159645"/>
                  </a:ext>
                </a:extLst>
              </a:tr>
            </a:tbl>
          </a:graphicData>
        </a:graphic>
      </p:graphicFrame>
      <p:graphicFrame>
        <p:nvGraphicFramePr>
          <p:cNvPr id="3" name="Group 3">
            <a:extLst>
              <a:ext uri="{FF2B5EF4-FFF2-40B4-BE49-F238E27FC236}">
                <a16:creationId xmlns:a16="http://schemas.microsoft.com/office/drawing/2014/main" id="{F660C255-0443-3EC8-9211-318ABFFCF13E}"/>
              </a:ext>
            </a:extLst>
          </p:cNvPr>
          <p:cNvGraphicFramePr>
            <a:graphicFrameLocks/>
          </p:cNvGraphicFramePr>
          <p:nvPr>
            <p:extLst>
              <p:ext uri="{D42A27DB-BD31-4B8C-83A1-F6EECF244321}">
                <p14:modId xmlns:p14="http://schemas.microsoft.com/office/powerpoint/2010/main" val="4002686825"/>
              </p:ext>
            </p:extLst>
          </p:nvPr>
        </p:nvGraphicFramePr>
        <p:xfrm>
          <a:off x="6365947" y="1326387"/>
          <a:ext cx="5404456" cy="4937840"/>
        </p:xfrm>
        <a:graphic>
          <a:graphicData uri="http://schemas.openxmlformats.org/drawingml/2006/table">
            <a:tbl>
              <a:tblPr/>
              <a:tblGrid>
                <a:gridCol w="1970081">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1056935">
                  <a:extLst>
                    <a:ext uri="{9D8B030D-6E8A-4147-A177-3AD203B41FA5}">
                      <a16:colId xmlns:a16="http://schemas.microsoft.com/office/drawing/2014/main" val="20003"/>
                    </a:ext>
                  </a:extLst>
                </a:gridCol>
              </a:tblGrid>
              <a:tr h="383381">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Sabatolimab 400 mg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Sabatolimab 800 mg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8569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SCT timing,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induction failure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R/R or CR &gt;2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58773205"/>
                  </a:ext>
                </a:extLst>
              </a:tr>
              <a:tr h="2486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Conditioning regimen,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myeloablative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(63.6)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(61.9)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90837598"/>
                  </a:ext>
                </a:extLst>
              </a:tr>
              <a:tr h="2486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Stem cells sourced from peripheral blood,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(90.0)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(72.7)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(81.0)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02011693"/>
                  </a:ext>
                </a:extLst>
              </a:tr>
              <a:tr h="2486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HLA match,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Haploidentical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Matched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allele mismatch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(72.7)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74582838"/>
                  </a:ext>
                </a:extLst>
              </a:tr>
            </a:tbl>
          </a:graphicData>
        </a:graphic>
      </p:graphicFrame>
    </p:spTree>
    <p:extLst>
      <p:ext uri="{BB962C8B-B14F-4D97-AF65-F5344CB8AC3E}">
        <p14:creationId xmlns:p14="http://schemas.microsoft.com/office/powerpoint/2010/main" val="2491062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C437E-16CA-C360-D547-956B05B5DD20}"/>
              </a:ext>
            </a:extLst>
          </p:cNvPr>
          <p:cNvSpPr>
            <a:spLocks noGrp="1"/>
          </p:cNvSpPr>
          <p:nvPr>
            <p:ph type="title"/>
          </p:nvPr>
        </p:nvSpPr>
        <p:spPr/>
        <p:txBody>
          <a:bodyPr/>
          <a:lstStyle/>
          <a:p>
            <a:r>
              <a:rPr lang="en-US" altLang="en-US" sz="3600" dirty="0"/>
              <a:t>STIMULUS-AML2: Baseline Local MRD Assessment</a:t>
            </a:r>
            <a:endParaRPr lang="en-US" dirty="0"/>
          </a:p>
        </p:txBody>
      </p:sp>
      <p:graphicFrame>
        <p:nvGraphicFramePr>
          <p:cNvPr id="4" name="Group 32">
            <a:extLst>
              <a:ext uri="{FF2B5EF4-FFF2-40B4-BE49-F238E27FC236}">
                <a16:creationId xmlns:a16="http://schemas.microsoft.com/office/drawing/2014/main" id="{3D29E98C-527B-6392-C58A-1FF33CF9D019}"/>
              </a:ext>
            </a:extLst>
          </p:cNvPr>
          <p:cNvGraphicFramePr>
            <a:graphicFrameLocks noGrp="1"/>
          </p:cNvGraphicFramePr>
          <p:nvPr>
            <p:extLst>
              <p:ext uri="{D42A27DB-BD31-4B8C-83A1-F6EECF244321}">
                <p14:modId xmlns:p14="http://schemas.microsoft.com/office/powerpoint/2010/main" val="151558769"/>
              </p:ext>
            </p:extLst>
          </p:nvPr>
        </p:nvGraphicFramePr>
        <p:xfrm>
          <a:off x="723900" y="1519899"/>
          <a:ext cx="10739440" cy="4694048"/>
        </p:xfrm>
        <a:graphic>
          <a:graphicData uri="http://schemas.openxmlformats.org/drawingml/2006/table">
            <a:tbl>
              <a:tblPr/>
              <a:tblGrid>
                <a:gridCol w="2704849">
                  <a:extLst>
                    <a:ext uri="{9D8B030D-6E8A-4147-A177-3AD203B41FA5}">
                      <a16:colId xmlns:a16="http://schemas.microsoft.com/office/drawing/2014/main" val="20000"/>
                    </a:ext>
                  </a:extLst>
                </a:gridCol>
                <a:gridCol w="2649033">
                  <a:extLst>
                    <a:ext uri="{9D8B030D-6E8A-4147-A177-3AD203B41FA5}">
                      <a16:colId xmlns:a16="http://schemas.microsoft.com/office/drawing/2014/main" val="20001"/>
                    </a:ext>
                  </a:extLst>
                </a:gridCol>
                <a:gridCol w="2692779">
                  <a:extLst>
                    <a:ext uri="{9D8B030D-6E8A-4147-A177-3AD203B41FA5}">
                      <a16:colId xmlns:a16="http://schemas.microsoft.com/office/drawing/2014/main" val="20002"/>
                    </a:ext>
                  </a:extLst>
                </a:gridCol>
                <a:gridCol w="2692779">
                  <a:extLst>
                    <a:ext uri="{9D8B030D-6E8A-4147-A177-3AD203B41FA5}">
                      <a16:colId xmlns:a16="http://schemas.microsoft.com/office/drawing/2014/main" val="1642497454"/>
                    </a:ext>
                  </a:extLst>
                </a:gridCol>
              </a:tblGrid>
              <a:tr h="54864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Local Assessment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Sabatolimab 400 mg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Sabatolimab 800 mg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6576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PCR,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(72.7)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(57.1)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Genes, n</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1" u="none" strike="noStrike" cap="none" normalizeH="0" baseline="0" dirty="0">
                          <a:ln>
                            <a:noFill/>
                          </a:ln>
                          <a:solidFill>
                            <a:schemeClr val="bg2">
                              <a:lumMod val="10000"/>
                            </a:schemeClr>
                          </a:solidFill>
                          <a:effectLst/>
                          <a:latin typeface="Calibri" panose="020F0502020204030204" pitchFamily="34" charset="0"/>
                        </a:rPr>
                        <a:t>NPM1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77438323"/>
                  </a:ext>
                </a:extLst>
              </a:tr>
              <a:tr h="274320">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1" u="none" strike="noStrike" cap="none" normalizeH="0" baseline="0" dirty="0">
                          <a:ln>
                            <a:noFill/>
                          </a:ln>
                          <a:solidFill>
                            <a:schemeClr val="bg2">
                              <a:lumMod val="10000"/>
                            </a:schemeClr>
                          </a:solidFill>
                          <a:effectLst/>
                          <a:latin typeface="Calibri" panose="020F0502020204030204" pitchFamily="34" charset="0"/>
                        </a:rPr>
                        <a:t>WT1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0237225"/>
                  </a:ext>
                </a:extLst>
              </a:tr>
              <a:tr h="274320">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1" u="none" strike="noStrike" cap="none" normalizeH="0" baseline="0" dirty="0">
                          <a:ln>
                            <a:noFill/>
                          </a:ln>
                          <a:solidFill>
                            <a:schemeClr val="bg2">
                              <a:lumMod val="10000"/>
                            </a:schemeClr>
                          </a:solidFill>
                          <a:effectLst/>
                          <a:latin typeface="Calibri" panose="020F0502020204030204" pitchFamily="34" charset="0"/>
                        </a:rPr>
                        <a:t>NPMI, WT1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43548960"/>
                  </a:ext>
                </a:extLst>
              </a:tr>
              <a:tr h="274320">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1" u="none" strike="noStrike" cap="none" normalizeH="0" baseline="0" dirty="0">
                          <a:ln>
                            <a:noFill/>
                          </a:ln>
                          <a:solidFill>
                            <a:schemeClr val="bg2">
                              <a:lumMod val="10000"/>
                            </a:schemeClr>
                          </a:solidFill>
                          <a:effectLst/>
                          <a:latin typeface="Calibri" panose="020F0502020204030204" pitchFamily="34" charset="0"/>
                        </a:rPr>
                        <a:t>RUNX1-RUNX1T1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00922524"/>
                  </a:ext>
                </a:extLst>
              </a:tr>
              <a:tr h="274320">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1" u="none" strike="noStrike" cap="none" normalizeH="0" baseline="0" dirty="0">
                          <a:ln>
                            <a:noFill/>
                          </a:ln>
                          <a:solidFill>
                            <a:schemeClr val="bg2">
                              <a:lumMod val="10000"/>
                            </a:schemeClr>
                          </a:solidFill>
                          <a:effectLst/>
                          <a:latin typeface="Calibri" panose="020F0502020204030204" pitchFamily="34" charset="0"/>
                        </a:rPr>
                        <a:t>IDH2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4121632"/>
                  </a:ext>
                </a:extLst>
              </a:tr>
              <a:tr h="274320">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1" u="none" strike="noStrike" cap="none" normalizeH="0" baseline="0" dirty="0">
                          <a:ln>
                            <a:noFill/>
                          </a:ln>
                          <a:solidFill>
                            <a:schemeClr val="bg2">
                              <a:lumMod val="10000"/>
                            </a:schemeClr>
                          </a:solidFill>
                          <a:effectLst/>
                          <a:latin typeface="Calibri" panose="020F0502020204030204" pitchFamily="34" charset="0"/>
                        </a:rPr>
                        <a:t>IDH2, 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32305453"/>
                  </a:ext>
                </a:extLst>
              </a:tr>
              <a:tr h="274320">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1" u="none" strike="noStrike" cap="none" normalizeH="0" baseline="0" dirty="0">
                          <a:ln>
                            <a:noFill/>
                          </a:ln>
                          <a:solidFill>
                            <a:schemeClr val="bg2">
                              <a:lumMod val="10000"/>
                            </a:schemeClr>
                          </a:solidFill>
                          <a:effectLst/>
                          <a:latin typeface="Calibri" panose="020F0502020204030204" pitchFamily="34" charset="0"/>
                        </a:rPr>
                        <a:t>CBFB-MYH11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8475180"/>
                  </a:ext>
                </a:extLst>
              </a:tr>
              <a:tr h="36576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MFC and PCR,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MFC,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6576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Chimerism,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5" name="Text Box 11">
            <a:extLst>
              <a:ext uri="{FF2B5EF4-FFF2-40B4-BE49-F238E27FC236}">
                <a16:creationId xmlns:a16="http://schemas.microsoft.com/office/drawing/2014/main" id="{DAF646E9-F9CF-BEB5-1431-3EB3E0A73CD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Zeiser. ASH 2023. Abstr 59.</a:t>
            </a:r>
          </a:p>
        </p:txBody>
      </p:sp>
      <p:sp>
        <p:nvSpPr>
          <p:cNvPr id="6" name="TextBox 5">
            <a:extLst>
              <a:ext uri="{FF2B5EF4-FFF2-40B4-BE49-F238E27FC236}">
                <a16:creationId xmlns:a16="http://schemas.microsoft.com/office/drawing/2014/main" id="{3F785BD8-F15F-B216-242A-07323D91897E}"/>
              </a:ext>
            </a:extLst>
          </p:cNvPr>
          <p:cNvSpPr txBox="1"/>
          <p:nvPr/>
        </p:nvSpPr>
        <p:spPr bwMode="auto">
          <a:xfrm>
            <a:off x="585811" y="6163733"/>
            <a:ext cx="7729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NPM1</a:t>
            </a:r>
            <a:r>
              <a:rPr lang="en-US" sz="1400" b="0" dirty="0">
                <a:solidFill>
                  <a:schemeClr val="bg1"/>
                </a:solidFill>
                <a:latin typeface="Calibri" panose="020F0502020204030204" pitchFamily="34" charset="0"/>
              </a:rPr>
              <a:t>.</a:t>
            </a:r>
          </a:p>
        </p:txBody>
      </p:sp>
    </p:spTree>
    <p:extLst>
      <p:ext uri="{BB962C8B-B14F-4D97-AF65-F5344CB8AC3E}">
        <p14:creationId xmlns:p14="http://schemas.microsoft.com/office/powerpoint/2010/main" val="4271859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STIMULUS-AML2: </a:t>
            </a:r>
            <a:r>
              <a:rPr lang="en-US" dirty="0"/>
              <a:t>Safety</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4919762"/>
            <a:ext cx="10877529" cy="809096"/>
          </a:xfrm>
        </p:spPr>
        <p:txBody>
          <a:bodyPr/>
          <a:lstStyle/>
          <a:p>
            <a:r>
              <a:rPr lang="en-US" altLang="en-US" sz="1800" dirty="0"/>
              <a:t>No acute GVHD, chronic GVHD, or other immune-mediated AEs occurred</a:t>
            </a:r>
          </a:p>
          <a:p>
            <a:r>
              <a:rPr lang="en-US" altLang="en-US" sz="1800" dirty="0"/>
              <a:t>1 DLT of grade 3 myocarditis occurred after first infusion of sabatolimab 800 mg; resolved on same day</a:t>
            </a:r>
          </a:p>
          <a:p>
            <a:r>
              <a:rPr lang="en-US" altLang="en-US" sz="1800" dirty="0"/>
              <a:t>5 deaths due to AML, all in sabatolimab 400 mg arm</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Zeiser. ASH 2023. Abstr 59.</a:t>
            </a:r>
          </a:p>
        </p:txBody>
      </p:sp>
      <p:graphicFrame>
        <p:nvGraphicFramePr>
          <p:cNvPr id="2" name="Group 3">
            <a:extLst>
              <a:ext uri="{FF2B5EF4-FFF2-40B4-BE49-F238E27FC236}">
                <a16:creationId xmlns:a16="http://schemas.microsoft.com/office/drawing/2014/main" id="{D1BA7488-526A-9C9A-5AB2-95F79BDE6341}"/>
              </a:ext>
            </a:extLst>
          </p:cNvPr>
          <p:cNvGraphicFramePr>
            <a:graphicFrameLocks/>
          </p:cNvGraphicFramePr>
          <p:nvPr>
            <p:extLst>
              <p:ext uri="{D42A27DB-BD31-4B8C-83A1-F6EECF244321}">
                <p14:modId xmlns:p14="http://schemas.microsoft.com/office/powerpoint/2010/main" val="68042056"/>
              </p:ext>
            </p:extLst>
          </p:nvPr>
        </p:nvGraphicFramePr>
        <p:xfrm>
          <a:off x="723900" y="1599060"/>
          <a:ext cx="10758309" cy="3217487"/>
        </p:xfrm>
        <a:graphic>
          <a:graphicData uri="http://schemas.openxmlformats.org/drawingml/2006/table">
            <a:tbl>
              <a:tblPr/>
              <a:tblGrid>
                <a:gridCol w="2751945">
                  <a:extLst>
                    <a:ext uri="{9D8B030D-6E8A-4147-A177-3AD203B41FA5}">
                      <a16:colId xmlns:a16="http://schemas.microsoft.com/office/drawing/2014/main" val="20000"/>
                    </a:ext>
                  </a:extLst>
                </a:gridCol>
                <a:gridCol w="1334394">
                  <a:extLst>
                    <a:ext uri="{9D8B030D-6E8A-4147-A177-3AD203B41FA5}">
                      <a16:colId xmlns:a16="http://schemas.microsoft.com/office/drawing/2014/main" val="671808481"/>
                    </a:ext>
                  </a:extLst>
                </a:gridCol>
                <a:gridCol w="1334394">
                  <a:extLst>
                    <a:ext uri="{9D8B030D-6E8A-4147-A177-3AD203B41FA5}">
                      <a16:colId xmlns:a16="http://schemas.microsoft.com/office/drawing/2014/main" val="20001"/>
                    </a:ext>
                  </a:extLst>
                </a:gridCol>
                <a:gridCol w="1334394">
                  <a:extLst>
                    <a:ext uri="{9D8B030D-6E8A-4147-A177-3AD203B41FA5}">
                      <a16:colId xmlns:a16="http://schemas.microsoft.com/office/drawing/2014/main" val="272484147"/>
                    </a:ext>
                  </a:extLst>
                </a:gridCol>
                <a:gridCol w="1334394">
                  <a:extLst>
                    <a:ext uri="{9D8B030D-6E8A-4147-A177-3AD203B41FA5}">
                      <a16:colId xmlns:a16="http://schemas.microsoft.com/office/drawing/2014/main" val="20002"/>
                    </a:ext>
                  </a:extLst>
                </a:gridCol>
                <a:gridCol w="1334394">
                  <a:extLst>
                    <a:ext uri="{9D8B030D-6E8A-4147-A177-3AD203B41FA5}">
                      <a16:colId xmlns:a16="http://schemas.microsoft.com/office/drawing/2014/main" val="855511237"/>
                    </a:ext>
                  </a:extLst>
                </a:gridCol>
                <a:gridCol w="1334394">
                  <a:extLst>
                    <a:ext uri="{9D8B030D-6E8A-4147-A177-3AD203B41FA5}">
                      <a16:colId xmlns:a16="http://schemas.microsoft.com/office/drawing/2014/main" val="20003"/>
                    </a:ext>
                  </a:extLst>
                </a:gridCol>
              </a:tblGrid>
              <a:tr h="18775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Sabatolimab 400 mg (n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err="1">
                          <a:ln>
                            <a:noFill/>
                          </a:ln>
                          <a:solidFill>
                            <a:schemeClr val="tx1"/>
                          </a:solidFill>
                          <a:effectLst/>
                          <a:latin typeface="Calibri" panose="020F0502020204030204" pitchFamily="34" charset="0"/>
                        </a:rPr>
                        <a:t>Sabatolimab</a:t>
                      </a:r>
                      <a:r>
                        <a:rPr kumimoji="0" lang="en-US" sz="1400" b="1" i="0" u="none" strike="noStrike" cap="none" normalizeH="0" baseline="0" dirty="0">
                          <a:ln>
                            <a:noFill/>
                          </a:ln>
                          <a:solidFill>
                            <a:schemeClr val="tx1"/>
                          </a:solidFill>
                          <a:effectLst/>
                          <a:latin typeface="Calibri" panose="020F0502020204030204" pitchFamily="34" charset="0"/>
                        </a:rPr>
                        <a:t> 400 mg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Sabatolimab 800 mg (n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err="1">
                          <a:ln>
                            <a:noFill/>
                          </a:ln>
                          <a:solidFill>
                            <a:schemeClr val="tx1"/>
                          </a:solidFill>
                          <a:effectLst/>
                          <a:latin typeface="Calibri" panose="020F0502020204030204" pitchFamily="34" charset="0"/>
                        </a:rPr>
                        <a:t>Sabatolimab</a:t>
                      </a:r>
                      <a:r>
                        <a:rPr kumimoji="0" lang="en-US" sz="1400" b="1" i="0" u="none" strike="noStrike" cap="none" normalizeH="0" baseline="0" dirty="0">
                          <a:ln>
                            <a:noFill/>
                          </a:ln>
                          <a:solidFill>
                            <a:schemeClr val="tx1"/>
                          </a:solidFill>
                          <a:effectLst/>
                          <a:latin typeface="Calibri" panose="020F0502020204030204" pitchFamily="34" charset="0"/>
                        </a:rPr>
                        <a:t> 800 mg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All Patients (N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775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2292349"/>
                  </a:ext>
                </a:extLst>
              </a:tr>
              <a:tr h="3127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 (90.0)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 (63.6)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16 (76.2)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 (38.1)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91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191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AEs leading to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191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AEs leading to dose adjustment/interruption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19159645"/>
                  </a:ext>
                </a:extLst>
              </a:tr>
              <a:tr h="3827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AEs requiring additional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 (60.0)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(45.5)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 (52.4)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58773205"/>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STIMULUS-AML2: </a:t>
            </a:r>
            <a:r>
              <a:rPr lang="en-US" dirty="0"/>
              <a:t>TRAEs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Zeiser. ASH 2023. Abstr 59.</a:t>
            </a:r>
          </a:p>
        </p:txBody>
      </p:sp>
      <p:graphicFrame>
        <p:nvGraphicFramePr>
          <p:cNvPr id="2" name="Group 3">
            <a:extLst>
              <a:ext uri="{FF2B5EF4-FFF2-40B4-BE49-F238E27FC236}">
                <a16:creationId xmlns:a16="http://schemas.microsoft.com/office/drawing/2014/main" id="{678BC254-1895-BC19-49ED-3FE5898EB259}"/>
              </a:ext>
            </a:extLst>
          </p:cNvPr>
          <p:cNvGraphicFramePr>
            <a:graphicFrameLocks/>
          </p:cNvGraphicFramePr>
          <p:nvPr>
            <p:extLst>
              <p:ext uri="{D42A27DB-BD31-4B8C-83A1-F6EECF244321}">
                <p14:modId xmlns:p14="http://schemas.microsoft.com/office/powerpoint/2010/main" val="865957959"/>
              </p:ext>
            </p:extLst>
          </p:nvPr>
        </p:nvGraphicFramePr>
        <p:xfrm>
          <a:off x="724863" y="1602374"/>
          <a:ext cx="10754352" cy="3542780"/>
        </p:xfrm>
        <a:graphic>
          <a:graphicData uri="http://schemas.openxmlformats.org/drawingml/2006/table">
            <a:tbl>
              <a:tblPr/>
              <a:tblGrid>
                <a:gridCol w="2436882">
                  <a:extLst>
                    <a:ext uri="{9D8B030D-6E8A-4147-A177-3AD203B41FA5}">
                      <a16:colId xmlns:a16="http://schemas.microsoft.com/office/drawing/2014/main" val="20000"/>
                    </a:ext>
                  </a:extLst>
                </a:gridCol>
                <a:gridCol w="1386245">
                  <a:extLst>
                    <a:ext uri="{9D8B030D-6E8A-4147-A177-3AD203B41FA5}">
                      <a16:colId xmlns:a16="http://schemas.microsoft.com/office/drawing/2014/main" val="671808481"/>
                    </a:ext>
                  </a:extLst>
                </a:gridCol>
                <a:gridCol w="1386245">
                  <a:extLst>
                    <a:ext uri="{9D8B030D-6E8A-4147-A177-3AD203B41FA5}">
                      <a16:colId xmlns:a16="http://schemas.microsoft.com/office/drawing/2014/main" val="20001"/>
                    </a:ext>
                  </a:extLst>
                </a:gridCol>
                <a:gridCol w="1386245">
                  <a:extLst>
                    <a:ext uri="{9D8B030D-6E8A-4147-A177-3AD203B41FA5}">
                      <a16:colId xmlns:a16="http://schemas.microsoft.com/office/drawing/2014/main" val="272484147"/>
                    </a:ext>
                  </a:extLst>
                </a:gridCol>
                <a:gridCol w="1386245">
                  <a:extLst>
                    <a:ext uri="{9D8B030D-6E8A-4147-A177-3AD203B41FA5}">
                      <a16:colId xmlns:a16="http://schemas.microsoft.com/office/drawing/2014/main" val="20002"/>
                    </a:ext>
                  </a:extLst>
                </a:gridCol>
                <a:gridCol w="1386245">
                  <a:extLst>
                    <a:ext uri="{9D8B030D-6E8A-4147-A177-3AD203B41FA5}">
                      <a16:colId xmlns:a16="http://schemas.microsoft.com/office/drawing/2014/main" val="855511237"/>
                    </a:ext>
                  </a:extLst>
                </a:gridCol>
                <a:gridCol w="1386245">
                  <a:extLst>
                    <a:ext uri="{9D8B030D-6E8A-4147-A177-3AD203B41FA5}">
                      <a16:colId xmlns:a16="http://schemas.microsoft.com/office/drawing/2014/main" val="20003"/>
                    </a:ext>
                  </a:extLst>
                </a:gridCol>
              </a:tblGrid>
              <a:tr h="18775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Sabatolimab 400 mg (n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err="1">
                          <a:ln>
                            <a:noFill/>
                          </a:ln>
                          <a:solidFill>
                            <a:schemeClr val="tx1"/>
                          </a:solidFill>
                          <a:effectLst/>
                          <a:latin typeface="Calibri" panose="020F0502020204030204" pitchFamily="34" charset="0"/>
                        </a:rPr>
                        <a:t>Sabatolimab</a:t>
                      </a:r>
                      <a:r>
                        <a:rPr kumimoji="0" lang="en-US" sz="1400" b="1" i="0" u="none" strike="noStrike" cap="none" normalizeH="0" baseline="0" dirty="0">
                          <a:ln>
                            <a:noFill/>
                          </a:ln>
                          <a:solidFill>
                            <a:schemeClr val="tx1"/>
                          </a:solidFill>
                          <a:effectLst/>
                          <a:latin typeface="Calibri" panose="020F0502020204030204" pitchFamily="34" charset="0"/>
                        </a:rPr>
                        <a:t> 400 mg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Sabatolimab 800 mg (n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err="1">
                          <a:ln>
                            <a:noFill/>
                          </a:ln>
                          <a:solidFill>
                            <a:schemeClr val="tx1"/>
                          </a:solidFill>
                          <a:effectLst/>
                          <a:latin typeface="Calibri" panose="020F0502020204030204" pitchFamily="34" charset="0"/>
                        </a:rPr>
                        <a:t>Sabatolimab</a:t>
                      </a:r>
                      <a:r>
                        <a:rPr kumimoji="0" lang="en-US" sz="1400" b="1" i="0" u="none" strike="noStrike" cap="none" normalizeH="0" baseline="0" dirty="0">
                          <a:ln>
                            <a:noFill/>
                          </a:ln>
                          <a:solidFill>
                            <a:schemeClr val="tx1"/>
                          </a:solidFill>
                          <a:effectLst/>
                          <a:latin typeface="Calibri" panose="020F0502020204030204" pitchFamily="34" charset="0"/>
                        </a:rPr>
                        <a:t> 800 mg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775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2292349"/>
                  </a:ext>
                </a:extLst>
              </a:tr>
              <a:tr h="3127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91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191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191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Myocarditis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19159645"/>
                  </a:ext>
                </a:extLst>
              </a:tr>
              <a:tr h="3827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58773205"/>
                  </a:ext>
                </a:extLst>
              </a:tr>
              <a:tr h="3827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Influenza-like illness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7351200"/>
                  </a:ext>
                </a:extLst>
              </a:tr>
              <a:tr h="3827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Folliculitis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3574924"/>
                  </a:ext>
                </a:extLst>
              </a:tr>
              <a:tr h="3827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Neuropathy peripheral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93824267"/>
                  </a:ext>
                </a:extLst>
              </a:tr>
            </a:tbl>
          </a:graphicData>
        </a:graphic>
      </p:graphicFrame>
      <p:sp>
        <p:nvSpPr>
          <p:cNvPr id="3" name="TextBox 2">
            <a:extLst>
              <a:ext uri="{FF2B5EF4-FFF2-40B4-BE49-F238E27FC236}">
                <a16:creationId xmlns:a16="http://schemas.microsoft.com/office/drawing/2014/main" id="{2804F29C-088E-9263-A9F5-84474303F1DB}"/>
              </a:ext>
            </a:extLst>
          </p:cNvPr>
          <p:cNvSpPr txBox="1"/>
          <p:nvPr/>
        </p:nvSpPr>
        <p:spPr bwMode="auto">
          <a:xfrm>
            <a:off x="609758" y="5192402"/>
            <a:ext cx="71445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*Grade 3 neutropenia and thrombocytopenia occurred in the same patient, who later relapsed.</a:t>
            </a:r>
          </a:p>
        </p:txBody>
      </p:sp>
    </p:spTree>
    <p:extLst>
      <p:ext uri="{BB962C8B-B14F-4D97-AF65-F5344CB8AC3E}">
        <p14:creationId xmlns:p14="http://schemas.microsoft.com/office/powerpoint/2010/main" val="1224297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STIMULUS-AML2: </a:t>
            </a:r>
            <a:r>
              <a:rPr lang="en-US" dirty="0"/>
              <a:t>Preliminary Efficacy</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7 (33.3%) patients remain on treatment and in hematologic CR at time of data cutoff</a:t>
            </a:r>
          </a:p>
          <a:p>
            <a:r>
              <a:rPr lang="en-US" altLang="en-US" sz="2400" dirty="0"/>
              <a:t>In sabatolimab 400 mg arm:</a:t>
            </a:r>
          </a:p>
          <a:p>
            <a:pPr lvl="1"/>
            <a:r>
              <a:rPr lang="en-US" altLang="en-US" sz="2200" dirty="0"/>
              <a:t>3 of 10 patients still in CR after &gt;1 yr on treatment</a:t>
            </a:r>
          </a:p>
          <a:p>
            <a:pPr lvl="2">
              <a:buFont typeface="Wingdings" panose="05000000000000000000" pitchFamily="2" charset="2"/>
              <a:buChar char="§"/>
            </a:pPr>
            <a:r>
              <a:rPr lang="en-US" altLang="en-US" sz="2000" dirty="0"/>
              <a:t>2 patients had received 14 cycles, 1 had received 15 cycles</a:t>
            </a:r>
          </a:p>
          <a:p>
            <a:r>
              <a:rPr lang="en-US" altLang="en-US" sz="2400" dirty="0"/>
              <a:t>In sabatolimab 800 mg arm:</a:t>
            </a:r>
          </a:p>
          <a:p>
            <a:pPr lvl="1"/>
            <a:r>
              <a:rPr lang="en-US" altLang="en-US" sz="2200" dirty="0"/>
              <a:t>4 of 11 patients in CR </a:t>
            </a:r>
          </a:p>
          <a:p>
            <a:pPr lvl="2">
              <a:buFont typeface="Wingdings" panose="05000000000000000000" pitchFamily="2" charset="2"/>
              <a:buChar char="§"/>
            </a:pPr>
            <a:r>
              <a:rPr lang="en-US" altLang="en-US" sz="2000" dirty="0"/>
              <a:t>1 patient had received 5 cycles, 1 had received 6 cycles, and 2 had received 7 cycles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Zeiser. ASH 2023. Abstr 59.</a:t>
            </a:r>
          </a:p>
        </p:txBody>
      </p:sp>
    </p:spTree>
    <p:extLst>
      <p:ext uri="{BB962C8B-B14F-4D97-AF65-F5344CB8AC3E}">
        <p14:creationId xmlns:p14="http://schemas.microsoft.com/office/powerpoint/2010/main" val="4244026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STIMULUS-AML2: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During the safety run-in of the phase Ib/II STIMULUS-AML2 trial, sabatolimab monotherapy was generally well tolerated among patients with AML who attained hematologic CR but who were MRD+ after alloSCT </a:t>
            </a:r>
          </a:p>
          <a:p>
            <a:pPr lvl="1"/>
            <a:r>
              <a:rPr lang="en-US" altLang="en-US" sz="1800" dirty="0"/>
              <a:t>No GVHD or immune-related AEs were reported</a:t>
            </a:r>
          </a:p>
          <a:p>
            <a:pPr lvl="1"/>
            <a:r>
              <a:rPr lang="en-US" altLang="en-US" sz="1800" dirty="0"/>
              <a:t>Cytopenias were infrequent, grade 1/2 in severity, and predominantly related to imminent relapse</a:t>
            </a:r>
          </a:p>
          <a:p>
            <a:pPr lvl="1"/>
            <a:r>
              <a:rPr lang="en-US" altLang="en-US" sz="1800" dirty="0"/>
              <a:t>1 patient with grade 3 myocarditis in 800 mg sabatolimab cohort which resolved same day</a:t>
            </a:r>
          </a:p>
          <a:p>
            <a:r>
              <a:rPr lang="en-US" altLang="en-US" sz="2000" dirty="0"/>
              <a:t>Preliminary efficacy appears promising</a:t>
            </a:r>
          </a:p>
          <a:p>
            <a:pPr lvl="1"/>
            <a:r>
              <a:rPr lang="en-US" altLang="en-US" sz="1800" dirty="0"/>
              <a:t>Longer-term follow-up of sabatolimab 400 mg cohort found 30% of patients still in CR after </a:t>
            </a:r>
            <a:br>
              <a:rPr lang="en-US" altLang="en-US" sz="1800" dirty="0"/>
            </a:br>
            <a:r>
              <a:rPr lang="en-US" altLang="en-US" sz="1800" dirty="0"/>
              <a:t>&gt;1 yr on treatment</a:t>
            </a:r>
          </a:p>
          <a:p>
            <a:pPr lvl="1"/>
            <a:r>
              <a:rPr lang="en-US" altLang="en-US" sz="1800" dirty="0"/>
              <a:t>Data suggest onset of relapse may be delayed</a:t>
            </a:r>
          </a:p>
          <a:p>
            <a:r>
              <a:rPr lang="en-US" altLang="en-US" sz="2000" dirty="0"/>
              <a:t>Dose-expansion cohort of sabatolimab 800 mg ± azacitidine in adults opened for enrollment </a:t>
            </a:r>
            <a:r>
              <a:rPr lang="en-US" altLang="en-US" sz="2000"/>
              <a:t>in </a:t>
            </a:r>
            <a:br>
              <a:rPr lang="en-US" altLang="en-US" sz="2000"/>
            </a:br>
            <a:r>
              <a:rPr lang="en-US" altLang="en-US" sz="2000"/>
              <a:t>June </a:t>
            </a:r>
            <a:r>
              <a:rPr lang="en-US" altLang="en-US" sz="2000" dirty="0"/>
              <a:t>2023</a:t>
            </a:r>
          </a:p>
          <a:p>
            <a:pPr lvl="1"/>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Zeiser. ASH 2023. Abstr 59.</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60CBCB5B420694AAA74111BA00F6B7E" ma:contentTypeVersion="1" ma:contentTypeDescription="Create a new document." ma:contentTypeScope="" ma:versionID="21c1a39dd1544cc786850d03c3754df0">
  <xsd:schema xmlns:xsd="http://www.w3.org/2001/XMLSchema" xmlns:xs="http://www.w3.org/2001/XMLSchema" xmlns:p="http://schemas.microsoft.com/office/2006/metadata/properties" xmlns:ns2="d54cbe69-32bd-412a-b004-9152f949605e" xmlns:ns3="c5f64587-6c55-4136-9e8a-2486b8fe84e4" targetNamespace="http://schemas.microsoft.com/office/2006/metadata/properties" ma:root="true" ma:fieldsID="5008404e9b7fdde047bc4bac22328765" ns2:_="" ns3:_="">
    <xsd:import namespace="d54cbe69-32bd-412a-b004-9152f949605e"/>
    <xsd:import namespace="c5f64587-6c55-4136-9e8a-2486b8fe84e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5f64587-6c55-4136-9e8a-2486b8fe84e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Document_x0020_Category xmlns="c5f64587-6c55-4136-9e8a-2486b8fe84e4">Conference Capsule Slides</Document_x0020_Category>
    <_dlc_DocId xmlns="d54cbe69-32bd-412a-b004-9152f949605e">56M7VY3CDVN5-1642210862-1</_dlc_DocId>
    <_dlc_DocIdUrl xmlns="d54cbe69-32bd-412a-b004-9152f949605e">
      <Url>https://intranet.clinicaloptions.com/mews/oncology/ONC_2023_ASH_CF_(PRP6554)/LEUK_59/_layouts/15/DocIdRedir.aspx?ID=56M7VY3CDVN5-1642210862-1</Url>
      <Description>56M7VY3CDVN5-1642210862-1</Description>
    </_dlc_DocIdUrl>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25C97D56-52C9-4035-86E0-F0D7288B45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5f64587-6c55-4136-9e8a-2486b8fe84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B824C46-ECA4-40A8-8D94-C1EB95BD2B82}">
  <ds:schemaRefs>
    <ds:schemaRef ds:uri="http://schemas.microsoft.com/sharepoint/events"/>
  </ds:schemaRefs>
</ds:datastoreItem>
</file>

<file path=customXml/itemProps5.xml><?xml version="1.0" encoding="utf-8"?>
<ds:datastoreItem xmlns:ds="http://schemas.openxmlformats.org/officeDocument/2006/customXml" ds:itemID="{5BA55BC3-5A03-47C2-8EC3-D964C3B5E779}">
  <ds:schemaRefs>
    <ds:schemaRef ds:uri="http://schemas.openxmlformats.org/package/2006/metadata/core-properties"/>
    <ds:schemaRef ds:uri="http://schemas.microsoft.com/office/2006/metadata/properties"/>
    <ds:schemaRef ds:uri="http://schemas.microsoft.com/office/2006/documentManagement/types"/>
    <ds:schemaRef ds:uri="http://purl.org/dc/elements/1.1/"/>
    <ds:schemaRef ds:uri="d54cbe69-32bd-412a-b004-9152f949605e"/>
    <ds:schemaRef ds:uri="http://schemas.microsoft.com/office/infopath/2007/PartnerControls"/>
    <ds:schemaRef ds:uri="http://www.w3.org/XML/1998/namespace"/>
    <ds:schemaRef ds:uri="http://purl.org/dc/terms/"/>
    <ds:schemaRef ds:uri="c5f64587-6c55-4136-9e8a-2486b8fe84e4"/>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2622</TotalTime>
  <Words>2154</Words>
  <Application>Microsoft Office PowerPoint</Application>
  <PresentationFormat>Widescreen</PresentationFormat>
  <Paragraphs>394</Paragraphs>
  <Slides>11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STIMULUS-AML2: Preliminary Safety of Sabatolimab Monotherapy in Patients With  MRD+ AML After AlloSCT</vt:lpstr>
      <vt:lpstr>About These Slides</vt:lpstr>
      <vt:lpstr>STIMULUS-AML2: Background</vt:lpstr>
      <vt:lpstr>STIMULUS-AML2: Study Design</vt:lpstr>
      <vt:lpstr>STIMULUS-AML2: Baseline Characteristics</vt:lpstr>
      <vt:lpstr>STIMULUS-AML2: Baseline Local MRD Assessment</vt:lpstr>
      <vt:lpstr>STIMULUS-AML2: Safety</vt:lpstr>
      <vt:lpstr>STIMULUS-AML2: TRAEs</vt:lpstr>
      <vt:lpstr>STIMULUS-AML2: Preliminary Efficacy</vt:lpstr>
      <vt:lpstr>STIMULUS-AML2: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STIMULUS-AML2: Preliminary Safety of Sabatolimab Monotherapy in Patients With MRD+ AML After AlloSCT</dc:title>
  <dc:creator>Preferred User</dc:creator>
  <cp:lastModifiedBy>jbuckley@clinicaloptions.com</cp:lastModifiedBy>
  <cp:revision>40</cp:revision>
  <cp:lastPrinted>2016-09-26T20:21:49Z</cp:lastPrinted>
  <dcterms:created xsi:type="dcterms:W3CDTF">2005-05-27T15:08:01Z</dcterms:created>
  <dcterms:modified xsi:type="dcterms:W3CDTF">2023-12-10T21:19:31Z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6045e45a-5cde-491b-8a26-1b4563b4a09c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0x010100660CBCB5B420694AAA74111BA00F6B7E</vt:lpwstr>
  </property>
  <property fmtid="{D5CDD505-2E9C-101B-9397-08002B2CF9AE}" pid="9" name="MediaServiceImageTags">
    <vt:lpwstr/>
  </property>
</Properties>
</file>